
<file path=[Content_Types].xml><?xml version="1.0" encoding="utf-8"?>
<Types xmlns="http://schemas.openxmlformats.org/package/2006/content-types">
  <Default Extension="bin" ContentType="application/vnd.openxmlformats-officedocument.oleObject"/>
  <Default Extension="png" ContentType="image/png"/>
  <Default Extension="jpeg" ContentType="image/jpeg"/>
  <Default Extension="wmf" ContentType="image/x-wmf"/>
  <Default Extension="emf" ContentType="image/x-emf"/>
  <Default Extension="rels" ContentType="application/vnd.openxmlformats-package.relationships+xml"/>
  <Default Extension="xml" ContentType="application/xml"/>
  <Default Extension="wdp" ContentType="image/vnd.ms-photo"/>
  <Default Extension="vml" ContentType="application/vnd.openxmlformats-officedocument.vmlDrawing"/>
  <Default Extension="gif" ContentType="image/gif"/>
  <Default Extension="xlsx" ContentType="application/vnd.openxmlformats-officedocument.spreadsheetml.sheet"/>
  <Default Extension="wmv" ContentType="video/x-ms-wm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heme/theme2.xml" ContentType="application/vnd.openxmlformats-officedocument.theme+xml"/>
  <Override PartName="/ppt/tags/tag8.xml" ContentType="application/vnd.openxmlformats-officedocument.presentationml.tags+xml"/>
  <Override PartName="/ppt/tags/tag9.xml" ContentType="application/vnd.openxmlformats-officedocument.presentationml.tags+xml"/>
  <Override PartName="/ppt/notesSlides/notesSlide1.xml" ContentType="application/vnd.openxmlformats-officedocument.presentationml.notesSlide+xml"/>
  <Override PartName="/ppt/tags/tag10.xml" ContentType="application/vnd.openxmlformats-officedocument.presentationml.tags+xml"/>
  <Override PartName="/ppt/tags/tag11.xml" ContentType="application/vnd.openxmlformats-officedocument.presentationml.tags+xml"/>
  <Override PartName="/ppt/notesSlides/notesSlide2.xml" ContentType="application/vnd.openxmlformats-officedocument.presentationml.notesSlide+xml"/>
  <Override PartName="/ppt/tags/tag12.xml" ContentType="application/vnd.openxmlformats-officedocument.presentationml.tags+xml"/>
  <Override PartName="/ppt/notesSlides/notesSlide3.xml" ContentType="application/vnd.openxmlformats-officedocument.presentationml.notesSlide+xml"/>
  <Override PartName="/ppt/tags/tag13.xml" ContentType="application/vnd.openxmlformats-officedocument.presentationml.tags+xml"/>
  <Override PartName="/ppt/tags/tag14.xml" ContentType="application/vnd.openxmlformats-officedocument.presentationml.tags+xml"/>
  <Override PartName="/ppt/notesSlides/notesSlide4.xml" ContentType="application/vnd.openxmlformats-officedocument.presentationml.notesSlide+xml"/>
  <Override PartName="/ppt/tags/tag15.xml" ContentType="application/vnd.openxmlformats-officedocument.presentationml.tags+xml"/>
  <Override PartName="/ppt/tags/tag16.xml" ContentType="application/vnd.openxmlformats-officedocument.presentationml.tags+xml"/>
  <Override PartName="/ppt/notesSlides/notesSlide5.xml" ContentType="application/vnd.openxmlformats-officedocument.presentationml.notesSlide+xml"/>
  <Override PartName="/ppt/tags/tag17.xml" ContentType="application/vnd.openxmlformats-officedocument.presentationml.tags+xml"/>
  <Override PartName="/ppt/notesSlides/notesSlide6.xml" ContentType="application/vnd.openxmlformats-officedocument.presentationml.notesSlide+xml"/>
  <Override PartName="/ppt/tags/tag18.xml" ContentType="application/vnd.openxmlformats-officedocument.presentationml.tags+xml"/>
  <Override PartName="/ppt/notesSlides/notesSlide7.xml" ContentType="application/vnd.openxmlformats-officedocument.presentationml.notesSlide+xml"/>
  <Override PartName="/ppt/tags/tag19.xml" ContentType="application/vnd.openxmlformats-officedocument.presentationml.tags+xml"/>
  <Override PartName="/ppt/notesSlides/notesSlide8.xml" ContentType="application/vnd.openxmlformats-officedocument.presentationml.notesSlide+xml"/>
  <Override PartName="/ppt/tags/tag20.xml" ContentType="application/vnd.openxmlformats-officedocument.presentationml.tags+xml"/>
  <Override PartName="/ppt/notesSlides/notesSlide9.xml" ContentType="application/vnd.openxmlformats-officedocument.presentationml.notesSlide+xml"/>
  <Override PartName="/ppt/tags/tag21.xml" ContentType="application/vnd.openxmlformats-officedocument.presentationml.tags+xml"/>
  <Override PartName="/ppt/notesSlides/notesSlide10.xml" ContentType="application/vnd.openxmlformats-officedocument.presentationml.notesSlide+xml"/>
  <Override PartName="/ppt/tags/tag22.xml" ContentType="application/vnd.openxmlformats-officedocument.presentationml.tags+xml"/>
  <Override PartName="/ppt/notesSlides/notesSlide11.xml" ContentType="application/vnd.openxmlformats-officedocument.presentationml.notesSlide+xml"/>
  <Override PartName="/ppt/tags/tag23.xml" ContentType="application/vnd.openxmlformats-officedocument.presentationml.tags+xml"/>
  <Override PartName="/ppt/notesSlides/notesSlide12.xml" ContentType="application/vnd.openxmlformats-officedocument.presentationml.notesSlide+xml"/>
  <Override PartName="/ppt/tags/tag24.xml" ContentType="application/vnd.openxmlformats-officedocument.presentationml.tags+xml"/>
  <Override PartName="/ppt/notesSlides/notesSlide13.xml" ContentType="application/vnd.openxmlformats-officedocument.presentationml.notesSlide+xml"/>
  <Override PartName="/ppt/tags/tag25.xml" ContentType="application/vnd.openxmlformats-officedocument.presentationml.tags+xml"/>
  <Override PartName="/ppt/notesSlides/notesSlide14.xml" ContentType="application/vnd.openxmlformats-officedocument.presentationml.notesSlide+xml"/>
  <Override PartName="/ppt/tags/tag26.xml" ContentType="application/vnd.openxmlformats-officedocument.presentationml.tags+xml"/>
  <Override PartName="/ppt/notesSlides/notesSlide15.xml" ContentType="application/vnd.openxmlformats-officedocument.presentationml.notesSlide+xml"/>
  <Override PartName="/ppt/tags/tag27.xml" ContentType="application/vnd.openxmlformats-officedocument.presentationml.tags+xml"/>
  <Override PartName="/ppt/notesSlides/notesSlide16.xml" ContentType="application/vnd.openxmlformats-officedocument.presentationml.notesSlide+xml"/>
  <Override PartName="/ppt/tags/tag28.xml" ContentType="application/vnd.openxmlformats-officedocument.presentationml.tags+xml"/>
  <Override PartName="/ppt/notesSlides/notesSlide17.xml" ContentType="application/vnd.openxmlformats-officedocument.presentationml.notesSlide+xml"/>
  <Override PartName="/ppt/tags/tag29.xml" ContentType="application/vnd.openxmlformats-officedocument.presentationml.tags+xml"/>
  <Override PartName="/ppt/notesSlides/notesSlide18.xml" ContentType="application/vnd.openxmlformats-officedocument.presentationml.notesSlide+xml"/>
  <Override PartName="/ppt/tags/tag30.xml" ContentType="application/vnd.openxmlformats-officedocument.presentationml.tags+xml"/>
  <Override PartName="/ppt/tags/tag31.xml" ContentType="application/vnd.openxmlformats-officedocument.presentationml.tags+xml"/>
  <Override PartName="/ppt/notesSlides/notesSlide19.xml" ContentType="application/vnd.openxmlformats-officedocument.presentationml.notesSlide+xml"/>
  <Override PartName="/ppt/tags/tag32.xml" ContentType="application/vnd.openxmlformats-officedocument.presentationml.tags+xml"/>
  <Override PartName="/ppt/notesSlides/notesSlide20.xml" ContentType="application/vnd.openxmlformats-officedocument.presentationml.notesSlide+xml"/>
  <Override PartName="/ppt/tags/tag33.xml" ContentType="application/vnd.openxmlformats-officedocument.presentationml.tags+xml"/>
  <Override PartName="/ppt/notesSlides/notesSlide21.xml" ContentType="application/vnd.openxmlformats-officedocument.presentationml.notesSlide+xml"/>
  <Override PartName="/ppt/charts/chart1.xml" ContentType="application/vnd.openxmlformats-officedocument.drawingml.chart+xml"/>
  <Override PartName="/ppt/tags/tag34.xml" ContentType="application/vnd.openxmlformats-officedocument.presentationml.tags+xml"/>
  <Override PartName="/ppt/notesSlides/notesSlide22.xml" ContentType="application/vnd.openxmlformats-officedocument.presentationml.notesSlide+xml"/>
  <Override PartName="/ppt/tags/tag35.xml" ContentType="application/vnd.openxmlformats-officedocument.presentationml.tags+xml"/>
  <Override PartName="/ppt/notesSlides/notesSlide23.xml" ContentType="application/vnd.openxmlformats-officedocument.presentationml.notesSlide+xml"/>
  <Override PartName="/ppt/tags/tag36.xml" ContentType="application/vnd.openxmlformats-officedocument.presentationml.tags+xml"/>
  <Override PartName="/ppt/tags/tag37.xml" ContentType="application/vnd.openxmlformats-officedocument.presentationml.tags+xml"/>
  <Override PartName="/ppt/notesSlides/notesSlide24.xml" ContentType="application/vnd.openxmlformats-officedocument.presentationml.notesSlide+xml"/>
  <Override PartName="/ppt/tags/tag38.xml" ContentType="application/vnd.openxmlformats-officedocument.presentationml.tags+xml"/>
  <Override PartName="/ppt/tags/tag39.xml" ContentType="application/vnd.openxmlformats-officedocument.presentationml.tags+xml"/>
  <Override PartName="/ppt/notesSlides/notesSlide25.xml" ContentType="application/vnd.openxmlformats-officedocument.presentationml.notesSlide+xml"/>
  <Override PartName="/ppt/tags/tag40.xml" ContentType="application/vnd.openxmlformats-officedocument.presentationml.tags+xml"/>
  <Override PartName="/ppt/notesSlides/notesSlide26.xml" ContentType="application/vnd.openxmlformats-officedocument.presentationml.notesSlide+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notesSlides/notesSlide27.xml" ContentType="application/vnd.openxmlformats-officedocument.presentationml.notesSlide+xml"/>
  <Override PartName="/ppt/tags/tag44.xml" ContentType="application/vnd.openxmlformats-officedocument.presentationml.tags+xml"/>
  <Override PartName="/ppt/notesSlides/notesSlide28.xml" ContentType="application/vnd.openxmlformats-officedocument.presentationml.notesSlide+xml"/>
  <Override PartName="/ppt/tags/tag45.xml" ContentType="application/vnd.openxmlformats-officedocument.presentationml.tags+xml"/>
  <Override PartName="/ppt/notesSlides/notesSlide29.xml" ContentType="application/vnd.openxmlformats-officedocument.presentationml.notesSlide+xml"/>
  <Override PartName="/ppt/tags/tag46.xml" ContentType="application/vnd.openxmlformats-officedocument.presentationml.tags+xml"/>
  <Override PartName="/ppt/notesSlides/notesSlide30.xml" ContentType="application/vnd.openxmlformats-officedocument.presentationml.notesSlide+xml"/>
  <Override PartName="/ppt/tags/tag47.xml" ContentType="application/vnd.openxmlformats-officedocument.presentationml.tags+xml"/>
  <Override PartName="/ppt/notesSlides/notesSlide31.xml" ContentType="application/vnd.openxmlformats-officedocument.presentationml.notesSlide+xml"/>
  <Override PartName="/ppt/tags/tag48.xml" ContentType="application/vnd.openxmlformats-officedocument.presentationml.tags+xml"/>
  <Override PartName="/ppt/notesSlides/notesSlide32.xml" ContentType="application/vnd.openxmlformats-officedocument.presentationml.notesSlide+xml"/>
  <Override PartName="/ppt/tags/tag49.xml" ContentType="application/vnd.openxmlformats-officedocument.presentationml.tags+xml"/>
  <Override PartName="/ppt/notesSlides/notesSlide33.xml" ContentType="application/vnd.openxmlformats-officedocument.presentationml.notesSlide+xml"/>
  <Override PartName="/ppt/tags/tag50.xml" ContentType="application/vnd.openxmlformats-officedocument.presentationml.tags+xml"/>
  <Override PartName="/ppt/notesSlides/notesSlide34.xml" ContentType="application/vnd.openxmlformats-officedocument.presentationml.notesSlide+xml"/>
  <Override PartName="/ppt/tags/tag51.xml" ContentType="application/vnd.openxmlformats-officedocument.presentationml.tags+xml"/>
  <Override PartName="/ppt/tags/tag52.xml" ContentType="application/vnd.openxmlformats-officedocument.presentationml.tags+xml"/>
  <Override PartName="/ppt/notesSlides/notesSlide35.xml" ContentType="application/vnd.openxmlformats-officedocument.presentationml.notesSlide+xml"/>
  <Override PartName="/ppt/tags/tag53.xml" ContentType="application/vnd.openxmlformats-officedocument.presentationml.tags+xml"/>
  <Override PartName="/ppt/notesSlides/notesSlide36.xml" ContentType="application/vnd.openxmlformats-officedocument.presentationml.notesSlide+xml"/>
  <Override PartName="/ppt/tags/tag54.xml" ContentType="application/vnd.openxmlformats-officedocument.presentationml.tags+xml"/>
  <Override PartName="/ppt/notesSlides/notesSlide37.xml" ContentType="application/vnd.openxmlformats-officedocument.presentationml.notesSlide+xml"/>
  <Override PartName="/ppt/tags/tag55.xml" ContentType="application/vnd.openxmlformats-officedocument.presentationml.tags+xml"/>
  <Override PartName="/ppt/notesSlides/notesSlide38.xml" ContentType="application/vnd.openxmlformats-officedocument.presentationml.notesSlide+xml"/>
  <Override PartName="/ppt/charts/chart2.xml" ContentType="application/vnd.openxmlformats-officedocument.drawingml.chart+xml"/>
  <Override PartName="/ppt/tags/tag56.xml" ContentType="application/vnd.openxmlformats-officedocument.presentationml.tags+xml"/>
  <Override PartName="/ppt/notesSlides/notesSlide39.xml" ContentType="application/vnd.openxmlformats-officedocument.presentationml.notesSlide+xml"/>
  <Override PartName="/ppt/tags/tag57.xml" ContentType="application/vnd.openxmlformats-officedocument.presentationml.tags+xml"/>
  <Override PartName="/ppt/notesSlides/notesSlide40.xml" ContentType="application/vnd.openxmlformats-officedocument.presentationml.notesSlide+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notesSlides/notesSlide41.xml" ContentType="application/vnd.openxmlformats-officedocument.presentationml.notesSlide+xml"/>
  <Override PartName="/ppt/tags/tag61.xml" ContentType="application/vnd.openxmlformats-officedocument.presentationml.tags+xml"/>
  <Override PartName="/ppt/notesSlides/notesSlide42.xml" ContentType="application/vnd.openxmlformats-officedocument.presentationml.notesSlide+xml"/>
  <Override PartName="/ppt/tags/tag62.xml" ContentType="application/vnd.openxmlformats-officedocument.presentationml.tags+xml"/>
  <Override PartName="/ppt/notesSlides/notesSlide43.xml" ContentType="application/vnd.openxmlformats-officedocument.presentationml.notesSlide+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notesSlides/notesSlide44.xml" ContentType="application/vnd.openxmlformats-officedocument.presentationml.notesSlide+xml"/>
  <Override PartName="/ppt/tags/tag72.xml" ContentType="application/vnd.openxmlformats-officedocument.presentationml.tags+xml"/>
  <Override PartName="/ppt/notesSlides/notesSlide45.xml" ContentType="application/vnd.openxmlformats-officedocument.presentationml.notesSlide+xml"/>
  <Override PartName="/ppt/tags/tag73.xml" ContentType="application/vnd.openxmlformats-officedocument.presentationml.tags+xml"/>
  <Override PartName="/ppt/notesSlides/notesSlide46.xml" ContentType="application/vnd.openxmlformats-officedocument.presentationml.notesSlide+xml"/>
  <Override PartName="/ppt/tags/tag74.xml" ContentType="application/vnd.openxmlformats-officedocument.presentationml.tags+xml"/>
  <Override PartName="/ppt/notesSlides/notesSlide47.xml" ContentType="application/vnd.openxmlformats-officedocument.presentationml.notesSlide+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notesSlides/notesSlide48.xml" ContentType="application/vnd.openxmlformats-officedocument.presentationml.notesSlide+xml"/>
  <Override PartName="/ppt/tags/tag80.xml" ContentType="application/vnd.openxmlformats-officedocument.presentationml.tags+xml"/>
  <Override PartName="/ppt/tags/tag81.xml" ContentType="application/vnd.openxmlformats-officedocument.presentationml.tags+xml"/>
  <Override PartName="/ppt/notesSlides/notesSlide49.xml" ContentType="application/vnd.openxmlformats-officedocument.presentationml.notesSlide+xml"/>
  <Override PartName="/ppt/tags/tag82.xml" ContentType="application/vnd.openxmlformats-officedocument.presentationml.tags+xml"/>
  <Override PartName="/ppt/notesSlides/notesSlide50.xml" ContentType="application/vnd.openxmlformats-officedocument.presentationml.notesSlide+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notesSlides/notesSlide51.xml" ContentType="application/vnd.openxmlformats-officedocument.presentationml.notesSlide+xml"/>
  <Override PartName="/ppt/tags/tag86.xml" ContentType="application/vnd.openxmlformats-officedocument.presentationml.tags+xml"/>
  <Override PartName="/ppt/tags/tag87.xml" ContentType="application/vnd.openxmlformats-officedocument.presentationml.tags+xml"/>
  <Override PartName="/ppt/notesSlides/notesSlide52.xml" ContentType="application/vnd.openxmlformats-officedocument.presentationml.notesSlide+xml"/>
  <Override PartName="/ppt/tags/tag88.xml" ContentType="application/vnd.openxmlformats-officedocument.presentationml.tags+xml"/>
  <Override PartName="/ppt/notesSlides/notesSlide53.xml" ContentType="application/vnd.openxmlformats-officedocument.presentationml.notesSlide+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notesSlides/notesSlide54.xml" ContentType="application/vnd.openxmlformats-officedocument.presentationml.notesSlide+xml"/>
  <Override PartName="/ppt/tags/tag92.xml" ContentType="application/vnd.openxmlformats-officedocument.presentationml.tags+xml"/>
  <Override PartName="/ppt/tags/tag93.xml" ContentType="application/vnd.openxmlformats-officedocument.presentationml.tags+xml"/>
  <Override PartName="/ppt/notesSlides/notesSlide55.xml" ContentType="application/vnd.openxmlformats-officedocument.presentationml.notesSlide+xml"/>
  <Override PartName="/ppt/tags/tag94.xml" ContentType="application/vnd.openxmlformats-officedocument.presentationml.tags+xml"/>
  <Override PartName="/ppt/tags/tag95.xml" ContentType="application/vnd.openxmlformats-officedocument.presentationml.tags+xml"/>
  <Override PartName="/ppt/notesSlides/notesSlide56.xml" ContentType="application/vnd.openxmlformats-officedocument.presentationml.notesSlide+xml"/>
  <Override PartName="/ppt/tags/tag96.xml" ContentType="application/vnd.openxmlformats-officedocument.presentationml.tags+xml"/>
  <Override PartName="/ppt/notesSlides/notesSlide57.xml" ContentType="application/vnd.openxmlformats-officedocument.presentationml.notesSlide+xml"/>
  <Override PartName="/ppt/tags/tag97.xml" ContentType="application/vnd.openxmlformats-officedocument.presentationml.tags+xml"/>
  <Override PartName="/ppt/notesSlides/notesSlide58.xml" ContentType="application/vnd.openxmlformats-officedocument.presentationml.notesSlide+xml"/>
  <Override PartName="/ppt/tags/tag98.xml" ContentType="application/vnd.openxmlformats-officedocument.presentationml.tags+xml"/>
  <Override PartName="/ppt/notesSlides/notesSlide59.xml" ContentType="application/vnd.openxmlformats-officedocument.presentationml.notesSlide+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notesSlides/notesSlide60.xml" ContentType="application/vnd.openxmlformats-officedocument.presentationml.notesSlide+xml"/>
  <Override PartName="/ppt/tags/tag135.xml" ContentType="application/vnd.openxmlformats-officedocument.presentationml.tags+xml"/>
  <Override PartName="/ppt/notesSlides/notesSlide61.xml" ContentType="application/vnd.openxmlformats-officedocument.presentationml.notesSlide+xml"/>
  <Override PartName="/ppt/tags/tag136.xml" ContentType="application/vnd.openxmlformats-officedocument.presentationml.tags+xml"/>
  <Override PartName="/ppt/notesSlides/notesSlide62.xml" ContentType="application/vnd.openxmlformats-officedocument.presentationml.notesSlide+xml"/>
  <Override PartName="/ppt/tags/tag137.xml" ContentType="application/vnd.openxmlformats-officedocument.presentationml.tags+xml"/>
  <Override PartName="/ppt/notesSlides/notesSlide63.xml" ContentType="application/vnd.openxmlformats-officedocument.presentationml.notesSlide+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notesSlides/notesSlide64.xml" ContentType="application/vnd.openxmlformats-officedocument.presentationml.notesSlide+xml"/>
  <Override PartName="/ppt/tags/tag212.xml" ContentType="application/vnd.openxmlformats-officedocument.presentationml.tags+xml"/>
  <Override PartName="/ppt/notesSlides/notesSlide65.xml" ContentType="application/vnd.openxmlformats-officedocument.presentationml.notesSlide+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0.xml" ContentType="application/vnd.openxmlformats-officedocument.presentationml.tags+xml"/>
  <Override PartName="/ppt/notesSlides/notesSlide66.xml" ContentType="application/vnd.openxmlformats-officedocument.presentationml.notesSlide+xml"/>
  <Override PartName="/ppt/tags/tag251.xml" ContentType="application/vnd.openxmlformats-officedocument.presentationml.tags+xml"/>
  <Override PartName="/ppt/notesSlides/notesSlide67.xml" ContentType="application/vnd.openxmlformats-officedocument.presentationml.notesSlide+xml"/>
  <Override PartName="/ppt/tags/tag252.xml" ContentType="application/vnd.openxmlformats-officedocument.presentationml.tags+xml"/>
  <Override PartName="/ppt/notesSlides/notesSlide68.xml" ContentType="application/vnd.openxmlformats-officedocument.presentationml.notesSlide+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notesSlides/notesSlide69.xml" ContentType="application/vnd.openxmlformats-officedocument.presentationml.notesSlide+xml"/>
  <Override PartName="/ppt/tags/tag256.xml" ContentType="application/vnd.openxmlformats-officedocument.presentationml.tags+xml"/>
  <Override PartName="/ppt/tags/tag257.xml" ContentType="application/vnd.openxmlformats-officedocument.presentationml.tags+xml"/>
  <Override PartName="/ppt/notesSlides/notesSlide70.xml" ContentType="application/vnd.openxmlformats-officedocument.presentationml.notesSlide+xml"/>
  <Override PartName="/ppt/tags/tag258.xml" ContentType="application/vnd.openxmlformats-officedocument.presentationml.tags+xml"/>
  <Override PartName="/ppt/notesSlides/notesSlide71.xml" ContentType="application/vnd.openxmlformats-officedocument.presentationml.notesSlide+xml"/>
  <Override PartName="/ppt/tags/tag259.xml" ContentType="application/vnd.openxmlformats-officedocument.presentationml.tags+xml"/>
  <Override PartName="/ppt/notesSlides/notesSlide72.xml" ContentType="application/vnd.openxmlformats-officedocument.presentationml.notesSlide+xml"/>
  <Override PartName="/ppt/tags/tag260.xml" ContentType="application/vnd.openxmlformats-officedocument.presentationml.tags+xml"/>
  <Override PartName="/ppt/notesSlides/notesSlide73.xml" ContentType="application/vnd.openxmlformats-officedocument.presentationml.notesSlide+xml"/>
  <Override PartName="/ppt/tags/tag261.xml" ContentType="application/vnd.openxmlformats-officedocument.presentationml.tags+xml"/>
  <Override PartName="/ppt/notesSlides/notesSlide74.xml" ContentType="application/vnd.openxmlformats-officedocument.presentationml.notesSlide+xml"/>
  <Override PartName="/ppt/tags/tag262.xml" ContentType="application/vnd.openxmlformats-officedocument.presentationml.tags+xml"/>
  <Override PartName="/ppt/notesSlides/notesSlide75.xml" ContentType="application/vnd.openxmlformats-officedocument.presentationml.notesSlide+xml"/>
  <Override PartName="/ppt/tags/tag263.xml" ContentType="application/vnd.openxmlformats-officedocument.presentationml.tags+xml"/>
  <Override PartName="/ppt/notesSlides/notesSlide76.xml" ContentType="application/vnd.openxmlformats-officedocument.presentationml.notesSlide+xml"/>
  <Override PartName="/ppt/tags/tag264.xml" ContentType="application/vnd.openxmlformats-officedocument.presentationml.tags+xml"/>
  <Override PartName="/ppt/notesSlides/notesSlide77.xml" ContentType="application/vnd.openxmlformats-officedocument.presentationml.notesSlide+xml"/>
  <Override PartName="/ppt/tags/tag265.xml" ContentType="application/vnd.openxmlformats-officedocument.presentationml.tags+xml"/>
  <Override PartName="/ppt/notesSlides/notesSlide78.xml" ContentType="application/vnd.openxmlformats-officedocument.presentationml.notesSlide+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notesSlides/notesSlide79.xml" ContentType="application/vnd.openxmlformats-officedocument.presentationml.notesSlide+xml"/>
  <Override PartName="/ppt/tags/tag269.xml" ContentType="application/vnd.openxmlformats-officedocument.presentationml.tags+xml"/>
  <Override PartName="/ppt/notesSlides/notesSlide80.xml" ContentType="application/vnd.openxmlformats-officedocument.presentationml.notesSlide+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notesSlides/notesSlide81.xml" ContentType="application/vnd.openxmlformats-officedocument.presentationml.notesSlide+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notesSlides/notesSlide82.xml" ContentType="application/vnd.openxmlformats-officedocument.presentationml.notesSlide+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notesSlides/notesSlide83.xml" ContentType="application/vnd.openxmlformats-officedocument.presentationml.notesSlide+xml"/>
  <Override PartName="/ppt/tags/tag279.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notesSlides/notesSlide84.xml" ContentType="application/vnd.openxmlformats-officedocument.presentationml.notesSlide+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notesSlides/notesSlide85.xml" ContentType="application/vnd.openxmlformats-officedocument.presentationml.notesSlide+xml"/>
  <Override PartName="/ppt/tags/tag288.xml" ContentType="application/vnd.openxmlformats-officedocument.presentationml.tags+xml"/>
  <Override PartName="/ppt/tags/tag289.xml" ContentType="application/vnd.openxmlformats-officedocument.presentationml.tags+xml"/>
  <Override PartName="/ppt/tags/tag290.xml" ContentType="application/vnd.openxmlformats-officedocument.presentationml.tags+xml"/>
  <Override PartName="/ppt/notesSlides/notesSlide86.xml" ContentType="application/vnd.openxmlformats-officedocument.presentationml.notesSlide+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notesSlides/notesSlide87.xml" ContentType="application/vnd.openxmlformats-officedocument.presentationml.notesSlide+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notesSlides/notesSlide88.xml" ContentType="application/vnd.openxmlformats-officedocument.presentationml.notesSlide+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notesSlides/notesSlide89.xml" ContentType="application/vnd.openxmlformats-officedocument.presentationml.notesSlide+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notesSlides/notesSlide90.xml" ContentType="application/vnd.openxmlformats-officedocument.presentationml.notesSlide+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notesSlides/notesSlide91.xml" ContentType="application/vnd.openxmlformats-officedocument.presentationml.notesSlide+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notesSlides/notesSlide92.xml" ContentType="application/vnd.openxmlformats-officedocument.presentationml.notesSlide+xml"/>
  <Override PartName="/ppt/tags/tag309.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notesSlides/notesSlide93.xml" ContentType="application/vnd.openxmlformats-officedocument.presentationml.notesSlide+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notesSlides/notesSlide94.xml" ContentType="application/vnd.openxmlformats-officedocument.presentationml.notesSlide+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0.xml" ContentType="application/vnd.openxmlformats-officedocument.presentationml.tags+xml"/>
  <Override PartName="/ppt/notesSlides/notesSlide95.xml" ContentType="application/vnd.openxmlformats-officedocument.presentationml.notesSlide+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notesSlides/notesSlide96.xml" ContentType="application/vnd.openxmlformats-officedocument.presentationml.notesSlide+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notesSlides/notesSlide97.xml" ContentType="application/vnd.openxmlformats-officedocument.presentationml.notesSlide+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notesSlides/notesSlide98.xml" ContentType="application/vnd.openxmlformats-officedocument.presentationml.notesSlide+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notesSlides/notesSlide99.xml" ContentType="application/vnd.openxmlformats-officedocument.presentationml.notesSlide+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notesSlides/notesSlide100.xml" ContentType="application/vnd.openxmlformats-officedocument.presentationml.notesSlide+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notesSlides/notesSlide101.xml" ContentType="application/vnd.openxmlformats-officedocument.presentationml.notesSlide+xml"/>
  <Override PartName="/ppt/tags/tag339.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notesSlides/notesSlide102.xml" ContentType="application/vnd.openxmlformats-officedocument.presentationml.notesSlide+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notesSlides/notesSlide103.xml" ContentType="application/vnd.openxmlformats-officedocument.presentationml.notesSlide+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notesSlides/notesSlide104.xml" ContentType="application/vnd.openxmlformats-officedocument.presentationml.notesSlide+xml"/>
  <Override PartName="/ppt/tags/tag348.xml" ContentType="application/vnd.openxmlformats-officedocument.presentationml.tags+xml"/>
  <Override PartName="/ppt/tags/tag349.xml" ContentType="application/vnd.openxmlformats-officedocument.presentationml.tags+xml"/>
  <Override PartName="/ppt/tags/tag350.xml" ContentType="application/vnd.openxmlformats-officedocument.presentationml.tags+xml"/>
  <Override PartName="/ppt/notesSlides/notesSlide105.xml" ContentType="application/vnd.openxmlformats-officedocument.presentationml.notesSlide+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notesSlides/notesSlide106.xml" ContentType="application/vnd.openxmlformats-officedocument.presentationml.notesSlide+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notesSlides/notesSlide107.xml" ContentType="application/vnd.openxmlformats-officedocument.presentationml.notesSlide+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notesSlides/notesSlide108.xml" ContentType="application/vnd.openxmlformats-officedocument.presentationml.notesSlide+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notesSlides/notesSlide109.xml" ContentType="application/vnd.openxmlformats-officedocument.presentationml.notesSlide+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notesSlides/notesSlide110.xml" ContentType="application/vnd.openxmlformats-officedocument.presentationml.notesSlide+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notesSlides/notesSlide111.xml" ContentType="application/vnd.openxmlformats-officedocument.presentationml.notesSlide+xml"/>
  <Override PartName="/ppt/tags/tag369.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notesSlides/notesSlide112.xml" ContentType="application/vnd.openxmlformats-officedocument.presentationml.notesSlide+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notesSlides/notesSlide113.xml" ContentType="application/vnd.openxmlformats-officedocument.presentationml.notesSlide+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notesSlides/notesSlide114.xml" ContentType="application/vnd.openxmlformats-officedocument.presentationml.notesSlide+xml"/>
  <Override PartName="/ppt/tags/tag378.xml" ContentType="application/vnd.openxmlformats-officedocument.presentationml.tags+xml"/>
  <Override PartName="/ppt/tags/tag379.xml" ContentType="application/vnd.openxmlformats-officedocument.presentationml.tags+xml"/>
  <Override PartName="/ppt/tags/tag380.xml" ContentType="application/vnd.openxmlformats-officedocument.presentationml.tags+xml"/>
  <Override PartName="/ppt/notesSlides/notesSlide115.xml" ContentType="application/vnd.openxmlformats-officedocument.presentationml.notesSlide+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notesSlides/notesSlide116.xml" ContentType="application/vnd.openxmlformats-officedocument.presentationml.notesSlide+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notesSlides/notesSlide117.xml" ContentType="application/vnd.openxmlformats-officedocument.presentationml.notesSlide+xml"/>
  <Override PartName="/ppt/tags/tag387.xml" ContentType="application/vnd.openxmlformats-officedocument.presentationml.tags+xml"/>
  <Override PartName="/ppt/tags/tag388.xml" ContentType="application/vnd.openxmlformats-officedocument.presentationml.tags+xml"/>
  <Override PartName="/ppt/notesSlides/notesSlide118.xml" ContentType="application/vnd.openxmlformats-officedocument.presentationml.notesSlide+xml"/>
  <Override PartName="/ppt/tags/tag389.xml" ContentType="application/vnd.openxmlformats-officedocument.presentationml.tags+xml"/>
  <Override PartName="/ppt/notesSlides/notesSlide119.xml" ContentType="application/vnd.openxmlformats-officedocument.presentationml.notesSlide+xml"/>
  <Override PartName="/ppt/tags/tag390.xml" ContentType="application/vnd.openxmlformats-officedocument.presentationml.tags+xml"/>
  <Override PartName="/ppt/notesSlides/notesSlide120.xml" ContentType="application/vnd.openxmlformats-officedocument.presentationml.notesSlide+xml"/>
  <Override PartName="/ppt/tags/tag391.xml" ContentType="application/vnd.openxmlformats-officedocument.presentationml.tags+xml"/>
  <Override PartName="/ppt/notesSlides/notesSlide121.xml" ContentType="application/vnd.openxmlformats-officedocument.presentationml.notesSlide+xml"/>
  <Override PartName="/ppt/tags/tag392.xml" ContentType="application/vnd.openxmlformats-officedocument.presentationml.tags+xml"/>
  <Override PartName="/ppt/notesSlides/notesSlide122.xml" ContentType="application/vnd.openxmlformats-officedocument.presentationml.notesSlide+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notesSlides/notesSlide123.xml" ContentType="application/vnd.openxmlformats-officedocument.presentationml.notesSlide+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notesSlides/notesSlide124.xml" ContentType="application/vnd.openxmlformats-officedocument.presentationml.notesSlide+xml"/>
  <Override PartName="/ppt/tags/tag399.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notesSlides/notesSlide125.xml" ContentType="application/vnd.openxmlformats-officedocument.presentationml.notesSlide+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notesSlides/notesSlide126.xml" ContentType="application/vnd.openxmlformats-officedocument.presentationml.notesSlide+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notesSlides/notesSlide127.xml" ContentType="application/vnd.openxmlformats-officedocument.presentationml.notesSlide+xml"/>
  <Override PartName="/ppt/tags/tag409.xml" ContentType="application/vnd.openxmlformats-officedocument.presentationml.tags+xml"/>
  <Override PartName="/ppt/notesSlides/notesSlide128.xml" ContentType="application/vnd.openxmlformats-officedocument.presentationml.notesSlide+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notesSlides/notesSlide129.xml" ContentType="application/vnd.openxmlformats-officedocument.presentationml.notesSlide+xml"/>
  <Override PartName="/ppt/tags/tag417.xml" ContentType="application/vnd.openxmlformats-officedocument.presentationml.tags+xml"/>
  <Override PartName="/ppt/tags/tag418.xml" ContentType="application/vnd.openxmlformats-officedocument.presentationml.tags+xml"/>
  <Override PartName="/ppt/notesSlides/notesSlide130.xml" ContentType="application/vnd.openxmlformats-officedocument.presentationml.notesSlide+xml"/>
  <Override PartName="/ppt/tags/tag419.xml" ContentType="application/vnd.openxmlformats-officedocument.presentationml.tags+xml"/>
  <Override PartName="/ppt/notesSlides/notesSlide131.xml" ContentType="application/vnd.openxmlformats-officedocument.presentationml.notesSlide+xml"/>
  <Override PartName="/ppt/tags/tag420.xml" ContentType="application/vnd.openxmlformats-officedocument.presentationml.tags+xml"/>
  <Override PartName="/ppt/notesSlides/notesSlide132.xml" ContentType="application/vnd.openxmlformats-officedocument.presentationml.notesSlide+xml"/>
  <Override PartName="/ppt/tags/tag421.xml" ContentType="application/vnd.openxmlformats-officedocument.presentationml.tags+xml"/>
  <Override PartName="/ppt/notesSlides/notesSlide13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52"/>
  </p:notesMasterIdLst>
  <p:sldIdLst>
    <p:sldId id="709" r:id="rId2"/>
    <p:sldId id="675" r:id="rId3"/>
    <p:sldId id="257" r:id="rId4"/>
    <p:sldId id="713" r:id="rId5"/>
    <p:sldId id="714" r:id="rId6"/>
    <p:sldId id="715" r:id="rId7"/>
    <p:sldId id="716" r:id="rId8"/>
    <p:sldId id="256" r:id="rId9"/>
    <p:sldId id="258" r:id="rId10"/>
    <p:sldId id="699" r:id="rId11"/>
    <p:sldId id="700" r:id="rId12"/>
    <p:sldId id="701" r:id="rId13"/>
    <p:sldId id="702" r:id="rId14"/>
    <p:sldId id="260" r:id="rId15"/>
    <p:sldId id="575" r:id="rId16"/>
    <p:sldId id="264" r:id="rId17"/>
    <p:sldId id="259" r:id="rId18"/>
    <p:sldId id="261" r:id="rId19"/>
    <p:sldId id="376" r:id="rId20"/>
    <p:sldId id="265" r:id="rId21"/>
    <p:sldId id="266" r:id="rId22"/>
    <p:sldId id="379" r:id="rId23"/>
    <p:sldId id="554" r:id="rId24"/>
    <p:sldId id="268" r:id="rId25"/>
    <p:sldId id="310" r:id="rId26"/>
    <p:sldId id="555" r:id="rId27"/>
    <p:sldId id="377" r:id="rId28"/>
    <p:sldId id="311" r:id="rId29"/>
    <p:sldId id="313" r:id="rId30"/>
    <p:sldId id="312" r:id="rId31"/>
    <p:sldId id="576" r:id="rId32"/>
    <p:sldId id="350" r:id="rId33"/>
    <p:sldId id="577" r:id="rId34"/>
    <p:sldId id="459" r:id="rId35"/>
    <p:sldId id="578" r:id="rId36"/>
    <p:sldId id="594" r:id="rId37"/>
    <p:sldId id="597" r:id="rId38"/>
    <p:sldId id="598" r:id="rId39"/>
    <p:sldId id="612" r:id="rId40"/>
    <p:sldId id="613" r:id="rId41"/>
    <p:sldId id="590" r:id="rId42"/>
    <p:sldId id="600" r:id="rId43"/>
    <p:sldId id="601" r:id="rId44"/>
    <p:sldId id="677" r:id="rId45"/>
    <p:sldId id="678" r:id="rId46"/>
    <p:sldId id="679" r:id="rId47"/>
    <p:sldId id="680" r:id="rId48"/>
    <p:sldId id="681" r:id="rId49"/>
    <p:sldId id="682" r:id="rId50"/>
    <p:sldId id="683" r:id="rId51"/>
    <p:sldId id="684" r:id="rId52"/>
    <p:sldId id="599" r:id="rId53"/>
    <p:sldId id="366" r:id="rId54"/>
    <p:sldId id="588" r:id="rId55"/>
    <p:sldId id="589" r:id="rId56"/>
    <p:sldId id="300" r:id="rId57"/>
    <p:sldId id="299" r:id="rId58"/>
    <p:sldId id="301" r:id="rId59"/>
    <p:sldId id="358" r:id="rId60"/>
    <p:sldId id="382" r:id="rId61"/>
    <p:sldId id="476" r:id="rId62"/>
    <p:sldId id="383" r:id="rId63"/>
    <p:sldId id="381" r:id="rId64"/>
    <p:sldId id="477" r:id="rId65"/>
    <p:sldId id="359" r:id="rId66"/>
    <p:sldId id="480" r:id="rId67"/>
    <p:sldId id="361" r:id="rId68"/>
    <p:sldId id="360" r:id="rId69"/>
    <p:sldId id="464" r:id="rId70"/>
    <p:sldId id="481" r:id="rId71"/>
    <p:sldId id="482" r:id="rId72"/>
    <p:sldId id="364" r:id="rId73"/>
    <p:sldId id="363" r:id="rId74"/>
    <p:sldId id="385" r:id="rId75"/>
    <p:sldId id="604" r:id="rId76"/>
    <p:sldId id="605" r:id="rId77"/>
    <p:sldId id="606" r:id="rId78"/>
    <p:sldId id="607" r:id="rId79"/>
    <p:sldId id="608" r:id="rId80"/>
    <p:sldId id="609" r:id="rId81"/>
    <p:sldId id="386" r:id="rId82"/>
    <p:sldId id="685" r:id="rId83"/>
    <p:sldId id="687" r:id="rId84"/>
    <p:sldId id="688" r:id="rId85"/>
    <p:sldId id="689" r:id="rId86"/>
    <p:sldId id="690" r:id="rId87"/>
    <p:sldId id="691" r:id="rId88"/>
    <p:sldId id="672" r:id="rId89"/>
    <p:sldId id="263" r:id="rId90"/>
    <p:sldId id="602" r:id="rId91"/>
    <p:sldId id="603" r:id="rId92"/>
    <p:sldId id="611" r:id="rId93"/>
    <p:sldId id="614" r:id="rId94"/>
    <p:sldId id="615" r:id="rId95"/>
    <p:sldId id="639" r:id="rId96"/>
    <p:sldId id="640" r:id="rId97"/>
    <p:sldId id="617" r:id="rId98"/>
    <p:sldId id="618" r:id="rId99"/>
    <p:sldId id="641" r:id="rId100"/>
    <p:sldId id="642" r:id="rId101"/>
    <p:sldId id="643" r:id="rId102"/>
    <p:sldId id="644" r:id="rId103"/>
    <p:sldId id="620" r:id="rId104"/>
    <p:sldId id="621" r:id="rId105"/>
    <p:sldId id="645" r:id="rId106"/>
    <p:sldId id="646" r:id="rId107"/>
    <p:sldId id="647" r:id="rId108"/>
    <p:sldId id="623" r:id="rId109"/>
    <p:sldId id="624" r:id="rId110"/>
    <p:sldId id="648" r:id="rId111"/>
    <p:sldId id="649" r:id="rId112"/>
    <p:sldId id="650" r:id="rId113"/>
    <p:sldId id="626" r:id="rId114"/>
    <p:sldId id="627" r:id="rId115"/>
    <p:sldId id="651" r:id="rId116"/>
    <p:sldId id="652" r:id="rId117"/>
    <p:sldId id="653" r:id="rId118"/>
    <p:sldId id="654" r:id="rId119"/>
    <p:sldId id="508" r:id="rId120"/>
    <p:sldId id="629" r:id="rId121"/>
    <p:sldId id="655" r:id="rId122"/>
    <p:sldId id="656" r:id="rId123"/>
    <p:sldId id="657" r:id="rId124"/>
    <p:sldId id="631" r:id="rId125"/>
    <p:sldId id="632" r:id="rId126"/>
    <p:sldId id="635" r:id="rId127"/>
    <p:sldId id="658" r:id="rId128"/>
    <p:sldId id="659" r:id="rId129"/>
    <p:sldId id="660" r:id="rId130"/>
    <p:sldId id="636" r:id="rId131"/>
    <p:sldId id="533" r:id="rId132"/>
    <p:sldId id="355" r:id="rId133"/>
    <p:sldId id="494" r:id="rId134"/>
    <p:sldId id="704" r:id="rId135"/>
    <p:sldId id="705" r:id="rId136"/>
    <p:sldId id="661" r:id="rId137"/>
    <p:sldId id="662" r:id="rId138"/>
    <p:sldId id="663" r:id="rId139"/>
    <p:sldId id="664" r:id="rId140"/>
    <p:sldId id="665" r:id="rId141"/>
    <p:sldId id="666" r:id="rId142"/>
    <p:sldId id="706" r:id="rId143"/>
    <p:sldId id="708" r:id="rId144"/>
    <p:sldId id="670" r:id="rId145"/>
    <p:sldId id="289" r:id="rId146"/>
    <p:sldId id="434" r:id="rId147"/>
    <p:sldId id="290" r:id="rId148"/>
    <p:sldId id="717" r:id="rId149"/>
    <p:sldId id="718" r:id="rId150"/>
    <p:sldId id="719" r:id="rId151"/>
  </p:sldIdLst>
  <p:sldSz cx="9144000" cy="6858000" type="screen4x3"/>
  <p:notesSz cx="6858000" cy="9144000"/>
  <p:custDataLst>
    <p:tags r:id="rId153"/>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Casey Coughlin" initials="CC"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CC66"/>
    <a:srgbClr val="CC3300"/>
    <a:srgbClr val="929292"/>
    <a:srgbClr val="FFCCCC"/>
    <a:srgbClr val="663300"/>
    <a:srgbClr val="0000FF"/>
    <a:srgbClr val="009999"/>
    <a:srgbClr val="006600"/>
    <a:srgbClr val="FFFFCC"/>
    <a:srgbClr val="FFFF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3458" autoAdjust="0"/>
  </p:normalViewPr>
  <p:slideViewPr>
    <p:cSldViewPr>
      <p:cViewPr varScale="1">
        <p:scale>
          <a:sx n="114" d="100"/>
          <a:sy n="114" d="100"/>
        </p:scale>
        <p:origin x="1524" y="108"/>
      </p:cViewPr>
      <p:guideLst>
        <p:guide orient="horz" pos="2160"/>
        <p:guide pos="2880"/>
      </p:guideLst>
    </p:cSldViewPr>
  </p:slideViewPr>
  <p:notesTextViewPr>
    <p:cViewPr>
      <p:scale>
        <a:sx n="1" d="1"/>
        <a:sy n="1" d="1"/>
      </p:scale>
      <p:origin x="0" y="0"/>
    </p:cViewPr>
  </p:notesTextViewPr>
  <p:sorterViewPr>
    <p:cViewPr>
      <p:scale>
        <a:sx n="100" d="100"/>
        <a:sy n="100" d="100"/>
      </p:scale>
      <p:origin x="0" y="28554"/>
    </p:cViewPr>
  </p:sorter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53" Type="http://schemas.openxmlformats.org/officeDocument/2006/relationships/slide" Target="slides/slide52.xml"/><Relationship Id="rId74" Type="http://schemas.openxmlformats.org/officeDocument/2006/relationships/slide" Target="slides/slide73.xml"/><Relationship Id="rId128" Type="http://schemas.openxmlformats.org/officeDocument/2006/relationships/slide" Target="slides/slide127.xml"/><Relationship Id="rId149" Type="http://schemas.openxmlformats.org/officeDocument/2006/relationships/slide" Target="slides/slide148.xml"/><Relationship Id="rId5" Type="http://schemas.openxmlformats.org/officeDocument/2006/relationships/slide" Target="slides/slide4.xml"/><Relationship Id="rId95" Type="http://schemas.openxmlformats.org/officeDocument/2006/relationships/slide" Target="slides/slide94.xml"/><Relationship Id="rId22" Type="http://schemas.openxmlformats.org/officeDocument/2006/relationships/slide" Target="slides/slide21.xml"/><Relationship Id="rId43" Type="http://schemas.openxmlformats.org/officeDocument/2006/relationships/slide" Target="slides/slide42.xml"/><Relationship Id="rId64" Type="http://schemas.openxmlformats.org/officeDocument/2006/relationships/slide" Target="slides/slide63.xml"/><Relationship Id="rId118" Type="http://schemas.openxmlformats.org/officeDocument/2006/relationships/slide" Target="slides/slide117.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150" Type="http://schemas.openxmlformats.org/officeDocument/2006/relationships/slide" Target="slides/slide149.xml"/><Relationship Id="rId155" Type="http://schemas.openxmlformats.org/officeDocument/2006/relationships/presProps" Target="presProps.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40" Type="http://schemas.openxmlformats.org/officeDocument/2006/relationships/slide" Target="slides/slide139.xml"/><Relationship Id="rId145" Type="http://schemas.openxmlformats.org/officeDocument/2006/relationships/slide" Target="slides/slide144.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slide" Target="slides/slide129.xml"/><Relationship Id="rId135" Type="http://schemas.openxmlformats.org/officeDocument/2006/relationships/slide" Target="slides/slide134.xml"/><Relationship Id="rId151" Type="http://schemas.openxmlformats.org/officeDocument/2006/relationships/slide" Target="slides/slide150.xml"/><Relationship Id="rId156" Type="http://schemas.openxmlformats.org/officeDocument/2006/relationships/viewProps" Target="viewProps.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theme" Target="theme/theme1.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notesMaster" Target="notesMasters/notesMaster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tags" Target="tags/tag1.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slide" Target="slides/slide147.xml"/><Relationship Id="rId4" Type="http://schemas.openxmlformats.org/officeDocument/2006/relationships/slide" Target="slides/slide3.xml"/><Relationship Id="rId9" Type="http://schemas.openxmlformats.org/officeDocument/2006/relationships/slide" Target="slides/slide8.xml"/><Relationship Id="rId26" Type="http://schemas.openxmlformats.org/officeDocument/2006/relationships/slide" Target="slides/slide25.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commentAuthors" Target="commentAuthors.xml"/><Relationship Id="rId16" Type="http://schemas.openxmlformats.org/officeDocument/2006/relationships/slide" Target="slides/slide15.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 Id="rId90" Type="http://schemas.openxmlformats.org/officeDocument/2006/relationships/slide" Target="slides/slide89.xml"/><Relationship Id="rId27" Type="http://schemas.openxmlformats.org/officeDocument/2006/relationships/slide" Target="slides/slide26.xml"/><Relationship Id="rId48" Type="http://schemas.openxmlformats.org/officeDocument/2006/relationships/slide" Target="slides/slide47.xml"/><Relationship Id="rId69" Type="http://schemas.openxmlformats.org/officeDocument/2006/relationships/slide" Target="slides/slide68.xml"/><Relationship Id="rId113" Type="http://schemas.openxmlformats.org/officeDocument/2006/relationships/slide" Target="slides/slide112.xml"/><Relationship Id="rId134" Type="http://schemas.openxmlformats.org/officeDocument/2006/relationships/slide" Target="slides/slide133.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1800"/>
            </a:pPr>
            <a:r>
              <a:rPr lang="en-US" sz="1800" dirty="0" smtClean="0"/>
              <a:t>Most</a:t>
            </a:r>
            <a:r>
              <a:rPr lang="en-US" sz="1800" baseline="0" dirty="0" smtClean="0"/>
              <a:t> Common Repair Failures</a:t>
            </a:r>
            <a:endParaRPr lang="en-US" sz="1800" dirty="0"/>
          </a:p>
        </c:rich>
      </c:tx>
      <c:layout>
        <c:manualLayout>
          <c:xMode val="edge"/>
          <c:yMode val="edge"/>
          <c:x val="0.32808487280436099"/>
          <c:y val="3.5714285714285712E-2"/>
        </c:manualLayout>
      </c:layout>
      <c:overlay val="0"/>
    </c:title>
    <c:autoTitleDeleted val="0"/>
    <c:view3D>
      <c:rotX val="15"/>
      <c:rotY val="20"/>
      <c:rAngAx val="1"/>
    </c:view3D>
    <c:floor>
      <c:thickness val="0"/>
    </c:floor>
    <c:sideWall>
      <c:thickness val="0"/>
    </c:sideWall>
    <c:backWall>
      <c:thickness val="0"/>
    </c:backWall>
    <c:plotArea>
      <c:layout/>
      <c:bar3DChart>
        <c:barDir val="col"/>
        <c:grouping val="clustered"/>
        <c:varyColors val="0"/>
        <c:ser>
          <c:idx val="0"/>
          <c:order val="0"/>
          <c:tx>
            <c:strRef>
              <c:f>Sheet1!$B$1</c:f>
              <c:strCache>
                <c:ptCount val="1"/>
                <c:pt idx="0">
                  <c:v>Series 1</c:v>
                </c:pt>
              </c:strCache>
            </c:strRef>
          </c:tx>
          <c:invertIfNegative val="0"/>
          <c:cat>
            <c:strRef>
              <c:f>Sheet1!$A$2:$A$6</c:f>
              <c:strCache>
                <c:ptCount val="5"/>
                <c:pt idx="0">
                  <c:v>Corrosion</c:v>
                </c:pt>
                <c:pt idx="1">
                  <c:v>Cracking</c:v>
                </c:pt>
                <c:pt idx="2">
                  <c:v>Debonding</c:v>
                </c:pt>
                <c:pt idx="3">
                  <c:v>AAR</c:v>
                </c:pt>
                <c:pt idx="4">
                  <c:v>Other</c:v>
                </c:pt>
              </c:strCache>
            </c:strRef>
          </c:cat>
          <c:val>
            <c:numRef>
              <c:f>Sheet1!$B$2:$B$6</c:f>
              <c:numCache>
                <c:formatCode>General</c:formatCode>
                <c:ptCount val="5"/>
                <c:pt idx="0">
                  <c:v>22</c:v>
                </c:pt>
                <c:pt idx="1">
                  <c:v>30</c:v>
                </c:pt>
                <c:pt idx="2">
                  <c:v>24</c:v>
                </c:pt>
                <c:pt idx="3">
                  <c:v>4</c:v>
                </c:pt>
                <c:pt idx="4">
                  <c:v>15</c:v>
                </c:pt>
              </c:numCache>
            </c:numRef>
          </c:val>
          <c:extLst>
            <c:ext xmlns:c16="http://schemas.microsoft.com/office/drawing/2014/chart" uri="{C3380CC4-5D6E-409C-BE32-E72D297353CC}">
              <c16:uniqueId val="{00000000-EF9C-46F4-B07A-87BE19394CFD}"/>
            </c:ext>
          </c:extLst>
        </c:ser>
        <c:dLbls>
          <c:showLegendKey val="0"/>
          <c:showVal val="0"/>
          <c:showCatName val="0"/>
          <c:showSerName val="0"/>
          <c:showPercent val="0"/>
          <c:showBubbleSize val="0"/>
        </c:dLbls>
        <c:gapWidth val="150"/>
        <c:shape val="box"/>
        <c:axId val="259139072"/>
        <c:axId val="83299712"/>
        <c:axId val="0"/>
      </c:bar3DChart>
      <c:catAx>
        <c:axId val="259139072"/>
        <c:scaling>
          <c:orientation val="minMax"/>
        </c:scaling>
        <c:delete val="0"/>
        <c:axPos val="b"/>
        <c:numFmt formatCode="General" sourceLinked="0"/>
        <c:majorTickMark val="out"/>
        <c:minorTickMark val="none"/>
        <c:tickLblPos val="nextTo"/>
        <c:crossAx val="83299712"/>
        <c:crosses val="autoZero"/>
        <c:auto val="1"/>
        <c:lblAlgn val="ctr"/>
        <c:lblOffset val="100"/>
        <c:noMultiLvlLbl val="0"/>
      </c:catAx>
      <c:valAx>
        <c:axId val="83299712"/>
        <c:scaling>
          <c:orientation val="minMax"/>
        </c:scaling>
        <c:delete val="0"/>
        <c:axPos val="l"/>
        <c:majorGridlines/>
        <c:numFmt formatCode="General" sourceLinked="1"/>
        <c:majorTickMark val="out"/>
        <c:minorTickMark val="none"/>
        <c:tickLblPos val="nextTo"/>
        <c:crossAx val="259139072"/>
        <c:crosses val="autoZero"/>
        <c:crossBetween val="between"/>
      </c:valAx>
    </c:plotArea>
    <c:plotVisOnly val="1"/>
    <c:dispBlanksAs val="gap"/>
    <c:showDLblsOverMax val="0"/>
  </c:chart>
  <c:txPr>
    <a:bodyPr/>
    <a:lstStyle/>
    <a:p>
      <a:pPr>
        <a:defRPr sz="1800"/>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hart>
    <c:autoTitleDeleted val="0"/>
    <c:plotArea>
      <c:layout/>
      <c:barChart>
        <c:barDir val="bar"/>
        <c:grouping val="clustered"/>
        <c:varyColors val="0"/>
        <c:ser>
          <c:idx val="0"/>
          <c:order val="0"/>
          <c:tx>
            <c:strRef>
              <c:f>Sheet1!$B$1</c:f>
              <c:strCache>
                <c:ptCount val="1"/>
                <c:pt idx="0">
                  <c:v>Low W/C Ratio</c:v>
                </c:pt>
              </c:strCache>
            </c:strRef>
          </c:tx>
          <c:invertIfNegative val="0"/>
          <c:cat>
            <c:numRef>
              <c:f>Sheet1!$A$2</c:f>
              <c:numCache>
                <c:formatCode>General</c:formatCode>
                <c:ptCount val="1"/>
              </c:numCache>
            </c:numRef>
          </c:cat>
          <c:val>
            <c:numRef>
              <c:f>Sheet1!$B$2</c:f>
              <c:numCache>
                <c:formatCode>General</c:formatCode>
                <c:ptCount val="1"/>
                <c:pt idx="0">
                  <c:v>6230</c:v>
                </c:pt>
              </c:numCache>
            </c:numRef>
          </c:val>
          <c:extLst>
            <c:ext xmlns:c16="http://schemas.microsoft.com/office/drawing/2014/chart" uri="{C3380CC4-5D6E-409C-BE32-E72D297353CC}">
              <c16:uniqueId val="{00000000-9620-4C7F-BB0F-56A4BA98AA5D}"/>
            </c:ext>
          </c:extLst>
        </c:ser>
        <c:ser>
          <c:idx val="1"/>
          <c:order val="1"/>
          <c:tx>
            <c:strRef>
              <c:f>Sheet1!$C$1</c:f>
              <c:strCache>
                <c:ptCount val="1"/>
                <c:pt idx="0">
                  <c:v>High W/C Ratio</c:v>
                </c:pt>
              </c:strCache>
            </c:strRef>
          </c:tx>
          <c:invertIfNegative val="0"/>
          <c:cat>
            <c:numRef>
              <c:f>Sheet1!$A$2</c:f>
              <c:numCache>
                <c:formatCode>General</c:formatCode>
                <c:ptCount val="1"/>
              </c:numCache>
            </c:numRef>
          </c:cat>
          <c:val>
            <c:numRef>
              <c:f>Sheet1!$C$2</c:f>
              <c:numCache>
                <c:formatCode>General</c:formatCode>
                <c:ptCount val="1"/>
                <c:pt idx="0">
                  <c:v>4677</c:v>
                </c:pt>
              </c:numCache>
            </c:numRef>
          </c:val>
          <c:extLst>
            <c:ext xmlns:c16="http://schemas.microsoft.com/office/drawing/2014/chart" uri="{C3380CC4-5D6E-409C-BE32-E72D297353CC}">
              <c16:uniqueId val="{00000001-9620-4C7F-BB0F-56A4BA98AA5D}"/>
            </c:ext>
          </c:extLst>
        </c:ser>
        <c:dLbls>
          <c:showLegendKey val="0"/>
          <c:showVal val="0"/>
          <c:showCatName val="0"/>
          <c:showSerName val="0"/>
          <c:showPercent val="0"/>
          <c:showBubbleSize val="0"/>
        </c:dLbls>
        <c:gapWidth val="150"/>
        <c:axId val="259540480"/>
        <c:axId val="254425856"/>
      </c:barChart>
      <c:catAx>
        <c:axId val="259540480"/>
        <c:scaling>
          <c:orientation val="minMax"/>
        </c:scaling>
        <c:delete val="0"/>
        <c:axPos val="l"/>
        <c:numFmt formatCode="General" sourceLinked="1"/>
        <c:majorTickMark val="out"/>
        <c:minorTickMark val="none"/>
        <c:tickLblPos val="nextTo"/>
        <c:crossAx val="254425856"/>
        <c:crosses val="autoZero"/>
        <c:auto val="1"/>
        <c:lblAlgn val="ctr"/>
        <c:lblOffset val="100"/>
        <c:noMultiLvlLbl val="0"/>
      </c:catAx>
      <c:valAx>
        <c:axId val="254425856"/>
        <c:scaling>
          <c:orientation val="minMax"/>
        </c:scaling>
        <c:delete val="0"/>
        <c:axPos val="b"/>
        <c:majorGridlines/>
        <c:numFmt formatCode="General" sourceLinked="1"/>
        <c:majorTickMark val="out"/>
        <c:minorTickMark val="none"/>
        <c:tickLblPos val="nextTo"/>
        <c:crossAx val="259540480"/>
        <c:crosses val="autoZero"/>
        <c:crossBetween val="between"/>
      </c:valAx>
      <c:spPr>
        <a:noFill/>
        <a:ln w="25389">
          <a:noFill/>
        </a:ln>
      </c:spPr>
    </c:plotArea>
    <c:legend>
      <c:legendPos val="r"/>
      <c:overlay val="0"/>
    </c:legend>
    <c:plotVisOnly val="1"/>
    <c:dispBlanksAs val="gap"/>
    <c:showDLblsOverMax val="0"/>
  </c:chart>
  <c:txPr>
    <a:bodyPr/>
    <a:lstStyle/>
    <a:p>
      <a:pPr>
        <a:defRPr sz="1799"/>
      </a:pPr>
      <a:endParaRPr lang="en-US"/>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4BD9840-7480-4D2C-B79F-291A60AE6C4B}" type="datetimeFigureOut">
              <a:rPr lang="en-US" smtClean="0"/>
              <a:t>10/1/2018</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9DA2E2C-D299-4266-8486-4989603C7E80}" type="slidenum">
              <a:rPr lang="en-US" smtClean="0"/>
              <a:t>‹#›</a:t>
            </a:fld>
            <a:endParaRPr lang="en-US"/>
          </a:p>
        </p:txBody>
      </p:sp>
    </p:spTree>
    <p:extLst>
      <p:ext uri="{BB962C8B-B14F-4D97-AF65-F5344CB8AC3E}">
        <p14:creationId xmlns:p14="http://schemas.microsoft.com/office/powerpoint/2010/main" val="210193698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48.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49.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5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3" Type="http://schemas.openxmlformats.org/officeDocument/2006/relationships/slide" Target="../slides/slide19.xml"/><Relationship Id="rId2" Type="http://schemas.openxmlformats.org/officeDocument/2006/relationships/notesMaster" Target="../notesMasters/notesMaster1.xml"/><Relationship Id="rId1" Type="http://schemas.openxmlformats.org/officeDocument/2006/relationships/tags" Target="../tags/tag30.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34814">
              <a:defRPr>
                <a:solidFill>
                  <a:schemeClr val="tx1"/>
                </a:solidFill>
                <a:latin typeface="Garamond" pitchFamily="18" charset="0"/>
              </a:defRPr>
            </a:lvl1pPr>
            <a:lvl2pPr marL="702685" indent="-270264" defTabSz="834814">
              <a:defRPr>
                <a:solidFill>
                  <a:schemeClr val="tx1"/>
                </a:solidFill>
                <a:latin typeface="Garamond" pitchFamily="18" charset="0"/>
              </a:defRPr>
            </a:lvl2pPr>
            <a:lvl3pPr marL="1081054" indent="-216211" defTabSz="834814">
              <a:defRPr>
                <a:solidFill>
                  <a:schemeClr val="tx1"/>
                </a:solidFill>
                <a:latin typeface="Garamond" pitchFamily="18" charset="0"/>
              </a:defRPr>
            </a:lvl3pPr>
            <a:lvl4pPr marL="1513476" indent="-216211" defTabSz="834814">
              <a:defRPr>
                <a:solidFill>
                  <a:schemeClr val="tx1"/>
                </a:solidFill>
                <a:latin typeface="Garamond" pitchFamily="18" charset="0"/>
              </a:defRPr>
            </a:lvl4pPr>
            <a:lvl5pPr marL="1945898" indent="-216211" defTabSz="834814">
              <a:defRPr>
                <a:solidFill>
                  <a:schemeClr val="tx1"/>
                </a:solidFill>
                <a:latin typeface="Garamond" pitchFamily="18" charset="0"/>
              </a:defRPr>
            </a:lvl5pPr>
            <a:lvl6pPr marL="2378319" indent="-216211" defTabSz="834814" eaLnBrk="0" fontAlgn="base" hangingPunct="0">
              <a:spcBef>
                <a:spcPct val="0"/>
              </a:spcBef>
              <a:spcAft>
                <a:spcPct val="0"/>
              </a:spcAft>
              <a:defRPr>
                <a:solidFill>
                  <a:schemeClr val="tx1"/>
                </a:solidFill>
                <a:latin typeface="Garamond" pitchFamily="18" charset="0"/>
              </a:defRPr>
            </a:lvl6pPr>
            <a:lvl7pPr marL="2810740" indent="-216211" defTabSz="834814" eaLnBrk="0" fontAlgn="base" hangingPunct="0">
              <a:spcBef>
                <a:spcPct val="0"/>
              </a:spcBef>
              <a:spcAft>
                <a:spcPct val="0"/>
              </a:spcAft>
              <a:defRPr>
                <a:solidFill>
                  <a:schemeClr val="tx1"/>
                </a:solidFill>
                <a:latin typeface="Garamond" pitchFamily="18" charset="0"/>
              </a:defRPr>
            </a:lvl7pPr>
            <a:lvl8pPr marL="3243163" indent="-216211" defTabSz="834814" eaLnBrk="0" fontAlgn="base" hangingPunct="0">
              <a:spcBef>
                <a:spcPct val="0"/>
              </a:spcBef>
              <a:spcAft>
                <a:spcPct val="0"/>
              </a:spcAft>
              <a:defRPr>
                <a:solidFill>
                  <a:schemeClr val="tx1"/>
                </a:solidFill>
                <a:latin typeface="Garamond" pitchFamily="18" charset="0"/>
              </a:defRPr>
            </a:lvl8pPr>
            <a:lvl9pPr marL="3675584" indent="-216211" defTabSz="834814" eaLnBrk="0" fontAlgn="base" hangingPunct="0">
              <a:spcBef>
                <a:spcPct val="0"/>
              </a:spcBef>
              <a:spcAft>
                <a:spcPct val="0"/>
              </a:spcAft>
              <a:defRPr>
                <a:solidFill>
                  <a:schemeClr val="tx1"/>
                </a:solidFill>
                <a:latin typeface="Garamond" pitchFamily="18" charset="0"/>
              </a:defRPr>
            </a:lvl9pPr>
          </a:lstStyle>
          <a:p>
            <a:fld id="{513466CC-8625-403E-9792-D20C1EB92621}" type="slidenum">
              <a:rPr lang="en-US" smtClean="0">
                <a:latin typeface="Times New Roman" pitchFamily="18" charset="0"/>
              </a:rPr>
              <a:pPr/>
              <a:t>2</a:t>
            </a:fld>
            <a:endParaRPr lang="en-US" dirty="0" smtClean="0">
              <a:latin typeface="Times New Roman" pitchFamily="18" charset="0"/>
            </a:endParaRPr>
          </a:p>
        </p:txBody>
      </p:sp>
      <p:sp>
        <p:nvSpPr>
          <p:cNvPr id="72707" name="Rectangle 2"/>
          <p:cNvSpPr>
            <a:spLocks noGrp="1" noRot="1" noChangeAspect="1" noChangeArrowheads="1" noTextEdit="1"/>
          </p:cNvSpPr>
          <p:nvPr>
            <p:ph type="sldImg"/>
          </p:nvPr>
        </p:nvSpPr>
        <p:spPr>
          <a:xfrm>
            <a:off x="1146175" y="687388"/>
            <a:ext cx="4572000" cy="3429000"/>
          </a:xfrm>
          <a:ln/>
        </p:spPr>
      </p:sp>
      <p:sp>
        <p:nvSpPr>
          <p:cNvPr id="72708" name="Rectangle 3"/>
          <p:cNvSpPr>
            <a:spLocks noGrp="1" noChangeArrowheads="1"/>
          </p:cNvSpPr>
          <p:nvPr>
            <p:ph type="body" idx="1"/>
          </p:nvPr>
        </p:nvSpPr>
        <p:spPr>
          <a:xfrm>
            <a:off x="914717" y="4343401"/>
            <a:ext cx="5028571"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sz="1000" b="1" dirty="0"/>
              <a:t>Presenter’s Notes:</a:t>
            </a:r>
          </a:p>
          <a:p>
            <a:endParaRPr lang="en-US" dirty="0"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latin typeface="+mn-lt"/>
                <a:ea typeface="+mn-ea"/>
                <a:cs typeface="+mn-cs"/>
              </a:rPr>
              <a:t>The International</a:t>
            </a:r>
            <a:r>
              <a:rPr lang="en-US" sz="1200" kern="1200" baseline="0" dirty="0" smtClean="0">
                <a:solidFill>
                  <a:schemeClr val="tx1"/>
                </a:solidFill>
                <a:latin typeface="+mn-lt"/>
                <a:ea typeface="+mn-ea"/>
                <a:cs typeface="+mn-cs"/>
              </a:rPr>
              <a:t> Concrete Repair Institute (ICRI) is the leading resource for education and information to improve the quality of repair, restoration, and protection of concrete and other structures. This organization mainly focuses on proper repairs as opposed to how to install and erect new concrete structures. </a:t>
            </a:r>
            <a:endParaRPr lang="en-US" dirty="0"/>
          </a:p>
        </p:txBody>
      </p:sp>
      <p:sp>
        <p:nvSpPr>
          <p:cNvPr id="4" name="Slide Number Placeholder 3"/>
          <p:cNvSpPr>
            <a:spLocks noGrp="1"/>
          </p:cNvSpPr>
          <p:nvPr>
            <p:ph type="sldNum" sz="quarter" idx="10"/>
          </p:nvPr>
        </p:nvSpPr>
        <p:spPr/>
        <p:txBody>
          <a:bodyPr/>
          <a:lstStyle/>
          <a:p>
            <a:fld id="{D9DA2E2C-D299-4266-8486-4989603C7E80}" type="slidenum">
              <a:rPr lang="en-US" smtClean="0"/>
              <a:t>11</a:t>
            </a:fld>
            <a:endParaRPr lang="en-US"/>
          </a:p>
        </p:txBody>
      </p:sp>
    </p:spTree>
    <p:extLst>
      <p:ext uri="{BB962C8B-B14F-4D97-AF65-F5344CB8AC3E}">
        <p14:creationId xmlns:p14="http://schemas.microsoft.com/office/powerpoint/2010/main" val="4210725612"/>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Although</a:t>
            </a:r>
            <a:r>
              <a:rPr lang="en-US" baseline="0" dirty="0" smtClean="0"/>
              <a:t> many different types of repair materials can be used in this repair, the main limitation is that the building of the formwork makes the installation much more labor intensive than other alternative placement methods such as shotcrete or hand application. </a:t>
            </a:r>
            <a:endParaRPr lang="en-US" dirty="0"/>
          </a:p>
        </p:txBody>
      </p:sp>
      <p:sp>
        <p:nvSpPr>
          <p:cNvPr id="4" name="Slide Number Placeholder 3"/>
          <p:cNvSpPr>
            <a:spLocks noGrp="1"/>
          </p:cNvSpPr>
          <p:nvPr>
            <p:ph type="sldNum" sz="quarter" idx="10"/>
          </p:nvPr>
        </p:nvSpPr>
        <p:spPr/>
        <p:txBody>
          <a:bodyPr/>
          <a:lstStyle/>
          <a:p>
            <a:fld id="{D9DA2E2C-D299-4266-8486-4989603C7E80}" type="slidenum">
              <a:rPr lang="en-US" smtClean="0"/>
              <a:t>113</a:t>
            </a:fld>
            <a:endParaRPr lang="en-US"/>
          </a:p>
        </p:txBody>
      </p:sp>
    </p:spTree>
    <p:extLst>
      <p:ext uri="{BB962C8B-B14F-4D97-AF65-F5344CB8AC3E}">
        <p14:creationId xmlns:p14="http://schemas.microsoft.com/office/powerpoint/2010/main" val="2007077100"/>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method of placement is primarily</a:t>
            </a:r>
            <a:r>
              <a:rPr lang="en-US" baseline="0" dirty="0" smtClean="0"/>
              <a:t> used on vertical surfaces, such as walls or columns. This placement method can also be done as a “full-depth” repair in which an entire piece of concrete needs to be removed and replaced. In this situation, formwork (also sometimes known as shoring) will be erected on both sides of the beam or member and then the repair material is pumped into place. Not that the Project Engineer should take special precautions to ensure that the integrity of the structure is not compromise during the placement and curing process. </a:t>
            </a:r>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Next, let’s look at the steps in this repair…</a:t>
            </a:r>
          </a:p>
          <a:p>
            <a:endParaRPr lang="en-US" dirty="0" smtClean="0"/>
          </a:p>
          <a:p>
            <a:r>
              <a:rPr lang="en-US" baseline="0" dirty="0" smtClean="0"/>
              <a:t>___________</a:t>
            </a:r>
            <a:endParaRPr lang="en-US" dirty="0" smtClean="0"/>
          </a:p>
          <a:p>
            <a:endParaRPr lang="en-US" b="1" baseline="0" dirty="0" smtClean="0"/>
          </a:p>
          <a:p>
            <a:r>
              <a:rPr lang="en-US" b="1" baseline="0" dirty="0" smtClean="0"/>
              <a:t>Quiz Note</a:t>
            </a:r>
          </a:p>
          <a:p>
            <a:r>
              <a:rPr lang="en-US" b="0" baseline="0" dirty="0" smtClean="0"/>
              <a:t>This slide features information that will be found on the post-course knowledge assessment.</a:t>
            </a:r>
          </a:p>
          <a:p>
            <a:endParaRPr lang="en-US" dirty="0" smtClean="0"/>
          </a:p>
          <a:p>
            <a:pPr lvl="0"/>
            <a:r>
              <a:rPr lang="en-US" sz="1200" kern="1200" dirty="0" smtClean="0">
                <a:solidFill>
                  <a:schemeClr val="tx1"/>
                </a:solidFill>
                <a:effectLst/>
                <a:latin typeface="+mn-lt"/>
                <a:ea typeface="+mn-ea"/>
                <a:cs typeface="+mn-cs"/>
              </a:rPr>
              <a:t>Which of the following application methods is self-consolidating?</a:t>
            </a:r>
          </a:p>
          <a:p>
            <a:pPr marL="228600" lvl="0" indent="-228600">
              <a:buFont typeface="+mj-lt"/>
              <a:buAutoNum type="alphaLcPeriod"/>
            </a:pPr>
            <a:r>
              <a:rPr lang="en-US" sz="1200" kern="1200" dirty="0" smtClean="0">
                <a:solidFill>
                  <a:schemeClr val="tx1"/>
                </a:solidFill>
                <a:effectLst/>
                <a:latin typeface="+mn-lt"/>
                <a:ea typeface="+mn-ea"/>
                <a:cs typeface="+mn-cs"/>
              </a:rPr>
              <a:t>Form and Pour</a:t>
            </a:r>
          </a:p>
          <a:p>
            <a:pPr marL="228600" lvl="0" indent="-228600">
              <a:buFont typeface="+mj-lt"/>
              <a:buAutoNum type="alphaLcPeriod"/>
            </a:pPr>
            <a:r>
              <a:rPr lang="en-US" sz="1200" b="1" kern="1200" dirty="0" smtClean="0">
                <a:solidFill>
                  <a:schemeClr val="tx1"/>
                </a:solidFill>
                <a:effectLst/>
                <a:latin typeface="+mn-lt"/>
                <a:ea typeface="+mn-ea"/>
                <a:cs typeface="+mn-cs"/>
              </a:rPr>
              <a:t>Form and Pump</a:t>
            </a:r>
            <a:endParaRPr lang="en-US" sz="1200" kern="1200" dirty="0" smtClean="0">
              <a:solidFill>
                <a:schemeClr val="tx1"/>
              </a:solidFill>
              <a:effectLst/>
              <a:latin typeface="+mn-lt"/>
              <a:ea typeface="+mn-ea"/>
              <a:cs typeface="+mn-cs"/>
            </a:endParaRPr>
          </a:p>
          <a:p>
            <a:pPr marL="228600" lvl="0" indent="-228600">
              <a:buFont typeface="+mj-lt"/>
              <a:buAutoNum type="alphaLcPeriod"/>
            </a:pPr>
            <a:r>
              <a:rPr lang="en-US" sz="1200" kern="1200" dirty="0" smtClean="0">
                <a:solidFill>
                  <a:schemeClr val="tx1"/>
                </a:solidFill>
                <a:effectLst/>
                <a:latin typeface="+mn-lt"/>
                <a:ea typeface="+mn-ea"/>
                <a:cs typeface="+mn-cs"/>
              </a:rPr>
              <a:t>Spall Repair of Horizontal Surfaces</a:t>
            </a:r>
          </a:p>
          <a:p>
            <a:pPr marL="228600" indent="-228600">
              <a:buFont typeface="+mj-lt"/>
              <a:buAutoNum type="alphaLcPeriod"/>
            </a:pPr>
            <a:r>
              <a:rPr lang="en-US" sz="1200" kern="1200" dirty="0" smtClean="0">
                <a:solidFill>
                  <a:schemeClr val="tx1"/>
                </a:solidFill>
                <a:effectLst/>
                <a:latin typeface="+mn-lt"/>
                <a:ea typeface="+mn-ea"/>
                <a:cs typeface="+mn-cs"/>
              </a:rPr>
              <a:t>Hand Applied</a:t>
            </a:r>
            <a:endParaRPr lang="en-US" dirty="0"/>
          </a:p>
        </p:txBody>
      </p:sp>
      <p:sp>
        <p:nvSpPr>
          <p:cNvPr id="4" name="Slide Number Placeholder 3"/>
          <p:cNvSpPr>
            <a:spLocks noGrp="1"/>
          </p:cNvSpPr>
          <p:nvPr>
            <p:ph type="sldNum" sz="quarter" idx="10"/>
          </p:nvPr>
        </p:nvSpPr>
        <p:spPr/>
        <p:txBody>
          <a:bodyPr/>
          <a:lstStyle/>
          <a:p>
            <a:fld id="{D9DA2E2C-D299-4266-8486-4989603C7E80}" type="slidenum">
              <a:rPr lang="en-US" smtClean="0"/>
              <a:t>114</a:t>
            </a:fld>
            <a:endParaRPr lang="en-US"/>
          </a:p>
        </p:txBody>
      </p:sp>
    </p:spTree>
    <p:extLst>
      <p:ext uri="{BB962C8B-B14F-4D97-AF65-F5344CB8AC3E}">
        <p14:creationId xmlns:p14="http://schemas.microsoft.com/office/powerpoint/2010/main" val="2988844159"/>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smtClean="0"/>
              <a:t>In</a:t>
            </a:r>
            <a:r>
              <a:rPr lang="en-US" baseline="0" dirty="0" smtClean="0"/>
              <a:t> the form and pump repair</a:t>
            </a:r>
            <a:r>
              <a:rPr lang="en-US" dirty="0" smtClean="0"/>
              <a:t>, the formwork</a:t>
            </a:r>
            <a:r>
              <a:rPr lang="en-US" baseline="0" dirty="0" smtClean="0"/>
              <a:t> is erected and then a pump is hooked up to the open cavity. The repair material is then pumped under pressure to fill the cavity. In this application, it is very important to leave a place for air to get out while the repair material is being pumped, otherwise, air pockets could occur in the repair. </a:t>
            </a:r>
          </a:p>
          <a:p>
            <a:pPr marL="0" indent="0">
              <a:buFont typeface="Arial" panose="020B0604020202020204" pitchFamily="34" charset="0"/>
              <a:buNone/>
            </a:pPr>
            <a:endParaRPr lang="en-US" dirty="0" smtClean="0"/>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smtClean="0"/>
              <a:t>Refer to the Repair</a:t>
            </a:r>
            <a:r>
              <a:rPr lang="en-US" baseline="0" dirty="0" smtClean="0"/>
              <a:t> Application Procedure bulletin 5 published by the American Concrete Institute (ACI) for more details on executing this repair.</a:t>
            </a:r>
            <a:endParaRPr lang="en-US" dirty="0" smtClean="0"/>
          </a:p>
          <a:p>
            <a:endParaRPr lang="en-US" dirty="0"/>
          </a:p>
        </p:txBody>
      </p:sp>
      <p:sp>
        <p:nvSpPr>
          <p:cNvPr id="4" name="Slide Number Placeholder 3"/>
          <p:cNvSpPr>
            <a:spLocks noGrp="1"/>
          </p:cNvSpPr>
          <p:nvPr>
            <p:ph type="sldNum" sz="quarter" idx="10"/>
          </p:nvPr>
        </p:nvSpPr>
        <p:spPr/>
        <p:txBody>
          <a:bodyPr/>
          <a:lstStyle/>
          <a:p>
            <a:fld id="{D9DA2E2C-D299-4266-8486-4989603C7E80}" type="slidenum">
              <a:rPr lang="en-US" smtClean="0"/>
              <a:t>115</a:t>
            </a:fld>
            <a:endParaRPr lang="en-US"/>
          </a:p>
        </p:txBody>
      </p:sp>
    </p:spTree>
    <p:extLst>
      <p:ext uri="{BB962C8B-B14F-4D97-AF65-F5344CB8AC3E}">
        <p14:creationId xmlns:p14="http://schemas.microsoft.com/office/powerpoint/2010/main" val="2369354895"/>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smtClean="0"/>
              <a:t>Refer to the Repair</a:t>
            </a:r>
            <a:r>
              <a:rPr lang="en-US" baseline="0" dirty="0" smtClean="0"/>
              <a:t> Application Procedure bulletin 5 published by the American Concrete Institute (ACI) for more details on executing this repair.</a:t>
            </a:r>
            <a:endParaRPr lang="en-US" dirty="0" smtClean="0"/>
          </a:p>
          <a:p>
            <a:endParaRPr lang="en-US" dirty="0"/>
          </a:p>
        </p:txBody>
      </p:sp>
      <p:sp>
        <p:nvSpPr>
          <p:cNvPr id="4" name="Slide Number Placeholder 3"/>
          <p:cNvSpPr>
            <a:spLocks noGrp="1"/>
          </p:cNvSpPr>
          <p:nvPr>
            <p:ph type="sldNum" sz="quarter" idx="10"/>
          </p:nvPr>
        </p:nvSpPr>
        <p:spPr/>
        <p:txBody>
          <a:bodyPr/>
          <a:lstStyle/>
          <a:p>
            <a:fld id="{D9DA2E2C-D299-4266-8486-4989603C7E80}" type="slidenum">
              <a:rPr lang="en-US" smtClean="0"/>
              <a:t>116</a:t>
            </a:fld>
            <a:endParaRPr lang="en-US"/>
          </a:p>
        </p:txBody>
      </p:sp>
    </p:spTree>
    <p:extLst>
      <p:ext uri="{BB962C8B-B14F-4D97-AF65-F5344CB8AC3E}">
        <p14:creationId xmlns:p14="http://schemas.microsoft.com/office/powerpoint/2010/main" val="1642016733"/>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smtClean="0"/>
              <a:t>Refer to the Repair</a:t>
            </a:r>
            <a:r>
              <a:rPr lang="en-US" baseline="0" dirty="0" smtClean="0"/>
              <a:t> Application Procedure bulletin 5 published by the American Concrete Institute (ACI) for more details on executing this repair.</a:t>
            </a:r>
            <a:endParaRPr lang="en-US" dirty="0" smtClean="0"/>
          </a:p>
          <a:p>
            <a:endParaRPr lang="en-US" dirty="0"/>
          </a:p>
        </p:txBody>
      </p:sp>
      <p:sp>
        <p:nvSpPr>
          <p:cNvPr id="4" name="Slide Number Placeholder 3"/>
          <p:cNvSpPr>
            <a:spLocks noGrp="1"/>
          </p:cNvSpPr>
          <p:nvPr>
            <p:ph type="sldNum" sz="quarter" idx="10"/>
          </p:nvPr>
        </p:nvSpPr>
        <p:spPr/>
        <p:txBody>
          <a:bodyPr/>
          <a:lstStyle/>
          <a:p>
            <a:fld id="{D9DA2E2C-D299-4266-8486-4989603C7E80}" type="slidenum">
              <a:rPr lang="en-US" smtClean="0"/>
              <a:t>117</a:t>
            </a:fld>
            <a:endParaRPr lang="en-US"/>
          </a:p>
        </p:txBody>
      </p:sp>
    </p:spTree>
    <p:extLst>
      <p:ext uri="{BB962C8B-B14F-4D97-AF65-F5344CB8AC3E}">
        <p14:creationId xmlns:p14="http://schemas.microsoft.com/office/powerpoint/2010/main" val="2723200786"/>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smtClean="0"/>
              <a:t>After the</a:t>
            </a:r>
            <a:r>
              <a:rPr lang="en-US" baseline="0" dirty="0" smtClean="0"/>
              <a:t> area has properly cured, remove the formwork and the surface is profiled. If necessary a curing compound can me added to aid the curing process or protective coatings can be added afterwards to ensure a lasting repair.</a:t>
            </a:r>
          </a:p>
          <a:p>
            <a:pPr marL="0" indent="0">
              <a:buFont typeface="Arial" panose="020B0604020202020204" pitchFamily="34" charset="0"/>
              <a:buNone/>
            </a:pPr>
            <a:endParaRPr lang="en-US" dirty="0" smtClean="0"/>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smtClean="0"/>
              <a:t>Refer to the Repair</a:t>
            </a:r>
            <a:r>
              <a:rPr lang="en-US" baseline="0" dirty="0" smtClean="0"/>
              <a:t> Application Procedure bulletin 5 published by the American Concrete Institute (ACI) for more details on executing this repair.</a:t>
            </a:r>
            <a:endParaRPr lang="en-US" dirty="0" smtClean="0"/>
          </a:p>
          <a:p>
            <a:endParaRPr lang="en-US" dirty="0"/>
          </a:p>
        </p:txBody>
      </p:sp>
      <p:sp>
        <p:nvSpPr>
          <p:cNvPr id="4" name="Slide Number Placeholder 3"/>
          <p:cNvSpPr>
            <a:spLocks noGrp="1"/>
          </p:cNvSpPr>
          <p:nvPr>
            <p:ph type="sldNum" sz="quarter" idx="10"/>
          </p:nvPr>
        </p:nvSpPr>
        <p:spPr/>
        <p:txBody>
          <a:bodyPr/>
          <a:lstStyle/>
          <a:p>
            <a:fld id="{D9DA2E2C-D299-4266-8486-4989603C7E80}" type="slidenum">
              <a:rPr lang="en-US" smtClean="0"/>
              <a:t>118</a:t>
            </a:fld>
            <a:endParaRPr lang="en-US"/>
          </a:p>
        </p:txBody>
      </p:sp>
    </p:spTree>
    <p:extLst>
      <p:ext uri="{BB962C8B-B14F-4D97-AF65-F5344CB8AC3E}">
        <p14:creationId xmlns:p14="http://schemas.microsoft.com/office/powerpoint/2010/main" val="1455589561"/>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For this repair</a:t>
            </a:r>
            <a:r>
              <a:rPr lang="en-US" baseline="0" dirty="0" smtClean="0"/>
              <a:t>, sagging or dropouts of freshly placed materials aren’t an issue because all materials are supported by the formwork during the placement and curing process. </a:t>
            </a:r>
          </a:p>
          <a:p>
            <a:r>
              <a:rPr lang="en-US" baseline="0" dirty="0" smtClean="0"/>
              <a:t>This placement method is ideal for structural repairs because the repair material is consolidated upon placement. </a:t>
            </a:r>
          </a:p>
          <a:p>
            <a:r>
              <a:rPr lang="en-US" baseline="0" dirty="0" smtClean="0"/>
              <a:t>Because the repair material is tightly paced under pressure, this method may be ideal when the reinforcing bar is tightly packed and other placement methods may prove difficult to adequately consolidate around the rebar.</a:t>
            </a:r>
          </a:p>
          <a:p>
            <a:r>
              <a:rPr lang="en-US" baseline="0" dirty="0" smtClean="0"/>
              <a:t>That being said, the formwork can also be expensive and time consuming to erect. The equipment is also costly and may require a more specialized installer. </a:t>
            </a:r>
            <a:endParaRPr lang="en-US" dirty="0" smtClean="0"/>
          </a:p>
          <a:p>
            <a:endParaRPr lang="en-US" dirty="0" smtClean="0"/>
          </a:p>
          <a:p>
            <a:endParaRPr lang="en-US" dirty="0" smtClean="0"/>
          </a:p>
          <a:p>
            <a:r>
              <a:rPr lang="en-US" baseline="0" dirty="0" smtClean="0"/>
              <a:t>___________</a:t>
            </a:r>
            <a:endParaRPr lang="en-US" dirty="0" smtClean="0"/>
          </a:p>
          <a:p>
            <a:endParaRPr lang="en-US" b="1" baseline="0" dirty="0" smtClean="0"/>
          </a:p>
          <a:p>
            <a:r>
              <a:rPr lang="en-US" b="1" baseline="0" dirty="0" smtClean="0"/>
              <a:t>Quiz Note</a:t>
            </a:r>
          </a:p>
          <a:p>
            <a:r>
              <a:rPr lang="en-US" b="0" baseline="0" dirty="0" smtClean="0"/>
              <a:t>This slide features information that will be found on the post-course knowledge assessment.</a:t>
            </a:r>
          </a:p>
          <a:p>
            <a:endParaRPr lang="en-US" dirty="0" smtClean="0"/>
          </a:p>
          <a:p>
            <a:pPr lvl="0"/>
            <a:r>
              <a:rPr lang="en-US" sz="1200" kern="1200" dirty="0" smtClean="0">
                <a:solidFill>
                  <a:schemeClr val="tx1"/>
                </a:solidFill>
                <a:effectLst/>
                <a:latin typeface="+mn-lt"/>
                <a:ea typeface="+mn-ea"/>
                <a:cs typeface="+mn-cs"/>
              </a:rPr>
              <a:t>Which of the following application methods is self-consolidating?</a:t>
            </a:r>
          </a:p>
          <a:p>
            <a:pPr marL="228600" lvl="0" indent="-228600">
              <a:buFont typeface="+mj-lt"/>
              <a:buAutoNum type="alphaLcPeriod"/>
            </a:pPr>
            <a:r>
              <a:rPr lang="en-US" sz="1200" kern="1200" dirty="0" smtClean="0">
                <a:solidFill>
                  <a:schemeClr val="tx1"/>
                </a:solidFill>
                <a:effectLst/>
                <a:latin typeface="+mn-lt"/>
                <a:ea typeface="+mn-ea"/>
                <a:cs typeface="+mn-cs"/>
              </a:rPr>
              <a:t>Form and Pour</a:t>
            </a:r>
          </a:p>
          <a:p>
            <a:pPr marL="228600" lvl="0" indent="-228600">
              <a:buFont typeface="+mj-lt"/>
              <a:buAutoNum type="alphaLcPeriod"/>
            </a:pPr>
            <a:r>
              <a:rPr lang="en-US" sz="1200" b="1" kern="1200" dirty="0" smtClean="0">
                <a:solidFill>
                  <a:schemeClr val="tx1"/>
                </a:solidFill>
                <a:effectLst/>
                <a:latin typeface="+mn-lt"/>
                <a:ea typeface="+mn-ea"/>
                <a:cs typeface="+mn-cs"/>
              </a:rPr>
              <a:t>Form and Pump</a:t>
            </a:r>
            <a:endParaRPr lang="en-US" sz="1200" kern="1200" dirty="0" smtClean="0">
              <a:solidFill>
                <a:schemeClr val="tx1"/>
              </a:solidFill>
              <a:effectLst/>
              <a:latin typeface="+mn-lt"/>
              <a:ea typeface="+mn-ea"/>
              <a:cs typeface="+mn-cs"/>
            </a:endParaRPr>
          </a:p>
          <a:p>
            <a:pPr marL="228600" lvl="0" indent="-228600">
              <a:buFont typeface="+mj-lt"/>
              <a:buAutoNum type="alphaLcPeriod"/>
            </a:pPr>
            <a:r>
              <a:rPr lang="en-US" sz="1200" kern="1200" dirty="0" smtClean="0">
                <a:solidFill>
                  <a:schemeClr val="tx1"/>
                </a:solidFill>
                <a:effectLst/>
                <a:latin typeface="+mn-lt"/>
                <a:ea typeface="+mn-ea"/>
                <a:cs typeface="+mn-cs"/>
              </a:rPr>
              <a:t>Spall Repair of Horizontal Surfaces</a:t>
            </a:r>
          </a:p>
          <a:p>
            <a:pPr marL="228600" indent="-228600">
              <a:buFont typeface="+mj-lt"/>
              <a:buAutoNum type="alphaLcPeriod"/>
            </a:pPr>
            <a:r>
              <a:rPr lang="en-US" sz="1200" kern="1200" dirty="0" smtClean="0">
                <a:solidFill>
                  <a:schemeClr val="tx1"/>
                </a:solidFill>
                <a:effectLst/>
                <a:latin typeface="+mn-lt"/>
                <a:ea typeface="+mn-ea"/>
                <a:cs typeface="+mn-cs"/>
              </a:rPr>
              <a:t>Hand Applied</a:t>
            </a:r>
            <a:endParaRPr lang="en-US" dirty="0" smtClean="0"/>
          </a:p>
          <a:p>
            <a:endParaRPr lang="en-US" dirty="0"/>
          </a:p>
        </p:txBody>
      </p:sp>
      <p:sp>
        <p:nvSpPr>
          <p:cNvPr id="4" name="Slide Number Placeholder 3"/>
          <p:cNvSpPr>
            <a:spLocks noGrp="1"/>
          </p:cNvSpPr>
          <p:nvPr>
            <p:ph type="sldNum" sz="quarter" idx="10"/>
          </p:nvPr>
        </p:nvSpPr>
        <p:spPr/>
        <p:txBody>
          <a:bodyPr/>
          <a:lstStyle/>
          <a:p>
            <a:fld id="{D9DA2E2C-D299-4266-8486-4989603C7E80}" type="slidenum">
              <a:rPr lang="en-US" smtClean="0"/>
              <a:t>119</a:t>
            </a:fld>
            <a:endParaRPr lang="en-US"/>
          </a:p>
        </p:txBody>
      </p:sp>
    </p:spTree>
    <p:extLst>
      <p:ext uri="{BB962C8B-B14F-4D97-AF65-F5344CB8AC3E}">
        <p14:creationId xmlns:p14="http://schemas.microsoft.com/office/powerpoint/2010/main" val="3992996082"/>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Erecting</a:t>
            </a:r>
            <a:r>
              <a:rPr lang="en-US" baseline="0" dirty="0" smtClean="0"/>
              <a:t> f</a:t>
            </a:r>
            <a:r>
              <a:rPr lang="en-US" dirty="0" smtClean="0"/>
              <a:t>ormwork</a:t>
            </a:r>
            <a:r>
              <a:rPr lang="en-US" baseline="0" dirty="0" smtClean="0"/>
              <a:t> is already relatively costly and labor intensive. </a:t>
            </a:r>
            <a:r>
              <a:rPr lang="en-US" dirty="0" smtClean="0"/>
              <a:t>Since</a:t>
            </a:r>
            <a:r>
              <a:rPr lang="en-US" baseline="0" dirty="0" smtClean="0"/>
              <a:t> this application can be used for underwater repairs, creating this formwork can be even more costly and more labor intensive than if it were a simple form-and-pour. However, because this application method can decrease potential shrinkage by 50-100% it is often worth the added cost of having skilled laborers. </a:t>
            </a:r>
          </a:p>
          <a:p>
            <a:pPr marL="0" indent="0">
              <a:buFont typeface="Arial" panose="020B0604020202020204" pitchFamily="34" charset="0"/>
              <a:buNone/>
            </a:pPr>
            <a:endParaRPr lang="en-US" baseline="0" dirty="0" smtClean="0"/>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smtClean="0"/>
              <a:t>Refer to the Repair</a:t>
            </a:r>
            <a:r>
              <a:rPr lang="en-US" baseline="0" dirty="0" smtClean="0"/>
              <a:t> Application Procedure bulletin 9 published by the American Concrete Institute (ACI) for more details on executing this repair.</a:t>
            </a:r>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smtClean="0"/>
              <a:t>Next, let’s look at the steps in this repair…</a:t>
            </a:r>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dirty="0" smtClean="0"/>
          </a:p>
          <a:p>
            <a:r>
              <a:rPr lang="en-US" baseline="0" dirty="0" smtClean="0"/>
              <a:t>___________</a:t>
            </a:r>
            <a:endParaRPr lang="en-US" dirty="0" smtClean="0"/>
          </a:p>
          <a:p>
            <a:endParaRPr lang="en-US" b="1" baseline="0" dirty="0" smtClean="0"/>
          </a:p>
          <a:p>
            <a:r>
              <a:rPr lang="en-US" b="1" baseline="0" dirty="0" smtClean="0"/>
              <a:t>Quiz Note</a:t>
            </a:r>
          </a:p>
          <a:p>
            <a:r>
              <a:rPr lang="en-US" b="0" baseline="0" dirty="0" smtClean="0"/>
              <a:t>This slide features information that will be found on the post-course knowledge assessment.</a:t>
            </a:r>
          </a:p>
          <a:p>
            <a:endParaRPr lang="en-US" dirty="0" smtClean="0"/>
          </a:p>
          <a:p>
            <a:pPr lvl="0"/>
            <a:r>
              <a:rPr lang="en-US" sz="1200" kern="1200" dirty="0" smtClean="0">
                <a:solidFill>
                  <a:schemeClr val="tx1"/>
                </a:solidFill>
                <a:effectLst/>
                <a:latin typeface="+mn-lt"/>
                <a:ea typeface="+mn-ea"/>
                <a:cs typeface="+mn-cs"/>
              </a:rPr>
              <a:t>Out of the following options, which repair application would most likely be the most expensive?</a:t>
            </a:r>
          </a:p>
          <a:p>
            <a:pPr marL="228600" lvl="0" indent="-228600">
              <a:buFont typeface="+mj-lt"/>
              <a:buAutoNum type="alphaLcPeriod"/>
            </a:pPr>
            <a:r>
              <a:rPr lang="en-US" sz="1200" b="1" kern="1200" dirty="0" smtClean="0">
                <a:solidFill>
                  <a:schemeClr val="tx1"/>
                </a:solidFill>
                <a:effectLst/>
                <a:latin typeface="+mn-lt"/>
                <a:ea typeface="+mn-ea"/>
                <a:cs typeface="+mn-cs"/>
              </a:rPr>
              <a:t>Pre-placed aggregate</a:t>
            </a:r>
            <a:endParaRPr lang="en-US" sz="1200" kern="1200" dirty="0" smtClean="0">
              <a:solidFill>
                <a:schemeClr val="tx1"/>
              </a:solidFill>
              <a:effectLst/>
              <a:latin typeface="+mn-lt"/>
              <a:ea typeface="+mn-ea"/>
              <a:cs typeface="+mn-cs"/>
            </a:endParaRPr>
          </a:p>
          <a:p>
            <a:pPr marL="228600" lvl="0" indent="-228600">
              <a:buFont typeface="+mj-lt"/>
              <a:buAutoNum type="alphaLcPeriod"/>
            </a:pPr>
            <a:r>
              <a:rPr lang="en-US" sz="1200" kern="1200" dirty="0" smtClean="0">
                <a:solidFill>
                  <a:schemeClr val="tx1"/>
                </a:solidFill>
                <a:effectLst/>
                <a:latin typeface="+mn-lt"/>
                <a:ea typeface="+mn-ea"/>
                <a:cs typeface="+mn-cs"/>
              </a:rPr>
              <a:t>Hand applied (dry pack)</a:t>
            </a:r>
          </a:p>
          <a:p>
            <a:pPr marL="228600" indent="-228600">
              <a:buFont typeface="+mj-lt"/>
              <a:buAutoNum type="alphaLcPeriod"/>
            </a:pPr>
            <a:r>
              <a:rPr lang="en-US" sz="1200" kern="1200" dirty="0" smtClean="0">
                <a:solidFill>
                  <a:schemeClr val="tx1"/>
                </a:solidFill>
                <a:effectLst/>
                <a:latin typeface="+mn-lt"/>
                <a:ea typeface="+mn-ea"/>
                <a:cs typeface="+mn-cs"/>
              </a:rPr>
              <a:t>Spall Repair of Horizontal Surfaces</a:t>
            </a:r>
            <a:endParaRPr lang="en-US" dirty="0" smtClean="0"/>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dirty="0" smtClean="0"/>
          </a:p>
        </p:txBody>
      </p:sp>
      <p:sp>
        <p:nvSpPr>
          <p:cNvPr id="4" name="Slide Number Placeholder 3"/>
          <p:cNvSpPr>
            <a:spLocks noGrp="1"/>
          </p:cNvSpPr>
          <p:nvPr>
            <p:ph type="sldNum" sz="quarter" idx="10"/>
          </p:nvPr>
        </p:nvSpPr>
        <p:spPr/>
        <p:txBody>
          <a:bodyPr/>
          <a:lstStyle/>
          <a:p>
            <a:fld id="{D9DA2E2C-D299-4266-8486-4989603C7E80}" type="slidenum">
              <a:rPr lang="en-US" smtClean="0"/>
              <a:t>120</a:t>
            </a:fld>
            <a:endParaRPr lang="en-US"/>
          </a:p>
        </p:txBody>
      </p:sp>
    </p:spTree>
    <p:extLst>
      <p:ext uri="{BB962C8B-B14F-4D97-AF65-F5344CB8AC3E}">
        <p14:creationId xmlns:p14="http://schemas.microsoft.com/office/powerpoint/2010/main" val="1483168053"/>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smtClean="0"/>
              <a:t>Refer to the Repair</a:t>
            </a:r>
            <a:r>
              <a:rPr lang="en-US" baseline="0" dirty="0" smtClean="0"/>
              <a:t> Application Procedure bulletin 9 published by the American Concrete Institute (ACI) for more details on executing this repair.</a:t>
            </a:r>
            <a:endParaRPr lang="en-US" dirty="0" smtClean="0"/>
          </a:p>
          <a:p>
            <a:endParaRPr lang="en-US" dirty="0"/>
          </a:p>
        </p:txBody>
      </p:sp>
      <p:sp>
        <p:nvSpPr>
          <p:cNvPr id="4" name="Slide Number Placeholder 3"/>
          <p:cNvSpPr>
            <a:spLocks noGrp="1"/>
          </p:cNvSpPr>
          <p:nvPr>
            <p:ph type="sldNum" sz="quarter" idx="10"/>
          </p:nvPr>
        </p:nvSpPr>
        <p:spPr/>
        <p:txBody>
          <a:bodyPr/>
          <a:lstStyle/>
          <a:p>
            <a:fld id="{D9DA2E2C-D299-4266-8486-4989603C7E80}" type="slidenum">
              <a:rPr lang="en-US" smtClean="0"/>
              <a:t>121</a:t>
            </a:fld>
            <a:endParaRPr lang="en-US"/>
          </a:p>
        </p:txBody>
      </p:sp>
    </p:spTree>
    <p:extLst>
      <p:ext uri="{BB962C8B-B14F-4D97-AF65-F5344CB8AC3E}">
        <p14:creationId xmlns:p14="http://schemas.microsoft.com/office/powerpoint/2010/main" val="1379997987"/>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In</a:t>
            </a:r>
            <a:r>
              <a:rPr lang="en-US" baseline="0" dirty="0" smtClean="0"/>
              <a:t> this application, the aggregate is placed first and then grout is pumped around the aggregate, filling the spaces between them. Since the aggregate is already tightly packed it ensures uniform distribution of the aggregate. </a:t>
            </a:r>
            <a:r>
              <a:rPr lang="en-US" dirty="0" smtClean="0"/>
              <a:t>It also can reduce potential shrinkage as often less binder is needed.</a:t>
            </a:r>
          </a:p>
          <a:p>
            <a:r>
              <a:rPr lang="en-US" dirty="0" smtClean="0"/>
              <a:t>Be sure to use</a:t>
            </a:r>
            <a:r>
              <a:rPr lang="en-US" baseline="0" dirty="0" smtClean="0"/>
              <a:t> gap-graded aggregate for this repair so that the highly flowable grout can penetrate the packed aggregate and fill the voids. </a:t>
            </a:r>
          </a:p>
          <a:p>
            <a:endParaRPr lang="en-US" baseline="0" dirty="0" smtClean="0"/>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smtClean="0"/>
              <a:t>Refer to the Repair</a:t>
            </a:r>
            <a:r>
              <a:rPr lang="en-US" baseline="0" dirty="0" smtClean="0"/>
              <a:t> Application Procedure bulletin 9 published by the American Concrete Institute (ACI) for more details on executing this repair.</a:t>
            </a:r>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D9DA2E2C-D299-4266-8486-4989603C7E80}" type="slidenum">
              <a:rPr lang="en-US" smtClean="0"/>
              <a:t>122</a:t>
            </a:fld>
            <a:endParaRPr lang="en-US"/>
          </a:p>
        </p:txBody>
      </p:sp>
    </p:spTree>
    <p:extLst>
      <p:ext uri="{BB962C8B-B14F-4D97-AF65-F5344CB8AC3E}">
        <p14:creationId xmlns:p14="http://schemas.microsoft.com/office/powerpoint/2010/main" val="171287419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American</a:t>
            </a:r>
            <a:r>
              <a:rPr lang="en-US" baseline="0" dirty="0" smtClean="0"/>
              <a:t> Concrete Institute (ACI) is a leading authority and resource for the development and distribution of standards and technical references for individuals and organizations involved in concrete design, construction, and materials. </a:t>
            </a:r>
            <a:endParaRPr lang="en-US" dirty="0"/>
          </a:p>
        </p:txBody>
      </p:sp>
      <p:sp>
        <p:nvSpPr>
          <p:cNvPr id="4" name="Slide Number Placeholder 3"/>
          <p:cNvSpPr>
            <a:spLocks noGrp="1"/>
          </p:cNvSpPr>
          <p:nvPr>
            <p:ph type="sldNum" sz="quarter" idx="10"/>
          </p:nvPr>
        </p:nvSpPr>
        <p:spPr/>
        <p:txBody>
          <a:bodyPr/>
          <a:lstStyle/>
          <a:p>
            <a:fld id="{D9DA2E2C-D299-4266-8486-4989603C7E80}" type="slidenum">
              <a:rPr lang="en-US" smtClean="0"/>
              <a:t>12</a:t>
            </a:fld>
            <a:endParaRPr lang="en-US"/>
          </a:p>
        </p:txBody>
      </p:sp>
    </p:spTree>
    <p:extLst>
      <p:ext uri="{BB962C8B-B14F-4D97-AF65-F5344CB8AC3E}">
        <p14:creationId xmlns:p14="http://schemas.microsoft.com/office/powerpoint/2010/main" val="4210725612"/>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The grout is then pumped into the cavity starting</a:t>
            </a:r>
            <a:r>
              <a:rPr lang="en-US" baseline="0" dirty="0" smtClean="0"/>
              <a:t> at the lowest pump. It is pumped until the binder begins to come out of the port above. The bottom port is then sealed and the pump is moved up to the port above. This is continued until the top pump no longer can accept any more of the binder. Like the form-and-pump application and any other method that installs the repair material under pressure, the repair material does not need to be consolidated after it is placed as the pressurized placement self-consolidates the concrete. After curing, the formwork is removed.</a:t>
            </a:r>
            <a:endParaRPr lang="en-US" dirty="0" smtClean="0"/>
          </a:p>
          <a:p>
            <a:endParaRPr lang="en-US" dirty="0" smtClean="0"/>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smtClean="0"/>
              <a:t>Refer to the Repair</a:t>
            </a:r>
            <a:r>
              <a:rPr lang="en-US" baseline="0" dirty="0" smtClean="0"/>
              <a:t> Application Procedure bulletin 9 published by the American Concrete Institute (ACI) for more details on executing this repair.</a:t>
            </a:r>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D9DA2E2C-D299-4266-8486-4989603C7E80}" type="slidenum">
              <a:rPr lang="en-US" smtClean="0"/>
              <a:t>123</a:t>
            </a:fld>
            <a:endParaRPr lang="en-US"/>
          </a:p>
        </p:txBody>
      </p:sp>
    </p:spTree>
    <p:extLst>
      <p:ext uri="{BB962C8B-B14F-4D97-AF65-F5344CB8AC3E}">
        <p14:creationId xmlns:p14="http://schemas.microsoft.com/office/powerpoint/2010/main" val="2465962705"/>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 the</a:t>
            </a:r>
            <a:r>
              <a:rPr lang="en-US" baseline="0" dirty="0" smtClean="0"/>
              <a:t> pre-placed aggregate method</a:t>
            </a:r>
            <a:r>
              <a:rPr lang="en-US" dirty="0" smtClean="0"/>
              <a:t>, coarse</a:t>
            </a:r>
            <a:r>
              <a:rPr lang="en-US" baseline="0" dirty="0" smtClean="0"/>
              <a:t> aggregate is placed in a form and later grout is pumped in the cavity to fill around the voids of the aggregate under pressure. Most pre-placed aggregate grouts are prepackaged with additives made specifically for this application. This repair has many advantages, the greatest of which is that it can be placed underwater. Also, because the aggregate is already tightly packed, less cement/grout is used which therefore decreases possible shrinkage. </a:t>
            </a:r>
            <a:endParaRPr lang="en-US" dirty="0" smtClean="0"/>
          </a:p>
          <a:p>
            <a:r>
              <a:rPr lang="en-US" dirty="0" smtClean="0"/>
              <a:t>As</a:t>
            </a:r>
            <a:r>
              <a:rPr lang="en-US" baseline="0" dirty="0" smtClean="0"/>
              <a:t> with other repairs that use formwork, the set-up and </a:t>
            </a:r>
            <a:r>
              <a:rPr lang="en-US" baseline="0" dirty="0" err="1" smtClean="0"/>
              <a:t>prepwork</a:t>
            </a:r>
            <a:r>
              <a:rPr lang="en-US" baseline="0" dirty="0" smtClean="0"/>
              <a:t> can make this repair very costly. </a:t>
            </a:r>
          </a:p>
          <a:p>
            <a:endParaRPr lang="en-US" baseline="0" dirty="0" smtClean="0"/>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smtClean="0"/>
              <a:t>Refer to the Repair</a:t>
            </a:r>
            <a:r>
              <a:rPr lang="en-US" baseline="0" dirty="0" smtClean="0"/>
              <a:t> Application Procedure bulletin 9 published by the American Concrete Institute (ACI) for more details on executing this repair.</a:t>
            </a:r>
            <a:endParaRPr lang="en-US" dirty="0" smtClean="0"/>
          </a:p>
          <a:p>
            <a:endParaRPr lang="en-US" dirty="0" smtClean="0"/>
          </a:p>
          <a:p>
            <a:r>
              <a:rPr lang="en-US" baseline="0" dirty="0" smtClean="0"/>
              <a:t>___________</a:t>
            </a:r>
            <a:endParaRPr lang="en-US" dirty="0" smtClean="0"/>
          </a:p>
          <a:p>
            <a:endParaRPr lang="en-US" b="1" baseline="0" dirty="0" smtClean="0"/>
          </a:p>
          <a:p>
            <a:r>
              <a:rPr lang="en-US" b="1" baseline="0" dirty="0" smtClean="0"/>
              <a:t>Quiz Note</a:t>
            </a:r>
          </a:p>
          <a:p>
            <a:r>
              <a:rPr lang="en-US" b="0" baseline="0" dirty="0" smtClean="0"/>
              <a:t>This slide features information that will be found on the post-course knowledge assessment.</a:t>
            </a:r>
          </a:p>
          <a:p>
            <a:endParaRPr lang="en-US" dirty="0" smtClean="0"/>
          </a:p>
          <a:p>
            <a:pPr lvl="0"/>
            <a:r>
              <a:rPr lang="en-US" sz="1200" kern="1200" dirty="0" smtClean="0">
                <a:solidFill>
                  <a:schemeClr val="tx1"/>
                </a:solidFill>
                <a:effectLst/>
                <a:latin typeface="+mn-lt"/>
                <a:ea typeface="+mn-ea"/>
                <a:cs typeface="+mn-cs"/>
              </a:rPr>
              <a:t>Out of the following options, which repair application would most likely be the most expensive?</a:t>
            </a:r>
          </a:p>
          <a:p>
            <a:pPr marL="228600" lvl="0" indent="-228600">
              <a:buFont typeface="+mj-lt"/>
              <a:buAutoNum type="alphaLcPeriod"/>
            </a:pPr>
            <a:r>
              <a:rPr lang="en-US" sz="1200" b="1" kern="1200" dirty="0" smtClean="0">
                <a:solidFill>
                  <a:schemeClr val="tx1"/>
                </a:solidFill>
                <a:effectLst/>
                <a:latin typeface="+mn-lt"/>
                <a:ea typeface="+mn-ea"/>
                <a:cs typeface="+mn-cs"/>
              </a:rPr>
              <a:t>Pre-placed aggregate</a:t>
            </a:r>
            <a:endParaRPr lang="en-US" sz="1200" kern="1200" dirty="0" smtClean="0">
              <a:solidFill>
                <a:schemeClr val="tx1"/>
              </a:solidFill>
              <a:effectLst/>
              <a:latin typeface="+mn-lt"/>
              <a:ea typeface="+mn-ea"/>
              <a:cs typeface="+mn-cs"/>
            </a:endParaRPr>
          </a:p>
          <a:p>
            <a:pPr marL="228600" lvl="0" indent="-228600">
              <a:buFont typeface="+mj-lt"/>
              <a:buAutoNum type="alphaLcPeriod"/>
            </a:pPr>
            <a:r>
              <a:rPr lang="en-US" sz="1200" kern="1200" dirty="0" smtClean="0">
                <a:solidFill>
                  <a:schemeClr val="tx1"/>
                </a:solidFill>
                <a:effectLst/>
                <a:latin typeface="+mn-lt"/>
                <a:ea typeface="+mn-ea"/>
                <a:cs typeface="+mn-cs"/>
              </a:rPr>
              <a:t>Hand applied (dry pack)</a:t>
            </a:r>
          </a:p>
          <a:p>
            <a:pPr marL="228600" indent="-228600">
              <a:buFont typeface="+mj-lt"/>
              <a:buAutoNum type="alphaLcPeriod"/>
            </a:pPr>
            <a:r>
              <a:rPr lang="en-US" sz="1200" kern="1200" dirty="0" smtClean="0">
                <a:solidFill>
                  <a:schemeClr val="tx1"/>
                </a:solidFill>
                <a:effectLst/>
                <a:latin typeface="+mn-lt"/>
                <a:ea typeface="+mn-ea"/>
                <a:cs typeface="+mn-cs"/>
              </a:rPr>
              <a:t>Spall Repair of Horizontal Surfaces</a:t>
            </a:r>
            <a:endParaRPr lang="en-US" dirty="0" smtClean="0"/>
          </a:p>
          <a:p>
            <a:endParaRPr lang="en-US" dirty="0"/>
          </a:p>
        </p:txBody>
      </p:sp>
      <p:sp>
        <p:nvSpPr>
          <p:cNvPr id="4" name="Slide Number Placeholder 3"/>
          <p:cNvSpPr>
            <a:spLocks noGrp="1"/>
          </p:cNvSpPr>
          <p:nvPr>
            <p:ph type="sldNum" sz="quarter" idx="10"/>
          </p:nvPr>
        </p:nvSpPr>
        <p:spPr/>
        <p:txBody>
          <a:bodyPr/>
          <a:lstStyle/>
          <a:p>
            <a:fld id="{D9DA2E2C-D299-4266-8486-4989603C7E80}" type="slidenum">
              <a:rPr lang="en-US" smtClean="0"/>
              <a:t>124</a:t>
            </a:fld>
            <a:endParaRPr lang="en-US"/>
          </a:p>
        </p:txBody>
      </p:sp>
    </p:spTree>
    <p:extLst>
      <p:ext uri="{BB962C8B-B14F-4D97-AF65-F5344CB8AC3E}">
        <p14:creationId xmlns:p14="http://schemas.microsoft.com/office/powerpoint/2010/main" val="2365058494"/>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t>Shotcrete applications are among the most economical and effective methods to repair concrete. Although</a:t>
            </a:r>
            <a:r>
              <a:rPr lang="en-US" sz="1200" baseline="0" dirty="0" smtClean="0"/>
              <a:t> other repair application methods that are self-consolidating require formwork, shotcrete does not. Therefore it is often used when forming requirements are too difficult or too expensive. </a:t>
            </a:r>
            <a:endParaRPr lang="en-US" dirty="0" smtClean="0"/>
          </a:p>
          <a:p>
            <a:r>
              <a:rPr lang="en-US" dirty="0" smtClean="0"/>
              <a:t>There are two types</a:t>
            </a:r>
            <a:r>
              <a:rPr lang="en-US" baseline="0" dirty="0" smtClean="0"/>
              <a:t> of shotcrete applications. </a:t>
            </a:r>
          </a:p>
          <a:p>
            <a:r>
              <a:rPr lang="en-US" baseline="0" dirty="0" smtClean="0"/>
              <a:t>Dry process and wet process concrete. Each have their advantages. </a:t>
            </a:r>
          </a:p>
          <a:p>
            <a:r>
              <a:rPr lang="en-US" baseline="0" dirty="0" smtClean="0"/>
              <a:t>With dry-process shotcrete, the powder only interacts with the water at the nozzle. This types of shotcrete is ideal for deeper applications because the material is stiffer. It also offers faster set times. </a:t>
            </a:r>
          </a:p>
          <a:p>
            <a:r>
              <a:rPr lang="en-US" baseline="0" dirty="0" smtClean="0"/>
              <a:t>In wet-process shotcrete the powder is mixed with the water before the repair is started. The material is then sprayed into the cavity. This is advantageous because it produces less rebound and less mess, and is better suited for shallow repairs. </a:t>
            </a:r>
          </a:p>
          <a:p>
            <a:endParaRPr lang="en-US" baseline="0" dirty="0" smtClean="0"/>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smtClean="0"/>
              <a:t>Refer to the Repair</a:t>
            </a:r>
            <a:r>
              <a:rPr lang="en-US" baseline="0" dirty="0" smtClean="0"/>
              <a:t> Application Procedure bulletin 12 published by the American Concrete Institute (ACI) for more details on executing this repair. </a:t>
            </a:r>
            <a:endParaRPr lang="en-US" dirty="0" smtClean="0"/>
          </a:p>
          <a:p>
            <a:endParaRPr lang="en-US" dirty="0" smtClean="0"/>
          </a:p>
          <a:p>
            <a:endParaRPr lang="en-US" dirty="0" smtClean="0"/>
          </a:p>
        </p:txBody>
      </p:sp>
      <p:sp>
        <p:nvSpPr>
          <p:cNvPr id="4" name="Slide Number Placeholder 3"/>
          <p:cNvSpPr>
            <a:spLocks noGrp="1"/>
          </p:cNvSpPr>
          <p:nvPr>
            <p:ph type="sldNum" sz="quarter" idx="10"/>
          </p:nvPr>
        </p:nvSpPr>
        <p:spPr/>
        <p:txBody>
          <a:bodyPr/>
          <a:lstStyle/>
          <a:p>
            <a:fld id="{D9DA2E2C-D299-4266-8486-4989603C7E80}" type="slidenum">
              <a:rPr lang="en-US" smtClean="0"/>
              <a:t>125</a:t>
            </a:fld>
            <a:endParaRPr lang="en-US"/>
          </a:p>
        </p:txBody>
      </p:sp>
    </p:spTree>
    <p:extLst>
      <p:ext uri="{BB962C8B-B14F-4D97-AF65-F5344CB8AC3E}">
        <p14:creationId xmlns:p14="http://schemas.microsoft.com/office/powerpoint/2010/main" val="2844686051"/>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smtClean="0"/>
              <a:t>Dry-Mix Applications: </a:t>
            </a:r>
            <a:r>
              <a:rPr lang="en-US" sz="1200" dirty="0" smtClean="0"/>
              <a:t>Repair material is placed dry or slightly damp into shotcrete machine and mixed with compressed air. </a:t>
            </a:r>
          </a:p>
          <a:p>
            <a:r>
              <a:rPr lang="en-US" sz="1200" dirty="0" smtClean="0"/>
              <a:t>Mixture is transported via hose to exit nozzle where water and admixtures are introduced. The ingredients are propelled onto the prepared surface and are consolidated by the force of the compressed air.</a:t>
            </a:r>
          </a:p>
          <a:p>
            <a:r>
              <a:rPr lang="en-US" sz="1200" b="0" dirty="0" smtClean="0"/>
              <a:t>Material Requirements: </a:t>
            </a:r>
            <a:r>
              <a:rPr lang="en-US" sz="1200" dirty="0" smtClean="0"/>
              <a:t>well-graded aggregate with necessary binders. Admixtures are frequently used to shorten set time and/or to allow thicker layers to be built up in a single pass.</a:t>
            </a:r>
            <a:endParaRPr lang="en-US" sz="1200" b="1" dirty="0" smtClean="0"/>
          </a:p>
          <a:p>
            <a:endParaRPr lang="en-US" dirty="0" smtClean="0"/>
          </a:p>
          <a:p>
            <a:r>
              <a:rPr lang="en-US" sz="1200" b="1" dirty="0" smtClean="0"/>
              <a:t>Wet-Mix Applications: </a:t>
            </a:r>
            <a:r>
              <a:rPr lang="en-US" sz="1200" dirty="0" smtClean="0"/>
              <a:t>Pre-batched and thoroughly mixed repair material is placed into a concrete pump and transported via pump line to an exit nozzle where compressed air and admixtures, if any, are introduced. The repair material is propelled onto the prepared surface and consolidated by the force of the compressed air.</a:t>
            </a:r>
          </a:p>
          <a:p>
            <a:r>
              <a:rPr lang="en-US" sz="1200" b="0" dirty="0" smtClean="0"/>
              <a:t>Material Requirements: </a:t>
            </a:r>
            <a:r>
              <a:rPr lang="en-US" sz="1200" dirty="0" err="1" smtClean="0"/>
              <a:t>pumpable</a:t>
            </a:r>
            <a:r>
              <a:rPr lang="en-US" sz="1200" dirty="0" smtClean="0"/>
              <a:t>, low-clump mixture which does not sag upon impact on the prepared substrate. </a:t>
            </a:r>
          </a:p>
          <a:p>
            <a:endParaRPr lang="en-US" sz="1200" b="1"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Next, let’s look at the steps in a shotcrete repair…</a:t>
            </a:r>
          </a:p>
          <a:p>
            <a:endParaRPr lang="en-US" sz="1200" b="1" dirty="0" smtClean="0"/>
          </a:p>
          <a:p>
            <a:r>
              <a:rPr lang="en-US" baseline="0" dirty="0" smtClean="0"/>
              <a:t>___________</a:t>
            </a:r>
            <a:endParaRPr lang="en-US" dirty="0" smtClean="0"/>
          </a:p>
          <a:p>
            <a:endParaRPr lang="en-US" b="1" baseline="0" dirty="0" smtClean="0"/>
          </a:p>
          <a:p>
            <a:r>
              <a:rPr lang="en-US" b="1" baseline="0" dirty="0" smtClean="0"/>
              <a:t>Quiz Note</a:t>
            </a:r>
          </a:p>
          <a:p>
            <a:r>
              <a:rPr lang="en-US" b="0" baseline="0" dirty="0" smtClean="0"/>
              <a:t>This slide features information that will be found on the post-course knowledge assessment.</a:t>
            </a:r>
          </a:p>
          <a:p>
            <a:endParaRPr lang="en-US" dirty="0" smtClean="0"/>
          </a:p>
          <a:p>
            <a:pPr lvl="0"/>
            <a:r>
              <a:rPr lang="en-US" sz="1200" kern="1200" dirty="0" smtClean="0">
                <a:solidFill>
                  <a:schemeClr val="tx1"/>
                </a:solidFill>
                <a:effectLst/>
                <a:latin typeface="+mn-lt"/>
                <a:ea typeface="+mn-ea"/>
                <a:cs typeface="+mn-cs"/>
              </a:rPr>
              <a:t>Which shotcrete method is more ideal for shallow applications?</a:t>
            </a:r>
          </a:p>
          <a:p>
            <a:pPr marL="228600" lvl="0" indent="-228600">
              <a:buFont typeface="+mj-lt"/>
              <a:buAutoNum type="alphaLcPeriod"/>
            </a:pPr>
            <a:r>
              <a:rPr lang="en-US" sz="1200" kern="1200" dirty="0" smtClean="0">
                <a:solidFill>
                  <a:schemeClr val="tx1"/>
                </a:solidFill>
                <a:effectLst/>
                <a:latin typeface="+mn-lt"/>
                <a:ea typeface="+mn-ea"/>
                <a:cs typeface="+mn-cs"/>
              </a:rPr>
              <a:t>Dry-mix shotcrete</a:t>
            </a:r>
          </a:p>
          <a:p>
            <a:pPr marL="228600" indent="-228600">
              <a:buFont typeface="+mj-lt"/>
              <a:buAutoNum type="alphaLcPeriod"/>
            </a:pPr>
            <a:r>
              <a:rPr lang="en-US" sz="1200" b="1" kern="1200" dirty="0" smtClean="0">
                <a:solidFill>
                  <a:schemeClr val="tx1"/>
                </a:solidFill>
                <a:effectLst/>
                <a:latin typeface="+mn-lt"/>
                <a:ea typeface="+mn-ea"/>
                <a:cs typeface="+mn-cs"/>
              </a:rPr>
              <a:t>Wet-mix shotcrete</a:t>
            </a:r>
            <a:endParaRPr lang="en-US" dirty="0"/>
          </a:p>
        </p:txBody>
      </p:sp>
      <p:sp>
        <p:nvSpPr>
          <p:cNvPr id="4" name="Slide Number Placeholder 3"/>
          <p:cNvSpPr>
            <a:spLocks noGrp="1"/>
          </p:cNvSpPr>
          <p:nvPr>
            <p:ph type="sldNum" sz="quarter" idx="10"/>
          </p:nvPr>
        </p:nvSpPr>
        <p:spPr/>
        <p:txBody>
          <a:bodyPr/>
          <a:lstStyle/>
          <a:p>
            <a:fld id="{D9DA2E2C-D299-4266-8486-4989603C7E80}" type="slidenum">
              <a:rPr lang="en-US" smtClean="0"/>
              <a:t>126</a:t>
            </a:fld>
            <a:endParaRPr lang="en-US"/>
          </a:p>
        </p:txBody>
      </p:sp>
    </p:spTree>
    <p:extLst>
      <p:ext uri="{BB962C8B-B14F-4D97-AF65-F5344CB8AC3E}">
        <p14:creationId xmlns:p14="http://schemas.microsoft.com/office/powerpoint/2010/main" val="2481658727"/>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Whether you</a:t>
            </a:r>
            <a:r>
              <a:rPr lang="en-US" baseline="0" dirty="0" smtClean="0"/>
              <a:t> are using dry- or wet-process shotcrete, many of the steps in the application and the benefits are the same.</a:t>
            </a:r>
          </a:p>
          <a:p>
            <a:endParaRPr lang="en-US" baseline="0" dirty="0" smtClean="0"/>
          </a:p>
          <a:p>
            <a:r>
              <a:rPr lang="en-US" baseline="0" dirty="0" smtClean="0"/>
              <a:t>This technique is typically used on vertical surfaces such as columns (as seen here), wall, beams, pier caps or overhead horizontal surfaces such as ceilings, beam bottoms, slab soffits, and deck overhangs.</a:t>
            </a:r>
          </a:p>
          <a:p>
            <a:r>
              <a:rPr lang="en-US" baseline="0" dirty="0" smtClean="0"/>
              <a:t>A huge advantage of this method is that the repair material is consolidated as it is applied. It’s typically used when forming requirements are difficult or prohibitively expensive from executing. </a:t>
            </a:r>
          </a:p>
          <a:p>
            <a:r>
              <a:rPr lang="en-US" baseline="0" dirty="0" smtClean="0"/>
              <a:t>Proprietary products are available specifically for shotcrete applications.</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In</a:t>
            </a:r>
            <a:r>
              <a:rPr lang="en-US" baseline="0" dirty="0" smtClean="0"/>
              <a:t> shotcrete applications, bonding agents are not advised. Bonding agents interfere with the shotcrete’s natural bonding mechanism and often create an unreliable and unpredictable bond or even a bond breaker. </a:t>
            </a:r>
            <a:endParaRPr lang="en-US" dirty="0" smtClean="0"/>
          </a:p>
        </p:txBody>
      </p:sp>
      <p:sp>
        <p:nvSpPr>
          <p:cNvPr id="4" name="Slide Number Placeholder 3"/>
          <p:cNvSpPr>
            <a:spLocks noGrp="1"/>
          </p:cNvSpPr>
          <p:nvPr>
            <p:ph type="sldNum" sz="quarter" idx="10"/>
          </p:nvPr>
        </p:nvSpPr>
        <p:spPr/>
        <p:txBody>
          <a:bodyPr/>
          <a:lstStyle/>
          <a:p>
            <a:fld id="{D9DA2E2C-D299-4266-8486-4989603C7E80}" type="slidenum">
              <a:rPr lang="en-US" smtClean="0"/>
              <a:t>127</a:t>
            </a:fld>
            <a:endParaRPr lang="en-US"/>
          </a:p>
        </p:txBody>
      </p:sp>
    </p:spTree>
    <p:extLst>
      <p:ext uri="{BB962C8B-B14F-4D97-AF65-F5344CB8AC3E}">
        <p14:creationId xmlns:p14="http://schemas.microsoft.com/office/powerpoint/2010/main" val="1197367506"/>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i="0" dirty="0" smtClean="0"/>
              <a:t>Begin by spaying the corners with the repair material and continuously moving the nozzle to encapsulate around reinforcing steel and avoid build up of material in one spot.</a:t>
            </a:r>
          </a:p>
          <a:p>
            <a:pPr marL="0" marR="0" indent="0" algn="l" defTabSz="914400" rtl="0" eaLnBrk="1" fontAlgn="auto" latinLnBrk="0" hangingPunct="1">
              <a:lnSpc>
                <a:spcPct val="100000"/>
              </a:lnSpc>
              <a:spcBef>
                <a:spcPts val="0"/>
              </a:spcBef>
              <a:spcAft>
                <a:spcPts val="0"/>
              </a:spcAft>
              <a:buClrTx/>
              <a:buSzTx/>
              <a:buFontTx/>
              <a:buNone/>
              <a:tabLst/>
              <a:defRPr/>
            </a:pPr>
            <a:r>
              <a:rPr lang="en-US" i="0" dirty="0" smtClean="0"/>
              <a:t>Additional layers of shotcrete can be placed in order to create desired thickness.</a:t>
            </a:r>
          </a:p>
        </p:txBody>
      </p:sp>
      <p:sp>
        <p:nvSpPr>
          <p:cNvPr id="4" name="Slide Number Placeholder 3"/>
          <p:cNvSpPr>
            <a:spLocks noGrp="1"/>
          </p:cNvSpPr>
          <p:nvPr>
            <p:ph type="sldNum" sz="quarter" idx="10"/>
          </p:nvPr>
        </p:nvSpPr>
        <p:spPr/>
        <p:txBody>
          <a:bodyPr/>
          <a:lstStyle/>
          <a:p>
            <a:fld id="{D9DA2E2C-D299-4266-8486-4989603C7E80}" type="slidenum">
              <a:rPr lang="en-US" smtClean="0"/>
              <a:t>128</a:t>
            </a:fld>
            <a:endParaRPr lang="en-US"/>
          </a:p>
        </p:txBody>
      </p:sp>
    </p:spTree>
    <p:extLst>
      <p:ext uri="{BB962C8B-B14F-4D97-AF65-F5344CB8AC3E}">
        <p14:creationId xmlns:p14="http://schemas.microsoft.com/office/powerpoint/2010/main" val="273940977"/>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Again, for more information on</a:t>
            </a:r>
            <a:r>
              <a:rPr lang="en-US" baseline="0" dirty="0" smtClean="0"/>
              <a:t> curing methods, refer to, </a:t>
            </a:r>
            <a:r>
              <a:rPr lang="en-US" sz="1200" b="1" dirty="0" smtClean="0"/>
              <a:t>ACI 3048R </a:t>
            </a:r>
            <a:r>
              <a:rPr lang="en-US" sz="1200" i="1" dirty="0" smtClean="0"/>
              <a:t>Guide to Curing Concrete.</a:t>
            </a:r>
            <a:endParaRPr lang="en-US" sz="1200" b="1" dirty="0" smtClean="0"/>
          </a:p>
        </p:txBody>
      </p:sp>
      <p:sp>
        <p:nvSpPr>
          <p:cNvPr id="4" name="Slide Number Placeholder 3"/>
          <p:cNvSpPr>
            <a:spLocks noGrp="1"/>
          </p:cNvSpPr>
          <p:nvPr>
            <p:ph type="sldNum" sz="quarter" idx="10"/>
          </p:nvPr>
        </p:nvSpPr>
        <p:spPr/>
        <p:txBody>
          <a:bodyPr/>
          <a:lstStyle/>
          <a:p>
            <a:fld id="{D9DA2E2C-D299-4266-8486-4989603C7E80}" type="slidenum">
              <a:rPr lang="en-US" smtClean="0"/>
              <a:t>129</a:t>
            </a:fld>
            <a:endParaRPr lang="en-US"/>
          </a:p>
        </p:txBody>
      </p:sp>
    </p:spTree>
    <p:extLst>
      <p:ext uri="{BB962C8B-B14F-4D97-AF65-F5344CB8AC3E}">
        <p14:creationId xmlns:p14="http://schemas.microsoft.com/office/powerpoint/2010/main" val="1387507491"/>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This technique is typically used on vertical surfaces such as columns, walls, beams, pier caps, or overhead horizontal surfaces such as ceilings, beam bottoms, slab soffits, and deck overhangs.</a:t>
            </a:r>
          </a:p>
          <a:p>
            <a:r>
              <a:rPr lang="en-US" baseline="0" dirty="0" smtClean="0"/>
              <a:t>A huge advantage of this method is that the repair material is consolidated as it is applied and does not require formwork for a self-consolidating placement. It’s typically used when forming requirements are difficult or prohibitively expensive from executing. </a:t>
            </a:r>
          </a:p>
          <a:p>
            <a:r>
              <a:rPr lang="en-US" baseline="0" dirty="0" smtClean="0"/>
              <a:t>Proprietary products are available specifically for shotcrete applications.</a:t>
            </a:r>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D9DA2E2C-D299-4266-8486-4989603C7E80}" type="slidenum">
              <a:rPr lang="en-US" smtClean="0"/>
              <a:t>130</a:t>
            </a:fld>
            <a:endParaRPr lang="en-US"/>
          </a:p>
        </p:txBody>
      </p:sp>
    </p:spTree>
    <p:extLst>
      <p:ext uri="{BB962C8B-B14F-4D97-AF65-F5344CB8AC3E}">
        <p14:creationId xmlns:p14="http://schemas.microsoft.com/office/powerpoint/2010/main" val="3291616473"/>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10"/>
          </p:nvPr>
        </p:nvSpPr>
        <p:spPr/>
        <p:txBody>
          <a:bodyPr/>
          <a:lstStyle/>
          <a:p>
            <a:fld id="{D9DA2E2C-D299-4266-8486-4989603C7E80}" type="slidenum">
              <a:rPr lang="en-US" smtClean="0"/>
              <a:t>131</a:t>
            </a:fld>
            <a:endParaRPr lang="en-US"/>
          </a:p>
        </p:txBody>
      </p:sp>
    </p:spTree>
    <p:extLst>
      <p:ext uri="{BB962C8B-B14F-4D97-AF65-F5344CB8AC3E}">
        <p14:creationId xmlns:p14="http://schemas.microsoft.com/office/powerpoint/2010/main" val="2203298140"/>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0" baseline="0" dirty="0" smtClean="0"/>
              <a:t>As covered earlier, crack repairs that are not caused by corrosion of the metal rebar and do not require the removal of concrete can use different repair materials. Often, repair materials for cracks typically have a lower viscosity in order to fully penetrate the full depth of the crack. For structural cracks, an injection method may be necessary.</a:t>
            </a:r>
            <a:endParaRPr lang="en-US" i="0" dirty="0" smtClean="0"/>
          </a:p>
          <a:p>
            <a:r>
              <a:rPr lang="en-US" i="0" baseline="0" dirty="0" smtClean="0"/>
              <a:t>It’s important to note that some of crack repair materials should only be used in non-moving cracks, or cracks that will not be subjected to moving forces. </a:t>
            </a:r>
          </a:p>
        </p:txBody>
      </p:sp>
      <p:sp>
        <p:nvSpPr>
          <p:cNvPr id="4" name="Slide Number Placeholder 3"/>
          <p:cNvSpPr>
            <a:spLocks noGrp="1"/>
          </p:cNvSpPr>
          <p:nvPr>
            <p:ph type="sldNum" sz="quarter" idx="10"/>
          </p:nvPr>
        </p:nvSpPr>
        <p:spPr/>
        <p:txBody>
          <a:bodyPr/>
          <a:lstStyle/>
          <a:p>
            <a:fld id="{D9DA2E2C-D299-4266-8486-4989603C7E80}" type="slidenum">
              <a:rPr lang="en-US" smtClean="0"/>
              <a:t>132</a:t>
            </a:fld>
            <a:endParaRPr lang="en-US"/>
          </a:p>
        </p:txBody>
      </p:sp>
    </p:spTree>
    <p:extLst>
      <p:ext uri="{BB962C8B-B14F-4D97-AF65-F5344CB8AC3E}">
        <p14:creationId xmlns:p14="http://schemas.microsoft.com/office/powerpoint/2010/main" val="69988562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American Society for Testing</a:t>
            </a:r>
            <a:r>
              <a:rPr lang="en-US" baseline="0" dirty="0" smtClean="0"/>
              <a:t> and Materials (ASTM) is an international standards organization that develops and publishes voluntary consensus technical standards for a wide range of materials, products, systems, and services. </a:t>
            </a:r>
            <a:endParaRPr lang="en-US" dirty="0"/>
          </a:p>
        </p:txBody>
      </p:sp>
      <p:sp>
        <p:nvSpPr>
          <p:cNvPr id="4" name="Slide Number Placeholder 3"/>
          <p:cNvSpPr>
            <a:spLocks noGrp="1"/>
          </p:cNvSpPr>
          <p:nvPr>
            <p:ph type="sldNum" sz="quarter" idx="10"/>
          </p:nvPr>
        </p:nvSpPr>
        <p:spPr/>
        <p:txBody>
          <a:bodyPr/>
          <a:lstStyle/>
          <a:p>
            <a:fld id="{D9DA2E2C-D299-4266-8486-4989603C7E80}" type="slidenum">
              <a:rPr lang="en-US" smtClean="0"/>
              <a:t>13</a:t>
            </a:fld>
            <a:endParaRPr lang="en-US"/>
          </a:p>
        </p:txBody>
      </p:sp>
    </p:spTree>
    <p:extLst>
      <p:ext uri="{BB962C8B-B14F-4D97-AF65-F5344CB8AC3E}">
        <p14:creationId xmlns:p14="http://schemas.microsoft.com/office/powerpoint/2010/main" val="4210725612"/>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i="0" baseline="0" dirty="0" smtClean="0"/>
              <a:t>Whether or not the crack is moving or non-moving will dictate the type of repair material to use. </a:t>
            </a:r>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i="0" baseline="0" dirty="0" smtClean="0"/>
              <a:t>A </a:t>
            </a:r>
            <a:r>
              <a:rPr lang="en-US" b="1" i="0" baseline="0" dirty="0" smtClean="0"/>
              <a:t>non-moving crack</a:t>
            </a:r>
            <a:r>
              <a:rPr lang="en-US" b="0" i="0" baseline="0" dirty="0" smtClean="0"/>
              <a:t>, as it’s name suggests will not move. These cracks are typically structural and need to be filled because they compromise the integrity of the structure. </a:t>
            </a:r>
            <a:r>
              <a:rPr lang="en-US" b="1" i="0" baseline="0" dirty="0" smtClean="0"/>
              <a:t>Structural, non-moving cracks</a:t>
            </a:r>
            <a:r>
              <a:rPr lang="en-US" b="0" i="0" baseline="0" dirty="0" smtClean="0"/>
              <a:t> should be filled with a rigid material under pressure injection to ensure that all voids are completely filled. We will cover this pressure-injection application method later in the course. </a:t>
            </a:r>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1" i="0" baseline="0" dirty="0" smtClean="0"/>
              <a:t>Moving cracks</a:t>
            </a:r>
            <a:r>
              <a:rPr lang="en-US" b="0" i="0" baseline="0" dirty="0" smtClean="0"/>
              <a:t>, on the other hand, tend to be non-structural, meaning that they do not compromise the integrity of the structure. These cracks still need to be filled, however, as they provide a pathway for deteriorating agents. Moving cracks </a:t>
            </a:r>
            <a:r>
              <a:rPr lang="en-US" baseline="0" dirty="0" smtClean="0"/>
              <a:t>will constrict and expand for various reasons and should be fixed with a flexible material that will accommodate for some movement. If a moving crack is sealed with an inflexible material, they will possibly crack again adjacent to the repaired crack. </a:t>
            </a:r>
          </a:p>
          <a:p>
            <a:endParaRPr lang="en-US" baseline="0" dirty="0" smtClean="0"/>
          </a:p>
        </p:txBody>
      </p:sp>
      <p:sp>
        <p:nvSpPr>
          <p:cNvPr id="4" name="Slide Number Placeholder 3"/>
          <p:cNvSpPr>
            <a:spLocks noGrp="1"/>
          </p:cNvSpPr>
          <p:nvPr>
            <p:ph type="sldNum" sz="quarter" idx="10"/>
          </p:nvPr>
        </p:nvSpPr>
        <p:spPr/>
        <p:txBody>
          <a:bodyPr/>
          <a:lstStyle/>
          <a:p>
            <a:fld id="{D9DA2E2C-D299-4266-8486-4989603C7E80}" type="slidenum">
              <a:rPr lang="en-US" smtClean="0"/>
              <a:t>133</a:t>
            </a:fld>
            <a:endParaRPr lang="en-US"/>
          </a:p>
        </p:txBody>
      </p:sp>
    </p:spTree>
    <p:extLst>
      <p:ext uri="{BB962C8B-B14F-4D97-AF65-F5344CB8AC3E}">
        <p14:creationId xmlns:p14="http://schemas.microsoft.com/office/powerpoint/2010/main" val="1086081741"/>
      </p:ext>
    </p:extLst>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Epoxy resins</a:t>
            </a:r>
            <a:r>
              <a:rPr lang="en-US" baseline="0" dirty="0" smtClean="0"/>
              <a:t> are ideal for nonmoving cracks and can be applied by gravity feed or pressure injection. </a:t>
            </a:r>
          </a:p>
          <a:p>
            <a:r>
              <a:rPr lang="en-US" baseline="0" dirty="0" smtClean="0"/>
              <a:t>Polymer mortars are ideal for non-moving cracks of 0.25” or greater in width and should be hand-applied and packed.</a:t>
            </a:r>
          </a:p>
          <a:p>
            <a:r>
              <a:rPr lang="en-US" baseline="0" dirty="0" smtClean="0"/>
              <a:t>Polymer-cement mortars consist of fine aggregate, water, and polymer. </a:t>
            </a:r>
          </a:p>
          <a:p>
            <a:r>
              <a:rPr lang="en-US" baseline="0" dirty="0" smtClean="0"/>
              <a:t>Cement grouts are a mixture of cement and water with or without admixtures. This material should be packed into the crack and finished flush with concrete.</a:t>
            </a:r>
          </a:p>
          <a:p>
            <a:endParaRPr lang="en-US" baseline="0" dirty="0" smtClean="0"/>
          </a:p>
          <a:p>
            <a:r>
              <a:rPr lang="en-US" baseline="0" dirty="0" smtClean="0"/>
              <a:t>___________</a:t>
            </a:r>
            <a:endParaRPr lang="en-US" dirty="0" smtClean="0"/>
          </a:p>
          <a:p>
            <a:endParaRPr lang="en-US" b="1" baseline="0" dirty="0" smtClean="0"/>
          </a:p>
          <a:p>
            <a:r>
              <a:rPr lang="en-US" b="1" baseline="0" dirty="0" smtClean="0"/>
              <a:t>Quiz Note</a:t>
            </a:r>
          </a:p>
          <a:p>
            <a:r>
              <a:rPr lang="en-US" b="0" baseline="0" dirty="0" smtClean="0"/>
              <a:t>This slide features information that will be found on the post-course knowledge assessment.</a:t>
            </a:r>
          </a:p>
          <a:p>
            <a:endParaRPr lang="en-US" dirty="0" smtClean="0"/>
          </a:p>
          <a:p>
            <a:pPr lvl="0"/>
            <a:r>
              <a:rPr lang="en-US" sz="1200" kern="1200" dirty="0" smtClean="0">
                <a:solidFill>
                  <a:schemeClr val="tx1"/>
                </a:solidFill>
                <a:effectLst/>
                <a:latin typeface="+mn-lt"/>
                <a:ea typeface="+mn-ea"/>
                <a:cs typeface="+mn-cs"/>
              </a:rPr>
              <a:t>Which of the following crack repair materials would be suitable for a non-moving, structural crack?</a:t>
            </a:r>
          </a:p>
          <a:p>
            <a:pPr marL="228600" lvl="0" indent="-228600">
              <a:buFont typeface="+mj-lt"/>
              <a:buAutoNum type="alphaLcPeriod"/>
            </a:pPr>
            <a:r>
              <a:rPr lang="en-US" sz="1200" b="1" kern="1200" dirty="0" smtClean="0">
                <a:solidFill>
                  <a:schemeClr val="tx1"/>
                </a:solidFill>
                <a:effectLst/>
                <a:latin typeface="+mn-lt"/>
                <a:ea typeface="+mn-ea"/>
                <a:cs typeface="+mn-cs"/>
              </a:rPr>
              <a:t>Epoxy resins</a:t>
            </a:r>
            <a:endParaRPr lang="en-US" sz="1200" kern="1200" dirty="0" smtClean="0">
              <a:solidFill>
                <a:schemeClr val="tx1"/>
              </a:solidFill>
              <a:effectLst/>
              <a:latin typeface="+mn-lt"/>
              <a:ea typeface="+mn-ea"/>
              <a:cs typeface="+mn-cs"/>
            </a:endParaRPr>
          </a:p>
          <a:p>
            <a:pPr marL="228600" lvl="0" indent="-228600">
              <a:buFont typeface="+mj-lt"/>
              <a:buAutoNum type="alphaLcPeriod"/>
            </a:pPr>
            <a:r>
              <a:rPr lang="en-US" sz="1200" kern="1200" dirty="0" smtClean="0">
                <a:solidFill>
                  <a:schemeClr val="tx1"/>
                </a:solidFill>
                <a:effectLst/>
                <a:latin typeface="+mn-lt"/>
                <a:ea typeface="+mn-ea"/>
                <a:cs typeface="+mn-cs"/>
              </a:rPr>
              <a:t>Silicone sealants </a:t>
            </a:r>
          </a:p>
          <a:p>
            <a:pPr marL="228600" lvl="0" indent="-228600">
              <a:buFont typeface="+mj-lt"/>
              <a:buAutoNum type="alphaLcPeriod"/>
            </a:pPr>
            <a:r>
              <a:rPr lang="en-US" sz="1200" kern="1200" dirty="0" smtClean="0">
                <a:solidFill>
                  <a:schemeClr val="tx1"/>
                </a:solidFill>
                <a:effectLst/>
                <a:latin typeface="+mn-lt"/>
                <a:ea typeface="+mn-ea"/>
                <a:cs typeface="+mn-cs"/>
              </a:rPr>
              <a:t>Methyl-</a:t>
            </a:r>
            <a:r>
              <a:rPr lang="en-US" sz="1200" kern="1200" dirty="0" err="1" smtClean="0">
                <a:solidFill>
                  <a:schemeClr val="tx1"/>
                </a:solidFill>
                <a:effectLst/>
                <a:latin typeface="+mn-lt"/>
                <a:ea typeface="+mn-ea"/>
                <a:cs typeface="+mn-cs"/>
              </a:rPr>
              <a:t>methacrylates</a:t>
            </a:r>
            <a:r>
              <a:rPr lang="en-US" sz="1200" kern="1200" dirty="0" smtClean="0">
                <a:solidFill>
                  <a:schemeClr val="tx1"/>
                </a:solidFill>
                <a:effectLst/>
                <a:latin typeface="+mn-lt"/>
                <a:ea typeface="+mn-ea"/>
                <a:cs typeface="+mn-cs"/>
              </a:rPr>
              <a:t> </a:t>
            </a:r>
          </a:p>
          <a:p>
            <a:pPr marL="228600" indent="-228600">
              <a:buFont typeface="+mj-lt"/>
              <a:buAutoNum type="alphaLcPeriod"/>
            </a:pPr>
            <a:r>
              <a:rPr lang="en-US" sz="1200" kern="1200" dirty="0" smtClean="0">
                <a:solidFill>
                  <a:schemeClr val="tx1"/>
                </a:solidFill>
                <a:effectLst/>
                <a:latin typeface="+mn-lt"/>
                <a:ea typeface="+mn-ea"/>
                <a:cs typeface="+mn-cs"/>
              </a:rPr>
              <a:t>Polyurethane chemical grouts</a:t>
            </a:r>
            <a:endParaRPr lang="en-US" dirty="0" smtClean="0"/>
          </a:p>
        </p:txBody>
      </p:sp>
      <p:sp>
        <p:nvSpPr>
          <p:cNvPr id="4" name="Slide Number Placeholder 3"/>
          <p:cNvSpPr>
            <a:spLocks noGrp="1"/>
          </p:cNvSpPr>
          <p:nvPr>
            <p:ph type="sldNum" sz="quarter" idx="10"/>
          </p:nvPr>
        </p:nvSpPr>
        <p:spPr/>
        <p:txBody>
          <a:bodyPr/>
          <a:lstStyle/>
          <a:p>
            <a:fld id="{D9DA2E2C-D299-4266-8486-4989603C7E80}" type="slidenum">
              <a:rPr lang="en-US" smtClean="0"/>
              <a:t>134</a:t>
            </a:fld>
            <a:endParaRPr lang="en-US"/>
          </a:p>
        </p:txBody>
      </p:sp>
    </p:spTree>
    <p:extLst>
      <p:ext uri="{BB962C8B-B14F-4D97-AF65-F5344CB8AC3E}">
        <p14:creationId xmlns:p14="http://schemas.microsoft.com/office/powerpoint/2010/main" val="3119831988"/>
      </p:ext>
    </p:extLst>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Polyurethane chemical</a:t>
            </a:r>
            <a:r>
              <a:rPr lang="en-US" baseline="0" dirty="0" smtClean="0"/>
              <a:t> grouts can be injected in vertical, overhead and horizontal cracks that are active or leaking. </a:t>
            </a:r>
          </a:p>
          <a:p>
            <a:r>
              <a:rPr lang="en-US" baseline="0" dirty="0" smtClean="0"/>
              <a:t>Silicone sealants can be used in vertical, horizontal, or overhead applications.</a:t>
            </a:r>
          </a:p>
          <a:p>
            <a:r>
              <a:rPr lang="en-US" baseline="0" dirty="0" smtClean="0"/>
              <a:t>Polysulfide sealants are used to treat moving and non-moving cracks in vertical or horizontal elements that are submerged and have excellent chemical </a:t>
            </a:r>
            <a:r>
              <a:rPr lang="en-US" baseline="0" dirty="0" err="1" smtClean="0"/>
              <a:t>resistence</a:t>
            </a:r>
            <a:r>
              <a:rPr lang="en-US" baseline="0" dirty="0" smtClean="0"/>
              <a:t>. </a:t>
            </a:r>
          </a:p>
          <a:p>
            <a:r>
              <a:rPr lang="en-US" baseline="0" dirty="0" smtClean="0"/>
              <a:t>Polyurethane sealants treat moving and non-moving cracks in horizontal or vertical elements. A two-to-one joint width to depth ratio should be maintained during installation. </a:t>
            </a:r>
          </a:p>
          <a:p>
            <a:r>
              <a:rPr lang="en-US" baseline="0" dirty="0" err="1" smtClean="0"/>
              <a:t>Methacrylates</a:t>
            </a:r>
            <a:r>
              <a:rPr lang="en-US" baseline="0" dirty="0" smtClean="0"/>
              <a:t> are typically flood coated and good for filling a large number of cracks in horizontal concrete slabs that have no indication of concrete delamination </a:t>
            </a:r>
            <a:r>
              <a:rPr lang="en-US" baseline="0" dirty="0" err="1" smtClean="0"/>
              <a:t>causef</a:t>
            </a:r>
            <a:r>
              <a:rPr lang="en-US" baseline="0" dirty="0" smtClean="0"/>
              <a:t> from rebar corrosion of an alkali-aggregate reaction. </a:t>
            </a:r>
            <a:endParaRPr lang="en-US" dirty="0" smtClean="0"/>
          </a:p>
          <a:p>
            <a:endParaRPr lang="en-US" dirty="0"/>
          </a:p>
        </p:txBody>
      </p:sp>
      <p:sp>
        <p:nvSpPr>
          <p:cNvPr id="4" name="Slide Number Placeholder 3"/>
          <p:cNvSpPr>
            <a:spLocks noGrp="1"/>
          </p:cNvSpPr>
          <p:nvPr>
            <p:ph type="sldNum" sz="quarter" idx="10"/>
          </p:nvPr>
        </p:nvSpPr>
        <p:spPr/>
        <p:txBody>
          <a:bodyPr/>
          <a:lstStyle/>
          <a:p>
            <a:fld id="{D9DA2E2C-D299-4266-8486-4989603C7E80}" type="slidenum">
              <a:rPr lang="en-US" smtClean="0"/>
              <a:t>135</a:t>
            </a:fld>
            <a:endParaRPr lang="en-US"/>
          </a:p>
        </p:txBody>
      </p:sp>
    </p:spTree>
    <p:extLst>
      <p:ext uri="{BB962C8B-B14F-4D97-AF65-F5344CB8AC3E}">
        <p14:creationId xmlns:p14="http://schemas.microsoft.com/office/powerpoint/2010/main" val="1614255424"/>
      </p:ext>
    </p:extLst>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i="1" dirty="0" smtClean="0"/>
              <a:t>Play video.</a:t>
            </a:r>
          </a:p>
          <a:p>
            <a:pPr marL="0" indent="0">
              <a:buFont typeface="Arial" panose="020B0604020202020204" pitchFamily="34" charset="0"/>
              <a:buNone/>
            </a:pPr>
            <a:r>
              <a:rPr lang="en-US" dirty="0" smtClean="0"/>
              <a:t>All cracks must be prepared by cleaning</a:t>
            </a:r>
            <a:r>
              <a:rPr lang="en-US" baseline="0" dirty="0" smtClean="0"/>
              <a:t> the crack with compressed air to remove debris. </a:t>
            </a:r>
          </a:p>
          <a:p>
            <a:pPr marL="0" indent="0">
              <a:buFont typeface="Arial" panose="020B0604020202020204" pitchFamily="34" charset="0"/>
              <a:buNone/>
            </a:pPr>
            <a:r>
              <a:rPr lang="en-US" baseline="0" dirty="0" smtClean="0"/>
              <a:t>Dispense the epoxy resin into the repair material until it is level with the substrate. Although this is ideal for non-moving cracks, it may not always be suitable for all types of structural cracks. In general, it is best to place materials that seek to fix structural non-moving cracks with pressure injection that uses positive displacement (as we will look at in the next slide). Pressure injection ensures that there are no air pockets in the crack and that the crack is therefore completely sealed from moisture and other disintegrating agents.</a:t>
            </a:r>
            <a:endParaRPr lang="en-US" dirty="0" smtClean="0"/>
          </a:p>
          <a:p>
            <a:pPr marL="0" indent="0">
              <a:buFont typeface="Arial" panose="020B0604020202020204" pitchFamily="34" charset="0"/>
              <a:buNone/>
            </a:pPr>
            <a:endParaRPr lang="en-US" dirty="0"/>
          </a:p>
        </p:txBody>
      </p:sp>
      <p:sp>
        <p:nvSpPr>
          <p:cNvPr id="4" name="Slide Number Placeholder 3"/>
          <p:cNvSpPr>
            <a:spLocks noGrp="1"/>
          </p:cNvSpPr>
          <p:nvPr>
            <p:ph type="sldNum" sz="quarter" idx="10"/>
          </p:nvPr>
        </p:nvSpPr>
        <p:spPr/>
        <p:txBody>
          <a:bodyPr/>
          <a:lstStyle/>
          <a:p>
            <a:fld id="{D9DA2E2C-D299-4266-8486-4989603C7E80}" type="slidenum">
              <a:rPr lang="en-US" smtClean="0"/>
              <a:t>136</a:t>
            </a:fld>
            <a:endParaRPr lang="en-US"/>
          </a:p>
        </p:txBody>
      </p:sp>
    </p:spTree>
    <p:extLst>
      <p:ext uri="{BB962C8B-B14F-4D97-AF65-F5344CB8AC3E}">
        <p14:creationId xmlns:p14="http://schemas.microsoft.com/office/powerpoint/2010/main" val="2203298140"/>
      </p:ext>
    </p:extLst>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i="1" dirty="0" smtClean="0"/>
              <a:t>Play video.</a:t>
            </a:r>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dirty="0" smtClean="0"/>
              <a:t>After applying ports along the crack, inject the epoxy from the lowest port until that port is filled. Move to next port, and continue until entire crack is filled. Break off ports and finish repair.</a:t>
            </a:r>
            <a:endParaRPr lang="en-US" dirty="0" smtClean="0"/>
          </a:p>
          <a:p>
            <a:pPr marL="0" indent="0">
              <a:buFont typeface="Arial" panose="020B0604020202020204" pitchFamily="34" charset="0"/>
              <a:buNone/>
            </a:pPr>
            <a:r>
              <a:rPr lang="en-US" dirty="0" smtClean="0"/>
              <a:t>As</a:t>
            </a:r>
            <a:r>
              <a:rPr lang="en-US" baseline="0" dirty="0" smtClean="0"/>
              <a:t> a rule of thumb, injection ports should be placed eight inches apart along the length of the crack. </a:t>
            </a:r>
          </a:p>
          <a:p>
            <a:pPr marL="171450" indent="-171450">
              <a:buFont typeface="Arial" panose="020B0604020202020204" pitchFamily="34" charset="0"/>
              <a:buChar char="•"/>
            </a:pPr>
            <a:r>
              <a:rPr lang="en-US" baseline="0" dirty="0" smtClean="0"/>
              <a:t>When applying puddy along the length of the crack, take care to mound the epoxy around the base of the port to approximately ¼ of an inch thick, extending 1 inch out from the base of the port to work out any hole I the material. It is recommended that the paste-over should be a minimum of 3/16 of an inch thick and 1 inch wide along the crack. Insufficient past-over will result in leaks under the pressure of injection. If the crack passes completely through the concrete element, seal the back of the concrete is possible. If you do not do this, the epoxy may be run out the backside of the crack resulting in an ineffective repair. </a:t>
            </a:r>
          </a:p>
          <a:p>
            <a:pPr marL="171450" indent="-171450">
              <a:buFont typeface="Arial" panose="020B0604020202020204" pitchFamily="34" charset="0"/>
              <a:buChar char="•"/>
            </a:pPr>
            <a:r>
              <a:rPr lang="en-US" dirty="0" smtClean="0"/>
              <a:t>Inject</a:t>
            </a:r>
            <a:r>
              <a:rPr lang="en-US" baseline="0" dirty="0" smtClean="0"/>
              <a:t> epoxy into the first port until it will no longer fill into the crack. If epoxy shows at the next port and the first port still accepts the material, close the second port and continue to inject into the first port until to accepts no more epoxy. </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aseline="0" dirty="0" smtClean="0"/>
              <a:t>Continue closing ports where epoxy appears until the first port refuses epoxy. </a:t>
            </a:r>
            <a:endParaRPr lang="en-US" sz="1200" dirty="0" smtClean="0"/>
          </a:p>
          <a:p>
            <a:pPr marL="0" indent="0">
              <a:buFont typeface="Arial" panose="020B0604020202020204" pitchFamily="34" charset="0"/>
              <a:buNone/>
            </a:pPr>
            <a:endParaRPr lang="en-US" dirty="0" smtClean="0"/>
          </a:p>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10"/>
          </p:nvPr>
        </p:nvSpPr>
        <p:spPr/>
        <p:txBody>
          <a:bodyPr/>
          <a:lstStyle/>
          <a:p>
            <a:fld id="{D9DA2E2C-D299-4266-8486-4989603C7E80}" type="slidenum">
              <a:rPr lang="en-US" smtClean="0"/>
              <a:t>137</a:t>
            </a:fld>
            <a:endParaRPr lang="en-US"/>
          </a:p>
        </p:txBody>
      </p:sp>
    </p:spTree>
    <p:extLst>
      <p:ext uri="{BB962C8B-B14F-4D97-AF65-F5344CB8AC3E}">
        <p14:creationId xmlns:p14="http://schemas.microsoft.com/office/powerpoint/2010/main" val="2203298140"/>
      </p:ext>
    </p:extLst>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Rout and seal application are used for</a:t>
            </a:r>
            <a:r>
              <a:rPr lang="en-US" baseline="0" dirty="0" smtClean="0"/>
              <a:t> non-moving cracks. This application uses a saw or router to create a recess over an existing crack. Since these are non-moving cracks, they can be filled with a cementitious material or epoxy paste. </a:t>
            </a:r>
          </a:p>
          <a:p>
            <a:r>
              <a:rPr lang="en-US" baseline="0" dirty="0" smtClean="0"/>
              <a:t>It is essential to seal these cracks to prevent the intrusion of moisture and chlorides. Sealing these cracks can slow deterioration of the structure and protect the rebar from corrosive agents.</a:t>
            </a:r>
            <a:endParaRPr lang="en-US" dirty="0" smtClean="0"/>
          </a:p>
          <a:p>
            <a:endParaRPr lang="en-US" dirty="0"/>
          </a:p>
        </p:txBody>
      </p:sp>
      <p:sp>
        <p:nvSpPr>
          <p:cNvPr id="4" name="Slide Number Placeholder 3"/>
          <p:cNvSpPr>
            <a:spLocks noGrp="1"/>
          </p:cNvSpPr>
          <p:nvPr>
            <p:ph type="sldNum" sz="quarter" idx="10"/>
          </p:nvPr>
        </p:nvSpPr>
        <p:spPr/>
        <p:txBody>
          <a:bodyPr/>
          <a:lstStyle/>
          <a:p>
            <a:fld id="{D9DA2E2C-D299-4266-8486-4989603C7E80}" type="slidenum">
              <a:rPr lang="en-US" smtClean="0"/>
              <a:t>138</a:t>
            </a:fld>
            <a:endParaRPr lang="en-US"/>
          </a:p>
        </p:txBody>
      </p:sp>
    </p:spTree>
    <p:extLst>
      <p:ext uri="{BB962C8B-B14F-4D97-AF65-F5344CB8AC3E}">
        <p14:creationId xmlns:p14="http://schemas.microsoft.com/office/powerpoint/2010/main" val="1026625581"/>
      </p:ext>
    </p:extLst>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Hairline</a:t>
            </a:r>
            <a:r>
              <a:rPr lang="en-US" baseline="0" dirty="0" smtClean="0"/>
              <a:t> cracks in concrete can occur from a variety of causes. Typically on roads such as this, they can be caused from abrasion (thousands of cars driving over this surface every day), freeze-thaw cycles, or deicing salts. When there are thin cracks, its not always feasible to fill these cracks individually. Therefore, a flood coating it sometimes used. Flood-coating applications pour a very thin repair material (think thin glue) over the surface. The low-viscosity material will then penetrate many hairline cracks at once and seal them from further deteriorating agents. </a:t>
            </a:r>
          </a:p>
          <a:p>
            <a:r>
              <a:rPr lang="en-US" dirty="0" smtClean="0"/>
              <a:t>Methyl-</a:t>
            </a:r>
            <a:r>
              <a:rPr lang="en-US" dirty="0" err="1" smtClean="0"/>
              <a:t>methacrylates</a:t>
            </a:r>
            <a:r>
              <a:rPr lang="en-US" dirty="0" smtClean="0"/>
              <a:t> are particularly ideal for this type of application. </a:t>
            </a:r>
          </a:p>
          <a:p>
            <a:r>
              <a:rPr lang="en-US" dirty="0" smtClean="0"/>
              <a:t>Take care not to use</a:t>
            </a:r>
            <a:r>
              <a:rPr lang="en-US" baseline="0" dirty="0" smtClean="0"/>
              <a:t> this method in sloped areas where the repair material will not be evenly distributed.</a:t>
            </a:r>
            <a:endParaRPr lang="en-US" dirty="0" smtClean="0"/>
          </a:p>
          <a:p>
            <a:pPr marL="0" indent="0">
              <a:buFont typeface="Arial" panose="020B0604020202020204" pitchFamily="34" charset="0"/>
              <a:buNone/>
            </a:pPr>
            <a:r>
              <a:rPr lang="en-US" dirty="0" smtClean="0"/>
              <a:t>First the surface</a:t>
            </a:r>
            <a:r>
              <a:rPr lang="en-US" baseline="0" dirty="0" smtClean="0"/>
              <a:t> is shot- or sand-blasted and debris is removed from the surface using compressed air. Then the thin, low-viscosity repair material is poured over the surface. The resin should be allowed to pond over the cracks until they are completely filled. Excess resin should be removed before it has gelled. </a:t>
            </a:r>
            <a:endParaRPr lang="en-US" dirty="0" smtClean="0"/>
          </a:p>
          <a:p>
            <a:pPr marL="0" indent="0">
              <a:buFont typeface="Arial" panose="020B0604020202020204" pitchFamily="34" charset="0"/>
              <a:buNone/>
            </a:pPr>
            <a:r>
              <a:rPr lang="en-US" dirty="0" smtClean="0"/>
              <a:t>Often</a:t>
            </a:r>
            <a:r>
              <a:rPr lang="en-US" baseline="0" dirty="0" smtClean="0"/>
              <a:t> sand is broadcast over the surface to make the area slip resistance and give it a rough finish.</a:t>
            </a:r>
            <a:endParaRPr lang="en-US" dirty="0" smtClean="0"/>
          </a:p>
          <a:p>
            <a:endParaRPr lang="en-US" dirty="0"/>
          </a:p>
        </p:txBody>
      </p:sp>
      <p:sp>
        <p:nvSpPr>
          <p:cNvPr id="4" name="Slide Number Placeholder 3"/>
          <p:cNvSpPr>
            <a:spLocks noGrp="1"/>
          </p:cNvSpPr>
          <p:nvPr>
            <p:ph type="sldNum" sz="quarter" idx="10"/>
          </p:nvPr>
        </p:nvSpPr>
        <p:spPr/>
        <p:txBody>
          <a:bodyPr/>
          <a:lstStyle/>
          <a:p>
            <a:fld id="{D9DA2E2C-D299-4266-8486-4989603C7E80}" type="slidenum">
              <a:rPr lang="en-US" smtClean="0"/>
              <a:t>139</a:t>
            </a:fld>
            <a:endParaRPr lang="en-US"/>
          </a:p>
        </p:txBody>
      </p:sp>
    </p:spTree>
    <p:extLst>
      <p:ext uri="{BB962C8B-B14F-4D97-AF65-F5344CB8AC3E}">
        <p14:creationId xmlns:p14="http://schemas.microsoft.com/office/powerpoint/2010/main" val="2127181289"/>
      </p:ext>
    </p:extLst>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dirty="0" smtClean="0"/>
              <a:t>Time</a:t>
            </a:r>
            <a:r>
              <a:rPr lang="en-US" i="1" baseline="0" dirty="0" smtClean="0"/>
              <a:t> provided, ask these Check Your Knowledge Questions. You can hide questions that you do not want to ask prior to the presentation. </a:t>
            </a:r>
            <a:endParaRPr lang="en-US" i="1" dirty="0"/>
          </a:p>
        </p:txBody>
      </p:sp>
      <p:sp>
        <p:nvSpPr>
          <p:cNvPr id="4" name="Slide Number Placeholder 3"/>
          <p:cNvSpPr>
            <a:spLocks noGrp="1"/>
          </p:cNvSpPr>
          <p:nvPr>
            <p:ph type="sldNum" sz="quarter" idx="10"/>
          </p:nvPr>
        </p:nvSpPr>
        <p:spPr/>
        <p:txBody>
          <a:bodyPr/>
          <a:lstStyle/>
          <a:p>
            <a:fld id="{D9DA2E2C-D299-4266-8486-4989603C7E80}" type="slidenum">
              <a:rPr lang="en-US" smtClean="0"/>
              <a:t>142</a:t>
            </a:fld>
            <a:endParaRPr lang="en-US"/>
          </a:p>
        </p:txBody>
      </p:sp>
    </p:spTree>
    <p:extLst>
      <p:ext uri="{BB962C8B-B14F-4D97-AF65-F5344CB8AC3E}">
        <p14:creationId xmlns:p14="http://schemas.microsoft.com/office/powerpoint/2010/main" val="2709274739"/>
      </p:ext>
    </p:extLst>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dirty="0" smtClean="0"/>
              <a:t>Time</a:t>
            </a:r>
            <a:r>
              <a:rPr lang="en-US" i="1" baseline="0" dirty="0" smtClean="0"/>
              <a:t> provided, ask these Check Your Knowledge Questions. You can hide questions that you do not want to ask prior to the presentation. </a:t>
            </a:r>
            <a:endParaRPr lang="en-US" i="1" dirty="0"/>
          </a:p>
        </p:txBody>
      </p:sp>
      <p:sp>
        <p:nvSpPr>
          <p:cNvPr id="4" name="Slide Number Placeholder 3"/>
          <p:cNvSpPr>
            <a:spLocks noGrp="1"/>
          </p:cNvSpPr>
          <p:nvPr>
            <p:ph type="sldNum" sz="quarter" idx="10"/>
          </p:nvPr>
        </p:nvSpPr>
        <p:spPr/>
        <p:txBody>
          <a:bodyPr/>
          <a:lstStyle/>
          <a:p>
            <a:fld id="{D9DA2E2C-D299-4266-8486-4989603C7E80}" type="slidenum">
              <a:rPr lang="en-US" smtClean="0"/>
              <a:t>143</a:t>
            </a:fld>
            <a:endParaRPr lang="en-US"/>
          </a:p>
        </p:txBody>
      </p:sp>
    </p:spTree>
    <p:extLst>
      <p:ext uri="{BB962C8B-B14F-4D97-AF65-F5344CB8AC3E}">
        <p14:creationId xmlns:p14="http://schemas.microsoft.com/office/powerpoint/2010/main" val="2709274739"/>
      </p:ext>
    </p:extLst>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Assessing</a:t>
            </a:r>
            <a:r>
              <a:rPr lang="en-US" baseline="0" dirty="0" smtClean="0"/>
              <a:t> the damaged concrete, selecting the materials and methods, and planning the repair… none of these are easy!</a:t>
            </a:r>
          </a:p>
          <a:p>
            <a:r>
              <a:rPr lang="en-US" baseline="0" dirty="0" smtClean="0"/>
              <a:t>There are many variables to take into consideration at each step along the way. </a:t>
            </a:r>
          </a:p>
          <a:p>
            <a:r>
              <a:rPr lang="en-US" baseline="0" dirty="0" smtClean="0"/>
              <a:t>Remember to follow the four step process introduced at the beginning of the course, assess, plan, prepare, and execute. </a:t>
            </a:r>
            <a:endParaRPr lang="en-US" dirty="0" smtClean="0"/>
          </a:p>
        </p:txBody>
      </p:sp>
      <p:sp>
        <p:nvSpPr>
          <p:cNvPr id="4" name="Slide Number Placeholder 3"/>
          <p:cNvSpPr>
            <a:spLocks noGrp="1"/>
          </p:cNvSpPr>
          <p:nvPr>
            <p:ph type="sldNum" sz="quarter" idx="10"/>
          </p:nvPr>
        </p:nvSpPr>
        <p:spPr/>
        <p:txBody>
          <a:bodyPr/>
          <a:lstStyle/>
          <a:p>
            <a:fld id="{D9DA2E2C-D299-4266-8486-4989603C7E80}" type="slidenum">
              <a:rPr lang="en-US" smtClean="0"/>
              <a:t>146</a:t>
            </a:fld>
            <a:endParaRPr lang="en-US"/>
          </a:p>
        </p:txBody>
      </p:sp>
    </p:spTree>
    <p:extLst>
      <p:ext uri="{BB962C8B-B14F-4D97-AF65-F5344CB8AC3E}">
        <p14:creationId xmlns:p14="http://schemas.microsoft.com/office/powerpoint/2010/main" val="49012294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9DA2E2C-D299-4266-8486-4989603C7E80}" type="slidenum">
              <a:rPr lang="en-US" smtClean="0"/>
              <a:t>14</a:t>
            </a:fld>
            <a:endParaRPr lang="en-US"/>
          </a:p>
        </p:txBody>
      </p:sp>
    </p:spTree>
    <p:extLst>
      <p:ext uri="{BB962C8B-B14F-4D97-AF65-F5344CB8AC3E}">
        <p14:creationId xmlns:p14="http://schemas.microsoft.com/office/powerpoint/2010/main" val="3162212820"/>
      </p:ext>
    </p:extLst>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i="1" dirty="0" smtClean="0"/>
              <a:t>Direct participants</a:t>
            </a:r>
            <a:r>
              <a:rPr lang="en-US" i="1" baseline="0" dirty="0" smtClean="0"/>
              <a:t> to these industry standard websites as great resources when designing, planning, and executing a repair.</a:t>
            </a:r>
            <a:endParaRPr lang="en-US" i="1" dirty="0" smtClean="0"/>
          </a:p>
          <a:p>
            <a:endParaRPr lang="en-US" i="1" dirty="0"/>
          </a:p>
        </p:txBody>
      </p:sp>
      <p:sp>
        <p:nvSpPr>
          <p:cNvPr id="4" name="Slide Number Placeholder 3"/>
          <p:cNvSpPr>
            <a:spLocks noGrp="1"/>
          </p:cNvSpPr>
          <p:nvPr>
            <p:ph type="sldNum" sz="quarter" idx="10"/>
          </p:nvPr>
        </p:nvSpPr>
        <p:spPr/>
        <p:txBody>
          <a:bodyPr/>
          <a:lstStyle/>
          <a:p>
            <a:fld id="{D9DA2E2C-D299-4266-8486-4989603C7E80}" type="slidenum">
              <a:rPr lang="en-US" smtClean="0"/>
              <a:t>147</a:t>
            </a:fld>
            <a:endParaRPr lang="en-US"/>
          </a:p>
        </p:txBody>
      </p:sp>
    </p:spTree>
    <p:extLst>
      <p:ext uri="{BB962C8B-B14F-4D97-AF65-F5344CB8AC3E}">
        <p14:creationId xmlns:p14="http://schemas.microsoft.com/office/powerpoint/2010/main" val="884859236"/>
      </p:ext>
    </p:extLst>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i="0" dirty="0" smtClean="0"/>
              <a:t>Do</a:t>
            </a:r>
          </a:p>
          <a:p>
            <a:r>
              <a:rPr lang="en-US" b="0" i="0" dirty="0" smtClean="0"/>
              <a:t>Draw the meeting to a close.</a:t>
            </a:r>
            <a:r>
              <a:rPr lang="en-US" b="0" i="0" baseline="0" dirty="0" smtClean="0"/>
              <a:t> </a:t>
            </a:r>
            <a:r>
              <a:rPr lang="en-US" b="0" i="0" dirty="0" smtClean="0"/>
              <a:t>Hand out literature and business cards.</a:t>
            </a:r>
            <a:endParaRPr lang="en-US" b="0" i="0" baseline="0" dirty="0" smtClean="0"/>
          </a:p>
          <a:p>
            <a:endParaRPr lang="en-US" b="0" i="1" dirty="0" smtClean="0"/>
          </a:p>
          <a:p>
            <a:r>
              <a:rPr lang="en-US" b="1" dirty="0" smtClean="0"/>
              <a:t>Say</a:t>
            </a:r>
          </a:p>
          <a:p>
            <a:r>
              <a:rPr lang="en-US" dirty="0" smtClean="0"/>
              <a:t>If you have ongoing projects that you would be interested in reviewing together, please let me know.</a:t>
            </a:r>
            <a:endParaRPr lang="en-US" b="1" dirty="0" smtClean="0"/>
          </a:p>
        </p:txBody>
      </p:sp>
      <p:sp>
        <p:nvSpPr>
          <p:cNvPr id="4" name="Slide Number Placeholder 3"/>
          <p:cNvSpPr>
            <a:spLocks noGrp="1"/>
          </p:cNvSpPr>
          <p:nvPr>
            <p:ph type="sldNum" sz="quarter" idx="10"/>
          </p:nvPr>
        </p:nvSpPr>
        <p:spPr/>
        <p:txBody>
          <a:bodyPr/>
          <a:lstStyle/>
          <a:p>
            <a:fld id="{41BDAC27-EA65-4CFE-B3FB-06977A465F32}" type="slidenum">
              <a:rPr lang="en-US" smtClean="0"/>
              <a:t>148</a:t>
            </a:fld>
            <a:endParaRPr lang="en-US"/>
          </a:p>
        </p:txBody>
      </p:sp>
    </p:spTree>
    <p:extLst>
      <p:ext uri="{BB962C8B-B14F-4D97-AF65-F5344CB8AC3E}">
        <p14:creationId xmlns:p14="http://schemas.microsoft.com/office/powerpoint/2010/main" val="1009682447"/>
      </p:ext>
    </p:extLst>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61062" eaLnBrk="1" fontAlgn="auto" hangingPunct="1">
              <a:spcBef>
                <a:spcPts val="0"/>
              </a:spcBef>
              <a:spcAft>
                <a:spcPts val="0"/>
              </a:spcAft>
              <a:defRPr/>
            </a:pPr>
            <a:r>
              <a:rPr lang="en-US" b="1" dirty="0" smtClean="0"/>
              <a:t>Presenter Notes:</a:t>
            </a:r>
          </a:p>
          <a:p>
            <a:pPr defTabSz="961062" eaLnBrk="1" fontAlgn="auto" hangingPunct="1">
              <a:spcBef>
                <a:spcPts val="0"/>
              </a:spcBef>
              <a:spcAft>
                <a:spcPts val="0"/>
              </a:spcAft>
              <a:defRPr/>
            </a:pPr>
            <a:endParaRPr lang="en-US" b="0" dirty="0" smtClean="0"/>
          </a:p>
          <a:p>
            <a:pPr defTabSz="961062" eaLnBrk="1" fontAlgn="auto" hangingPunct="1">
              <a:spcBef>
                <a:spcPts val="0"/>
              </a:spcBef>
              <a:spcAft>
                <a:spcPts val="0"/>
              </a:spcAft>
              <a:defRPr/>
            </a:pPr>
            <a:r>
              <a:rPr lang="en-US" b="0" dirty="0" smtClean="0"/>
              <a:t>Review the email and notification process as outlined in this slide.</a:t>
            </a:r>
          </a:p>
          <a:p>
            <a:pPr defTabSz="961062" eaLnBrk="1" fontAlgn="auto" hangingPunct="1">
              <a:spcBef>
                <a:spcPts val="0"/>
              </a:spcBef>
              <a:spcAft>
                <a:spcPts val="0"/>
              </a:spcAft>
              <a:defRPr/>
            </a:pPr>
            <a:endParaRPr lang="en-US" b="0" dirty="0" smtClean="0"/>
          </a:p>
          <a:p>
            <a:pPr defTabSz="961062" eaLnBrk="1" fontAlgn="auto" hangingPunct="1">
              <a:spcBef>
                <a:spcPts val="0"/>
              </a:spcBef>
              <a:spcAft>
                <a:spcPts val="0"/>
              </a:spcAft>
              <a:defRPr/>
            </a:pPr>
            <a:r>
              <a:rPr lang="en-US" b="0" dirty="0" smtClean="0"/>
              <a:t>AIA LUs:</a:t>
            </a:r>
          </a:p>
          <a:p>
            <a:pPr marL="171450" indent="-171450" defTabSz="961062" eaLnBrk="1" fontAlgn="auto" hangingPunct="1">
              <a:spcBef>
                <a:spcPts val="0"/>
              </a:spcBef>
              <a:spcAft>
                <a:spcPts val="0"/>
              </a:spcAft>
              <a:buFont typeface="Arial" panose="020B0604020202020204" pitchFamily="34" charset="0"/>
              <a:buChar char="•"/>
              <a:defRPr/>
            </a:pPr>
            <a:r>
              <a:rPr lang="en-US" b="0" dirty="0" smtClean="0"/>
              <a:t>For those that want AIA HSW credit, be sure to provide your AIA number on the sign-in sheet and Simpson will report your credits to the AIA on your behalf.</a:t>
            </a:r>
          </a:p>
          <a:p>
            <a:pPr marL="171450" indent="-171450" defTabSz="961062" eaLnBrk="1" fontAlgn="auto" hangingPunct="1">
              <a:spcBef>
                <a:spcPts val="0"/>
              </a:spcBef>
              <a:spcAft>
                <a:spcPts val="0"/>
              </a:spcAft>
              <a:buFont typeface="Arial" panose="020B0604020202020204" pitchFamily="34" charset="0"/>
              <a:buChar char="•"/>
              <a:defRPr/>
            </a:pPr>
            <a:r>
              <a:rPr lang="en-US" b="0" dirty="0" smtClean="0"/>
              <a:t>No test is required for AIA credit.</a:t>
            </a:r>
          </a:p>
          <a:p>
            <a:pPr marL="171450" indent="-171450" defTabSz="961062" eaLnBrk="1" fontAlgn="auto" hangingPunct="1">
              <a:spcBef>
                <a:spcPts val="0"/>
              </a:spcBef>
              <a:spcAft>
                <a:spcPts val="0"/>
              </a:spcAft>
              <a:buFont typeface="Arial" panose="020B0604020202020204" pitchFamily="34" charset="0"/>
              <a:buChar char="•"/>
              <a:defRPr/>
            </a:pPr>
            <a:endParaRPr lang="en-US" b="0" dirty="0" smtClean="0"/>
          </a:p>
          <a:p>
            <a:pPr defTabSz="961062" eaLnBrk="1" fontAlgn="auto" hangingPunct="1">
              <a:spcBef>
                <a:spcPts val="0"/>
              </a:spcBef>
              <a:spcAft>
                <a:spcPts val="0"/>
              </a:spcAft>
              <a:defRPr/>
            </a:pPr>
            <a:r>
              <a:rPr lang="en-US" b="0" dirty="0" smtClean="0"/>
              <a:t>CEUs:</a:t>
            </a:r>
          </a:p>
          <a:p>
            <a:pPr marL="171450" indent="-171450" defTabSz="961062" eaLnBrk="1" fontAlgn="auto" hangingPunct="1">
              <a:spcBef>
                <a:spcPts val="0"/>
              </a:spcBef>
              <a:spcAft>
                <a:spcPts val="0"/>
              </a:spcAft>
              <a:buFont typeface="Arial" panose="020B0604020202020204" pitchFamily="34" charset="0"/>
              <a:buChar char="•"/>
              <a:defRPr/>
            </a:pPr>
            <a:r>
              <a:rPr lang="en-US" b="0" dirty="0" smtClean="0"/>
              <a:t>For those seeking CEUs, watch for an email with instructions to access the online test. After you have passed the test, you may access your Certification of Completion from the course content tab.</a:t>
            </a:r>
          </a:p>
          <a:p>
            <a:pPr marL="171450" indent="-171450" defTabSz="961062" eaLnBrk="1" fontAlgn="auto" hangingPunct="1">
              <a:spcBef>
                <a:spcPts val="0"/>
              </a:spcBef>
              <a:spcAft>
                <a:spcPts val="0"/>
              </a:spcAft>
              <a:buFont typeface="Arial" panose="020B0604020202020204" pitchFamily="34" charset="0"/>
              <a:buChar char="•"/>
              <a:defRPr/>
            </a:pPr>
            <a:r>
              <a:rPr lang="en-US" b="0" smtClean="0"/>
              <a:t>You must self-report your credits to your certifying organization or agency.</a:t>
            </a:r>
            <a:endParaRPr lang="en-US" b="0" baseline="0" dirty="0" smtClean="0"/>
          </a:p>
        </p:txBody>
      </p:sp>
      <p:sp>
        <p:nvSpPr>
          <p:cNvPr id="4" name="Slide Number Placeholder 3"/>
          <p:cNvSpPr>
            <a:spLocks noGrp="1"/>
          </p:cNvSpPr>
          <p:nvPr>
            <p:ph type="sldNum" sz="quarter" idx="10"/>
          </p:nvPr>
        </p:nvSpPr>
        <p:spPr/>
        <p:txBody>
          <a:bodyPr/>
          <a:lstStyle/>
          <a:p>
            <a:fld id="{41BDAC27-EA65-4CFE-B3FB-06977A465F32}" type="slidenum">
              <a:rPr lang="en-US" smtClean="0"/>
              <a:t>149</a:t>
            </a:fld>
            <a:endParaRPr lang="en-US"/>
          </a:p>
        </p:txBody>
      </p:sp>
    </p:spTree>
    <p:extLst>
      <p:ext uri="{BB962C8B-B14F-4D97-AF65-F5344CB8AC3E}">
        <p14:creationId xmlns:p14="http://schemas.microsoft.com/office/powerpoint/2010/main" val="2345866969"/>
      </p:ext>
    </p:extLst>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61062" eaLnBrk="1" fontAlgn="auto" hangingPunct="1">
              <a:spcBef>
                <a:spcPts val="0"/>
              </a:spcBef>
              <a:spcAft>
                <a:spcPts val="0"/>
              </a:spcAft>
              <a:defRPr/>
            </a:pPr>
            <a:r>
              <a:rPr lang="en-US" b="1" dirty="0" smtClean="0"/>
              <a:t>Presenter Notes:</a:t>
            </a:r>
          </a:p>
          <a:p>
            <a:pPr defTabSz="961062" eaLnBrk="1" fontAlgn="auto" hangingPunct="1">
              <a:spcBef>
                <a:spcPts val="0"/>
              </a:spcBef>
              <a:spcAft>
                <a:spcPts val="0"/>
              </a:spcAft>
              <a:defRPr/>
            </a:pPr>
            <a:endParaRPr lang="en-US" b="0" dirty="0" smtClean="0"/>
          </a:p>
          <a:p>
            <a:pPr defTabSz="961062" eaLnBrk="1" fontAlgn="auto" hangingPunct="1">
              <a:spcBef>
                <a:spcPts val="0"/>
              </a:spcBef>
              <a:spcAft>
                <a:spcPts val="0"/>
              </a:spcAft>
              <a:defRPr/>
            </a:pPr>
            <a:r>
              <a:rPr lang="en-US" b="0" dirty="0" smtClean="0"/>
              <a:t>Review the email and notification process as outlined in this slide.</a:t>
            </a:r>
          </a:p>
          <a:p>
            <a:pPr defTabSz="961062" eaLnBrk="1" fontAlgn="auto" hangingPunct="1">
              <a:spcBef>
                <a:spcPts val="0"/>
              </a:spcBef>
              <a:spcAft>
                <a:spcPts val="0"/>
              </a:spcAft>
              <a:defRPr/>
            </a:pPr>
            <a:endParaRPr lang="en-US" b="0" dirty="0" smtClean="0"/>
          </a:p>
          <a:p>
            <a:pPr marL="171450" indent="-171450" defTabSz="961062" eaLnBrk="1" fontAlgn="auto" hangingPunct="1">
              <a:spcBef>
                <a:spcPts val="0"/>
              </a:spcBef>
              <a:spcAft>
                <a:spcPts val="0"/>
              </a:spcAft>
              <a:buFont typeface="Arial" panose="020B0604020202020204" pitchFamily="34" charset="0"/>
              <a:buChar char="•"/>
              <a:defRPr/>
            </a:pPr>
            <a:r>
              <a:rPr lang="en-US" b="0" dirty="0" smtClean="0"/>
              <a:t>Watch for an email directing you to the Student Center to print your certificate.</a:t>
            </a:r>
          </a:p>
          <a:p>
            <a:pPr marL="171450" indent="-171450" defTabSz="961062" eaLnBrk="1" fontAlgn="auto" hangingPunct="1">
              <a:spcBef>
                <a:spcPts val="0"/>
              </a:spcBef>
              <a:spcAft>
                <a:spcPts val="0"/>
              </a:spcAft>
              <a:buFont typeface="Arial" panose="020B0604020202020204" pitchFamily="34" charset="0"/>
              <a:buChar char="•"/>
              <a:defRPr/>
            </a:pPr>
            <a:r>
              <a:rPr lang="en-US" b="0" baseline="0" dirty="0" smtClean="0"/>
              <a:t>No test is required for ICC credit. You must self-report your credits to ICC.</a:t>
            </a:r>
          </a:p>
          <a:p>
            <a:pPr marL="171450" indent="-171450" defTabSz="961062" eaLnBrk="1" fontAlgn="auto" hangingPunct="1">
              <a:spcBef>
                <a:spcPts val="0"/>
              </a:spcBef>
              <a:spcAft>
                <a:spcPts val="0"/>
              </a:spcAft>
              <a:buFont typeface="Arial" panose="020B0604020202020204" pitchFamily="34" charset="0"/>
              <a:buChar char="•"/>
              <a:defRPr/>
            </a:pPr>
            <a:r>
              <a:rPr lang="en-US" b="0" baseline="0" dirty="0" smtClean="0"/>
              <a:t>For those seeking general IACET CEUs after you have passed the online test, you may access your Certification of Completion from the course content tab. You must self-report your credits to your certifying organization or agency.</a:t>
            </a:r>
          </a:p>
        </p:txBody>
      </p:sp>
      <p:sp>
        <p:nvSpPr>
          <p:cNvPr id="4" name="Slide Number Placeholder 3"/>
          <p:cNvSpPr>
            <a:spLocks noGrp="1"/>
          </p:cNvSpPr>
          <p:nvPr>
            <p:ph type="sldNum" sz="quarter" idx="10"/>
          </p:nvPr>
        </p:nvSpPr>
        <p:spPr/>
        <p:txBody>
          <a:bodyPr/>
          <a:lstStyle/>
          <a:p>
            <a:fld id="{41BDAC27-EA65-4CFE-B3FB-06977A465F32}" type="slidenum">
              <a:rPr lang="en-US" smtClean="0"/>
              <a:t>150</a:t>
            </a:fld>
            <a:endParaRPr lang="en-US"/>
          </a:p>
        </p:txBody>
      </p:sp>
    </p:spTree>
    <p:extLst>
      <p:ext uri="{BB962C8B-B14F-4D97-AF65-F5344CB8AC3E}">
        <p14:creationId xmlns:p14="http://schemas.microsoft.com/office/powerpoint/2010/main" val="192682842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i="1" dirty="0" smtClean="0"/>
              <a:t>Review lesson</a:t>
            </a:r>
            <a:r>
              <a:rPr lang="en-US" i="1" baseline="0" dirty="0" smtClean="0"/>
              <a:t> objectives. </a:t>
            </a:r>
            <a:endParaRPr lang="en-US" i="1" dirty="0" smtClean="0"/>
          </a:p>
        </p:txBody>
      </p:sp>
      <p:sp>
        <p:nvSpPr>
          <p:cNvPr id="4" name="Slide Number Placeholder 3"/>
          <p:cNvSpPr>
            <a:spLocks noGrp="1"/>
          </p:cNvSpPr>
          <p:nvPr>
            <p:ph type="sldNum" sz="quarter" idx="10"/>
          </p:nvPr>
        </p:nvSpPr>
        <p:spPr/>
        <p:txBody>
          <a:bodyPr/>
          <a:lstStyle/>
          <a:p>
            <a:fld id="{D9DA2E2C-D299-4266-8486-4989603C7E80}" type="slidenum">
              <a:rPr lang="en-US" smtClean="0"/>
              <a:t>15</a:t>
            </a:fld>
            <a:endParaRPr lang="en-US"/>
          </a:p>
        </p:txBody>
      </p:sp>
    </p:spTree>
    <p:extLst>
      <p:ext uri="{BB962C8B-B14F-4D97-AF65-F5344CB8AC3E}">
        <p14:creationId xmlns:p14="http://schemas.microsoft.com/office/powerpoint/2010/main" val="366206758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Before we begin discussing how to effectively evaluate and repair damaged concrete, it</a:t>
            </a:r>
            <a:r>
              <a:rPr lang="en-US" sz="1200" kern="1200" baseline="0" dirty="0" smtClean="0">
                <a:solidFill>
                  <a:schemeClr val="tx1"/>
                </a:solidFill>
                <a:effectLst/>
                <a:latin typeface="+mn-lt"/>
                <a:ea typeface="+mn-ea"/>
                <a:cs typeface="+mn-cs"/>
              </a:rPr>
              <a:t> is</a:t>
            </a:r>
            <a:r>
              <a:rPr lang="en-US" sz="1200" kern="1200" dirty="0" smtClean="0">
                <a:solidFill>
                  <a:schemeClr val="tx1"/>
                </a:solidFill>
                <a:effectLst/>
                <a:latin typeface="+mn-lt"/>
                <a:ea typeface="+mn-ea"/>
                <a:cs typeface="+mn-cs"/>
              </a:rPr>
              <a:t> important to understand how reinforced concrete works. </a:t>
            </a:r>
          </a:p>
          <a:p>
            <a:r>
              <a:rPr lang="en-US" sz="1200" kern="1200" dirty="0" smtClean="0">
                <a:solidFill>
                  <a:schemeClr val="tx1"/>
                </a:solidFill>
                <a:effectLst/>
                <a:latin typeface="+mn-lt"/>
                <a:ea typeface="+mn-ea"/>
                <a:cs typeface="+mn-cs"/>
              </a:rPr>
              <a:t>Concrete</a:t>
            </a:r>
            <a:r>
              <a:rPr lang="en-US" sz="1200" kern="1200" baseline="0" dirty="0" smtClean="0">
                <a:solidFill>
                  <a:schemeClr val="tx1"/>
                </a:solidFill>
                <a:effectLst/>
                <a:latin typeface="+mn-lt"/>
                <a:ea typeface="+mn-ea"/>
                <a:cs typeface="+mn-cs"/>
              </a:rPr>
              <a:t> is a composite material comprised of three main elements: the cement, the aggregate, and the water. </a:t>
            </a:r>
          </a:p>
          <a:p>
            <a:r>
              <a:rPr lang="en-US" sz="1200" kern="1200" dirty="0" smtClean="0">
                <a:solidFill>
                  <a:schemeClr val="tx1"/>
                </a:solidFill>
                <a:effectLst/>
                <a:latin typeface="+mn-lt"/>
                <a:ea typeface="+mn-ea"/>
                <a:cs typeface="+mn-cs"/>
              </a:rPr>
              <a:t>Cement only accounts</a:t>
            </a:r>
            <a:r>
              <a:rPr lang="en-US" sz="1200" kern="1200" baseline="0" dirty="0" smtClean="0">
                <a:solidFill>
                  <a:schemeClr val="tx1"/>
                </a:solidFill>
                <a:effectLst/>
                <a:latin typeface="+mn-lt"/>
                <a:ea typeface="+mn-ea"/>
                <a:cs typeface="+mn-cs"/>
              </a:rPr>
              <a:t> for about ten-to-fifteen percent of the total composite, depending on the application. The remaining bulk is aggregate. The water activates the cement as the binder and hydrates the concrete.</a:t>
            </a:r>
          </a:p>
          <a:p>
            <a:r>
              <a:rPr lang="en-US" sz="1200" kern="1200" baseline="0" dirty="0" smtClean="0">
                <a:solidFill>
                  <a:schemeClr val="tx1"/>
                </a:solidFill>
                <a:effectLst/>
                <a:latin typeface="+mn-lt"/>
                <a:ea typeface="+mn-ea"/>
                <a:cs typeface="+mn-cs"/>
              </a:rPr>
              <a:t>Sometimes these ratios change. There are a limitless number of “recipes” for concrete. Choosing the right one depends on a variety of factors. We will cover how to choose the best repair materials and methods in this course. </a:t>
            </a:r>
          </a:p>
          <a:p>
            <a:endParaRPr lang="en-US" sz="1200" kern="1200" baseline="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a:t>
            </a:r>
          </a:p>
          <a:p>
            <a:r>
              <a:rPr lang="en-US" b="1" baseline="0" dirty="0" smtClean="0"/>
              <a:t>Quiz Note</a:t>
            </a:r>
          </a:p>
          <a:p>
            <a:r>
              <a:rPr lang="en-US" b="0" baseline="0" dirty="0" smtClean="0"/>
              <a:t>This slide features information that will be found on the post-course knowledge assessment.</a:t>
            </a:r>
          </a:p>
          <a:p>
            <a:endParaRPr lang="en-US" sz="1200" kern="1200" baseline="0" dirty="0" smtClean="0">
              <a:solidFill>
                <a:schemeClr val="tx1"/>
              </a:solidFill>
              <a:effectLst/>
              <a:latin typeface="+mn-lt"/>
              <a:ea typeface="+mn-ea"/>
              <a:cs typeface="+mn-cs"/>
            </a:endParaRPr>
          </a:p>
          <a:p>
            <a:pPr lvl="0"/>
            <a:r>
              <a:rPr lang="en-US" sz="1200" kern="1200" dirty="0" smtClean="0">
                <a:solidFill>
                  <a:schemeClr val="tx1"/>
                </a:solidFill>
                <a:effectLst/>
                <a:latin typeface="+mn-lt"/>
                <a:ea typeface="+mn-ea"/>
                <a:cs typeface="+mn-cs"/>
              </a:rPr>
              <a:t>True or false: In its most basic form, concrete is comprised of water, cement, and aggregate.</a:t>
            </a:r>
          </a:p>
          <a:p>
            <a:pPr marL="228600" lvl="0" indent="-228600">
              <a:buFont typeface="+mj-lt"/>
              <a:buAutoNum type="alphaLcPeriod"/>
            </a:pPr>
            <a:r>
              <a:rPr lang="en-US" sz="1200" b="1" kern="1200" dirty="0" smtClean="0">
                <a:solidFill>
                  <a:schemeClr val="tx1"/>
                </a:solidFill>
                <a:effectLst/>
                <a:latin typeface="+mn-lt"/>
                <a:ea typeface="+mn-ea"/>
                <a:cs typeface="+mn-cs"/>
              </a:rPr>
              <a:t>True</a:t>
            </a:r>
            <a:endParaRPr lang="en-US" sz="1200" kern="1200" dirty="0" smtClean="0">
              <a:solidFill>
                <a:schemeClr val="tx1"/>
              </a:solidFill>
              <a:effectLst/>
              <a:latin typeface="+mn-lt"/>
              <a:ea typeface="+mn-ea"/>
              <a:cs typeface="+mn-cs"/>
            </a:endParaRPr>
          </a:p>
          <a:p>
            <a:pPr marL="228600" indent="-228600">
              <a:buFont typeface="+mj-lt"/>
              <a:buAutoNum type="alphaLcPeriod"/>
            </a:pPr>
            <a:r>
              <a:rPr lang="en-US" sz="1200" kern="1200" dirty="0" smtClean="0">
                <a:solidFill>
                  <a:schemeClr val="tx1"/>
                </a:solidFill>
                <a:effectLst/>
                <a:latin typeface="+mn-lt"/>
                <a:ea typeface="+mn-ea"/>
                <a:cs typeface="+mn-cs"/>
              </a:rPr>
              <a:t>False</a:t>
            </a:r>
            <a:endParaRPr lang="en-US" sz="1200" kern="1200" baseline="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D9DA2E2C-D299-4266-8486-4989603C7E80}" type="slidenum">
              <a:rPr lang="en-US" smtClean="0"/>
              <a:t>16</a:t>
            </a:fld>
            <a:endParaRPr lang="en-US"/>
          </a:p>
        </p:txBody>
      </p:sp>
    </p:spTree>
    <p:extLst>
      <p:ext uri="{BB962C8B-B14F-4D97-AF65-F5344CB8AC3E}">
        <p14:creationId xmlns:p14="http://schemas.microsoft.com/office/powerpoint/2010/main" val="12835300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Concrete</a:t>
            </a:r>
            <a:r>
              <a:rPr lang="en-US" baseline="0" dirty="0" smtClean="0"/>
              <a:t> is strong in compression–this is one of the reasons it is used in columns and areas that carry heavy loads like roadways and flooring. However, it is weak in tension. </a:t>
            </a:r>
          </a:p>
          <a:p>
            <a:r>
              <a:rPr lang="en-US" baseline="0" dirty="0" smtClean="0"/>
              <a:t>In this image, we can see that when a vertical slab of concrete is subjected to vertical gravity loads, it naturally wants to bow out of plane. The top of the concrete slab is experiencing compression and will shorten, but its integrity will not be compromised. When we examine the bottom of the slab, we can see it is experiencing tension. It has began to crack along the point that is most impacted by the gravity load. </a:t>
            </a:r>
          </a:p>
          <a:p>
            <a:r>
              <a:rPr lang="en-US" baseline="0" dirty="0" smtClean="0"/>
              <a:t>What can be done to combat this?</a:t>
            </a:r>
            <a:endParaRPr lang="en-US" dirty="0" smtClean="0"/>
          </a:p>
        </p:txBody>
      </p:sp>
      <p:sp>
        <p:nvSpPr>
          <p:cNvPr id="4" name="Slide Number Placeholder 3"/>
          <p:cNvSpPr>
            <a:spLocks noGrp="1"/>
          </p:cNvSpPr>
          <p:nvPr>
            <p:ph type="sldNum" sz="quarter" idx="10"/>
          </p:nvPr>
        </p:nvSpPr>
        <p:spPr/>
        <p:txBody>
          <a:bodyPr/>
          <a:lstStyle/>
          <a:p>
            <a:fld id="{D9DA2E2C-D299-4266-8486-4989603C7E80}" type="slidenum">
              <a:rPr lang="en-US" smtClean="0"/>
              <a:t>17</a:t>
            </a:fld>
            <a:endParaRPr lang="en-US"/>
          </a:p>
        </p:txBody>
      </p:sp>
    </p:spTree>
    <p:extLst>
      <p:ext uri="{BB962C8B-B14F-4D97-AF65-F5344CB8AC3E}">
        <p14:creationId xmlns:p14="http://schemas.microsoft.com/office/powerpoint/2010/main" val="336403685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Added reinforcement, such as a steel reinforcing bar (or rebar, as it is called in the field), along the bottom of the slab, can carry the tension load. The top of the slab will still be carrying the compression load, but since concrete is strong in compression, this part of the beam will not require reinforcement.</a:t>
            </a:r>
          </a:p>
        </p:txBody>
      </p:sp>
      <p:sp>
        <p:nvSpPr>
          <p:cNvPr id="4" name="Slide Number Placeholder 3"/>
          <p:cNvSpPr>
            <a:spLocks noGrp="1"/>
          </p:cNvSpPr>
          <p:nvPr>
            <p:ph type="sldNum" sz="quarter" idx="10"/>
          </p:nvPr>
        </p:nvSpPr>
        <p:spPr/>
        <p:txBody>
          <a:bodyPr/>
          <a:lstStyle/>
          <a:p>
            <a:fld id="{D9DA2E2C-D299-4266-8486-4989603C7E80}" type="slidenum">
              <a:rPr lang="en-US" smtClean="0"/>
              <a:t>18</a:t>
            </a:fld>
            <a:endParaRPr lang="en-US"/>
          </a:p>
        </p:txBody>
      </p:sp>
    </p:spTree>
    <p:extLst>
      <p:ext uri="{BB962C8B-B14F-4D97-AF65-F5344CB8AC3E}">
        <p14:creationId xmlns:p14="http://schemas.microsoft.com/office/powerpoint/2010/main" val="386183452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custDataLst>
              <p:tags r:id="rId1"/>
            </p:custDataLst>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i="0" dirty="0" smtClean="0"/>
              <a:t>Reinforced</a:t>
            </a:r>
            <a:r>
              <a:rPr lang="en-US" i="0" baseline="0" dirty="0" smtClean="0"/>
              <a:t> concrete is considered a composite material. </a:t>
            </a:r>
            <a:r>
              <a:rPr lang="en-US" i="0" dirty="0" smtClean="0"/>
              <a:t>A </a:t>
            </a:r>
            <a:r>
              <a:rPr lang="en-US" b="0" i="0" dirty="0" smtClean="0"/>
              <a:t>composite material</a:t>
            </a:r>
            <a:r>
              <a:rPr lang="en-US" b="0" i="0" baseline="0" dirty="0" smtClean="0"/>
              <a:t> </a:t>
            </a:r>
            <a:r>
              <a:rPr lang="en-US" i="0" dirty="0" smtClean="0"/>
              <a:t>refers to materials made up from two or more materials with significantly different properties that, when combined, produce a material with characteristics different from the individual components.</a:t>
            </a:r>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Since this composite of steel reinforcing bar and concrete is strong in both compression and tension forces, it is ideal for a number of structural applications. </a:t>
            </a:r>
            <a:endParaRPr lang="en-US" i="0" dirty="0" smtClean="0"/>
          </a:p>
          <a:p>
            <a:endParaRPr lang="en-US" i="0" dirty="0"/>
          </a:p>
        </p:txBody>
      </p:sp>
      <p:sp>
        <p:nvSpPr>
          <p:cNvPr id="4" name="Slide Number Placeholder 3"/>
          <p:cNvSpPr>
            <a:spLocks noGrp="1"/>
          </p:cNvSpPr>
          <p:nvPr>
            <p:ph type="sldNum" sz="quarter" idx="10"/>
          </p:nvPr>
        </p:nvSpPr>
        <p:spPr/>
        <p:txBody>
          <a:bodyPr/>
          <a:lstStyle/>
          <a:p>
            <a:fld id="{D9DA2E2C-D299-4266-8486-4989603C7E80}" type="slidenum">
              <a:rPr lang="en-US" smtClean="0"/>
              <a:t>19</a:t>
            </a:fld>
            <a:endParaRPr lang="en-US"/>
          </a:p>
        </p:txBody>
      </p:sp>
    </p:spTree>
    <p:extLst>
      <p:ext uri="{BB962C8B-B14F-4D97-AF65-F5344CB8AC3E}">
        <p14:creationId xmlns:p14="http://schemas.microsoft.com/office/powerpoint/2010/main" val="298848977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C</a:t>
            </a:r>
            <a:r>
              <a:rPr lang="en-US" dirty="0" smtClean="0"/>
              <a:t>oncrete is one of the most</a:t>
            </a:r>
            <a:r>
              <a:rPr lang="en-US" baseline="0" dirty="0" smtClean="0"/>
              <a:t> widely used building materials because of its flexibility of design and versatility. It can be used in roadways, bridges, flooring, columns, and parking structures in addition to numerous other applications.</a:t>
            </a:r>
            <a:endParaRPr lang="en-US" dirty="0" smtClean="0"/>
          </a:p>
        </p:txBody>
      </p:sp>
      <p:sp>
        <p:nvSpPr>
          <p:cNvPr id="4" name="Slide Number Placeholder 3"/>
          <p:cNvSpPr>
            <a:spLocks noGrp="1"/>
          </p:cNvSpPr>
          <p:nvPr>
            <p:ph type="sldNum" sz="quarter" idx="10"/>
          </p:nvPr>
        </p:nvSpPr>
        <p:spPr/>
        <p:txBody>
          <a:bodyPr/>
          <a:lstStyle/>
          <a:p>
            <a:fld id="{D9DA2E2C-D299-4266-8486-4989603C7E80}" type="slidenum">
              <a:rPr lang="en-US" smtClean="0"/>
              <a:t>20</a:t>
            </a:fld>
            <a:endParaRPr lang="en-US"/>
          </a:p>
        </p:txBody>
      </p:sp>
    </p:spTree>
    <p:extLst>
      <p:ext uri="{BB962C8B-B14F-4D97-AF65-F5344CB8AC3E}">
        <p14:creationId xmlns:p14="http://schemas.microsoft.com/office/powerpoint/2010/main" val="57565186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9DA2E2C-D299-4266-8486-4989603C7E80}" type="slidenum">
              <a:rPr lang="en-US" smtClean="0"/>
              <a:t>3</a:t>
            </a:fld>
            <a:endParaRPr lang="en-US"/>
          </a:p>
        </p:txBody>
      </p:sp>
    </p:spTree>
    <p:extLst>
      <p:ext uri="{BB962C8B-B14F-4D97-AF65-F5344CB8AC3E}">
        <p14:creationId xmlns:p14="http://schemas.microsoft.com/office/powerpoint/2010/main" val="366704687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It</a:t>
            </a:r>
            <a:r>
              <a:rPr lang="en-US" baseline="0" dirty="0" smtClean="0"/>
              <a:t> i</a:t>
            </a:r>
            <a:r>
              <a:rPr lang="en-US" dirty="0" smtClean="0"/>
              <a:t>s impossible</a:t>
            </a:r>
            <a:r>
              <a:rPr lang="en-US" baseline="0" dirty="0" smtClean="0"/>
              <a:t> to determine the lifespan of any placed concrete because there are so many factors that affect concrete’s performance. While some concrete can last for up to 50 years, other concrete may be subjected to damaging conditions and may only last a year or two before it begins to fail. </a:t>
            </a:r>
          </a:p>
          <a:p>
            <a:r>
              <a:rPr lang="en-US" baseline="0" dirty="0" smtClean="0"/>
              <a:t>Factors that may lead to concrete deterioration include embedded rebar corrosion, disintegration mechanisms (such as aggressive chemicals), freeze-thaw cycles, abrasion, moisture effects, thermal effects, heavy loads the structure was not intended to carry, unanticipated disasters, or improper design or construction. </a:t>
            </a:r>
          </a:p>
          <a:p>
            <a:r>
              <a:rPr lang="en-US" baseline="0" dirty="0" smtClean="0"/>
              <a:t>It can also be a combination of these things!</a:t>
            </a:r>
          </a:p>
          <a:p>
            <a:r>
              <a:rPr lang="en-US" i="1" baseline="0" dirty="0" smtClean="0"/>
              <a:t>For more information on why concrete deteriorates, let participants know that there is also a “concrete deterioration” course that we offer as an online offering.</a:t>
            </a:r>
          </a:p>
        </p:txBody>
      </p:sp>
      <p:sp>
        <p:nvSpPr>
          <p:cNvPr id="4" name="Slide Number Placeholder 3"/>
          <p:cNvSpPr>
            <a:spLocks noGrp="1"/>
          </p:cNvSpPr>
          <p:nvPr>
            <p:ph type="sldNum" sz="quarter" idx="10"/>
          </p:nvPr>
        </p:nvSpPr>
        <p:spPr/>
        <p:txBody>
          <a:bodyPr/>
          <a:lstStyle/>
          <a:p>
            <a:fld id="{D9DA2E2C-D299-4266-8486-4989603C7E80}" type="slidenum">
              <a:rPr lang="en-US" smtClean="0"/>
              <a:t>21</a:t>
            </a:fld>
            <a:endParaRPr lang="en-US"/>
          </a:p>
        </p:txBody>
      </p:sp>
    </p:spTree>
    <p:extLst>
      <p:ext uri="{BB962C8B-B14F-4D97-AF65-F5344CB8AC3E}">
        <p14:creationId xmlns:p14="http://schemas.microsoft.com/office/powerpoint/2010/main" val="427838904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As you can see from</a:t>
            </a:r>
            <a:r>
              <a:rPr lang="en-US" baseline="0" dirty="0" smtClean="0"/>
              <a:t> this chart, cracking is the most common mode of failure in repaired concrete. It is also usually the first indicator of a deeper problem. Cracking may be an indicator of corrosion, alkali-aggregate reaction, freeze-thaw disintegration, drying shrinkage, abrasion, or a variety of other issues.</a:t>
            </a:r>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There are a variety of reasons why concrete fails. Here we can see a few of the most common causes, including </a:t>
            </a:r>
            <a:r>
              <a:rPr lang="en-US" dirty="0" smtClean="0"/>
              <a:t>the incorrect diagnosis of the original cause of the deterioration, the incorrect design of the repair and method of application, incorrect selection of material or poor workmanship.  </a:t>
            </a:r>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All of these causes of failure are fixable!</a:t>
            </a:r>
            <a:r>
              <a:rPr lang="en-US" baseline="0" dirty="0" smtClean="0"/>
              <a:t> Proper education can prevent these types of failures from happening.</a:t>
            </a:r>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D9DA2E2C-D299-4266-8486-4989603C7E80}" type="slidenum">
              <a:rPr lang="en-US" smtClean="0"/>
              <a:t>22</a:t>
            </a:fld>
            <a:endParaRPr lang="en-US"/>
          </a:p>
        </p:txBody>
      </p:sp>
    </p:spTree>
    <p:extLst>
      <p:ext uri="{BB962C8B-B14F-4D97-AF65-F5344CB8AC3E}">
        <p14:creationId xmlns:p14="http://schemas.microsoft.com/office/powerpoint/2010/main" val="86624327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9DA2E2C-D299-4266-8486-4989603C7E80}" type="slidenum">
              <a:rPr lang="en-US" smtClean="0"/>
              <a:t>23</a:t>
            </a:fld>
            <a:endParaRPr lang="en-US"/>
          </a:p>
        </p:txBody>
      </p:sp>
    </p:spTree>
    <p:extLst>
      <p:ext uri="{BB962C8B-B14F-4D97-AF65-F5344CB8AC3E}">
        <p14:creationId xmlns:p14="http://schemas.microsoft.com/office/powerpoint/2010/main" val="398545603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baseline="0" dirty="0" smtClean="0"/>
              <a:t>Ask the audience: What percentage of concrete repairs are effective after 5 years?</a:t>
            </a:r>
          </a:p>
          <a:p>
            <a:r>
              <a:rPr lang="en-US" i="1" baseline="0" dirty="0" smtClean="0"/>
              <a:t>Once a few people respond, reveal the correct answer.</a:t>
            </a:r>
          </a:p>
          <a:p>
            <a:endParaRPr lang="en-US" i="1" baseline="0" dirty="0" smtClean="0"/>
          </a:p>
          <a:p>
            <a:r>
              <a:rPr lang="en-US" i="0" baseline="0" dirty="0" smtClean="0"/>
              <a:t>Experts estimate that </a:t>
            </a:r>
            <a:r>
              <a:rPr lang="en-US" b="1" i="1" baseline="0" dirty="0" smtClean="0"/>
              <a:t>half</a:t>
            </a:r>
            <a:r>
              <a:rPr lang="en-US" i="0" baseline="0" dirty="0" smtClean="0"/>
              <a:t> of all concrete repairs fail within the first five years. </a:t>
            </a:r>
          </a:p>
          <a:p>
            <a:r>
              <a:rPr lang="en-US" i="0" baseline="0" dirty="0" smtClean="0"/>
              <a:t>When you consider 1.) that repair materials are often stronger than the substrate they are replacing and 2.) that new concrete could last up to 50 years if properly placed and treated, it is obvious that repairs are not being effectively executed. As we just saw, many times, a repair is conducted without understanding what caused the concrete failure/deterioration in the first place!</a:t>
            </a:r>
          </a:p>
          <a:p>
            <a:r>
              <a:rPr lang="en-US" b="0" i="0" baseline="0" dirty="0" smtClean="0"/>
              <a:t>Let’s look at an example.</a:t>
            </a:r>
            <a:endParaRPr lang="en-US" i="0" dirty="0" smtClean="0"/>
          </a:p>
        </p:txBody>
      </p:sp>
      <p:sp>
        <p:nvSpPr>
          <p:cNvPr id="4" name="Slide Number Placeholder 3"/>
          <p:cNvSpPr>
            <a:spLocks noGrp="1"/>
          </p:cNvSpPr>
          <p:nvPr>
            <p:ph type="sldNum" sz="quarter" idx="10"/>
          </p:nvPr>
        </p:nvSpPr>
        <p:spPr/>
        <p:txBody>
          <a:bodyPr/>
          <a:lstStyle/>
          <a:p>
            <a:fld id="{D9DA2E2C-D299-4266-8486-4989603C7E80}" type="slidenum">
              <a:rPr lang="en-US" smtClean="0"/>
              <a:t>24</a:t>
            </a:fld>
            <a:endParaRPr lang="en-US"/>
          </a:p>
        </p:txBody>
      </p:sp>
    </p:spTree>
    <p:extLst>
      <p:ext uri="{BB962C8B-B14F-4D97-AF65-F5344CB8AC3E}">
        <p14:creationId xmlns:p14="http://schemas.microsoft.com/office/powerpoint/2010/main" val="207785669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Here</a:t>
            </a:r>
            <a:r>
              <a:rPr lang="en-US" baseline="0" dirty="0" smtClean="0"/>
              <a:t> we can see that this concrete was cracked, which is one of the most common concrete repair failure methods. Cracks can be caused by a variety of issues, ranging from impact loads, to corrosion of the embedded metal rebar. </a:t>
            </a:r>
          </a:p>
        </p:txBody>
      </p:sp>
      <p:sp>
        <p:nvSpPr>
          <p:cNvPr id="4" name="Slide Number Placeholder 3"/>
          <p:cNvSpPr>
            <a:spLocks noGrp="1"/>
          </p:cNvSpPr>
          <p:nvPr>
            <p:ph type="sldNum" sz="quarter" idx="10"/>
          </p:nvPr>
        </p:nvSpPr>
        <p:spPr/>
        <p:txBody>
          <a:bodyPr/>
          <a:lstStyle/>
          <a:p>
            <a:fld id="{D9DA2E2C-D299-4266-8486-4989603C7E80}" type="slidenum">
              <a:rPr lang="en-US" smtClean="0"/>
              <a:t>25</a:t>
            </a:fld>
            <a:endParaRPr lang="en-US"/>
          </a:p>
        </p:txBody>
      </p:sp>
    </p:spTree>
    <p:extLst>
      <p:ext uri="{BB962C8B-B14F-4D97-AF65-F5344CB8AC3E}">
        <p14:creationId xmlns:p14="http://schemas.microsoft.com/office/powerpoint/2010/main" val="334142501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When a reinforcing bar corrodes, the build-up of rust increases the volume of the bar. The concrete above the reinforcing bar cannot accommodate for this volume change so it cracks and eventually spalls off.</a:t>
            </a:r>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In this example, this concrete cracked because chlorides seeped through the concrete, reached the reinforcing bar, and corrosion of the steel rebar began. </a:t>
            </a:r>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The process of carbonation changed the pH of the concrete (from a more to a less alkaline environment) due to the interaction of water, atmospheric carbon dioxide, and the calcium hydroxide in the cement paste. Calcium hydroxide is a bi-product of the cement hydration process. </a:t>
            </a:r>
          </a:p>
          <a:p>
            <a:pPr marL="0" marR="0" indent="0" algn="l" defTabSz="914400" rtl="0" eaLnBrk="1" fontAlgn="auto" latinLnBrk="0" hangingPunct="1">
              <a:lnSpc>
                <a:spcPct val="100000"/>
              </a:lnSpc>
              <a:spcBef>
                <a:spcPts val="0"/>
              </a:spcBef>
              <a:spcAft>
                <a:spcPts val="0"/>
              </a:spcAft>
              <a:buClrTx/>
              <a:buSzTx/>
              <a:buFontTx/>
              <a:buNone/>
              <a:tabLst/>
              <a:defRPr/>
            </a:pPr>
            <a:r>
              <a:rPr lang="en-US" baseline="0" smtClean="0"/>
              <a:t>The lower pH causes the passivity layer around the rebar to diminish, which makes the concrete more conducive to setting up a corrosion cell.</a:t>
            </a:r>
            <a:endParaRPr lang="en-US" baseline="0" dirty="0" smtClean="0"/>
          </a:p>
        </p:txBody>
      </p:sp>
      <p:sp>
        <p:nvSpPr>
          <p:cNvPr id="4" name="Slide Number Placeholder 3"/>
          <p:cNvSpPr>
            <a:spLocks noGrp="1"/>
          </p:cNvSpPr>
          <p:nvPr>
            <p:ph type="sldNum" sz="quarter" idx="10"/>
          </p:nvPr>
        </p:nvSpPr>
        <p:spPr/>
        <p:txBody>
          <a:bodyPr/>
          <a:lstStyle/>
          <a:p>
            <a:fld id="{D9DA2E2C-D299-4266-8486-4989603C7E80}" type="slidenum">
              <a:rPr lang="en-US" smtClean="0"/>
              <a:t>26</a:t>
            </a:fld>
            <a:endParaRPr lang="en-US"/>
          </a:p>
        </p:txBody>
      </p:sp>
    </p:spTree>
    <p:extLst>
      <p:ext uri="{BB962C8B-B14F-4D97-AF65-F5344CB8AC3E}">
        <p14:creationId xmlns:p14="http://schemas.microsoft.com/office/powerpoint/2010/main" val="334142501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Concrete fails when it reaches its</a:t>
            </a:r>
            <a:r>
              <a:rPr lang="en-US" baseline="0" dirty="0" smtClean="0"/>
              <a:t> ultimate capacity, but this may not happen all at once. Often the first sign of distress in a concrete structure is tension cracks. </a:t>
            </a:r>
          </a:p>
          <a:p>
            <a:r>
              <a:rPr lang="en-US" baseline="0" dirty="0" smtClean="0"/>
              <a:t>Think of these tension cracks as “smoke alarms” as they are often the first indicators that something is wrong and needs to be looked into. </a:t>
            </a:r>
          </a:p>
          <a:p>
            <a:r>
              <a:rPr lang="en-US" baseline="0" dirty="0" smtClean="0"/>
              <a:t>If the crack in the previous slide was not addressed, more serious spalling could occur and the concrete could reach its ultimate capacity and fail.</a:t>
            </a:r>
            <a:endParaRPr lang="en-US" dirty="0" smtClean="0"/>
          </a:p>
        </p:txBody>
      </p:sp>
      <p:sp>
        <p:nvSpPr>
          <p:cNvPr id="4" name="Slide Number Placeholder 3"/>
          <p:cNvSpPr>
            <a:spLocks noGrp="1"/>
          </p:cNvSpPr>
          <p:nvPr>
            <p:ph type="sldNum" sz="quarter" idx="10"/>
          </p:nvPr>
        </p:nvSpPr>
        <p:spPr/>
        <p:txBody>
          <a:bodyPr/>
          <a:lstStyle/>
          <a:p>
            <a:fld id="{D9DA2E2C-D299-4266-8486-4989603C7E80}" type="slidenum">
              <a:rPr lang="en-US" smtClean="0"/>
              <a:t>27</a:t>
            </a:fld>
            <a:endParaRPr lang="en-US"/>
          </a:p>
        </p:txBody>
      </p:sp>
    </p:spTree>
    <p:extLst>
      <p:ext uri="{BB962C8B-B14F-4D97-AF65-F5344CB8AC3E}">
        <p14:creationId xmlns:p14="http://schemas.microsoft.com/office/powerpoint/2010/main" val="333529110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However, let’s say the person designing this repair did not investigate</a:t>
            </a:r>
            <a:r>
              <a:rPr lang="en-US" baseline="0" dirty="0" smtClean="0"/>
              <a:t> this issue. Instead of addressing the underlying corrosion of the reinforcing bar, they simply filled the crack with epoxy, using a gravity-feed method. </a:t>
            </a:r>
          </a:p>
          <a:p>
            <a:endParaRPr lang="en-US" baseline="0" dirty="0" smtClean="0"/>
          </a:p>
          <a:p>
            <a:r>
              <a:rPr lang="en-US" i="1" baseline="0" dirty="0" smtClean="0"/>
              <a:t>Ask the audience what they think will happen. After you have given the audience a change to answer, proceed.</a:t>
            </a:r>
          </a:p>
          <a:p>
            <a:endParaRPr lang="en-US" i="1" baseline="0" dirty="0" smtClean="0"/>
          </a:p>
          <a:p>
            <a:r>
              <a:rPr lang="en-US" i="0" baseline="0" dirty="0" smtClean="0"/>
              <a:t>The reinforcing bar will keep corroding. The repair will fail because the cause of the problem was not addressed. </a:t>
            </a:r>
            <a:endParaRPr lang="en-US" baseline="0" dirty="0" smtClean="0"/>
          </a:p>
          <a:p>
            <a:r>
              <a:rPr lang="en-US" baseline="0" dirty="0" smtClean="0"/>
              <a:t>In fact, because the repair material is often stronger that the substrate, more cracks would form parallel to the area repaired with epoxy. This creates more opportunities for chlorides or disintegrating agents to enter the concrete and access the reinforcing bar. The repair will have to be executed again, only this time, the surrounding concrete will need to be completely removed, the rebar will need to be cleaned, and new concrete will have to be laid. Although this is a more expensive repair than the epoxy repair first used, the epoxy repair was not a solution to the problem. The first repair was an entire waste. If the larger repair was done first, it would have provided a lasting solution and been altogether less expensive.</a:t>
            </a:r>
          </a:p>
          <a:p>
            <a:endParaRPr lang="en-US" baseline="0" dirty="0" smtClean="0"/>
          </a:p>
        </p:txBody>
      </p:sp>
      <p:sp>
        <p:nvSpPr>
          <p:cNvPr id="4" name="Slide Number Placeholder 3"/>
          <p:cNvSpPr>
            <a:spLocks noGrp="1"/>
          </p:cNvSpPr>
          <p:nvPr>
            <p:ph type="sldNum" sz="quarter" idx="10"/>
          </p:nvPr>
        </p:nvSpPr>
        <p:spPr/>
        <p:txBody>
          <a:bodyPr/>
          <a:lstStyle/>
          <a:p>
            <a:fld id="{D9DA2E2C-D299-4266-8486-4989603C7E80}" type="slidenum">
              <a:rPr lang="en-US" smtClean="0"/>
              <a:t>28</a:t>
            </a:fld>
            <a:endParaRPr lang="en-US"/>
          </a:p>
        </p:txBody>
      </p:sp>
    </p:spTree>
    <p:extLst>
      <p:ext uri="{BB962C8B-B14F-4D97-AF65-F5344CB8AC3E}">
        <p14:creationId xmlns:p14="http://schemas.microsoft.com/office/powerpoint/2010/main" val="334142501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It is essential to assess the underlying cause of the damage before the repair is planned.</a:t>
            </a:r>
          </a:p>
          <a:p>
            <a:r>
              <a:rPr lang="en-US" baseline="0" dirty="0" smtClean="0"/>
              <a:t>During a concrete repair, follow the four step process: Assess, Plan, Prepare, and Execute. </a:t>
            </a:r>
          </a:p>
          <a:p>
            <a:r>
              <a:rPr lang="en-US" baseline="0" dirty="0" smtClean="0"/>
              <a:t>In this course, we will discuss how certain assessment, planning, preparation and executing techniques will increase the likelihood of a lasting repair.</a:t>
            </a:r>
            <a:endParaRPr lang="en-US" dirty="0" smtClean="0"/>
          </a:p>
          <a:p>
            <a:endParaRPr lang="en-US" dirty="0" smtClean="0"/>
          </a:p>
        </p:txBody>
      </p:sp>
      <p:sp>
        <p:nvSpPr>
          <p:cNvPr id="4" name="Slide Number Placeholder 3"/>
          <p:cNvSpPr>
            <a:spLocks noGrp="1"/>
          </p:cNvSpPr>
          <p:nvPr>
            <p:ph type="sldNum" sz="quarter" idx="10"/>
          </p:nvPr>
        </p:nvSpPr>
        <p:spPr/>
        <p:txBody>
          <a:bodyPr/>
          <a:lstStyle/>
          <a:p>
            <a:fld id="{D9DA2E2C-D299-4266-8486-4989603C7E80}" type="slidenum">
              <a:rPr lang="en-US" smtClean="0"/>
              <a:t>29</a:t>
            </a:fld>
            <a:endParaRPr lang="en-US"/>
          </a:p>
        </p:txBody>
      </p:sp>
    </p:spTree>
    <p:extLst>
      <p:ext uri="{BB962C8B-B14F-4D97-AF65-F5344CB8AC3E}">
        <p14:creationId xmlns:p14="http://schemas.microsoft.com/office/powerpoint/2010/main" val="265014593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9DA2E2C-D299-4266-8486-4989603C7E80}" type="slidenum">
              <a:rPr lang="en-US" smtClean="0"/>
              <a:t>30</a:t>
            </a:fld>
            <a:endParaRPr lang="en-US"/>
          </a:p>
        </p:txBody>
      </p:sp>
    </p:spTree>
    <p:extLst>
      <p:ext uri="{BB962C8B-B14F-4D97-AF65-F5344CB8AC3E}">
        <p14:creationId xmlns:p14="http://schemas.microsoft.com/office/powerpoint/2010/main" val="90919647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Review the submission process for audiences requiring IACET CEU credits.</a:t>
            </a:r>
          </a:p>
          <a:p>
            <a:endParaRPr lang="en-US" dirty="0" smtClean="0"/>
          </a:p>
          <a:p>
            <a:r>
              <a:rPr lang="en-US" dirty="0" smtClean="0"/>
              <a:t>For those seeking IACET credit, they must take and pass the online test. They must self-report CEU credits to their certifying organization or agency.</a:t>
            </a:r>
          </a:p>
          <a:p>
            <a:endParaRPr lang="en-US" dirty="0" smtClean="0"/>
          </a:p>
          <a:p>
            <a:r>
              <a:rPr lang="en-US" dirty="0" smtClean="0"/>
              <a:t>Explain the credits awarded: IACET: 0.2 (Equivalent to 2 hours) CEUs.</a:t>
            </a:r>
          </a:p>
        </p:txBody>
      </p:sp>
      <p:sp>
        <p:nvSpPr>
          <p:cNvPr id="4" name="Slide Number Placeholder 3"/>
          <p:cNvSpPr>
            <a:spLocks noGrp="1"/>
          </p:cNvSpPr>
          <p:nvPr>
            <p:ph type="sldNum" sz="quarter" idx="10"/>
          </p:nvPr>
        </p:nvSpPr>
        <p:spPr/>
        <p:txBody>
          <a:bodyPr/>
          <a:lstStyle/>
          <a:p>
            <a:fld id="{41BDAC27-EA65-4CFE-B3FB-06977A465F32}" type="slidenum">
              <a:rPr lang="en-US" smtClean="0"/>
              <a:t>4</a:t>
            </a:fld>
            <a:endParaRPr lang="en-US"/>
          </a:p>
        </p:txBody>
      </p:sp>
    </p:spTree>
    <p:extLst>
      <p:ext uri="{BB962C8B-B14F-4D97-AF65-F5344CB8AC3E}">
        <p14:creationId xmlns:p14="http://schemas.microsoft.com/office/powerpoint/2010/main" val="124583198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i="1" dirty="0" smtClean="0"/>
              <a:t>Review lesson</a:t>
            </a:r>
            <a:r>
              <a:rPr lang="en-US" i="1" baseline="0" dirty="0" smtClean="0"/>
              <a:t> objectives. </a:t>
            </a:r>
            <a:endParaRPr lang="en-US" i="1" dirty="0" smtClean="0"/>
          </a:p>
          <a:p>
            <a:endParaRPr lang="en-US" dirty="0"/>
          </a:p>
        </p:txBody>
      </p:sp>
      <p:sp>
        <p:nvSpPr>
          <p:cNvPr id="4" name="Slide Number Placeholder 3"/>
          <p:cNvSpPr>
            <a:spLocks noGrp="1"/>
          </p:cNvSpPr>
          <p:nvPr>
            <p:ph type="sldNum" sz="quarter" idx="10"/>
          </p:nvPr>
        </p:nvSpPr>
        <p:spPr/>
        <p:txBody>
          <a:bodyPr/>
          <a:lstStyle/>
          <a:p>
            <a:fld id="{D9DA2E2C-D299-4266-8486-4989603C7E80}" type="slidenum">
              <a:rPr lang="en-US" smtClean="0"/>
              <a:t>31</a:t>
            </a:fld>
            <a:endParaRPr lang="en-US"/>
          </a:p>
        </p:txBody>
      </p:sp>
    </p:spTree>
    <p:extLst>
      <p:ext uri="{BB962C8B-B14F-4D97-AF65-F5344CB8AC3E}">
        <p14:creationId xmlns:p14="http://schemas.microsoft.com/office/powerpoint/2010/main" val="386326027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0" baseline="0" dirty="0" smtClean="0"/>
              <a:t>In order to identify the problem, the repair should first be assessed. In some cases the cause of the failure is obvious, such as fire damage. In other instances, the cause my only be determined by a careful evaluation. </a:t>
            </a:r>
          </a:p>
        </p:txBody>
      </p:sp>
      <p:sp>
        <p:nvSpPr>
          <p:cNvPr id="4" name="Slide Number Placeholder 3"/>
          <p:cNvSpPr>
            <a:spLocks noGrp="1"/>
          </p:cNvSpPr>
          <p:nvPr>
            <p:ph type="sldNum" sz="quarter" idx="10"/>
          </p:nvPr>
        </p:nvSpPr>
        <p:spPr/>
        <p:txBody>
          <a:bodyPr/>
          <a:lstStyle/>
          <a:p>
            <a:fld id="{D9DA2E2C-D299-4266-8486-4989603C7E80}" type="slidenum">
              <a:rPr lang="en-US" smtClean="0"/>
              <a:t>32</a:t>
            </a:fld>
            <a:endParaRPr lang="en-US"/>
          </a:p>
        </p:txBody>
      </p:sp>
    </p:spTree>
    <p:extLst>
      <p:ext uri="{BB962C8B-B14F-4D97-AF65-F5344CB8AC3E}">
        <p14:creationId xmlns:p14="http://schemas.microsoft.com/office/powerpoint/2010/main" val="208478846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i="0" baseline="0" dirty="0" smtClean="0"/>
              <a:t>First, a visual inspection should be conducted. Here the Project Engineer will note if there are any spalls, cracks, discoloration or any other observable characteristics of failed concrete. If there are cracks, they will determine if they are moving or non-moving. They will also observe the environment. If outside, they will consider what typical weathering elements is this structure subject to? Is the area damp? Is it subject to heavy loads? Traffic? Does the failure seem to be localized to the surface or does it go deeper?</a:t>
            </a:r>
          </a:p>
          <a:p>
            <a:pPr marL="0" marR="0" indent="0" algn="l" defTabSz="914400" rtl="0" eaLnBrk="1" fontAlgn="auto" latinLnBrk="0" hangingPunct="1">
              <a:lnSpc>
                <a:spcPct val="100000"/>
              </a:lnSpc>
              <a:spcBef>
                <a:spcPts val="0"/>
              </a:spcBef>
              <a:spcAft>
                <a:spcPts val="0"/>
              </a:spcAft>
              <a:buClrTx/>
              <a:buSzTx/>
              <a:buFontTx/>
              <a:buNone/>
              <a:tabLst/>
              <a:defRPr/>
            </a:pPr>
            <a:r>
              <a:rPr lang="en-US" i="0" baseline="0" dirty="0" smtClean="0"/>
              <a:t>Next, they will collect all data that pertains to the structure. This step in the process will include, but is not limited to, reviewing the original construction documents and drawings, soil reports, maintenance reports, inspection reports and documents related to the quality control of the materials, and mixes used in the original placement. </a:t>
            </a:r>
          </a:p>
          <a:p>
            <a:r>
              <a:rPr lang="en-US" i="0" baseline="0" dirty="0" smtClean="0"/>
              <a:t>In the final phase of the assessment, some testing should be conducted. Based on evidence found in the visual and collection of data phases, the project engineer should have enough information to recognize which types of testing to conduct. </a:t>
            </a:r>
          </a:p>
          <a:p>
            <a:r>
              <a:rPr lang="en-US" i="0" baseline="0" dirty="0" smtClean="0"/>
              <a:t>These evaluations can include chloride and sulfate content testing, alkalinity testing, depth of carbonation testing, and testing if cracks are moving or non-moving. The results of these test will help determine which repair material and placement method is appropriate for this repair. </a:t>
            </a:r>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There</a:t>
            </a:r>
            <a:r>
              <a:rPr lang="en-US" baseline="0" dirty="0" smtClean="0"/>
              <a:t> are many different methods for testing the damaged substrate. Refer to ICRI Technical Guidelines for more information on how to conduct various tests for evaluating existing concrete substrate.</a:t>
            </a:r>
            <a:endParaRPr lang="en-US" dirty="0"/>
          </a:p>
        </p:txBody>
      </p:sp>
      <p:sp>
        <p:nvSpPr>
          <p:cNvPr id="4" name="Slide Number Placeholder 3"/>
          <p:cNvSpPr>
            <a:spLocks noGrp="1"/>
          </p:cNvSpPr>
          <p:nvPr>
            <p:ph type="sldNum" sz="quarter" idx="10"/>
          </p:nvPr>
        </p:nvSpPr>
        <p:spPr/>
        <p:txBody>
          <a:bodyPr/>
          <a:lstStyle/>
          <a:p>
            <a:fld id="{D9DA2E2C-D299-4266-8486-4989603C7E80}" type="slidenum">
              <a:rPr lang="en-US" smtClean="0"/>
              <a:t>33</a:t>
            </a:fld>
            <a:endParaRPr lang="en-US"/>
          </a:p>
        </p:txBody>
      </p:sp>
    </p:spTree>
    <p:extLst>
      <p:ext uri="{BB962C8B-B14F-4D97-AF65-F5344CB8AC3E}">
        <p14:creationId xmlns:p14="http://schemas.microsoft.com/office/powerpoint/2010/main" val="66766918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After</a:t>
            </a:r>
            <a:r>
              <a:rPr lang="en-US" baseline="0" dirty="0" smtClean="0"/>
              <a:t> the assessment is completed, the Project Engineer should have a pretty good idea of what caused the failure. </a:t>
            </a:r>
          </a:p>
          <a:p>
            <a:r>
              <a:rPr lang="en-US" baseline="0" dirty="0" smtClean="0"/>
              <a:t>Concrete deterioration is often not just caused by one thing. It is usually caused by a combination of these factors. </a:t>
            </a:r>
            <a:endParaRPr lang="en-US" dirty="0" smtClean="0"/>
          </a:p>
          <a:p>
            <a:endParaRPr lang="en-US" dirty="0"/>
          </a:p>
        </p:txBody>
      </p:sp>
      <p:sp>
        <p:nvSpPr>
          <p:cNvPr id="4" name="Slide Number Placeholder 3"/>
          <p:cNvSpPr>
            <a:spLocks noGrp="1"/>
          </p:cNvSpPr>
          <p:nvPr>
            <p:ph type="sldNum" sz="quarter" idx="10"/>
          </p:nvPr>
        </p:nvSpPr>
        <p:spPr/>
        <p:txBody>
          <a:bodyPr/>
          <a:lstStyle/>
          <a:p>
            <a:fld id="{D9DA2E2C-D299-4266-8486-4989603C7E80}" type="slidenum">
              <a:rPr lang="en-US" smtClean="0"/>
              <a:t>34</a:t>
            </a:fld>
            <a:endParaRPr lang="en-US"/>
          </a:p>
        </p:txBody>
      </p:sp>
    </p:spTree>
    <p:extLst>
      <p:ext uri="{BB962C8B-B14F-4D97-AF65-F5344CB8AC3E}">
        <p14:creationId xmlns:p14="http://schemas.microsoft.com/office/powerpoint/2010/main" val="303729615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First the Project</a:t>
            </a:r>
            <a:r>
              <a:rPr lang="en-US" sz="1200" kern="1200" baseline="0" dirty="0" smtClean="0">
                <a:solidFill>
                  <a:schemeClr val="tx1"/>
                </a:solidFill>
                <a:latin typeface="+mn-lt"/>
                <a:ea typeface="+mn-ea"/>
                <a:cs typeface="+mn-cs"/>
              </a:rPr>
              <a:t> Engineer must ask him or herself,</a:t>
            </a:r>
            <a:r>
              <a:rPr lang="en-US" sz="1200" kern="1200" dirty="0" smtClean="0">
                <a:solidFill>
                  <a:schemeClr val="tx1"/>
                </a:solidFill>
                <a:latin typeface="+mn-lt"/>
                <a:ea typeface="+mn-ea"/>
                <a:cs typeface="+mn-cs"/>
              </a:rPr>
              <a:t> “What are the requirements of this repair?” In order to determine the scope of the repair, you will need to evaluate different categories of requirements. </a:t>
            </a:r>
            <a:endParaRPr lang="en-US" sz="1200" b="1" kern="1200" dirty="0" smtClean="0">
              <a:solidFill>
                <a:schemeClr val="tx1"/>
              </a:solidFill>
              <a:latin typeface="+mn-lt"/>
              <a:ea typeface="+mn-ea"/>
              <a:cs typeface="+mn-cs"/>
            </a:endParaRPr>
          </a:p>
          <a:p>
            <a:r>
              <a:rPr lang="en-US" sz="1200" b="1" kern="1200" dirty="0" smtClean="0">
                <a:solidFill>
                  <a:schemeClr val="tx1"/>
                </a:solidFill>
                <a:latin typeface="+mn-lt"/>
                <a:ea typeface="+mn-ea"/>
                <a:cs typeface="+mn-cs"/>
              </a:rPr>
              <a:t>Owner Requirements: </a:t>
            </a:r>
            <a:r>
              <a:rPr lang="en-US" sz="1200" b="0" kern="1200" dirty="0" smtClean="0">
                <a:solidFill>
                  <a:schemeClr val="tx1"/>
                </a:solidFill>
                <a:latin typeface="+mn-lt"/>
                <a:ea typeface="+mn-ea"/>
                <a:cs typeface="+mn-cs"/>
              </a:rPr>
              <a:t>One</a:t>
            </a:r>
            <a:r>
              <a:rPr lang="en-US" sz="1200" kern="1200" dirty="0" smtClean="0">
                <a:solidFill>
                  <a:schemeClr val="tx1"/>
                </a:solidFill>
                <a:latin typeface="+mn-lt"/>
                <a:ea typeface="+mn-ea"/>
                <a:cs typeface="+mn-cs"/>
              </a:rPr>
              <a:t> should especially take the owner requirements into consideration when planning which repair materials and methods to use for the job since they are the ones funding the project. Do they want an aesthetically pleasing finish? Are they concerned about a quick turn-around time?</a:t>
            </a:r>
            <a:r>
              <a:rPr lang="en-US" sz="1200" kern="1200" baseline="0" dirty="0" smtClean="0">
                <a:solidFill>
                  <a:schemeClr val="tx1"/>
                </a:solidFill>
                <a:latin typeface="+mn-lt"/>
                <a:ea typeface="+mn-ea"/>
                <a:cs typeface="+mn-cs"/>
              </a:rPr>
              <a:t> </a:t>
            </a:r>
            <a:r>
              <a:rPr lang="en-US" sz="1200" kern="1200" dirty="0" smtClean="0">
                <a:solidFill>
                  <a:schemeClr val="tx1"/>
                </a:solidFill>
                <a:latin typeface="+mn-lt"/>
                <a:ea typeface="+mn-ea"/>
                <a:cs typeface="+mn-cs"/>
              </a:rPr>
              <a:t>What is their budget?</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b="1" kern="1200" dirty="0" smtClean="0">
                <a:solidFill>
                  <a:schemeClr val="tx1"/>
                </a:solidFill>
                <a:latin typeface="+mn-lt"/>
                <a:ea typeface="+mn-ea"/>
                <a:cs typeface="+mn-cs"/>
              </a:rPr>
              <a:t>Service Conditions: </a:t>
            </a:r>
            <a:r>
              <a:rPr lang="en-US" sz="1200" kern="1200" dirty="0" smtClean="0">
                <a:solidFill>
                  <a:schemeClr val="tx1"/>
                </a:solidFill>
                <a:latin typeface="+mn-lt"/>
                <a:ea typeface="+mn-ea"/>
                <a:cs typeface="+mn-cs"/>
              </a:rPr>
              <a:t>Service conditions refer to the elements the repair will be exposed to upon completion. Some examples of service conditions that would affect how a repair is planned:</a:t>
            </a:r>
            <a:r>
              <a:rPr lang="en-US" sz="1200" kern="1200" baseline="0" dirty="0" smtClean="0">
                <a:solidFill>
                  <a:schemeClr val="tx1"/>
                </a:solidFill>
                <a:latin typeface="+mn-lt"/>
                <a:ea typeface="+mn-ea"/>
                <a:cs typeface="+mn-cs"/>
              </a:rPr>
              <a:t> l</a:t>
            </a:r>
            <a:r>
              <a:rPr lang="en-US" sz="1200" kern="1200" dirty="0" smtClean="0">
                <a:solidFill>
                  <a:schemeClr val="tx1"/>
                </a:solidFill>
                <a:latin typeface="+mn-lt"/>
                <a:ea typeface="+mn-ea"/>
                <a:cs typeface="+mn-cs"/>
              </a:rPr>
              <a:t>oad carrying requirements,</a:t>
            </a:r>
            <a:r>
              <a:rPr lang="en-US" sz="1200" kern="1200" baseline="0" dirty="0" smtClean="0">
                <a:solidFill>
                  <a:schemeClr val="tx1"/>
                </a:solidFill>
                <a:latin typeface="+mn-lt"/>
                <a:ea typeface="+mn-ea"/>
                <a:cs typeface="+mn-cs"/>
              </a:rPr>
              <a:t> e</a:t>
            </a:r>
            <a:r>
              <a:rPr lang="en-US" sz="1200" kern="1200" dirty="0" smtClean="0">
                <a:solidFill>
                  <a:schemeClr val="tx1"/>
                </a:solidFill>
                <a:latin typeface="+mn-lt"/>
                <a:ea typeface="+mn-ea"/>
                <a:cs typeface="+mn-cs"/>
              </a:rPr>
              <a:t>xposure to atmospheric gases/chemicals,</a:t>
            </a:r>
            <a:r>
              <a:rPr lang="en-US" sz="1200" kern="1200" baseline="0" dirty="0" smtClean="0">
                <a:solidFill>
                  <a:schemeClr val="tx1"/>
                </a:solidFill>
                <a:latin typeface="+mn-lt"/>
                <a:ea typeface="+mn-ea"/>
                <a:cs typeface="+mn-cs"/>
              </a:rPr>
              <a:t> m</a:t>
            </a:r>
            <a:r>
              <a:rPr lang="en-US" sz="1200" kern="1200" dirty="0" smtClean="0">
                <a:solidFill>
                  <a:schemeClr val="tx1"/>
                </a:solidFill>
                <a:latin typeface="+mn-lt"/>
                <a:ea typeface="+mn-ea"/>
                <a:cs typeface="+mn-cs"/>
              </a:rPr>
              <a:t>oisture and temperature conditions</a:t>
            </a:r>
            <a:endParaRPr lang="en-US" sz="1200" b="1" kern="1200" dirty="0" smtClean="0">
              <a:solidFill>
                <a:schemeClr val="tx1"/>
              </a:solidFill>
              <a:latin typeface="+mn-lt"/>
              <a:ea typeface="+mn-ea"/>
              <a:cs typeface="+mn-cs"/>
            </a:endParaRPr>
          </a:p>
          <a:p>
            <a:r>
              <a:rPr lang="en-US" sz="1200" b="1" kern="1200" dirty="0" smtClean="0">
                <a:solidFill>
                  <a:schemeClr val="tx1"/>
                </a:solidFill>
                <a:latin typeface="+mn-lt"/>
                <a:ea typeface="+mn-ea"/>
                <a:cs typeface="+mn-cs"/>
              </a:rPr>
              <a:t>Application</a:t>
            </a:r>
            <a:r>
              <a:rPr lang="en-US" sz="1200" b="1" kern="1200" baseline="0" dirty="0" smtClean="0">
                <a:solidFill>
                  <a:schemeClr val="tx1"/>
                </a:solidFill>
                <a:latin typeface="+mn-lt"/>
                <a:ea typeface="+mn-ea"/>
                <a:cs typeface="+mn-cs"/>
              </a:rPr>
              <a:t> Conditions: </a:t>
            </a:r>
            <a:r>
              <a:rPr lang="en-US" sz="1200" kern="1200" dirty="0" smtClean="0">
                <a:solidFill>
                  <a:schemeClr val="tx1"/>
                </a:solidFill>
                <a:latin typeface="+mn-lt"/>
                <a:ea typeface="+mn-ea"/>
                <a:cs typeface="+mn-cs"/>
              </a:rPr>
              <a:t>Application conditions refer to the physical limitations of the repair. </a:t>
            </a:r>
            <a:r>
              <a:rPr lang="en-US" sz="1200" kern="1200" baseline="0" dirty="0" smtClean="0">
                <a:solidFill>
                  <a:schemeClr val="tx1"/>
                </a:solidFill>
                <a:latin typeface="+mn-lt"/>
                <a:ea typeface="+mn-ea"/>
                <a:cs typeface="+mn-cs"/>
              </a:rPr>
              <a:t> </a:t>
            </a:r>
            <a:r>
              <a:rPr lang="en-US" sz="1200" kern="1200" dirty="0" smtClean="0">
                <a:solidFill>
                  <a:schemeClr val="tx1"/>
                </a:solidFill>
                <a:latin typeface="+mn-lt"/>
                <a:ea typeface="+mn-ea"/>
                <a:cs typeface="+mn-cs"/>
              </a:rPr>
              <a:t>Some examples of application conditions that would affect how a repair is planned:</a:t>
            </a:r>
            <a:r>
              <a:rPr lang="en-US" sz="1200" kern="1200" baseline="0" dirty="0" smtClean="0">
                <a:solidFill>
                  <a:schemeClr val="tx1"/>
                </a:solidFill>
                <a:latin typeface="+mn-lt"/>
                <a:ea typeface="+mn-ea"/>
                <a:cs typeface="+mn-cs"/>
              </a:rPr>
              <a:t> </a:t>
            </a:r>
            <a:r>
              <a:rPr lang="en-US" sz="1200" kern="1200" dirty="0" smtClean="0">
                <a:solidFill>
                  <a:schemeClr val="tx1"/>
                </a:solidFill>
                <a:latin typeface="+mn-lt"/>
                <a:ea typeface="+mn-ea"/>
                <a:cs typeface="+mn-cs"/>
              </a:rPr>
              <a:t>Temperature,</a:t>
            </a:r>
            <a:r>
              <a:rPr lang="en-US" sz="1200" kern="1200" baseline="0" dirty="0" smtClean="0">
                <a:solidFill>
                  <a:schemeClr val="tx1"/>
                </a:solidFill>
                <a:latin typeface="+mn-lt"/>
                <a:ea typeface="+mn-ea"/>
                <a:cs typeface="+mn-cs"/>
              </a:rPr>
              <a:t> w</a:t>
            </a:r>
            <a:r>
              <a:rPr lang="en-US" sz="1200" kern="1200" dirty="0" smtClean="0">
                <a:solidFill>
                  <a:schemeClr val="tx1"/>
                </a:solidFill>
                <a:latin typeface="+mn-lt"/>
                <a:ea typeface="+mn-ea"/>
                <a:cs typeface="+mn-cs"/>
              </a:rPr>
              <a:t>ind velocity at time of the repair (if exterior repair),</a:t>
            </a:r>
            <a:r>
              <a:rPr lang="en-US" sz="1200" kern="1200" baseline="0" dirty="0" smtClean="0">
                <a:solidFill>
                  <a:schemeClr val="tx1"/>
                </a:solidFill>
                <a:latin typeface="+mn-lt"/>
                <a:ea typeface="+mn-ea"/>
                <a:cs typeface="+mn-cs"/>
              </a:rPr>
              <a:t> g</a:t>
            </a:r>
            <a:r>
              <a:rPr lang="en-US" sz="1200" kern="1200" dirty="0" smtClean="0">
                <a:solidFill>
                  <a:schemeClr val="tx1"/>
                </a:solidFill>
                <a:latin typeface="+mn-lt"/>
                <a:ea typeface="+mn-ea"/>
                <a:cs typeface="+mn-cs"/>
              </a:rPr>
              <a:t>eometric configuration of the repair,</a:t>
            </a:r>
            <a:r>
              <a:rPr lang="en-US" sz="1200" kern="1200" baseline="0" dirty="0" smtClean="0">
                <a:solidFill>
                  <a:schemeClr val="tx1"/>
                </a:solidFill>
                <a:latin typeface="+mn-lt"/>
                <a:ea typeface="+mn-ea"/>
                <a:cs typeface="+mn-cs"/>
              </a:rPr>
              <a:t> s</a:t>
            </a:r>
            <a:r>
              <a:rPr lang="en-US" sz="1200" kern="1200" dirty="0" smtClean="0">
                <a:solidFill>
                  <a:schemeClr val="tx1"/>
                </a:solidFill>
                <a:latin typeface="+mn-lt"/>
                <a:ea typeface="+mn-ea"/>
                <a:cs typeface="+mn-cs"/>
              </a:rPr>
              <a:t>ize and spacing of reinforcing bar</a:t>
            </a:r>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When selecting a repair material, remember that you want to match the material you use with what the damaged area needs. For example, you would use different repair materials on a non-structural driveway crack than you would for a basement wall that has honeycombed and is currently leaking. </a:t>
            </a:r>
            <a:endParaRPr lang="en-US" dirty="0" smtClean="0"/>
          </a:p>
          <a:p>
            <a:endParaRPr lang="en-US" dirty="0"/>
          </a:p>
        </p:txBody>
      </p:sp>
      <p:sp>
        <p:nvSpPr>
          <p:cNvPr id="4" name="Slide Number Placeholder 3"/>
          <p:cNvSpPr>
            <a:spLocks noGrp="1"/>
          </p:cNvSpPr>
          <p:nvPr>
            <p:ph type="sldNum" sz="quarter" idx="10"/>
          </p:nvPr>
        </p:nvSpPr>
        <p:spPr/>
        <p:txBody>
          <a:bodyPr/>
          <a:lstStyle/>
          <a:p>
            <a:fld id="{D9DA2E2C-D299-4266-8486-4989603C7E80}" type="slidenum">
              <a:rPr lang="en-US" smtClean="0"/>
              <a:t>35</a:t>
            </a:fld>
            <a:endParaRPr lang="en-US"/>
          </a:p>
        </p:txBody>
      </p:sp>
    </p:spTree>
    <p:extLst>
      <p:ext uri="{BB962C8B-B14F-4D97-AF65-F5344CB8AC3E}">
        <p14:creationId xmlns:p14="http://schemas.microsoft.com/office/powerpoint/2010/main" val="271365818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Planning a repair will require the Project Engineer to take a variety of things into account. </a:t>
            </a:r>
          </a:p>
          <a:p>
            <a:r>
              <a:rPr lang="en-US" baseline="0" dirty="0" smtClean="0"/>
              <a:t>Inadequate planning can be the major reason for concrete repair failures. If concrete fails mostly because of its environment and environmental factors were not taken into account when planning which materials and repair methods to use, the repair would not be successful. </a:t>
            </a:r>
          </a:p>
          <a:p>
            <a:r>
              <a:rPr lang="en-US" baseline="0" dirty="0" smtClean="0"/>
              <a:t>In this section, we will look at what the Project Engineer will consider when selecting a repair material to increase the likelihood of a lasting repair. We will then move on to review the best way to apply these repair materials. </a:t>
            </a:r>
            <a:endParaRPr lang="en-US" dirty="0" smtClean="0"/>
          </a:p>
          <a:p>
            <a:endParaRPr lang="en-US" dirty="0"/>
          </a:p>
        </p:txBody>
      </p:sp>
      <p:sp>
        <p:nvSpPr>
          <p:cNvPr id="4" name="Slide Number Placeholder 3"/>
          <p:cNvSpPr>
            <a:spLocks noGrp="1"/>
          </p:cNvSpPr>
          <p:nvPr>
            <p:ph type="sldNum" sz="quarter" idx="10"/>
          </p:nvPr>
        </p:nvSpPr>
        <p:spPr/>
        <p:txBody>
          <a:bodyPr/>
          <a:lstStyle/>
          <a:p>
            <a:fld id="{D9DA2E2C-D299-4266-8486-4989603C7E80}" type="slidenum">
              <a:rPr lang="en-US" smtClean="0"/>
              <a:t>36</a:t>
            </a:fld>
            <a:endParaRPr lang="en-US"/>
          </a:p>
        </p:txBody>
      </p:sp>
    </p:spTree>
    <p:extLst>
      <p:ext uri="{BB962C8B-B14F-4D97-AF65-F5344CB8AC3E}">
        <p14:creationId xmlns:p14="http://schemas.microsoft.com/office/powerpoint/2010/main" val="25287850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Selecting the correct material</a:t>
            </a:r>
            <a:r>
              <a:rPr lang="en-US" baseline="0" dirty="0" smtClean="0"/>
              <a:t> for an application is one of the most important parts of the repair process. </a:t>
            </a:r>
            <a:r>
              <a:rPr lang="en-US" dirty="0" smtClean="0"/>
              <a:t>Material incompatibility</a:t>
            </a:r>
            <a:r>
              <a:rPr lang="en-US" baseline="0" dirty="0" smtClean="0"/>
              <a:t> is a major cause of repair failures (ICRI 320.2R). </a:t>
            </a:r>
          </a:p>
          <a:p>
            <a:r>
              <a:rPr lang="en-US" baseline="0" dirty="0" smtClean="0"/>
              <a:t>A repair will result in a composite material, comprised of the original concrete substrate, the bond area where the old and new material meet, and the repair material. The repair material will undoubtedly differ from the substrate in some way, but the goal is to match it as closely as possible so that it reacts similarly. </a:t>
            </a:r>
          </a:p>
          <a:p>
            <a:r>
              <a:rPr lang="en-US" baseline="0" dirty="0" smtClean="0"/>
              <a:t>Compatibility is a balance of how the physical and chemical properties of the repair material and the substrate work together. Assessment of the proper repair materials must consider the behavior of the repair material in both cured and uncured states.</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p:txBody>
      </p:sp>
      <p:sp>
        <p:nvSpPr>
          <p:cNvPr id="4" name="Slide Number Placeholder 3"/>
          <p:cNvSpPr>
            <a:spLocks noGrp="1"/>
          </p:cNvSpPr>
          <p:nvPr>
            <p:ph type="sldNum" sz="quarter" idx="10"/>
          </p:nvPr>
        </p:nvSpPr>
        <p:spPr/>
        <p:txBody>
          <a:bodyPr/>
          <a:lstStyle/>
          <a:p>
            <a:fld id="{D9DA2E2C-D299-4266-8486-4989603C7E80}" type="slidenum">
              <a:rPr lang="en-US" smtClean="0"/>
              <a:t>37</a:t>
            </a:fld>
            <a:endParaRPr lang="en-US"/>
          </a:p>
        </p:txBody>
      </p:sp>
    </p:spTree>
    <p:extLst>
      <p:ext uri="{BB962C8B-B14F-4D97-AF65-F5344CB8AC3E}">
        <p14:creationId xmlns:p14="http://schemas.microsoft.com/office/powerpoint/2010/main" val="159633899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baseline="0" dirty="0" smtClean="0"/>
              <a:t>Let’s look at some desired properties of repair materials. </a:t>
            </a:r>
          </a:p>
          <a:p>
            <a:pPr marL="171450" indent="-171450">
              <a:buFont typeface="Arial" panose="020B0604020202020204" pitchFamily="34" charset="0"/>
              <a:buChar char="•"/>
            </a:pPr>
            <a:r>
              <a:rPr lang="en-US" b="1" baseline="0" dirty="0" smtClean="0"/>
              <a:t>Bond strength</a:t>
            </a:r>
            <a:r>
              <a:rPr lang="en-US" baseline="0" dirty="0" smtClean="0"/>
              <a:t> typically is achieved by proper surface preparation and refers to how strong the bond is between the substrate and the newly placed repair material.</a:t>
            </a:r>
          </a:p>
          <a:p>
            <a:pPr marL="171450" indent="-171450">
              <a:buFont typeface="Arial" panose="020B0604020202020204" pitchFamily="34" charset="0"/>
              <a:buChar char="•"/>
            </a:pPr>
            <a:r>
              <a:rPr lang="en-US" b="1" baseline="0" dirty="0" smtClean="0"/>
              <a:t>Dimension behavior</a:t>
            </a:r>
            <a:r>
              <a:rPr lang="en-US" baseline="0" dirty="0" smtClean="0"/>
              <a:t> refers to how the material will cure over time. This is an important property to consider as shrinkage is a major concern in repair materials. Although it may be difficult, selecting a repair material with minimal drying shrinkage will increase the likelihood of a lasting repair.</a:t>
            </a:r>
          </a:p>
          <a:p>
            <a:pPr marL="171450" indent="-171450">
              <a:buFont typeface="Arial" panose="020B0604020202020204" pitchFamily="34" charset="0"/>
              <a:buChar char="•"/>
            </a:pPr>
            <a:r>
              <a:rPr lang="en-US" b="1" baseline="0" dirty="0" smtClean="0"/>
              <a:t>Durable</a:t>
            </a:r>
            <a:r>
              <a:rPr lang="en-US" baseline="0" dirty="0" smtClean="0"/>
              <a:t> repairs will retain the original, intended form and quality when exposed to its environment over time.</a:t>
            </a:r>
          </a:p>
          <a:p>
            <a:pPr marL="171450" indent="-171450">
              <a:buFont typeface="Arial" panose="020B0604020202020204" pitchFamily="34" charset="0"/>
              <a:buChar char="•"/>
            </a:pPr>
            <a:r>
              <a:rPr lang="en-US" b="1" baseline="0" dirty="0" smtClean="0"/>
              <a:t>Mechanical properties </a:t>
            </a:r>
            <a:r>
              <a:rPr lang="en-US" baseline="0" dirty="0" smtClean="0"/>
              <a:t>refer the material’s ability to absorb and resist stresses that they are subjected to in their environment. </a:t>
            </a:r>
          </a:p>
          <a:p>
            <a:pPr marL="171450" indent="-171450">
              <a:buFont typeface="Arial" panose="020B0604020202020204" pitchFamily="34" charset="0"/>
              <a:buChar char="•"/>
            </a:pPr>
            <a:r>
              <a:rPr lang="en-US" b="1" baseline="0" dirty="0" smtClean="0"/>
              <a:t>Constructability </a:t>
            </a:r>
            <a:r>
              <a:rPr lang="en-US" b="0" baseline="0" dirty="0" smtClean="0"/>
              <a:t>refers to how easy is it to work with the material? </a:t>
            </a:r>
            <a:r>
              <a:rPr lang="en-US" baseline="0" dirty="0" smtClean="0"/>
              <a:t>Constructability is also influenced by the owners operating requirements such as noise requirements, turn-around time, no tenant interference etc. </a:t>
            </a:r>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aseline="0" dirty="0" smtClean="0"/>
              <a:t>Most of the time, when the Project Engineer selects which properties are critical to the repair, it is a give-and-take relationship. Most likely, one property will have to be sacrificed in order to optimize another that may be more critical to the repair. </a:t>
            </a:r>
          </a:p>
          <a:p>
            <a:endParaRPr lang="en-US" dirty="0"/>
          </a:p>
        </p:txBody>
      </p:sp>
      <p:sp>
        <p:nvSpPr>
          <p:cNvPr id="4" name="Slide Number Placeholder 3"/>
          <p:cNvSpPr>
            <a:spLocks noGrp="1"/>
          </p:cNvSpPr>
          <p:nvPr>
            <p:ph type="sldNum" sz="quarter" idx="10"/>
          </p:nvPr>
        </p:nvSpPr>
        <p:spPr/>
        <p:txBody>
          <a:bodyPr/>
          <a:lstStyle/>
          <a:p>
            <a:fld id="{D9DA2E2C-D299-4266-8486-4989603C7E80}" type="slidenum">
              <a:rPr lang="en-US" smtClean="0"/>
              <a:t>38</a:t>
            </a:fld>
            <a:endParaRPr lang="en-US"/>
          </a:p>
        </p:txBody>
      </p:sp>
    </p:spTree>
    <p:extLst>
      <p:ext uri="{BB962C8B-B14F-4D97-AF65-F5344CB8AC3E}">
        <p14:creationId xmlns:p14="http://schemas.microsoft.com/office/powerpoint/2010/main" val="242981913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Changing the proportions of the ingredients that make up concrete will affect how the concrete is placed and how it will cure. For example, on the jobsite, sometimes installers will add more water to make the material more flowable (and therefore easier to place). However, this means that more water will evaporate as the material cures, and will increase the likelihood of undesirable shrinkage. </a:t>
            </a:r>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Let’s look at an example of two different mixes with different water to cement ratios.</a:t>
            </a:r>
          </a:p>
          <a:p>
            <a:r>
              <a:rPr lang="en-US" dirty="0" smtClean="0"/>
              <a:t>Based</a:t>
            </a:r>
            <a:r>
              <a:rPr lang="en-US" baseline="0" dirty="0" smtClean="0"/>
              <a:t> on this chart we can see that water with a lower water-cement ratio gained greater compressive strength in the same amount of time. This means that the less water you use during the placement of concrete or a repair material, the stronger the concrete will be.</a:t>
            </a:r>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smtClean="0"/>
          </a:p>
        </p:txBody>
      </p:sp>
      <p:sp>
        <p:nvSpPr>
          <p:cNvPr id="4" name="Slide Number Placeholder 3"/>
          <p:cNvSpPr>
            <a:spLocks noGrp="1"/>
          </p:cNvSpPr>
          <p:nvPr>
            <p:ph type="sldNum" sz="quarter" idx="10"/>
          </p:nvPr>
        </p:nvSpPr>
        <p:spPr/>
        <p:txBody>
          <a:bodyPr/>
          <a:lstStyle/>
          <a:p>
            <a:fld id="{D9DA2E2C-D299-4266-8486-4989603C7E80}" type="slidenum">
              <a:rPr lang="en-US" smtClean="0"/>
              <a:t>39</a:t>
            </a:fld>
            <a:endParaRPr lang="en-US"/>
          </a:p>
        </p:txBody>
      </p:sp>
    </p:spTree>
    <p:extLst>
      <p:ext uri="{BB962C8B-B14F-4D97-AF65-F5344CB8AC3E}">
        <p14:creationId xmlns:p14="http://schemas.microsoft.com/office/powerpoint/2010/main" val="344772869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 addition to a decrease</a:t>
            </a:r>
            <a:r>
              <a:rPr lang="en-US" baseline="0" dirty="0" smtClean="0"/>
              <a:t> in strength and increase in shrinkage potential, excess water can also increase porosity (making it easier for chemicals to reach the rebar), increase creep, reduce the concrete’s ability to resist abrasion, and can cause segregation. </a:t>
            </a:r>
          </a:p>
          <a:p>
            <a:r>
              <a:rPr lang="en-US" baseline="0" dirty="0" smtClean="0"/>
              <a:t>The bottom line is, it is better to use a product which is designed to be placed at the desired consistency rather than add additional water to try and change the consistency of the product. This will weaken the quality of the concrete. </a:t>
            </a:r>
            <a:endParaRPr lang="en-US" dirty="0" smtClean="0"/>
          </a:p>
        </p:txBody>
      </p:sp>
      <p:sp>
        <p:nvSpPr>
          <p:cNvPr id="4" name="Slide Number Placeholder 3"/>
          <p:cNvSpPr>
            <a:spLocks noGrp="1"/>
          </p:cNvSpPr>
          <p:nvPr>
            <p:ph type="sldNum" sz="quarter" idx="10"/>
          </p:nvPr>
        </p:nvSpPr>
        <p:spPr/>
        <p:txBody>
          <a:bodyPr/>
          <a:lstStyle/>
          <a:p>
            <a:fld id="{D9DA2E2C-D299-4266-8486-4989603C7E80}" type="slidenum">
              <a:rPr lang="en-US" smtClean="0"/>
              <a:t>40</a:t>
            </a:fld>
            <a:endParaRPr lang="en-US"/>
          </a:p>
        </p:txBody>
      </p:sp>
    </p:spTree>
    <p:extLst>
      <p:ext uri="{BB962C8B-B14F-4D97-AF65-F5344CB8AC3E}">
        <p14:creationId xmlns:p14="http://schemas.microsoft.com/office/powerpoint/2010/main" val="313066818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Presenter Information</a:t>
            </a:r>
          </a:p>
          <a:p>
            <a:endParaRPr lang="en-US" b="1" dirty="0" smtClean="0"/>
          </a:p>
          <a:p>
            <a:r>
              <a:rPr lang="en-US" dirty="0" smtClean="0"/>
              <a:t>NOTE:  Please be sure each attendee LEGIBLY signs the event sign-in sheet.</a:t>
            </a:r>
          </a:p>
          <a:p>
            <a:endParaRPr lang="en-US" dirty="0" smtClean="0"/>
          </a:p>
          <a:p>
            <a:r>
              <a:rPr lang="en-US" b="1" dirty="0" smtClean="0"/>
              <a:t>Say</a:t>
            </a:r>
          </a:p>
          <a:p>
            <a:r>
              <a:rPr lang="en-US" dirty="0" smtClean="0"/>
              <a:t>All questions concerning proprietary products will be addressed after the conclusion of the AIA portion of the presentation. The meeting format is 110 minutes of content, followed by 10 minutes of Q &amp; A.</a:t>
            </a:r>
          </a:p>
          <a:p>
            <a:endParaRPr lang="en-US" dirty="0" smtClean="0"/>
          </a:p>
          <a:p>
            <a:r>
              <a:rPr lang="en-US" b="1" dirty="0" smtClean="0"/>
              <a:t>Do</a:t>
            </a:r>
          </a:p>
          <a:p>
            <a:r>
              <a:rPr lang="en-US" dirty="0" smtClean="0"/>
              <a:t>Explain the credits awarded for:</a:t>
            </a:r>
          </a:p>
          <a:p>
            <a:pPr marL="171450" indent="-171450">
              <a:buFont typeface="Arial" panose="020B0604020202020204" pitchFamily="34" charset="0"/>
              <a:buChar char="•"/>
            </a:pPr>
            <a:r>
              <a:rPr lang="en-US" dirty="0" smtClean="0"/>
              <a:t>AIA: 2LU/HSW credit.</a:t>
            </a:r>
          </a:p>
          <a:p>
            <a:pPr marL="171450" indent="-171450">
              <a:buFont typeface="Arial" panose="020B0604020202020204" pitchFamily="34" charset="0"/>
              <a:buChar char="•"/>
            </a:pPr>
            <a:r>
              <a:rPr lang="en-US" dirty="0" smtClean="0"/>
              <a:t>IACET: 0.2 (Equivalent to 2 hour) CEU credits.</a:t>
            </a:r>
          </a:p>
          <a:p>
            <a:endParaRPr lang="en-US" dirty="0" smtClean="0"/>
          </a:p>
          <a:p>
            <a:r>
              <a:rPr lang="en-US" dirty="0" smtClean="0"/>
              <a:t>Review the submission process for audiences requiring either AIA LU/HSW (health, safety and welfare) credits or CEU credits:</a:t>
            </a:r>
          </a:p>
          <a:p>
            <a:pPr marL="171450" indent="-171450">
              <a:buFont typeface="Arial" panose="020B0604020202020204" pitchFamily="34" charset="0"/>
              <a:buChar char="•"/>
            </a:pPr>
            <a:r>
              <a:rPr lang="en-US" dirty="0" smtClean="0"/>
              <a:t>For those seeking AIA HSW credit, there is no test required. AIA members must be sure to provide their AIA member number on the sign-in sheet. Please make sure name, email and AIA member number are clearly printed so Simpson can report credits to the AIA on their behalf. </a:t>
            </a:r>
          </a:p>
          <a:p>
            <a:pPr marL="171450" indent="-171450">
              <a:buFont typeface="Arial" panose="020B0604020202020204" pitchFamily="34" charset="0"/>
              <a:buChar char="•"/>
            </a:pPr>
            <a:r>
              <a:rPr lang="en-US" dirty="0" smtClean="0"/>
              <a:t>For those seeking IACET credit, they must take and pass the test. They must self-report CEU credits to their certifying organization or agency.</a:t>
            </a:r>
          </a:p>
        </p:txBody>
      </p:sp>
      <p:sp>
        <p:nvSpPr>
          <p:cNvPr id="4" name="Slide Number Placeholder 3"/>
          <p:cNvSpPr>
            <a:spLocks noGrp="1"/>
          </p:cNvSpPr>
          <p:nvPr>
            <p:ph type="sldNum" sz="quarter" idx="10"/>
          </p:nvPr>
        </p:nvSpPr>
        <p:spPr/>
        <p:txBody>
          <a:bodyPr/>
          <a:lstStyle/>
          <a:p>
            <a:fld id="{41BDAC27-EA65-4CFE-B3FB-06977A465F32}" type="slidenum">
              <a:rPr lang="en-US" smtClean="0"/>
              <a:t>5</a:t>
            </a:fld>
            <a:endParaRPr lang="en-US"/>
          </a:p>
        </p:txBody>
      </p:sp>
    </p:spTree>
    <p:extLst>
      <p:ext uri="{BB962C8B-B14F-4D97-AF65-F5344CB8AC3E}">
        <p14:creationId xmlns:p14="http://schemas.microsoft.com/office/powerpoint/2010/main" val="30973170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dirty="0" smtClean="0"/>
              <a:t>Admixtures, or additives, are incorporated</a:t>
            </a:r>
            <a:r>
              <a:rPr lang="en-US" baseline="0" dirty="0" smtClean="0"/>
              <a:t> into proprietary repair materials to enhance the concrete’s </a:t>
            </a:r>
            <a:r>
              <a:rPr lang="en-US" sz="1200" dirty="0" smtClean="0"/>
              <a:t>effectiveness, constructability, and durability.</a:t>
            </a:r>
          </a:p>
          <a:p>
            <a:pPr algn="l"/>
            <a:r>
              <a:rPr lang="en-US" sz="1200" dirty="0" smtClean="0"/>
              <a:t>Different admixtures</a:t>
            </a:r>
            <a:r>
              <a:rPr lang="en-US" sz="1200" baseline="0" dirty="0" smtClean="0"/>
              <a:t> are used depending on the properties we want to enhance.</a:t>
            </a:r>
          </a:p>
          <a:p>
            <a:pPr marL="0" indent="0" algn="l">
              <a:buFont typeface="Arial" panose="020B0604020202020204" pitchFamily="34" charset="0"/>
              <a:buNone/>
            </a:pPr>
            <a:r>
              <a:rPr lang="en-US" sz="1200" baseline="0" dirty="0" smtClean="0"/>
              <a:t>An accelerating additive, for example, could be used in cold-weather applications in which the repair material typically takes a long time to set. </a:t>
            </a:r>
          </a:p>
          <a:p>
            <a:pPr marL="0" indent="0" algn="l">
              <a:buFont typeface="Arial" panose="020B0604020202020204" pitchFamily="34" charset="0"/>
              <a:buNone/>
            </a:pPr>
            <a:r>
              <a:rPr lang="en-US" sz="1200" baseline="0" dirty="0" smtClean="0"/>
              <a:t>Air-entrained concrete can be used in areas that are subject to freeze-thaw cycles, thus reducing possible damage and delamination. </a:t>
            </a:r>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aseline="0" dirty="0" smtClean="0"/>
              <a:t>Some of these admixtures are known as water-reducers and help decrease the water-cement ratio without compromising workability during application.</a:t>
            </a:r>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aseline="0" dirty="0" smtClean="0"/>
              <a:t>While it may sound like a good idea to add many of these admixtures to combat different factors, it be best to keep the recipe as simple as possible. </a:t>
            </a:r>
            <a:endParaRPr lang="en-US" sz="1200" dirty="0" smtClean="0"/>
          </a:p>
        </p:txBody>
      </p:sp>
      <p:sp>
        <p:nvSpPr>
          <p:cNvPr id="4" name="Slide Number Placeholder 3"/>
          <p:cNvSpPr>
            <a:spLocks noGrp="1"/>
          </p:cNvSpPr>
          <p:nvPr>
            <p:ph type="sldNum" sz="quarter" idx="10"/>
          </p:nvPr>
        </p:nvSpPr>
        <p:spPr/>
        <p:txBody>
          <a:bodyPr/>
          <a:lstStyle/>
          <a:p>
            <a:fld id="{D9DA2E2C-D299-4266-8486-4989603C7E80}" type="slidenum">
              <a:rPr lang="en-US" smtClean="0"/>
              <a:t>41</a:t>
            </a:fld>
            <a:endParaRPr lang="en-US"/>
          </a:p>
        </p:txBody>
      </p:sp>
    </p:spTree>
    <p:extLst>
      <p:ext uri="{BB962C8B-B14F-4D97-AF65-F5344CB8AC3E}">
        <p14:creationId xmlns:p14="http://schemas.microsoft.com/office/powerpoint/2010/main" val="329181334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9DA2E2C-D299-4266-8486-4989603C7E80}" type="slidenum">
              <a:rPr lang="en-US" smtClean="0"/>
              <a:t>42</a:t>
            </a:fld>
            <a:endParaRPr lang="en-US"/>
          </a:p>
        </p:txBody>
      </p:sp>
    </p:spTree>
    <p:extLst>
      <p:ext uri="{BB962C8B-B14F-4D97-AF65-F5344CB8AC3E}">
        <p14:creationId xmlns:p14="http://schemas.microsoft.com/office/powerpoint/2010/main" val="162221509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9DA2E2C-D299-4266-8486-4989603C7E80}" type="slidenum">
              <a:rPr lang="en-US" smtClean="0"/>
              <a:t>43</a:t>
            </a:fld>
            <a:endParaRPr lang="en-US"/>
          </a:p>
        </p:txBody>
      </p:sp>
    </p:spTree>
    <p:extLst>
      <p:ext uri="{BB962C8B-B14F-4D97-AF65-F5344CB8AC3E}">
        <p14:creationId xmlns:p14="http://schemas.microsoft.com/office/powerpoint/2010/main" val="375519742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dirty="0" smtClean="0"/>
              <a:t>Time</a:t>
            </a:r>
            <a:r>
              <a:rPr lang="en-US" i="1" baseline="0" dirty="0" smtClean="0"/>
              <a:t> provided, ask these Check Your Knowledge Questions. You can hide questions that you do not want to ask prior to the presentation. </a:t>
            </a:r>
            <a:endParaRPr lang="en-US" i="1" dirty="0"/>
          </a:p>
        </p:txBody>
      </p:sp>
      <p:sp>
        <p:nvSpPr>
          <p:cNvPr id="4" name="Slide Number Placeholder 3"/>
          <p:cNvSpPr>
            <a:spLocks noGrp="1"/>
          </p:cNvSpPr>
          <p:nvPr>
            <p:ph type="sldNum" sz="quarter" idx="10"/>
          </p:nvPr>
        </p:nvSpPr>
        <p:spPr/>
        <p:txBody>
          <a:bodyPr/>
          <a:lstStyle/>
          <a:p>
            <a:fld id="{D9DA2E2C-D299-4266-8486-4989603C7E80}" type="slidenum">
              <a:rPr lang="en-US" smtClean="0"/>
              <a:t>44</a:t>
            </a:fld>
            <a:endParaRPr lang="en-US"/>
          </a:p>
        </p:txBody>
      </p:sp>
    </p:spTree>
    <p:extLst>
      <p:ext uri="{BB962C8B-B14F-4D97-AF65-F5344CB8AC3E}">
        <p14:creationId xmlns:p14="http://schemas.microsoft.com/office/powerpoint/2010/main" val="2709274739"/>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9DA2E2C-D299-4266-8486-4989603C7E80}" type="slidenum">
              <a:rPr lang="en-US" smtClean="0"/>
              <a:t>53</a:t>
            </a:fld>
            <a:endParaRPr lang="en-US"/>
          </a:p>
        </p:txBody>
      </p:sp>
    </p:spTree>
    <p:extLst>
      <p:ext uri="{BB962C8B-B14F-4D97-AF65-F5344CB8AC3E}">
        <p14:creationId xmlns:p14="http://schemas.microsoft.com/office/powerpoint/2010/main" val="500663942"/>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i="1" dirty="0" smtClean="0"/>
              <a:t>Review lesson</a:t>
            </a:r>
            <a:r>
              <a:rPr lang="en-US" i="1" baseline="0" dirty="0" smtClean="0"/>
              <a:t> objectives. </a:t>
            </a:r>
            <a:endParaRPr lang="en-US" i="1" dirty="0" smtClean="0"/>
          </a:p>
          <a:p>
            <a:endParaRPr lang="en-US" dirty="0"/>
          </a:p>
        </p:txBody>
      </p:sp>
      <p:sp>
        <p:nvSpPr>
          <p:cNvPr id="4" name="Slide Number Placeholder 3"/>
          <p:cNvSpPr>
            <a:spLocks noGrp="1"/>
          </p:cNvSpPr>
          <p:nvPr>
            <p:ph type="sldNum" sz="quarter" idx="10"/>
          </p:nvPr>
        </p:nvSpPr>
        <p:spPr/>
        <p:txBody>
          <a:bodyPr/>
          <a:lstStyle/>
          <a:p>
            <a:fld id="{D9DA2E2C-D299-4266-8486-4989603C7E80}" type="slidenum">
              <a:rPr lang="en-US" smtClean="0"/>
              <a:t>54</a:t>
            </a:fld>
            <a:endParaRPr lang="en-US"/>
          </a:p>
        </p:txBody>
      </p:sp>
    </p:spTree>
    <p:extLst>
      <p:ext uri="{BB962C8B-B14F-4D97-AF65-F5344CB8AC3E}">
        <p14:creationId xmlns:p14="http://schemas.microsoft.com/office/powerpoint/2010/main" val="3900208427"/>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i="0" baseline="0" dirty="0" smtClean="0"/>
          </a:p>
        </p:txBody>
      </p:sp>
      <p:sp>
        <p:nvSpPr>
          <p:cNvPr id="4" name="Slide Number Placeholder 3"/>
          <p:cNvSpPr>
            <a:spLocks noGrp="1"/>
          </p:cNvSpPr>
          <p:nvPr>
            <p:ph type="sldNum" sz="quarter" idx="10"/>
          </p:nvPr>
        </p:nvSpPr>
        <p:spPr/>
        <p:txBody>
          <a:bodyPr/>
          <a:lstStyle/>
          <a:p>
            <a:fld id="{D9DA2E2C-D299-4266-8486-4989603C7E80}" type="slidenum">
              <a:rPr lang="en-US" smtClean="0"/>
              <a:t>55</a:t>
            </a:fld>
            <a:endParaRPr lang="en-US"/>
          </a:p>
        </p:txBody>
      </p:sp>
    </p:spTree>
    <p:extLst>
      <p:ext uri="{BB962C8B-B14F-4D97-AF65-F5344CB8AC3E}">
        <p14:creationId xmlns:p14="http://schemas.microsoft.com/office/powerpoint/2010/main" val="2084788464"/>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Although</a:t>
            </a:r>
            <a:r>
              <a:rPr lang="en-US" baseline="0" dirty="0" smtClean="0"/>
              <a:t> it is not always feasible to do a trial installations, resources providing, it is a good idea to do a trial run of the repair on a small area in order to get familiar with how the repair materials will react with the substrate and with the placement method, particularly if it is new to the installer. </a:t>
            </a:r>
          </a:p>
          <a:p>
            <a:r>
              <a:rPr lang="en-US" baseline="0" dirty="0" smtClean="0"/>
              <a:t>While we understand that trial installations are rarely done because of tight schedules funds or a variety of other reasons, resources permitting, a trial installation is a great way to increase understanding of how the repair will perform, especially on larger projects with significant investment.</a:t>
            </a:r>
          </a:p>
          <a:p>
            <a:endParaRPr lang="en-US" baseline="0" dirty="0" smtClean="0"/>
          </a:p>
          <a:p>
            <a:r>
              <a:rPr lang="en-US" baseline="0" dirty="0" smtClean="0"/>
              <a:t>___________</a:t>
            </a:r>
            <a:endParaRPr lang="en-US" dirty="0" smtClean="0"/>
          </a:p>
          <a:p>
            <a:endParaRPr lang="en-US" b="1" baseline="0" dirty="0" smtClean="0"/>
          </a:p>
          <a:p>
            <a:r>
              <a:rPr lang="en-US" b="1" baseline="0" dirty="0" smtClean="0"/>
              <a:t>Quiz Note</a:t>
            </a:r>
          </a:p>
          <a:p>
            <a:r>
              <a:rPr lang="en-US" b="0" baseline="0" dirty="0" smtClean="0"/>
              <a:t>This slide features information that will be found on the post-course knowledge assessment.</a:t>
            </a:r>
          </a:p>
          <a:p>
            <a:endParaRPr lang="en-US" b="0" baseline="0" dirty="0" smtClean="0"/>
          </a:p>
          <a:p>
            <a:pPr lvl="0"/>
            <a:r>
              <a:rPr lang="en-US" sz="1200" kern="1200" dirty="0" smtClean="0">
                <a:solidFill>
                  <a:schemeClr val="tx1"/>
                </a:solidFill>
                <a:effectLst/>
                <a:latin typeface="+mn-lt"/>
                <a:ea typeface="+mn-ea"/>
                <a:cs typeface="+mn-cs"/>
              </a:rPr>
              <a:t>In which of the following situations would it be important to conduct a trial installation?</a:t>
            </a:r>
          </a:p>
          <a:p>
            <a:pPr marL="228600" lvl="0" indent="-228600">
              <a:buFont typeface="+mj-lt"/>
              <a:buAutoNum type="alphaLcPeriod"/>
            </a:pPr>
            <a:r>
              <a:rPr lang="en-US" sz="1200" b="1" kern="1200" dirty="0" smtClean="0">
                <a:solidFill>
                  <a:schemeClr val="tx1"/>
                </a:solidFill>
                <a:effectLst/>
                <a:latin typeface="+mn-lt"/>
                <a:ea typeface="+mn-ea"/>
                <a:cs typeface="+mn-cs"/>
              </a:rPr>
              <a:t>A short-turn-around repair of a high-profile bridge</a:t>
            </a:r>
            <a:endParaRPr lang="en-US" sz="1200" kern="1200" dirty="0" smtClean="0">
              <a:solidFill>
                <a:schemeClr val="tx1"/>
              </a:solidFill>
              <a:effectLst/>
              <a:latin typeface="+mn-lt"/>
              <a:ea typeface="+mn-ea"/>
              <a:cs typeface="+mn-cs"/>
            </a:endParaRPr>
          </a:p>
          <a:p>
            <a:pPr marL="228600" lvl="0" indent="-228600">
              <a:buFont typeface="+mj-lt"/>
              <a:buAutoNum type="alphaLcPeriod"/>
            </a:pPr>
            <a:r>
              <a:rPr lang="en-US" sz="1200" kern="1200" dirty="0" smtClean="0">
                <a:solidFill>
                  <a:schemeClr val="tx1"/>
                </a:solidFill>
                <a:effectLst/>
                <a:latin typeface="+mn-lt"/>
                <a:ea typeface="+mn-ea"/>
                <a:cs typeface="+mn-cs"/>
              </a:rPr>
              <a:t>A horizontal spall repair on a residential street</a:t>
            </a:r>
          </a:p>
          <a:p>
            <a:pPr marL="228600" indent="-228600">
              <a:buFont typeface="+mj-lt"/>
              <a:buAutoNum type="alphaLcPeriod"/>
            </a:pPr>
            <a:r>
              <a:rPr lang="en-US" sz="1200" kern="1200" dirty="0" smtClean="0">
                <a:solidFill>
                  <a:schemeClr val="tx1"/>
                </a:solidFill>
                <a:effectLst/>
                <a:latin typeface="+mn-lt"/>
                <a:ea typeface="+mn-ea"/>
                <a:cs typeface="+mn-cs"/>
              </a:rPr>
              <a:t>A deteriorated column in a parking garage</a:t>
            </a:r>
            <a:endParaRPr lang="en-US" dirty="0"/>
          </a:p>
        </p:txBody>
      </p:sp>
      <p:sp>
        <p:nvSpPr>
          <p:cNvPr id="4" name="Slide Number Placeholder 3"/>
          <p:cNvSpPr>
            <a:spLocks noGrp="1"/>
          </p:cNvSpPr>
          <p:nvPr>
            <p:ph type="sldNum" sz="quarter" idx="10"/>
          </p:nvPr>
        </p:nvSpPr>
        <p:spPr/>
        <p:txBody>
          <a:bodyPr/>
          <a:lstStyle/>
          <a:p>
            <a:fld id="{D9DA2E2C-D299-4266-8486-4989603C7E80}" type="slidenum">
              <a:rPr lang="en-US" smtClean="0"/>
              <a:t>56</a:t>
            </a:fld>
            <a:endParaRPr lang="en-US"/>
          </a:p>
        </p:txBody>
      </p:sp>
    </p:spTree>
    <p:extLst>
      <p:ext uri="{BB962C8B-B14F-4D97-AF65-F5344CB8AC3E}">
        <p14:creationId xmlns:p14="http://schemas.microsoft.com/office/powerpoint/2010/main" val="3570335525"/>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 preconstruction meeting should be conducted.</a:t>
            </a:r>
            <a:r>
              <a:rPr lang="en-US" baseline="0" dirty="0" smtClean="0"/>
              <a:t> This </a:t>
            </a:r>
            <a:r>
              <a:rPr lang="en-US" dirty="0" smtClean="0"/>
              <a:t>ensures</a:t>
            </a:r>
            <a:r>
              <a:rPr lang="en-US" baseline="0" dirty="0" smtClean="0"/>
              <a:t> that everyone is on the same page moving forward with the project. All participating parties should be represented in the meeting. This includes, but is not limited to, the owner, engineer, contractor, materials manufacturer, and installer.</a:t>
            </a:r>
          </a:p>
          <a:p>
            <a:r>
              <a:rPr lang="en-US" baseline="0" dirty="0" smtClean="0"/>
              <a:t>This meeting should specifically address the parameters, means, methods, final appearance, timelines and timing restraints, accessibility of the repair and which materials will be necessary to meet the repair objective (ACI RAP-1). </a:t>
            </a:r>
          </a:p>
          <a:p>
            <a:r>
              <a:rPr lang="en-US" baseline="0" dirty="0" smtClean="0"/>
              <a:t>It is also a good idea to hold a preconstruction meeting for liability issues that may occur.</a:t>
            </a:r>
            <a:endParaRPr lang="en-US" dirty="0" smtClean="0"/>
          </a:p>
        </p:txBody>
      </p:sp>
      <p:sp>
        <p:nvSpPr>
          <p:cNvPr id="4" name="Slide Number Placeholder 3"/>
          <p:cNvSpPr>
            <a:spLocks noGrp="1"/>
          </p:cNvSpPr>
          <p:nvPr>
            <p:ph type="sldNum" sz="quarter" idx="10"/>
          </p:nvPr>
        </p:nvSpPr>
        <p:spPr/>
        <p:txBody>
          <a:bodyPr/>
          <a:lstStyle/>
          <a:p>
            <a:fld id="{D9DA2E2C-D299-4266-8486-4989603C7E80}" type="slidenum">
              <a:rPr lang="en-US" smtClean="0"/>
              <a:t>57</a:t>
            </a:fld>
            <a:endParaRPr lang="en-US"/>
          </a:p>
        </p:txBody>
      </p:sp>
    </p:spTree>
    <p:extLst>
      <p:ext uri="{BB962C8B-B14F-4D97-AF65-F5344CB8AC3E}">
        <p14:creationId xmlns:p14="http://schemas.microsoft.com/office/powerpoint/2010/main" val="3436606423"/>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Job</a:t>
            </a:r>
            <a:r>
              <a:rPr lang="en-US" baseline="0" dirty="0" smtClean="0"/>
              <a:t> </a:t>
            </a:r>
            <a:r>
              <a:rPr lang="en-US" dirty="0" smtClean="0"/>
              <a:t>site safety</a:t>
            </a:r>
            <a:r>
              <a:rPr lang="en-US" baseline="0" dirty="0" smtClean="0"/>
              <a:t> practices should include having material safety data available on-site at all times, wearing proper protective clothing, having eye wash facilities accessible in the event of an emergency, wearing respirators when needed, securely storing and labeling hazardous materials, making sure there is proper ventilation in enclosed spaces, having necessary cleaning equipment on hand, and notifying the occupants of a repair process prior to beginning the repair, especially if there will be noise or airborne materials and/or debris. </a:t>
            </a:r>
            <a:endParaRPr lang="en-US" dirty="0" smtClean="0"/>
          </a:p>
        </p:txBody>
      </p:sp>
      <p:sp>
        <p:nvSpPr>
          <p:cNvPr id="4" name="Slide Number Placeholder 3"/>
          <p:cNvSpPr>
            <a:spLocks noGrp="1"/>
          </p:cNvSpPr>
          <p:nvPr>
            <p:ph type="sldNum" sz="quarter" idx="10"/>
          </p:nvPr>
        </p:nvSpPr>
        <p:spPr/>
        <p:txBody>
          <a:bodyPr/>
          <a:lstStyle/>
          <a:p>
            <a:fld id="{D9DA2E2C-D299-4266-8486-4989603C7E80}" type="slidenum">
              <a:rPr lang="en-US" smtClean="0"/>
              <a:t>58</a:t>
            </a:fld>
            <a:endParaRPr lang="en-US"/>
          </a:p>
        </p:txBody>
      </p:sp>
    </p:spTree>
    <p:extLst>
      <p:ext uri="{BB962C8B-B14F-4D97-AF65-F5344CB8AC3E}">
        <p14:creationId xmlns:p14="http://schemas.microsoft.com/office/powerpoint/2010/main" val="91693385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Review the submission process for audiences requiring ICC CEU credits.</a:t>
            </a:r>
          </a:p>
          <a:p>
            <a:endParaRPr lang="en-US" dirty="0" smtClean="0"/>
          </a:p>
          <a:p>
            <a:r>
              <a:rPr lang="en-US" dirty="0" smtClean="0"/>
              <a:t>For those seeking ICC credit, there is no test required. ICC members must provide their ICC ID number on the sign-in sheet or in their Simpson profile in order to have it displayed on their certificate. It is the responsibility of the participant to self-report their credits to the ICC. Ask them to retain their Completion Certificate for their records. </a:t>
            </a:r>
          </a:p>
          <a:p>
            <a:endParaRPr lang="en-US" dirty="0" smtClean="0"/>
          </a:p>
          <a:p>
            <a:r>
              <a:rPr lang="en-US" dirty="0" smtClean="0"/>
              <a:t>Explain the credits awarded: ICC: 0.2 (Equivalent to 2 hours) CEUs.</a:t>
            </a:r>
          </a:p>
        </p:txBody>
      </p:sp>
      <p:sp>
        <p:nvSpPr>
          <p:cNvPr id="4" name="Slide Number Placeholder 3"/>
          <p:cNvSpPr>
            <a:spLocks noGrp="1"/>
          </p:cNvSpPr>
          <p:nvPr>
            <p:ph type="sldNum" sz="quarter" idx="10"/>
          </p:nvPr>
        </p:nvSpPr>
        <p:spPr/>
        <p:txBody>
          <a:bodyPr/>
          <a:lstStyle/>
          <a:p>
            <a:fld id="{41BDAC27-EA65-4CFE-B3FB-06977A465F32}" type="slidenum">
              <a:rPr lang="en-US" smtClean="0"/>
              <a:t>6</a:t>
            </a:fld>
            <a:endParaRPr lang="en-US"/>
          </a:p>
        </p:txBody>
      </p:sp>
    </p:spTree>
    <p:extLst>
      <p:ext uri="{BB962C8B-B14F-4D97-AF65-F5344CB8AC3E}">
        <p14:creationId xmlns:p14="http://schemas.microsoft.com/office/powerpoint/2010/main" val="3824933785"/>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First,</a:t>
            </a:r>
            <a:r>
              <a:rPr lang="en-US" baseline="0" dirty="0" smtClean="0"/>
              <a:t> delaminated concrete should be located. The two most popular methods of locating delaminated concrete are by </a:t>
            </a:r>
            <a:r>
              <a:rPr lang="en-US" b="0" baseline="0" dirty="0" smtClean="0"/>
              <a:t>chain dragging or hammer sounding. These are both non-destructive, methods.</a:t>
            </a:r>
          </a:p>
          <a:p>
            <a:r>
              <a:rPr lang="en-US" baseline="0" dirty="0" smtClean="0"/>
              <a:t>Other methods for identifying delaminated concrete include: </a:t>
            </a:r>
          </a:p>
          <a:p>
            <a:pPr marL="171450" indent="-171450">
              <a:buFont typeface="Arial" panose="020B0604020202020204" pitchFamily="34" charset="0"/>
              <a:buChar char="•"/>
            </a:pPr>
            <a:r>
              <a:rPr lang="en-US" b="1" baseline="0" dirty="0" smtClean="0"/>
              <a:t>Impact echo-testing</a:t>
            </a:r>
            <a:r>
              <a:rPr lang="en-US" baseline="0" dirty="0" smtClean="0"/>
              <a:t> (ASTM C1383)</a:t>
            </a:r>
          </a:p>
          <a:p>
            <a:pPr marL="171450" indent="-171450">
              <a:buFont typeface="Arial" panose="020B0604020202020204" pitchFamily="34" charset="0"/>
              <a:buChar char="•"/>
            </a:pPr>
            <a:r>
              <a:rPr lang="en-US" b="1" baseline="0" dirty="0" smtClean="0"/>
              <a:t>Ground-penetrating radar </a:t>
            </a:r>
            <a:r>
              <a:rPr lang="en-US" baseline="0" dirty="0" smtClean="0"/>
              <a:t>(GPR) (ASTM D4788) </a:t>
            </a:r>
          </a:p>
          <a:p>
            <a:pPr marL="171450" indent="-171450">
              <a:buFont typeface="Arial" panose="020B0604020202020204" pitchFamily="34" charset="0"/>
              <a:buChar char="•"/>
            </a:pPr>
            <a:r>
              <a:rPr lang="en-US" b="1" baseline="0" dirty="0" smtClean="0"/>
              <a:t>Infrared thermograph</a:t>
            </a:r>
            <a:r>
              <a:rPr lang="en-US" baseline="0" dirty="0" smtClean="0"/>
              <a:t>y typically accompanied by sounding by hammer tapping, chain </a:t>
            </a:r>
            <a:r>
              <a:rPr lang="en-US" baseline="0" dirty="0" err="1" smtClean="0"/>
              <a:t>draggig</a:t>
            </a:r>
            <a:r>
              <a:rPr lang="en-US" baseline="0" dirty="0" smtClean="0"/>
              <a:t> or impulse response. </a:t>
            </a:r>
          </a:p>
          <a:p>
            <a:pPr marL="171450" indent="-171450">
              <a:buFont typeface="Arial" panose="020B0604020202020204" pitchFamily="34" charset="0"/>
              <a:buChar char="•"/>
            </a:pPr>
            <a:endParaRPr lang="en-US" baseline="0" dirty="0" smtClean="0"/>
          </a:p>
          <a:p>
            <a:pPr marL="0" indent="0">
              <a:buFont typeface="Arial" panose="020B0604020202020204" pitchFamily="34" charset="0"/>
              <a:buNone/>
            </a:pPr>
            <a:r>
              <a:rPr lang="en-US" b="0" baseline="0" dirty="0" smtClean="0"/>
              <a:t>For more information, refer to ACI </a:t>
            </a:r>
            <a:r>
              <a:rPr lang="en-US" b="0" i="0" baseline="0" dirty="0" smtClean="0"/>
              <a:t>228.2R-13 “Report on Nondestructive Test Methods for Evaluation of Concrete in Structures” and ICRI 210.4-2009 “Guideline for Nondestructive Evaluation Methods for Condition Assessment, Repair, and Performance Monitoring of Concrete Structures”.</a:t>
            </a:r>
            <a:endParaRPr lang="en-US" b="0" baseline="0" dirty="0" smtClean="0"/>
          </a:p>
          <a:p>
            <a:endParaRPr lang="en-US" b="0" baseline="0" dirty="0" smtClean="0"/>
          </a:p>
        </p:txBody>
      </p:sp>
      <p:sp>
        <p:nvSpPr>
          <p:cNvPr id="4" name="Slide Number Placeholder 3"/>
          <p:cNvSpPr>
            <a:spLocks noGrp="1"/>
          </p:cNvSpPr>
          <p:nvPr>
            <p:ph type="sldNum" sz="quarter" idx="10"/>
          </p:nvPr>
        </p:nvSpPr>
        <p:spPr/>
        <p:txBody>
          <a:bodyPr/>
          <a:lstStyle/>
          <a:p>
            <a:fld id="{D9DA2E2C-D299-4266-8486-4989603C7E80}" type="slidenum">
              <a:rPr lang="en-US" smtClean="0"/>
              <a:t>59</a:t>
            </a:fld>
            <a:endParaRPr lang="en-US"/>
          </a:p>
        </p:txBody>
      </p:sp>
    </p:spTree>
    <p:extLst>
      <p:ext uri="{BB962C8B-B14F-4D97-AF65-F5344CB8AC3E}">
        <p14:creationId xmlns:p14="http://schemas.microsoft.com/office/powerpoint/2010/main" val="2283615695"/>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Based on the findings of the sounding (or other delaminated concrete location means) a decision will need to be made. if the concrete is sounded and no delamination is present, the concrete does not have to be removed and replaced since delaminated concrete has already lost significant strength and will no longer perform as expected. Other repair methods can be considered depending on the nature of the damage. This being said, one still needs to determine the cause of the damage before planning the type of repair method. If delamination of the concrete surface was discovered, the deteriorated concrete will need to be removed, undercut, and replaced. </a:t>
            </a:r>
            <a:endParaRPr lang="en-US" dirty="0"/>
          </a:p>
        </p:txBody>
      </p:sp>
      <p:sp>
        <p:nvSpPr>
          <p:cNvPr id="4" name="Slide Number Placeholder 3"/>
          <p:cNvSpPr>
            <a:spLocks noGrp="1"/>
          </p:cNvSpPr>
          <p:nvPr>
            <p:ph type="sldNum" sz="quarter" idx="10"/>
          </p:nvPr>
        </p:nvSpPr>
        <p:spPr/>
        <p:txBody>
          <a:bodyPr/>
          <a:lstStyle/>
          <a:p>
            <a:fld id="{D9DA2E2C-D299-4266-8486-4989603C7E80}" type="slidenum">
              <a:rPr lang="en-US" smtClean="0"/>
              <a:t>60</a:t>
            </a:fld>
            <a:endParaRPr lang="en-US"/>
          </a:p>
        </p:txBody>
      </p:sp>
    </p:spTree>
    <p:extLst>
      <p:ext uri="{BB962C8B-B14F-4D97-AF65-F5344CB8AC3E}">
        <p14:creationId xmlns:p14="http://schemas.microsoft.com/office/powerpoint/2010/main" val="1107611665"/>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i="0" baseline="0" dirty="0" smtClean="0"/>
              <a:t>For example, if there was one long crack that had no delamination surrounding it, the crack could be filled without a full removal and repair of concrete. Similarly, if light honeycombing occurred without the presence of delaminated concrete, the surface could be re-profiled in order to accept the new material. In both instances, major concrete removal would not be necessary. This being said, always make sure to identify the cause of the issue (either cracks of honeycombing in these examples) before determining the repair method and strategy. </a:t>
            </a:r>
          </a:p>
          <a:p>
            <a:pPr marL="0" marR="0" indent="0" algn="l" defTabSz="914400" rtl="0" eaLnBrk="1" fontAlgn="auto" latinLnBrk="0" hangingPunct="1">
              <a:lnSpc>
                <a:spcPct val="100000"/>
              </a:lnSpc>
              <a:spcBef>
                <a:spcPts val="0"/>
              </a:spcBef>
              <a:spcAft>
                <a:spcPts val="0"/>
              </a:spcAft>
              <a:buClrTx/>
              <a:buSzTx/>
              <a:buFontTx/>
              <a:buNone/>
              <a:tabLst/>
              <a:defRPr/>
            </a:pPr>
            <a:r>
              <a:rPr lang="en-US" i="0" dirty="0" smtClean="0"/>
              <a:t>That being said, always make sure that the cause of the issue was identified before the repair materials and placement methods were selected. </a:t>
            </a:r>
          </a:p>
          <a:p>
            <a:pPr marL="0" marR="0" indent="0" algn="l" defTabSz="914400" rtl="0" eaLnBrk="1" fontAlgn="auto" latinLnBrk="0" hangingPunct="1">
              <a:lnSpc>
                <a:spcPct val="100000"/>
              </a:lnSpc>
              <a:spcBef>
                <a:spcPts val="0"/>
              </a:spcBef>
              <a:spcAft>
                <a:spcPts val="0"/>
              </a:spcAft>
              <a:buClrTx/>
              <a:buSzTx/>
              <a:buFontTx/>
              <a:buNone/>
              <a:tabLst/>
              <a:defRPr/>
            </a:pPr>
            <a:endParaRPr lang="en-US" i="0" dirty="0" smtClean="0"/>
          </a:p>
        </p:txBody>
      </p:sp>
      <p:sp>
        <p:nvSpPr>
          <p:cNvPr id="4" name="Slide Number Placeholder 3"/>
          <p:cNvSpPr>
            <a:spLocks noGrp="1"/>
          </p:cNvSpPr>
          <p:nvPr>
            <p:ph type="sldNum" sz="quarter" idx="10"/>
          </p:nvPr>
        </p:nvSpPr>
        <p:spPr/>
        <p:txBody>
          <a:bodyPr/>
          <a:lstStyle/>
          <a:p>
            <a:fld id="{D9DA2E2C-D299-4266-8486-4989603C7E80}" type="slidenum">
              <a:rPr lang="en-US" smtClean="0"/>
              <a:t>61</a:t>
            </a:fld>
            <a:endParaRPr lang="en-US"/>
          </a:p>
        </p:txBody>
      </p:sp>
    </p:spTree>
    <p:extLst>
      <p:ext uri="{BB962C8B-B14F-4D97-AF65-F5344CB8AC3E}">
        <p14:creationId xmlns:p14="http://schemas.microsoft.com/office/powerpoint/2010/main" val="1107611665"/>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Some</a:t>
            </a:r>
            <a:r>
              <a:rPr lang="en-US" baseline="0" dirty="0" smtClean="0"/>
              <a:t> may think that cracks that are not associated with delaminated concrete do not need to be filled and are only an aesthetic concern. This is a false assumption. </a:t>
            </a:r>
          </a:p>
          <a:p>
            <a:r>
              <a:rPr lang="en-US" baseline="0" dirty="0" smtClean="0"/>
              <a:t>As covered previously, cracks make it easier for deteriorating agents to access the concrete or reinforcing bar. If cracks are not sealed, these deteriorating agents (such as moisture, sulfates, de-icing salts, salt water, and other corrosive agents) can easily access the concrete and/or reinforcing bar which can lead to corrosion, alkali-aggregate reactions or freeze-thaw deterioration. Not only are these situation more devastating to the make-up of the concrete, they are much more costly and labor intensive to repair. </a:t>
            </a:r>
          </a:p>
          <a:p>
            <a:r>
              <a:rPr lang="en-US" baseline="0" dirty="0" smtClean="0"/>
              <a:t>Fixing the situation as soon as it arises is always the best way to save time and money in the long run.</a:t>
            </a:r>
            <a:endParaRPr lang="en-US" dirty="0" smtClean="0"/>
          </a:p>
        </p:txBody>
      </p:sp>
      <p:sp>
        <p:nvSpPr>
          <p:cNvPr id="4" name="Slide Number Placeholder 3"/>
          <p:cNvSpPr>
            <a:spLocks noGrp="1"/>
          </p:cNvSpPr>
          <p:nvPr>
            <p:ph type="sldNum" sz="quarter" idx="10"/>
          </p:nvPr>
        </p:nvSpPr>
        <p:spPr/>
        <p:txBody>
          <a:bodyPr/>
          <a:lstStyle/>
          <a:p>
            <a:fld id="{D9DA2E2C-D299-4266-8486-4989603C7E80}" type="slidenum">
              <a:rPr lang="en-US" smtClean="0"/>
              <a:t>62</a:t>
            </a:fld>
            <a:endParaRPr lang="en-US"/>
          </a:p>
        </p:txBody>
      </p:sp>
    </p:spTree>
    <p:extLst>
      <p:ext uri="{BB962C8B-B14F-4D97-AF65-F5344CB8AC3E}">
        <p14:creationId xmlns:p14="http://schemas.microsoft.com/office/powerpoint/2010/main" val="1787883677"/>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At</a:t>
            </a:r>
            <a:r>
              <a:rPr lang="en-US" baseline="0" dirty="0" smtClean="0"/>
              <a:t> this point, if no delamination is found, a full-depth repair may not be necessary. Cracks that occur from loading, abrasion, drying shrinkage or other non-corrosive means, may just be cracks, and not a symptom of a greater issue.</a:t>
            </a:r>
          </a:p>
          <a:p>
            <a:r>
              <a:rPr lang="en-US" baseline="0" dirty="0" smtClean="0"/>
              <a:t>After cracks without surrounding delamination are properly prepared, they can be filled with a low-viscosity repair material that can seep into the crack and seal the concrete from deteriorating agents that could enter and cause further issues. </a:t>
            </a:r>
          </a:p>
          <a:p>
            <a:r>
              <a:rPr lang="en-US" baseline="0" dirty="0" smtClean="0"/>
              <a:t>This kind of repair is often done when the crack is found in its early stages. If cracks like this are left for too long, more serious issues may arise as they could be subject to freeze-thaw cycles, corrosion, or heavy chemicals that could break down the concrete’s make-up.</a:t>
            </a:r>
          </a:p>
          <a:p>
            <a:endParaRPr lang="en-US" dirty="0"/>
          </a:p>
        </p:txBody>
      </p:sp>
      <p:sp>
        <p:nvSpPr>
          <p:cNvPr id="4" name="Slide Number Placeholder 3"/>
          <p:cNvSpPr>
            <a:spLocks noGrp="1"/>
          </p:cNvSpPr>
          <p:nvPr>
            <p:ph type="sldNum" sz="quarter" idx="10"/>
          </p:nvPr>
        </p:nvSpPr>
        <p:spPr/>
        <p:txBody>
          <a:bodyPr/>
          <a:lstStyle/>
          <a:p>
            <a:fld id="{D9DA2E2C-D299-4266-8486-4989603C7E80}" type="slidenum">
              <a:rPr lang="en-US" smtClean="0"/>
              <a:t>63</a:t>
            </a:fld>
            <a:endParaRPr lang="en-US"/>
          </a:p>
        </p:txBody>
      </p:sp>
    </p:spTree>
    <p:extLst>
      <p:ext uri="{BB962C8B-B14F-4D97-AF65-F5344CB8AC3E}">
        <p14:creationId xmlns:p14="http://schemas.microsoft.com/office/powerpoint/2010/main" val="488564786"/>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However, if</a:t>
            </a:r>
            <a:r>
              <a:rPr lang="en-US" baseline="0" dirty="0" smtClean="0"/>
              <a:t> delaminated concrete is found, you will follow a different set of steps. R</a:t>
            </a:r>
            <a:r>
              <a:rPr lang="en-US" dirty="0" smtClean="0"/>
              <a:t>emove the unsound</a:t>
            </a:r>
            <a:r>
              <a:rPr lang="en-US" baseline="0" dirty="0" smtClean="0"/>
              <a:t> concrete. There are many ways to remove unsound concrete and different applications require different methods. Let’s look at two common methods. </a:t>
            </a:r>
          </a:p>
          <a:p>
            <a:r>
              <a:rPr lang="en-US" baseline="0" dirty="0" smtClean="0"/>
              <a:t>Typically, a fifteen-pound chipping hammer (sometimes called a </a:t>
            </a:r>
            <a:r>
              <a:rPr lang="en-US" b="0" baseline="0" dirty="0" smtClean="0"/>
              <a:t>demolition hammer)</a:t>
            </a:r>
            <a:r>
              <a:rPr lang="en-US" baseline="0" dirty="0" smtClean="0"/>
              <a:t> is used. Chipping hammers larger than fifteen pounds can potentially cause damage to reinforcement or could bruise good concrete. After using these hammers, be sure to sound the concrete again for micro-cracking of the substrate that could have been caused by the hammers. </a:t>
            </a:r>
          </a:p>
          <a:p>
            <a:pPr marL="0" indent="0">
              <a:buFont typeface="Arial" panose="020B0604020202020204" pitchFamily="34" charset="0"/>
              <a:buNone/>
            </a:pPr>
            <a:endParaRPr lang="en-US" dirty="0" smtClean="0"/>
          </a:p>
        </p:txBody>
      </p:sp>
      <p:sp>
        <p:nvSpPr>
          <p:cNvPr id="4" name="Slide Number Placeholder 3"/>
          <p:cNvSpPr>
            <a:spLocks noGrp="1"/>
          </p:cNvSpPr>
          <p:nvPr>
            <p:ph type="sldNum" sz="quarter" idx="10"/>
          </p:nvPr>
        </p:nvSpPr>
        <p:spPr/>
        <p:txBody>
          <a:bodyPr/>
          <a:lstStyle/>
          <a:p>
            <a:fld id="{D9DA2E2C-D299-4266-8486-4989603C7E80}" type="slidenum">
              <a:rPr lang="en-US" smtClean="0"/>
              <a:t>64</a:t>
            </a:fld>
            <a:endParaRPr lang="en-US"/>
          </a:p>
        </p:txBody>
      </p:sp>
    </p:spTree>
    <p:extLst>
      <p:ext uri="{BB962C8B-B14F-4D97-AF65-F5344CB8AC3E}">
        <p14:creationId xmlns:p14="http://schemas.microsoft.com/office/powerpoint/2010/main" val="1021946607"/>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Other methods of concrete removal include </a:t>
            </a:r>
            <a:r>
              <a:rPr lang="en-US" b="1" baseline="0" dirty="0" err="1" smtClean="0"/>
              <a:t>hydrodemolition</a:t>
            </a:r>
            <a:r>
              <a:rPr lang="en-US" baseline="0" dirty="0" smtClean="0"/>
              <a:t>. This method removes delaminated concrete using highly pressurized water directed towards the delaminated concrete surface. This method is ideal for removing concrete around the embedded rebar as it can clear concrete away from underneath the embedded metal. It can also be used to break off rust, if present, that has formed on the reinforcing steel bar.</a:t>
            </a:r>
          </a:p>
          <a:p>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Refer to </a:t>
            </a:r>
            <a:r>
              <a:rPr lang="en-US" b="1" baseline="0" dirty="0" smtClean="0"/>
              <a:t>ACI 546R-14 </a:t>
            </a:r>
            <a:r>
              <a:rPr lang="en-US" i="1" baseline="0" dirty="0" smtClean="0"/>
              <a:t>Guide to Concrete Repair</a:t>
            </a:r>
            <a:r>
              <a:rPr lang="en-US" baseline="0" dirty="0" smtClean="0"/>
              <a:t> for an in-depth explanation and assessment of alternative concrete removal methods listed below. This guide also explores in which instances certain concrete removal methods would be preferred. </a:t>
            </a:r>
          </a:p>
          <a:p>
            <a:endParaRPr lang="en-US" baseline="0" dirty="0" smtClean="0"/>
          </a:p>
          <a:p>
            <a:r>
              <a:rPr lang="en-US" baseline="0" dirty="0" smtClean="0"/>
              <a:t>Some other methods to remove unsound concrete include:</a:t>
            </a:r>
          </a:p>
          <a:p>
            <a:pPr marL="171450" indent="-171450">
              <a:buFont typeface="Arial" panose="020B0604020202020204" pitchFamily="34" charset="0"/>
              <a:buChar char="•"/>
            </a:pPr>
            <a:r>
              <a:rPr lang="en-US" dirty="0" smtClean="0"/>
              <a:t>Mechanical shearing</a:t>
            </a:r>
          </a:p>
          <a:p>
            <a:pPr marL="171450" indent="-171450">
              <a:buFont typeface="Arial" panose="020B0604020202020204" pitchFamily="34" charset="0"/>
              <a:buChar char="•"/>
            </a:pPr>
            <a:r>
              <a:rPr lang="en-US" dirty="0" smtClean="0"/>
              <a:t>Stitch drilling</a:t>
            </a:r>
          </a:p>
          <a:p>
            <a:pPr marL="171450" indent="-171450">
              <a:buFont typeface="Arial" panose="020B0604020202020204" pitchFamily="34" charset="0"/>
              <a:buChar char="•"/>
            </a:pPr>
            <a:r>
              <a:rPr lang="en-US" dirty="0" smtClean="0"/>
              <a:t>Impact methods</a:t>
            </a:r>
          </a:p>
          <a:p>
            <a:pPr marL="171450" indent="-171450">
              <a:buFont typeface="Arial" panose="020B0604020202020204" pitchFamily="34" charset="0"/>
              <a:buChar char="•"/>
            </a:pPr>
            <a:r>
              <a:rPr lang="en-US" dirty="0" smtClean="0"/>
              <a:t>Boom</a:t>
            </a:r>
            <a:r>
              <a:rPr lang="en-US" baseline="0" dirty="0" smtClean="0"/>
              <a:t> mounted breakers</a:t>
            </a:r>
          </a:p>
          <a:p>
            <a:pPr marL="171450" indent="-171450">
              <a:buFont typeface="Arial" panose="020B0604020202020204" pitchFamily="34" charset="0"/>
              <a:buChar char="•"/>
            </a:pPr>
            <a:r>
              <a:rPr lang="en-US" baseline="0" dirty="0" err="1" smtClean="0"/>
              <a:t>Scabblers</a:t>
            </a:r>
            <a:endParaRPr lang="en-US" baseline="0" dirty="0" smtClean="0"/>
          </a:p>
          <a:p>
            <a:pPr marL="171450" indent="-171450">
              <a:buFont typeface="Arial" panose="020B0604020202020204" pitchFamily="34" charset="0"/>
              <a:buChar char="•"/>
            </a:pPr>
            <a:r>
              <a:rPr lang="en-US" baseline="0" dirty="0" smtClean="0"/>
              <a:t>Needle scalers</a:t>
            </a:r>
          </a:p>
          <a:p>
            <a:pPr marL="171450" indent="-171450">
              <a:buFont typeface="Arial" panose="020B0604020202020204" pitchFamily="34" charset="0"/>
              <a:buChar char="•"/>
            </a:pPr>
            <a:r>
              <a:rPr lang="en-US" baseline="0" dirty="0" err="1" smtClean="0"/>
              <a:t>Scarifiers</a:t>
            </a:r>
            <a:endParaRPr lang="en-US" baseline="0" dirty="0" smtClean="0"/>
          </a:p>
          <a:p>
            <a:pPr marL="171450" indent="-171450">
              <a:buFont typeface="Arial" panose="020B0604020202020204" pitchFamily="34" charset="0"/>
              <a:buChar char="•"/>
            </a:pPr>
            <a:r>
              <a:rPr lang="en-US" baseline="0" dirty="0" smtClean="0"/>
              <a:t>Milling methods</a:t>
            </a:r>
          </a:p>
          <a:p>
            <a:pPr marL="171450" indent="-171450">
              <a:buFont typeface="Arial" panose="020B0604020202020204" pitchFamily="34" charset="0"/>
              <a:buChar char="•"/>
            </a:pPr>
            <a:r>
              <a:rPr lang="en-US" baseline="0" dirty="0" smtClean="0"/>
              <a:t>Explosive blasting</a:t>
            </a:r>
          </a:p>
          <a:p>
            <a:pPr marL="171450" indent="-171450">
              <a:buFont typeface="Arial" panose="020B0604020202020204" pitchFamily="34" charset="0"/>
              <a:buChar char="•"/>
            </a:pPr>
            <a:r>
              <a:rPr lang="en-US" baseline="0" dirty="0" smtClean="0"/>
              <a:t>Presplitting methods</a:t>
            </a:r>
          </a:p>
          <a:p>
            <a:pPr marL="171450" indent="-171450">
              <a:buFont typeface="Arial" panose="020B0604020202020204" pitchFamily="34" charset="0"/>
              <a:buChar char="•"/>
            </a:pPr>
            <a:r>
              <a:rPr lang="en-US" baseline="0" dirty="0" smtClean="0"/>
              <a:t>Hydraulic splitter</a:t>
            </a:r>
          </a:p>
          <a:p>
            <a:pPr marL="171450" indent="-171450">
              <a:buFont typeface="Arial" panose="020B0604020202020204" pitchFamily="34" charset="0"/>
              <a:buChar char="•"/>
            </a:pPr>
            <a:r>
              <a:rPr lang="en-US" baseline="0" dirty="0" smtClean="0"/>
              <a:t>Water-pulse splitter</a:t>
            </a:r>
          </a:p>
          <a:p>
            <a:pPr marL="171450" indent="-171450">
              <a:buFont typeface="Arial" panose="020B0604020202020204" pitchFamily="34" charset="0"/>
              <a:buChar char="•"/>
            </a:pPr>
            <a:r>
              <a:rPr lang="en-US" baseline="0" dirty="0" smtClean="0"/>
              <a:t>Expansive product agents</a:t>
            </a:r>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aseline="0" dirty="0" smtClean="0"/>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aseline="0" dirty="0" smtClean="0"/>
              <a:t>Refer to ACI 546R-14 “Guide to Concrete Repair” for an in-depth explanation and assessment of each of these concrete removal methods. This guide also explores in which instances certain concrete removal methods would be preferred. </a:t>
            </a:r>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aseline="0" dirty="0" smtClean="0"/>
          </a:p>
          <a:p>
            <a:r>
              <a:rPr lang="en-US" baseline="0" dirty="0" smtClean="0"/>
              <a:t>___________</a:t>
            </a:r>
            <a:endParaRPr lang="en-US" dirty="0" smtClean="0"/>
          </a:p>
          <a:p>
            <a:endParaRPr lang="en-US" b="1" baseline="0" dirty="0" smtClean="0"/>
          </a:p>
          <a:p>
            <a:r>
              <a:rPr lang="en-US" b="1" baseline="0" dirty="0" smtClean="0"/>
              <a:t>Quiz Note</a:t>
            </a:r>
          </a:p>
          <a:p>
            <a:r>
              <a:rPr lang="en-US" b="0" baseline="0" dirty="0" smtClean="0"/>
              <a:t>This slide features information that will be found on the post-course knowledge assessment.</a:t>
            </a:r>
          </a:p>
          <a:p>
            <a:endParaRPr lang="en-US" b="0" baseline="0" dirty="0" smtClean="0"/>
          </a:p>
          <a:p>
            <a:pPr lvl="0"/>
            <a:r>
              <a:rPr lang="en-US" sz="1200" kern="1200" dirty="0" smtClean="0">
                <a:solidFill>
                  <a:schemeClr val="tx1"/>
                </a:solidFill>
                <a:effectLst/>
                <a:latin typeface="+mn-lt"/>
                <a:ea typeface="+mn-ea"/>
                <a:cs typeface="+mn-cs"/>
              </a:rPr>
              <a:t>True or false: In addition to removing concrete, </a:t>
            </a:r>
            <a:r>
              <a:rPr lang="en-US" sz="1200" kern="1200" dirty="0" err="1" smtClean="0">
                <a:solidFill>
                  <a:schemeClr val="tx1"/>
                </a:solidFill>
                <a:effectLst/>
                <a:latin typeface="+mn-lt"/>
                <a:ea typeface="+mn-ea"/>
                <a:cs typeface="+mn-cs"/>
              </a:rPr>
              <a:t>hydrodemolition</a:t>
            </a:r>
            <a:r>
              <a:rPr lang="en-US" sz="1200" kern="1200" dirty="0" smtClean="0">
                <a:solidFill>
                  <a:schemeClr val="tx1"/>
                </a:solidFill>
                <a:effectLst/>
                <a:latin typeface="+mn-lt"/>
                <a:ea typeface="+mn-ea"/>
                <a:cs typeface="+mn-cs"/>
              </a:rPr>
              <a:t> also can break up the rust on the rebar if present.</a:t>
            </a:r>
          </a:p>
          <a:p>
            <a:pPr marL="228600" lvl="0" indent="-228600">
              <a:buFont typeface="+mj-lt"/>
              <a:buAutoNum type="alphaLcPeriod"/>
            </a:pPr>
            <a:r>
              <a:rPr lang="en-US" sz="1200" b="1" kern="1200" dirty="0" smtClean="0">
                <a:solidFill>
                  <a:schemeClr val="tx1"/>
                </a:solidFill>
                <a:effectLst/>
                <a:latin typeface="+mn-lt"/>
                <a:ea typeface="+mn-ea"/>
                <a:cs typeface="+mn-cs"/>
              </a:rPr>
              <a:t>True</a:t>
            </a:r>
            <a:endParaRPr lang="en-US" sz="1200" kern="1200" dirty="0" smtClean="0">
              <a:solidFill>
                <a:schemeClr val="tx1"/>
              </a:solidFill>
              <a:effectLst/>
              <a:latin typeface="+mn-lt"/>
              <a:ea typeface="+mn-ea"/>
              <a:cs typeface="+mn-cs"/>
            </a:endParaRPr>
          </a:p>
          <a:p>
            <a:pPr marL="228600" indent="-228600">
              <a:buFont typeface="+mj-lt"/>
              <a:buAutoNum type="alphaLcPeriod"/>
            </a:pPr>
            <a:r>
              <a:rPr lang="en-US" sz="1200" kern="1200" dirty="0" smtClean="0">
                <a:solidFill>
                  <a:schemeClr val="tx1"/>
                </a:solidFill>
                <a:effectLst/>
                <a:latin typeface="+mn-lt"/>
                <a:ea typeface="+mn-ea"/>
                <a:cs typeface="+mn-cs"/>
              </a:rPr>
              <a:t>False</a:t>
            </a:r>
            <a:endParaRPr lang="en-US" baseline="0" dirty="0" smtClean="0"/>
          </a:p>
        </p:txBody>
      </p:sp>
      <p:sp>
        <p:nvSpPr>
          <p:cNvPr id="4" name="Slide Number Placeholder 3"/>
          <p:cNvSpPr>
            <a:spLocks noGrp="1"/>
          </p:cNvSpPr>
          <p:nvPr>
            <p:ph type="sldNum" sz="quarter" idx="10"/>
          </p:nvPr>
        </p:nvSpPr>
        <p:spPr/>
        <p:txBody>
          <a:bodyPr/>
          <a:lstStyle/>
          <a:p>
            <a:fld id="{D9DA2E2C-D299-4266-8486-4989603C7E80}" type="slidenum">
              <a:rPr lang="en-US" smtClean="0"/>
              <a:t>65</a:t>
            </a:fld>
            <a:endParaRPr lang="en-US"/>
          </a:p>
        </p:txBody>
      </p:sp>
    </p:spTree>
    <p:extLst>
      <p:ext uri="{BB962C8B-B14F-4D97-AF65-F5344CB8AC3E}">
        <p14:creationId xmlns:p14="http://schemas.microsoft.com/office/powerpoint/2010/main" val="1021946607"/>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0" dirty="0" smtClean="0"/>
              <a:t>After removing the delaminated concrete, you should mark the perimeter of the area you intend to cut.</a:t>
            </a:r>
            <a:r>
              <a:rPr lang="en-US" b="0" baseline="0" dirty="0" smtClean="0"/>
              <a:t> </a:t>
            </a:r>
            <a:endParaRPr lang="en-US" b="0" dirty="0" smtClean="0"/>
          </a:p>
          <a:p>
            <a:endParaRPr lang="en-US" b="0" dirty="0"/>
          </a:p>
        </p:txBody>
      </p:sp>
      <p:sp>
        <p:nvSpPr>
          <p:cNvPr id="4" name="Slide Number Placeholder 3"/>
          <p:cNvSpPr>
            <a:spLocks noGrp="1"/>
          </p:cNvSpPr>
          <p:nvPr>
            <p:ph type="sldNum" sz="quarter" idx="10"/>
          </p:nvPr>
        </p:nvSpPr>
        <p:spPr/>
        <p:txBody>
          <a:bodyPr/>
          <a:lstStyle/>
          <a:p>
            <a:fld id="{D9DA2E2C-D299-4266-8486-4989603C7E80}" type="slidenum">
              <a:rPr lang="en-US" smtClean="0"/>
              <a:t>66</a:t>
            </a:fld>
            <a:endParaRPr lang="en-US"/>
          </a:p>
        </p:txBody>
      </p:sp>
    </p:spTree>
    <p:extLst>
      <p:ext uri="{BB962C8B-B14F-4D97-AF65-F5344CB8AC3E}">
        <p14:creationId xmlns:p14="http://schemas.microsoft.com/office/powerpoint/2010/main" val="1977649126"/>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The perimeter should be kept as simple as possible, </a:t>
            </a:r>
            <a:r>
              <a:rPr lang="en-US" b="0" baseline="0" dirty="0" smtClean="0"/>
              <a:t>configured in rectangular or square shapes and edges. </a:t>
            </a:r>
          </a:p>
          <a:p>
            <a:r>
              <a:rPr lang="en-US" dirty="0" smtClean="0"/>
              <a:t>Many</a:t>
            </a:r>
            <a:r>
              <a:rPr lang="en-US" baseline="0" dirty="0" smtClean="0"/>
              <a:t> may resist this and want to cut the perimeter as seen on the right so that they don’t have to remove and replace as much concrete. However, was you can see, highlighted in yellow, cracks will always occur at the weakest point.</a:t>
            </a:r>
          </a:p>
          <a:p>
            <a:r>
              <a:rPr lang="en-US" baseline="0" dirty="0" smtClean="0"/>
              <a:t>If the repair was saw cut in this way, more cracks could have occurred around the repaired area and another repair would need to take place. All of that work would have been for nothing. </a:t>
            </a:r>
          </a:p>
          <a:p>
            <a:r>
              <a:rPr lang="en-US" baseline="0" dirty="0" smtClean="0"/>
              <a:t>Remember, the most simple layout is the best. Concrete cannot go around corners, it will always crack.</a:t>
            </a:r>
          </a:p>
          <a:p>
            <a:r>
              <a:rPr lang="en-US" baseline="0" dirty="0" smtClean="0"/>
              <a:t>You will inevitably have to remove some good concrete to obtain the correct, rectangular formation. </a:t>
            </a:r>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D9DA2E2C-D299-4266-8486-4989603C7E80}" type="slidenum">
              <a:rPr lang="en-US" smtClean="0"/>
              <a:t>67</a:t>
            </a:fld>
            <a:endParaRPr lang="en-US"/>
          </a:p>
        </p:txBody>
      </p:sp>
    </p:spTree>
    <p:extLst>
      <p:ext uri="{BB962C8B-B14F-4D97-AF65-F5344CB8AC3E}">
        <p14:creationId xmlns:p14="http://schemas.microsoft.com/office/powerpoint/2010/main" val="1977649126"/>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Once you have marked the perimeter</a:t>
            </a:r>
            <a:r>
              <a:rPr lang="en-US" baseline="0" dirty="0" smtClean="0"/>
              <a:t> in a clear, rectangular, geometric shape, </a:t>
            </a:r>
            <a:r>
              <a:rPr lang="en-US" b="0" baseline="0" dirty="0" smtClean="0"/>
              <a:t>saw cut the perimeter. </a:t>
            </a:r>
          </a:p>
          <a:p>
            <a:r>
              <a:rPr lang="en-US" baseline="0" dirty="0" smtClean="0"/>
              <a:t>The saw cut should not be deeper than the cover over the reinforcement. Do not cut the reinforcing bar!</a:t>
            </a:r>
          </a:p>
          <a:p>
            <a:r>
              <a:rPr lang="en-US" baseline="0" dirty="0" smtClean="0"/>
              <a:t>After saw cutting, remove the concrete within the saw cut area, using a small demolition hammer or hand-held hammer for more sensitive concrete remove. Remember, you will need to remove some sound concrete to ensure that you are making a geometric configuration. </a:t>
            </a:r>
          </a:p>
          <a:p>
            <a:r>
              <a:rPr lang="en-US" baseline="0" dirty="0" smtClean="0"/>
              <a:t>Again, remember to take care not to bruise the substrate as you remove the concrete as this can cause more concrete delamination now the line.</a:t>
            </a:r>
            <a:endParaRPr lang="en-US" dirty="0" smtClean="0"/>
          </a:p>
          <a:p>
            <a:endParaRPr lang="en-US" dirty="0"/>
          </a:p>
        </p:txBody>
      </p:sp>
      <p:sp>
        <p:nvSpPr>
          <p:cNvPr id="4" name="Slide Number Placeholder 3"/>
          <p:cNvSpPr>
            <a:spLocks noGrp="1"/>
          </p:cNvSpPr>
          <p:nvPr>
            <p:ph type="sldNum" sz="quarter" idx="10"/>
          </p:nvPr>
        </p:nvSpPr>
        <p:spPr/>
        <p:txBody>
          <a:bodyPr/>
          <a:lstStyle/>
          <a:p>
            <a:fld id="{D9DA2E2C-D299-4266-8486-4989603C7E80}" type="slidenum">
              <a:rPr lang="en-US" smtClean="0"/>
              <a:t>68</a:t>
            </a:fld>
            <a:endParaRPr lang="en-US"/>
          </a:p>
        </p:txBody>
      </p:sp>
    </p:spTree>
    <p:extLst>
      <p:ext uri="{BB962C8B-B14F-4D97-AF65-F5344CB8AC3E}">
        <p14:creationId xmlns:p14="http://schemas.microsoft.com/office/powerpoint/2010/main" val="197646079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Do</a:t>
            </a:r>
          </a:p>
          <a:p>
            <a:r>
              <a:rPr lang="en-US" dirty="0" smtClean="0"/>
              <a:t>Explain that we have additional PK topics available that offer credit for ICC</a:t>
            </a:r>
            <a:r>
              <a:rPr lang="en-US" baseline="0" dirty="0" smtClean="0"/>
              <a:t> members and </a:t>
            </a:r>
            <a:r>
              <a:rPr lang="en-US" dirty="0" smtClean="0"/>
              <a:t>HSW credits</a:t>
            </a:r>
            <a:r>
              <a:rPr lang="en-US" baseline="0" dirty="0" smtClean="0"/>
              <a:t> for AIA members</a:t>
            </a:r>
            <a:r>
              <a:rPr lang="en-US" dirty="0" smtClean="0"/>
              <a:t>.</a:t>
            </a:r>
          </a:p>
          <a:p>
            <a:endParaRPr lang="en-US" dirty="0" smtClean="0"/>
          </a:p>
          <a:p>
            <a:r>
              <a:rPr lang="en-US" dirty="0" smtClean="0"/>
              <a:t>Explain</a:t>
            </a:r>
            <a:r>
              <a:rPr lang="en-US" baseline="0" dirty="0" smtClean="0"/>
              <a:t> that we have a library of online courses available in our Simpson Student Center that also offer ICC and AIA HSW credits. They can access our online courses at </a:t>
            </a:r>
            <a:r>
              <a:rPr lang="en-US" b="1" dirty="0" smtClean="0">
                <a:solidFill>
                  <a:srgbClr val="DC6808"/>
                </a:solidFill>
                <a:latin typeface="Calibri" panose="020F0502020204030204" pitchFamily="34" charset="0"/>
              </a:rPr>
              <a:t>strongtie.com/workshops</a:t>
            </a:r>
            <a:r>
              <a:rPr lang="en-US" dirty="0" smtClean="0">
                <a:solidFill>
                  <a:srgbClr val="DC6808"/>
                </a:solidFill>
                <a:latin typeface="Calibri" panose="020F0502020204030204" pitchFamily="34" charset="0"/>
              </a:rPr>
              <a:t>.</a:t>
            </a:r>
          </a:p>
        </p:txBody>
      </p:sp>
      <p:sp>
        <p:nvSpPr>
          <p:cNvPr id="4" name="Slide Number Placeholder 3"/>
          <p:cNvSpPr>
            <a:spLocks noGrp="1"/>
          </p:cNvSpPr>
          <p:nvPr>
            <p:ph type="sldNum" sz="quarter" idx="10"/>
          </p:nvPr>
        </p:nvSpPr>
        <p:spPr/>
        <p:txBody>
          <a:bodyPr/>
          <a:lstStyle/>
          <a:p>
            <a:fld id="{41BDAC27-EA65-4CFE-B3FB-06977A465F32}" type="slidenum">
              <a:rPr lang="en-US" smtClean="0"/>
              <a:t>7</a:t>
            </a:fld>
            <a:endParaRPr lang="en-US"/>
          </a:p>
        </p:txBody>
      </p:sp>
    </p:spTree>
    <p:extLst>
      <p:ext uri="{BB962C8B-B14F-4D97-AF65-F5344CB8AC3E}">
        <p14:creationId xmlns:p14="http://schemas.microsoft.com/office/powerpoint/2010/main" val="1159231716"/>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If reinforcement</a:t>
            </a:r>
            <a:r>
              <a:rPr lang="en-US" baseline="0" dirty="0" smtClean="0"/>
              <a:t> is corroded, you must </a:t>
            </a:r>
            <a:r>
              <a:rPr lang="en-US" b="0" baseline="0" dirty="0" smtClean="0"/>
              <a:t>cut away the concrete underneath the rebar. The depth of the cut under the rebar should be at least three-fourths of an inch or one-fourth of an inch greater than the largest aggregate size in the repair material, whichever is greater. </a:t>
            </a:r>
          </a:p>
          <a:p>
            <a:endParaRPr lang="en-US" b="0" dirty="0" smtClean="0"/>
          </a:p>
          <a:p>
            <a:r>
              <a:rPr lang="en-US" baseline="0" dirty="0" smtClean="0"/>
              <a:t>___________</a:t>
            </a:r>
            <a:endParaRPr lang="en-US" dirty="0" smtClean="0"/>
          </a:p>
          <a:p>
            <a:endParaRPr lang="en-US" b="1" baseline="0" dirty="0" smtClean="0"/>
          </a:p>
          <a:p>
            <a:r>
              <a:rPr lang="en-US" b="1" baseline="0" dirty="0" smtClean="0"/>
              <a:t>Quiz Note</a:t>
            </a:r>
          </a:p>
          <a:p>
            <a:r>
              <a:rPr lang="en-US" b="0" baseline="0" dirty="0" smtClean="0"/>
              <a:t>This slide features information that will be found on the post-course knowledge assessment.</a:t>
            </a:r>
          </a:p>
          <a:p>
            <a:endParaRPr lang="en-US" b="0" baseline="0" dirty="0" smtClean="0"/>
          </a:p>
          <a:p>
            <a:pPr lvl="0"/>
            <a:r>
              <a:rPr lang="en-US" sz="1200" kern="1200" dirty="0" smtClean="0">
                <a:solidFill>
                  <a:schemeClr val="tx1"/>
                </a:solidFill>
                <a:effectLst/>
                <a:latin typeface="+mn-lt"/>
                <a:ea typeface="+mn-ea"/>
                <a:cs typeface="+mn-cs"/>
              </a:rPr>
              <a:t>How much should you undercut the rebar when conducting a structural repair?</a:t>
            </a:r>
          </a:p>
          <a:p>
            <a:pPr marL="228600" lvl="0" indent="-228600">
              <a:buFont typeface="+mj-lt"/>
              <a:buAutoNum type="alphaLcPeriod"/>
            </a:pPr>
            <a:r>
              <a:rPr lang="en-US" sz="1200" kern="1200" dirty="0" smtClean="0">
                <a:solidFill>
                  <a:schemeClr val="tx1"/>
                </a:solidFill>
                <a:effectLst/>
                <a:latin typeface="+mn-lt"/>
                <a:ea typeface="+mn-ea"/>
                <a:cs typeface="+mn-cs"/>
              </a:rPr>
              <a:t>1/4" or at least 1/4" greater than the largest aggregate size of the repair mixture, whichever is greater</a:t>
            </a:r>
          </a:p>
          <a:p>
            <a:pPr marL="228600" lvl="0" indent="-228600">
              <a:buFont typeface="+mj-lt"/>
              <a:buAutoNum type="alphaLcPeriod"/>
            </a:pPr>
            <a:r>
              <a:rPr lang="en-US" sz="1200" kern="1200" dirty="0" smtClean="0">
                <a:solidFill>
                  <a:schemeClr val="tx1"/>
                </a:solidFill>
                <a:effectLst/>
                <a:latin typeface="+mn-lt"/>
                <a:ea typeface="+mn-ea"/>
                <a:cs typeface="+mn-cs"/>
              </a:rPr>
              <a:t>1/2" or at least 1/4" greater than the largest aggregate size of the repair mixture, whichever is greater</a:t>
            </a:r>
          </a:p>
          <a:p>
            <a:pPr marL="228600" lvl="0" indent="-228600">
              <a:buFont typeface="+mj-lt"/>
              <a:buAutoNum type="alphaLcPeriod"/>
            </a:pPr>
            <a:r>
              <a:rPr lang="en-US" sz="1200" b="1" kern="1200" dirty="0" smtClean="0">
                <a:solidFill>
                  <a:schemeClr val="tx1"/>
                </a:solidFill>
                <a:effectLst/>
                <a:latin typeface="+mn-lt"/>
                <a:ea typeface="+mn-ea"/>
                <a:cs typeface="+mn-cs"/>
              </a:rPr>
              <a:t>3/4" or at least 1/4" greater than the largest aggregate size of the repair mixture, whichever is greater</a:t>
            </a:r>
            <a:endParaRPr lang="en-US" sz="1200" kern="1200" dirty="0" smtClean="0">
              <a:solidFill>
                <a:schemeClr val="tx1"/>
              </a:solidFill>
              <a:effectLst/>
              <a:latin typeface="+mn-lt"/>
              <a:ea typeface="+mn-ea"/>
              <a:cs typeface="+mn-cs"/>
            </a:endParaRPr>
          </a:p>
          <a:p>
            <a:pPr marL="228600" indent="-228600">
              <a:buFont typeface="+mj-lt"/>
              <a:buAutoNum type="alphaLcPeriod"/>
            </a:pPr>
            <a:r>
              <a:rPr lang="en-US" sz="1200" kern="1200" dirty="0" smtClean="0">
                <a:solidFill>
                  <a:schemeClr val="tx1"/>
                </a:solidFill>
                <a:effectLst/>
                <a:latin typeface="+mn-lt"/>
                <a:ea typeface="+mn-ea"/>
                <a:cs typeface="+mn-cs"/>
              </a:rPr>
              <a:t>1" or at least 1/4" greater than the largest aggregate size of the repair mixture, whichever is greater</a:t>
            </a:r>
            <a:endParaRPr lang="en-US" b="0" dirty="0"/>
          </a:p>
        </p:txBody>
      </p:sp>
      <p:sp>
        <p:nvSpPr>
          <p:cNvPr id="4" name="Slide Number Placeholder 3"/>
          <p:cNvSpPr>
            <a:spLocks noGrp="1"/>
          </p:cNvSpPr>
          <p:nvPr>
            <p:ph type="sldNum" sz="quarter" idx="10"/>
          </p:nvPr>
        </p:nvSpPr>
        <p:spPr/>
        <p:txBody>
          <a:bodyPr/>
          <a:lstStyle/>
          <a:p>
            <a:fld id="{D9DA2E2C-D299-4266-8486-4989603C7E80}" type="slidenum">
              <a:rPr lang="en-US" smtClean="0"/>
              <a:t>69</a:t>
            </a:fld>
            <a:endParaRPr lang="en-US"/>
          </a:p>
        </p:txBody>
      </p:sp>
    </p:spTree>
    <p:extLst>
      <p:ext uri="{BB962C8B-B14F-4D97-AF65-F5344CB8AC3E}">
        <p14:creationId xmlns:p14="http://schemas.microsoft.com/office/powerpoint/2010/main" val="3909181874"/>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If the rebar has been so heavily corroded that the diameter is significantly reduced, the repair should be reassessed by an engineer.</a:t>
            </a:r>
          </a:p>
          <a:p>
            <a:r>
              <a:rPr lang="en-US" baseline="0" dirty="0" smtClean="0"/>
              <a:t>Adding supplemental reinforcing bar, also known as lap-splicing, is sometimes an adequate fix to restore strength to the structure. </a:t>
            </a:r>
          </a:p>
          <a:p>
            <a:r>
              <a:rPr lang="en-US" baseline="0" dirty="0" smtClean="0"/>
              <a:t>If the engineer decides that the reinforcement needs to be removed entirely, consult </a:t>
            </a:r>
            <a:r>
              <a:rPr lang="en-US" b="0" baseline="0" dirty="0" smtClean="0"/>
              <a:t>ICRI 310.1 R-2008 “Guide for Surface Preparation for the Repair of Deteriorated Concrete Resulting from Reinforcing Steel Corrosion”.</a:t>
            </a:r>
            <a:endParaRPr lang="en-US" b="0" dirty="0" smtClean="0"/>
          </a:p>
          <a:p>
            <a:endParaRPr lang="en-US" b="0" dirty="0"/>
          </a:p>
        </p:txBody>
      </p:sp>
      <p:sp>
        <p:nvSpPr>
          <p:cNvPr id="4" name="Slide Number Placeholder 3"/>
          <p:cNvSpPr>
            <a:spLocks noGrp="1"/>
          </p:cNvSpPr>
          <p:nvPr>
            <p:ph type="sldNum" sz="quarter" idx="10"/>
          </p:nvPr>
        </p:nvSpPr>
        <p:spPr/>
        <p:txBody>
          <a:bodyPr/>
          <a:lstStyle/>
          <a:p>
            <a:fld id="{D9DA2E2C-D299-4266-8486-4989603C7E80}" type="slidenum">
              <a:rPr lang="en-US" smtClean="0"/>
              <a:t>70</a:t>
            </a:fld>
            <a:endParaRPr lang="en-US"/>
          </a:p>
        </p:txBody>
      </p:sp>
    </p:spTree>
    <p:extLst>
      <p:ext uri="{BB962C8B-B14F-4D97-AF65-F5344CB8AC3E}">
        <p14:creationId xmlns:p14="http://schemas.microsoft.com/office/powerpoint/2010/main" val="3909181874"/>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dirty="0" smtClean="0"/>
              <a:t>The concrete should be somewhat rough with teeth and open pores that will promote the interlocking of the substances as the repair material cures. </a:t>
            </a:r>
          </a:p>
          <a:p>
            <a:r>
              <a:rPr lang="en-US" sz="1200" b="0" dirty="0" smtClean="0"/>
              <a:t>We also want to be sure that the concrete is cleaned free of laitance and any particles that could interfere with bonding.</a:t>
            </a:r>
          </a:p>
          <a:p>
            <a:r>
              <a:rPr lang="en-US" sz="1200" b="0" dirty="0" smtClean="0"/>
              <a:t>The surface should also be saturated-surface dry (SSD), meaning that the surface is damp after cleaning. That being said, there should be no free-standing water that would interfere with the bonding of the repair material.</a:t>
            </a:r>
          </a:p>
          <a:p>
            <a:endParaRPr lang="en-US" b="0" dirty="0"/>
          </a:p>
        </p:txBody>
      </p:sp>
      <p:sp>
        <p:nvSpPr>
          <p:cNvPr id="4" name="Slide Number Placeholder 3"/>
          <p:cNvSpPr>
            <a:spLocks noGrp="1"/>
          </p:cNvSpPr>
          <p:nvPr>
            <p:ph type="sldNum" sz="quarter" idx="10"/>
          </p:nvPr>
        </p:nvSpPr>
        <p:spPr/>
        <p:txBody>
          <a:bodyPr/>
          <a:lstStyle/>
          <a:p>
            <a:fld id="{D9DA2E2C-D299-4266-8486-4989603C7E80}" type="slidenum">
              <a:rPr lang="en-US" smtClean="0"/>
              <a:t>71</a:t>
            </a:fld>
            <a:endParaRPr lang="en-US"/>
          </a:p>
        </p:txBody>
      </p:sp>
    </p:spTree>
    <p:extLst>
      <p:ext uri="{BB962C8B-B14F-4D97-AF65-F5344CB8AC3E}">
        <p14:creationId xmlns:p14="http://schemas.microsoft.com/office/powerpoint/2010/main" val="3741000980"/>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ICRI has created a </a:t>
            </a:r>
            <a:r>
              <a:rPr lang="en-US" b="0" baseline="0" dirty="0" smtClean="0"/>
              <a:t>concrete surface profile (CSP) chips </a:t>
            </a:r>
            <a:r>
              <a:rPr lang="en-US" baseline="0" dirty="0" smtClean="0"/>
              <a:t>for determining the surface profile necessary for various repair applications. </a:t>
            </a:r>
          </a:p>
          <a:p>
            <a:r>
              <a:rPr lang="en-US" baseline="0" dirty="0" smtClean="0"/>
              <a:t>These chips, as seen in the example here, can be compared to the prepared substrate to help contractors and installers verify that the concrete substrate is properly prepared as specified based on the type of substrate being repaired. </a:t>
            </a:r>
          </a:p>
          <a:p>
            <a:r>
              <a:rPr lang="en-US" baseline="0" dirty="0" smtClean="0"/>
              <a:t>The numbers of the chip refer to the size of the aggregate used in the concrete make-up.</a:t>
            </a:r>
          </a:p>
          <a:p>
            <a:r>
              <a:rPr lang="en-US" baseline="0" dirty="0" smtClean="0"/>
              <a:t>These chips were originally created to allow the manufacturer of the material to specify the intended substrate.</a:t>
            </a:r>
          </a:p>
          <a:p>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D9DA2E2C-D299-4266-8486-4989603C7E80}" type="slidenum">
              <a:rPr lang="en-US" smtClean="0"/>
              <a:t>72</a:t>
            </a:fld>
            <a:endParaRPr lang="en-US"/>
          </a:p>
        </p:txBody>
      </p:sp>
    </p:spTree>
    <p:extLst>
      <p:ext uri="{BB962C8B-B14F-4D97-AF65-F5344CB8AC3E}">
        <p14:creationId xmlns:p14="http://schemas.microsoft.com/office/powerpoint/2010/main" val="3741000980"/>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Proper surface preparation</a:t>
            </a:r>
            <a:r>
              <a:rPr lang="en-US" baseline="0" dirty="0" smtClean="0"/>
              <a:t> is critical and can be achieved with abrasive blasting, as seen here, or with shot blasting, water blasting, wire brushing or using a variety of other cleaning methods. </a:t>
            </a:r>
          </a:p>
          <a:p>
            <a:r>
              <a:rPr lang="en-US" baseline="0" dirty="0" smtClean="0"/>
              <a:t>Abrasive blasting is commonly used to both clean reinforcing steel and clean and profile concrete surfaces in preparation for the repair materials. </a:t>
            </a:r>
          </a:p>
          <a:p>
            <a:endParaRPr lang="en-US" baseline="0" dirty="0" smtClean="0"/>
          </a:p>
        </p:txBody>
      </p:sp>
      <p:sp>
        <p:nvSpPr>
          <p:cNvPr id="4" name="Slide Number Placeholder 3"/>
          <p:cNvSpPr>
            <a:spLocks noGrp="1"/>
          </p:cNvSpPr>
          <p:nvPr>
            <p:ph type="sldNum" sz="quarter" idx="10"/>
          </p:nvPr>
        </p:nvSpPr>
        <p:spPr/>
        <p:txBody>
          <a:bodyPr/>
          <a:lstStyle/>
          <a:p>
            <a:fld id="{D9DA2E2C-D299-4266-8486-4989603C7E80}" type="slidenum">
              <a:rPr lang="en-US" smtClean="0"/>
              <a:t>73</a:t>
            </a:fld>
            <a:endParaRPr lang="en-US"/>
          </a:p>
        </p:txBody>
      </p:sp>
    </p:spTree>
    <p:extLst>
      <p:ext uri="{BB962C8B-B14F-4D97-AF65-F5344CB8AC3E}">
        <p14:creationId xmlns:p14="http://schemas.microsoft.com/office/powerpoint/2010/main" val="3190825380"/>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After preparing the surface you should again verify that all delaminated concrete is removed. This can be done by hammer sounding or chain dragging again, or using other delaminated concrete identification methods outlined in ACI 228.2R-13 and ICRI 210.4 will provide more in-depth information for testing delamination of concrete.</a:t>
            </a:r>
            <a:endParaRPr lang="en-US" dirty="0" smtClean="0"/>
          </a:p>
          <a:p>
            <a:endParaRPr lang="en-US" dirty="0" smtClean="0"/>
          </a:p>
        </p:txBody>
      </p:sp>
      <p:sp>
        <p:nvSpPr>
          <p:cNvPr id="4" name="Slide Number Placeholder 3"/>
          <p:cNvSpPr>
            <a:spLocks noGrp="1"/>
          </p:cNvSpPr>
          <p:nvPr>
            <p:ph type="sldNum" sz="quarter" idx="10"/>
          </p:nvPr>
        </p:nvSpPr>
        <p:spPr/>
        <p:txBody>
          <a:bodyPr/>
          <a:lstStyle/>
          <a:p>
            <a:fld id="{D9DA2E2C-D299-4266-8486-4989603C7E80}" type="slidenum">
              <a:rPr lang="en-US" smtClean="0"/>
              <a:t>74</a:t>
            </a:fld>
            <a:endParaRPr lang="en-US"/>
          </a:p>
        </p:txBody>
      </p:sp>
    </p:spTree>
    <p:extLst>
      <p:ext uri="{BB962C8B-B14F-4D97-AF65-F5344CB8AC3E}">
        <p14:creationId xmlns:p14="http://schemas.microsoft.com/office/powerpoint/2010/main" val="2065020715"/>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If deterioration</a:t>
            </a:r>
            <a:r>
              <a:rPr lang="en-US" baseline="0" dirty="0" smtClean="0"/>
              <a:t> was caused by corrosion of the metal reinforcing bar, it may make sense to provide extra protection over the rebar in order to prevent this from happening again. </a:t>
            </a:r>
          </a:p>
          <a:p>
            <a:r>
              <a:rPr lang="en-US" baseline="0" dirty="0" smtClean="0"/>
              <a:t>Primers are coatings on reinforcement that make it more difficult for corrosive agents to reach the rebar.</a:t>
            </a:r>
          </a:p>
          <a:p>
            <a:r>
              <a:rPr lang="en-US" baseline="0" dirty="0" smtClean="0"/>
              <a:t>Zinc-rich primers, for example, are sacrificial coatings. Because zinc is a less noble metal than steel, when the corrosive elements come into contact with the rebar, the zinc coating will corrode instead of the reinforcement, therefore the strength of the structure is not compromised. </a:t>
            </a:r>
          </a:p>
          <a:p>
            <a:r>
              <a:rPr lang="en-US" baseline="0" dirty="0" smtClean="0"/>
              <a:t>Zinc coatings are particularly ideal in areas where corrosive agents are expected (e.g., chemical plants or marine environments).</a:t>
            </a:r>
          </a:p>
          <a:p>
            <a:endParaRPr lang="en-US" dirty="0"/>
          </a:p>
        </p:txBody>
      </p:sp>
      <p:sp>
        <p:nvSpPr>
          <p:cNvPr id="4" name="Slide Number Placeholder 3"/>
          <p:cNvSpPr>
            <a:spLocks noGrp="1"/>
          </p:cNvSpPr>
          <p:nvPr>
            <p:ph type="sldNum" sz="quarter" idx="10"/>
          </p:nvPr>
        </p:nvSpPr>
        <p:spPr/>
        <p:txBody>
          <a:bodyPr/>
          <a:lstStyle/>
          <a:p>
            <a:fld id="{D9DA2E2C-D299-4266-8486-4989603C7E80}" type="slidenum">
              <a:rPr lang="en-US" smtClean="0"/>
              <a:t>75</a:t>
            </a:fld>
            <a:endParaRPr lang="en-US"/>
          </a:p>
        </p:txBody>
      </p:sp>
    </p:spTree>
    <p:extLst>
      <p:ext uri="{BB962C8B-B14F-4D97-AF65-F5344CB8AC3E}">
        <p14:creationId xmlns:p14="http://schemas.microsoft.com/office/powerpoint/2010/main" val="560376966"/>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Zinc-rich primers, for example, are sacrificial coatings. Because zinc is a less noble metal than steel, when the corrosive elements come into contact with the rebar, the zinc coating will corrode instead of the reinforcement, therefore the strength of the structure is not compromised. </a:t>
            </a:r>
          </a:p>
          <a:p>
            <a:r>
              <a:rPr lang="en-US" baseline="0" dirty="0" smtClean="0"/>
              <a:t>Zinc coatings are particularly ideal in areas where corrosive agents are expected (e.g., chemical plants or marine environments).</a:t>
            </a:r>
          </a:p>
          <a:p>
            <a:endParaRPr lang="en-US" dirty="0" smtClean="0"/>
          </a:p>
          <a:p>
            <a:r>
              <a:rPr lang="en-US" baseline="0" dirty="0" smtClean="0"/>
              <a:t>___________</a:t>
            </a:r>
            <a:endParaRPr lang="en-US" dirty="0" smtClean="0"/>
          </a:p>
          <a:p>
            <a:endParaRPr lang="en-US" b="1" baseline="0" dirty="0" smtClean="0"/>
          </a:p>
          <a:p>
            <a:r>
              <a:rPr lang="en-US" b="1" baseline="0" dirty="0" smtClean="0"/>
              <a:t>Quiz Note</a:t>
            </a:r>
          </a:p>
          <a:p>
            <a:r>
              <a:rPr lang="en-US" b="0" baseline="0" dirty="0" smtClean="0"/>
              <a:t>This slide features information that will be found on the post-course knowledge assessment.</a:t>
            </a:r>
          </a:p>
          <a:p>
            <a:endParaRPr lang="en-US" dirty="0" smtClean="0"/>
          </a:p>
          <a:p>
            <a:pPr lvl="0"/>
            <a:r>
              <a:rPr lang="en-US" sz="1200" kern="1200" dirty="0" smtClean="0">
                <a:solidFill>
                  <a:schemeClr val="tx1"/>
                </a:solidFill>
                <a:effectLst/>
                <a:latin typeface="+mn-lt"/>
                <a:ea typeface="+mn-ea"/>
                <a:cs typeface="+mn-cs"/>
              </a:rPr>
              <a:t>How does a zinc-rich primer work?</a:t>
            </a:r>
          </a:p>
          <a:p>
            <a:pPr marL="228600" lvl="0" indent="-228600">
              <a:buFont typeface="+mj-lt"/>
              <a:buAutoNum type="alphaLcPeriod"/>
            </a:pPr>
            <a:r>
              <a:rPr lang="en-US" sz="1200" b="1" kern="1200" dirty="0" smtClean="0">
                <a:solidFill>
                  <a:schemeClr val="tx1"/>
                </a:solidFill>
                <a:effectLst/>
                <a:latin typeface="+mn-lt"/>
                <a:ea typeface="+mn-ea"/>
                <a:cs typeface="+mn-cs"/>
              </a:rPr>
              <a:t>When corrosive agents come into contact with the coated reinforcing bar, the coating will corrode instead of the reinforcing bar because zinc is a less noble metal</a:t>
            </a:r>
            <a:endParaRPr lang="en-US" sz="1200" kern="1200" dirty="0" smtClean="0">
              <a:solidFill>
                <a:schemeClr val="tx1"/>
              </a:solidFill>
              <a:effectLst/>
              <a:latin typeface="+mn-lt"/>
              <a:ea typeface="+mn-ea"/>
              <a:cs typeface="+mn-cs"/>
            </a:endParaRPr>
          </a:p>
          <a:p>
            <a:pPr marL="228600" lvl="0" indent="-228600">
              <a:buFont typeface="+mj-lt"/>
              <a:buAutoNum type="alphaLcPeriod"/>
            </a:pPr>
            <a:r>
              <a:rPr lang="en-US" sz="1200" kern="1200" dirty="0" smtClean="0">
                <a:solidFill>
                  <a:schemeClr val="tx1"/>
                </a:solidFill>
                <a:effectLst/>
                <a:latin typeface="+mn-lt"/>
                <a:ea typeface="+mn-ea"/>
                <a:cs typeface="+mn-cs"/>
              </a:rPr>
              <a:t>When corrosive agents come into contact with the coated reinforcing bar, the coating will corrode instead of the reinforcing bar because zinc is a more noble metal</a:t>
            </a:r>
          </a:p>
          <a:p>
            <a:pPr marL="228600" indent="-228600">
              <a:buFont typeface="+mj-lt"/>
              <a:buAutoNum type="alphaLcPeriod"/>
            </a:pPr>
            <a:r>
              <a:rPr lang="en-US" sz="1200" kern="1200" dirty="0" smtClean="0">
                <a:solidFill>
                  <a:schemeClr val="tx1"/>
                </a:solidFill>
                <a:effectLst/>
                <a:latin typeface="+mn-lt"/>
                <a:ea typeface="+mn-ea"/>
                <a:cs typeface="+mn-cs"/>
              </a:rPr>
              <a:t>When corrosive agents come into contact with the coated reinforcing bar, because zinc is a more noble metal, the coating will deflect corrosion and no part of the composite will experience damage </a:t>
            </a:r>
            <a:endParaRPr lang="en-US" dirty="0" smtClean="0"/>
          </a:p>
        </p:txBody>
      </p:sp>
      <p:sp>
        <p:nvSpPr>
          <p:cNvPr id="4" name="Slide Number Placeholder 3"/>
          <p:cNvSpPr>
            <a:spLocks noGrp="1"/>
          </p:cNvSpPr>
          <p:nvPr>
            <p:ph type="sldNum" sz="quarter" idx="10"/>
          </p:nvPr>
        </p:nvSpPr>
        <p:spPr/>
        <p:txBody>
          <a:bodyPr/>
          <a:lstStyle/>
          <a:p>
            <a:fld id="{D9DA2E2C-D299-4266-8486-4989603C7E80}" type="slidenum">
              <a:rPr lang="en-US" smtClean="0"/>
              <a:t>76</a:t>
            </a:fld>
            <a:endParaRPr lang="en-US"/>
          </a:p>
        </p:txBody>
      </p:sp>
    </p:spTree>
    <p:extLst>
      <p:ext uri="{BB962C8B-B14F-4D97-AF65-F5344CB8AC3E}">
        <p14:creationId xmlns:p14="http://schemas.microsoft.com/office/powerpoint/2010/main" val="2307386930"/>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After the reinforcing bar is completely exposed with at least three-fourths of an inch undercut beneath the rebar, the primer should be applied around the entire circumference of the rebar. If you do not completely coat the entire rebar, the corrosive agents will attach a different part of the steel with more intensity. </a:t>
            </a:r>
            <a:endParaRPr lang="en-US" dirty="0" smtClean="0"/>
          </a:p>
          <a:p>
            <a:r>
              <a:rPr lang="en-US" dirty="0" smtClean="0"/>
              <a:t>In </a:t>
            </a:r>
            <a:r>
              <a:rPr lang="en-US" baseline="0" dirty="0" smtClean="0"/>
              <a:t>this example, the zinc coating did not cover the complete circumference of the steel rebar. The corroding agents attacked the steel with more intensity and eventually, just the zinc coating remained, the steel completely rusted away!</a:t>
            </a:r>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smtClean="0"/>
          </a:p>
          <a:p>
            <a:r>
              <a:rPr lang="en-US" baseline="0" dirty="0" smtClean="0"/>
              <a:t>___________</a:t>
            </a:r>
            <a:endParaRPr lang="en-US" dirty="0" smtClean="0"/>
          </a:p>
          <a:p>
            <a:endParaRPr lang="en-US" b="1" baseline="0" dirty="0" smtClean="0"/>
          </a:p>
          <a:p>
            <a:r>
              <a:rPr lang="en-US" b="1" baseline="0" dirty="0" smtClean="0"/>
              <a:t>Quiz Note</a:t>
            </a:r>
          </a:p>
          <a:p>
            <a:r>
              <a:rPr lang="en-US" b="0" baseline="0" dirty="0" smtClean="0"/>
              <a:t>This slide features information that will be found on the post-course knowledge assessment.</a:t>
            </a:r>
          </a:p>
          <a:p>
            <a:endParaRPr lang="en-US" dirty="0" smtClean="0"/>
          </a:p>
          <a:p>
            <a:pPr lvl="0"/>
            <a:r>
              <a:rPr lang="en-US" sz="1200" kern="1200" dirty="0" smtClean="0">
                <a:solidFill>
                  <a:schemeClr val="tx1"/>
                </a:solidFill>
                <a:effectLst/>
                <a:latin typeface="+mn-lt"/>
                <a:ea typeface="+mn-ea"/>
                <a:cs typeface="+mn-cs"/>
              </a:rPr>
              <a:t>How does a zinc-rich primer work?</a:t>
            </a:r>
          </a:p>
          <a:p>
            <a:pPr marL="228600" lvl="0" indent="-228600">
              <a:buFont typeface="+mj-lt"/>
              <a:buAutoNum type="alphaLcPeriod"/>
            </a:pPr>
            <a:r>
              <a:rPr lang="en-US" sz="1200" b="1" kern="1200" dirty="0" smtClean="0">
                <a:solidFill>
                  <a:schemeClr val="tx1"/>
                </a:solidFill>
                <a:effectLst/>
                <a:latin typeface="+mn-lt"/>
                <a:ea typeface="+mn-ea"/>
                <a:cs typeface="+mn-cs"/>
              </a:rPr>
              <a:t>When corrosive agents come into contact with the coated reinforcing bar, the coating will corrode instead of the reinforcing bar because zinc is a less noble metal</a:t>
            </a:r>
            <a:endParaRPr lang="en-US" sz="1200" kern="1200" dirty="0" smtClean="0">
              <a:solidFill>
                <a:schemeClr val="tx1"/>
              </a:solidFill>
              <a:effectLst/>
              <a:latin typeface="+mn-lt"/>
              <a:ea typeface="+mn-ea"/>
              <a:cs typeface="+mn-cs"/>
            </a:endParaRPr>
          </a:p>
          <a:p>
            <a:pPr marL="228600" lvl="0" indent="-228600">
              <a:buFont typeface="+mj-lt"/>
              <a:buAutoNum type="alphaLcPeriod"/>
            </a:pPr>
            <a:r>
              <a:rPr lang="en-US" sz="1200" kern="1200" dirty="0" smtClean="0">
                <a:solidFill>
                  <a:schemeClr val="tx1"/>
                </a:solidFill>
                <a:effectLst/>
                <a:latin typeface="+mn-lt"/>
                <a:ea typeface="+mn-ea"/>
                <a:cs typeface="+mn-cs"/>
              </a:rPr>
              <a:t>When corrosive agents come into contact with the coated reinforcing bar, the coating will corrode instead of the reinforcing bar because zinc is a more noble metal</a:t>
            </a:r>
          </a:p>
          <a:p>
            <a:pPr marL="228600" indent="-228600">
              <a:buFont typeface="+mj-lt"/>
              <a:buAutoNum type="alphaLcPeriod"/>
            </a:pPr>
            <a:r>
              <a:rPr lang="en-US" sz="1200" kern="1200" dirty="0" smtClean="0">
                <a:solidFill>
                  <a:schemeClr val="tx1"/>
                </a:solidFill>
                <a:effectLst/>
                <a:latin typeface="+mn-lt"/>
                <a:ea typeface="+mn-ea"/>
                <a:cs typeface="+mn-cs"/>
              </a:rPr>
              <a:t>When corrosive agents come into contact with the coated reinforcing bar, because zinc is a more noble metal, the coating will deflect corrosion and no part of the composite will experience damage </a:t>
            </a:r>
            <a:endParaRPr lang="en-US" dirty="0" smtClean="0"/>
          </a:p>
        </p:txBody>
      </p:sp>
      <p:sp>
        <p:nvSpPr>
          <p:cNvPr id="4" name="Slide Number Placeholder 3"/>
          <p:cNvSpPr>
            <a:spLocks noGrp="1"/>
          </p:cNvSpPr>
          <p:nvPr>
            <p:ph type="sldNum" sz="quarter" idx="10"/>
          </p:nvPr>
        </p:nvSpPr>
        <p:spPr/>
        <p:txBody>
          <a:bodyPr/>
          <a:lstStyle/>
          <a:p>
            <a:fld id="{D9DA2E2C-D299-4266-8486-4989603C7E80}" type="slidenum">
              <a:rPr lang="en-US" smtClean="0"/>
              <a:t>77</a:t>
            </a:fld>
            <a:endParaRPr lang="en-US"/>
          </a:p>
        </p:txBody>
      </p:sp>
    </p:spTree>
    <p:extLst>
      <p:ext uri="{BB962C8B-B14F-4D97-AF65-F5344CB8AC3E}">
        <p14:creationId xmlns:p14="http://schemas.microsoft.com/office/powerpoint/2010/main" val="1553710022"/>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Some repairs fail because of inadequate</a:t>
            </a:r>
            <a:r>
              <a:rPr lang="en-US" baseline="0" dirty="0" smtClean="0"/>
              <a:t> bonding of the repair material to the substrate. This site is called the bond area. </a:t>
            </a:r>
          </a:p>
          <a:p>
            <a:r>
              <a:rPr lang="en-US" baseline="0" dirty="0" smtClean="0"/>
              <a:t>Bonding agents that can prime the substrate to better receive the repair material. </a:t>
            </a:r>
          </a:p>
        </p:txBody>
      </p:sp>
      <p:sp>
        <p:nvSpPr>
          <p:cNvPr id="4" name="Slide Number Placeholder 3"/>
          <p:cNvSpPr>
            <a:spLocks noGrp="1"/>
          </p:cNvSpPr>
          <p:nvPr>
            <p:ph type="sldNum" sz="quarter" idx="10"/>
          </p:nvPr>
        </p:nvSpPr>
        <p:spPr/>
        <p:txBody>
          <a:bodyPr/>
          <a:lstStyle/>
          <a:p>
            <a:fld id="{D9DA2E2C-D299-4266-8486-4989603C7E80}" type="slidenum">
              <a:rPr lang="en-US" smtClean="0"/>
              <a:t>78</a:t>
            </a:fld>
            <a:endParaRPr lang="en-US"/>
          </a:p>
        </p:txBody>
      </p:sp>
    </p:spTree>
    <p:extLst>
      <p:ext uri="{BB962C8B-B14F-4D97-AF65-F5344CB8AC3E}">
        <p14:creationId xmlns:p14="http://schemas.microsoft.com/office/powerpoint/2010/main" val="186591194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dirty="0" smtClean="0"/>
              <a:t>Review course description.</a:t>
            </a:r>
            <a:endParaRPr lang="en-US" i="1" dirty="0"/>
          </a:p>
        </p:txBody>
      </p:sp>
      <p:sp>
        <p:nvSpPr>
          <p:cNvPr id="4" name="Slide Number Placeholder 3"/>
          <p:cNvSpPr>
            <a:spLocks noGrp="1"/>
          </p:cNvSpPr>
          <p:nvPr>
            <p:ph type="sldNum" sz="quarter" idx="10"/>
          </p:nvPr>
        </p:nvSpPr>
        <p:spPr/>
        <p:txBody>
          <a:bodyPr/>
          <a:lstStyle/>
          <a:p>
            <a:fld id="{D9DA2E2C-D299-4266-8486-4989603C7E80}" type="slidenum">
              <a:rPr lang="en-US" smtClean="0"/>
              <a:t>8</a:t>
            </a:fld>
            <a:endParaRPr lang="en-US"/>
          </a:p>
        </p:txBody>
      </p:sp>
    </p:spTree>
    <p:extLst>
      <p:ext uri="{BB962C8B-B14F-4D97-AF65-F5344CB8AC3E}">
        <p14:creationId xmlns:p14="http://schemas.microsoft.com/office/powerpoint/2010/main" val="4126461106"/>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A bonding agent should be applied after surface preparation is complete and before the repair material is placed. It is important that the edges are fully coated. </a:t>
            </a:r>
          </a:p>
          <a:p>
            <a:r>
              <a:rPr lang="en-US" baseline="0" dirty="0" smtClean="0"/>
              <a:t>If you decide to use a bonding agent, remember that you should apply the repair material while the bonding agent while it is still tacky. Do not wait for the bonding agent to dry before applying your repair material—if you do so this could create a bond break instead. We want the bonding agent and the repair material to dry together in order to form a strong bond. </a:t>
            </a:r>
          </a:p>
        </p:txBody>
      </p:sp>
      <p:sp>
        <p:nvSpPr>
          <p:cNvPr id="4" name="Slide Number Placeholder 3"/>
          <p:cNvSpPr>
            <a:spLocks noGrp="1"/>
          </p:cNvSpPr>
          <p:nvPr>
            <p:ph type="sldNum" sz="quarter" idx="10"/>
          </p:nvPr>
        </p:nvSpPr>
        <p:spPr/>
        <p:txBody>
          <a:bodyPr/>
          <a:lstStyle/>
          <a:p>
            <a:fld id="{D9DA2E2C-D299-4266-8486-4989603C7E80}" type="slidenum">
              <a:rPr lang="en-US" smtClean="0"/>
              <a:t>79</a:t>
            </a:fld>
            <a:endParaRPr lang="en-US"/>
          </a:p>
        </p:txBody>
      </p:sp>
    </p:spTree>
    <p:extLst>
      <p:ext uri="{BB962C8B-B14F-4D97-AF65-F5344CB8AC3E}">
        <p14:creationId xmlns:p14="http://schemas.microsoft.com/office/powerpoint/2010/main" val="2639027829"/>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Note that the effectiveness of bonding agents have been disputed in the field. Some say that bonding agents are just “one more thing to go wrong” with the repair and “one more thing to buy.” Research has shown that a good “</a:t>
            </a:r>
            <a:r>
              <a:rPr lang="en-US" b="0" baseline="0" dirty="0" smtClean="0"/>
              <a:t>scrub coat” can often be just as effective as a bonding agent, so if the Project Engineer is looking to decrease the costs of the repair, he or she may consider cutting the bonding agent. </a:t>
            </a:r>
            <a:endParaRPr lang="en-US" dirty="0" smtClean="0"/>
          </a:p>
        </p:txBody>
      </p:sp>
      <p:sp>
        <p:nvSpPr>
          <p:cNvPr id="4" name="Slide Number Placeholder 3"/>
          <p:cNvSpPr>
            <a:spLocks noGrp="1"/>
          </p:cNvSpPr>
          <p:nvPr>
            <p:ph type="sldNum" sz="quarter" idx="10"/>
          </p:nvPr>
        </p:nvSpPr>
        <p:spPr/>
        <p:txBody>
          <a:bodyPr/>
          <a:lstStyle/>
          <a:p>
            <a:fld id="{D9DA2E2C-D299-4266-8486-4989603C7E80}" type="slidenum">
              <a:rPr lang="en-US" smtClean="0"/>
              <a:t>80</a:t>
            </a:fld>
            <a:endParaRPr lang="en-US"/>
          </a:p>
        </p:txBody>
      </p:sp>
    </p:spTree>
    <p:extLst>
      <p:ext uri="{BB962C8B-B14F-4D97-AF65-F5344CB8AC3E}">
        <p14:creationId xmlns:p14="http://schemas.microsoft.com/office/powerpoint/2010/main" val="2938610172"/>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9DA2E2C-D299-4266-8486-4989603C7E80}" type="slidenum">
              <a:rPr lang="en-US" smtClean="0"/>
              <a:t>81</a:t>
            </a:fld>
            <a:endParaRPr lang="en-US"/>
          </a:p>
        </p:txBody>
      </p:sp>
    </p:spTree>
    <p:extLst>
      <p:ext uri="{BB962C8B-B14F-4D97-AF65-F5344CB8AC3E}">
        <p14:creationId xmlns:p14="http://schemas.microsoft.com/office/powerpoint/2010/main" val="591902545"/>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dirty="0" smtClean="0"/>
              <a:t>Time</a:t>
            </a:r>
            <a:r>
              <a:rPr lang="en-US" i="1" baseline="0" dirty="0" smtClean="0"/>
              <a:t> provided, ask these Check Your Knowledge Questions. You can hide questions that you do not want to ask prior to the presentation. </a:t>
            </a:r>
            <a:endParaRPr lang="en-US" i="1" dirty="0"/>
          </a:p>
        </p:txBody>
      </p:sp>
      <p:sp>
        <p:nvSpPr>
          <p:cNvPr id="4" name="Slide Number Placeholder 3"/>
          <p:cNvSpPr>
            <a:spLocks noGrp="1"/>
          </p:cNvSpPr>
          <p:nvPr>
            <p:ph type="sldNum" sz="quarter" idx="10"/>
          </p:nvPr>
        </p:nvSpPr>
        <p:spPr/>
        <p:txBody>
          <a:bodyPr/>
          <a:lstStyle/>
          <a:p>
            <a:fld id="{D9DA2E2C-D299-4266-8486-4989603C7E80}" type="slidenum">
              <a:rPr lang="en-US" smtClean="0"/>
              <a:t>82</a:t>
            </a:fld>
            <a:endParaRPr lang="en-US"/>
          </a:p>
        </p:txBody>
      </p:sp>
    </p:spTree>
    <p:extLst>
      <p:ext uri="{BB962C8B-B14F-4D97-AF65-F5344CB8AC3E}">
        <p14:creationId xmlns:p14="http://schemas.microsoft.com/office/powerpoint/2010/main" val="2709274739"/>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dirty="0" smtClean="0"/>
              <a:t>Time</a:t>
            </a:r>
            <a:r>
              <a:rPr lang="en-US" i="1" baseline="0" dirty="0" smtClean="0"/>
              <a:t> provided, ask these Check Your Knowledge Questions. You can hide questions that you do not want to ask prior to the presentation. </a:t>
            </a:r>
            <a:endParaRPr lang="en-US" i="1" dirty="0"/>
          </a:p>
        </p:txBody>
      </p:sp>
      <p:sp>
        <p:nvSpPr>
          <p:cNvPr id="4" name="Slide Number Placeholder 3"/>
          <p:cNvSpPr>
            <a:spLocks noGrp="1"/>
          </p:cNvSpPr>
          <p:nvPr>
            <p:ph type="sldNum" sz="quarter" idx="10"/>
          </p:nvPr>
        </p:nvSpPr>
        <p:spPr/>
        <p:txBody>
          <a:bodyPr/>
          <a:lstStyle/>
          <a:p>
            <a:fld id="{D9DA2E2C-D299-4266-8486-4989603C7E80}" type="slidenum">
              <a:rPr lang="en-US" smtClean="0"/>
              <a:t>83</a:t>
            </a:fld>
            <a:endParaRPr lang="en-US"/>
          </a:p>
        </p:txBody>
      </p:sp>
    </p:spTree>
    <p:extLst>
      <p:ext uri="{BB962C8B-B14F-4D97-AF65-F5344CB8AC3E}">
        <p14:creationId xmlns:p14="http://schemas.microsoft.com/office/powerpoint/2010/main" val="2709274739"/>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dirty="0" smtClean="0"/>
              <a:t>Time</a:t>
            </a:r>
            <a:r>
              <a:rPr lang="en-US" i="1" baseline="0" dirty="0" smtClean="0"/>
              <a:t> provided, ask these Check Your Knowledge Questions. You can hide questions that you do not want to ask prior to the presentation. </a:t>
            </a:r>
            <a:endParaRPr lang="en-US" i="1" dirty="0"/>
          </a:p>
        </p:txBody>
      </p:sp>
      <p:sp>
        <p:nvSpPr>
          <p:cNvPr id="4" name="Slide Number Placeholder 3"/>
          <p:cNvSpPr>
            <a:spLocks noGrp="1"/>
          </p:cNvSpPr>
          <p:nvPr>
            <p:ph type="sldNum" sz="quarter" idx="10"/>
          </p:nvPr>
        </p:nvSpPr>
        <p:spPr/>
        <p:txBody>
          <a:bodyPr/>
          <a:lstStyle/>
          <a:p>
            <a:fld id="{D9DA2E2C-D299-4266-8486-4989603C7E80}" type="slidenum">
              <a:rPr lang="en-US" smtClean="0"/>
              <a:t>84</a:t>
            </a:fld>
            <a:endParaRPr lang="en-US"/>
          </a:p>
        </p:txBody>
      </p:sp>
    </p:spTree>
    <p:extLst>
      <p:ext uri="{BB962C8B-B14F-4D97-AF65-F5344CB8AC3E}">
        <p14:creationId xmlns:p14="http://schemas.microsoft.com/office/powerpoint/2010/main" val="2709274739"/>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dirty="0" smtClean="0"/>
              <a:t>Time</a:t>
            </a:r>
            <a:r>
              <a:rPr lang="en-US" i="1" baseline="0" dirty="0" smtClean="0"/>
              <a:t> provided, ask these Check Your Knowledge Questions. You can hide questions that you do not want to ask prior to the presentation. </a:t>
            </a:r>
            <a:endParaRPr lang="en-US" i="1" dirty="0"/>
          </a:p>
        </p:txBody>
      </p:sp>
      <p:sp>
        <p:nvSpPr>
          <p:cNvPr id="4" name="Slide Number Placeholder 3"/>
          <p:cNvSpPr>
            <a:spLocks noGrp="1"/>
          </p:cNvSpPr>
          <p:nvPr>
            <p:ph type="sldNum" sz="quarter" idx="10"/>
          </p:nvPr>
        </p:nvSpPr>
        <p:spPr/>
        <p:txBody>
          <a:bodyPr/>
          <a:lstStyle/>
          <a:p>
            <a:fld id="{D9DA2E2C-D299-4266-8486-4989603C7E80}" type="slidenum">
              <a:rPr lang="en-US" smtClean="0"/>
              <a:t>85</a:t>
            </a:fld>
            <a:endParaRPr lang="en-US"/>
          </a:p>
        </p:txBody>
      </p:sp>
    </p:spTree>
    <p:extLst>
      <p:ext uri="{BB962C8B-B14F-4D97-AF65-F5344CB8AC3E}">
        <p14:creationId xmlns:p14="http://schemas.microsoft.com/office/powerpoint/2010/main" val="2709274739"/>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dirty="0" smtClean="0"/>
              <a:t>Time</a:t>
            </a:r>
            <a:r>
              <a:rPr lang="en-US" i="1" baseline="0" dirty="0" smtClean="0"/>
              <a:t> provided, ask these Check Your Knowledge Questions. You can hide questions that you do not want to ask prior to the presentation. </a:t>
            </a:r>
            <a:endParaRPr lang="en-US" i="1" dirty="0"/>
          </a:p>
        </p:txBody>
      </p:sp>
      <p:sp>
        <p:nvSpPr>
          <p:cNvPr id="4" name="Slide Number Placeholder 3"/>
          <p:cNvSpPr>
            <a:spLocks noGrp="1"/>
          </p:cNvSpPr>
          <p:nvPr>
            <p:ph type="sldNum" sz="quarter" idx="10"/>
          </p:nvPr>
        </p:nvSpPr>
        <p:spPr/>
        <p:txBody>
          <a:bodyPr/>
          <a:lstStyle/>
          <a:p>
            <a:fld id="{D9DA2E2C-D299-4266-8486-4989603C7E80}" type="slidenum">
              <a:rPr lang="en-US" smtClean="0"/>
              <a:t>86</a:t>
            </a:fld>
            <a:endParaRPr lang="en-US"/>
          </a:p>
        </p:txBody>
      </p:sp>
    </p:spTree>
    <p:extLst>
      <p:ext uri="{BB962C8B-B14F-4D97-AF65-F5344CB8AC3E}">
        <p14:creationId xmlns:p14="http://schemas.microsoft.com/office/powerpoint/2010/main" val="2709274739"/>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dirty="0" smtClean="0"/>
              <a:t>Time</a:t>
            </a:r>
            <a:r>
              <a:rPr lang="en-US" i="1" baseline="0" dirty="0" smtClean="0"/>
              <a:t> provided, ask these Check Your Knowledge Questions. You can hide questions that you do not want to ask prior to the presentation. </a:t>
            </a:r>
            <a:endParaRPr lang="en-US" i="1" dirty="0"/>
          </a:p>
        </p:txBody>
      </p:sp>
      <p:sp>
        <p:nvSpPr>
          <p:cNvPr id="4" name="Slide Number Placeholder 3"/>
          <p:cNvSpPr>
            <a:spLocks noGrp="1"/>
          </p:cNvSpPr>
          <p:nvPr>
            <p:ph type="sldNum" sz="quarter" idx="10"/>
          </p:nvPr>
        </p:nvSpPr>
        <p:spPr/>
        <p:txBody>
          <a:bodyPr/>
          <a:lstStyle/>
          <a:p>
            <a:fld id="{D9DA2E2C-D299-4266-8486-4989603C7E80}" type="slidenum">
              <a:rPr lang="en-US" smtClean="0"/>
              <a:t>87</a:t>
            </a:fld>
            <a:endParaRPr lang="en-US"/>
          </a:p>
        </p:txBody>
      </p:sp>
    </p:spTree>
    <p:extLst>
      <p:ext uri="{BB962C8B-B14F-4D97-AF65-F5344CB8AC3E}">
        <p14:creationId xmlns:p14="http://schemas.microsoft.com/office/powerpoint/2010/main" val="2709274739"/>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i="1" dirty="0" smtClean="0"/>
              <a:t>Review lesson</a:t>
            </a:r>
            <a:r>
              <a:rPr lang="en-US" i="1" baseline="0" dirty="0" smtClean="0"/>
              <a:t> objectives. </a:t>
            </a:r>
            <a:endParaRPr lang="en-US" i="1" dirty="0" smtClean="0"/>
          </a:p>
          <a:p>
            <a:endParaRPr lang="en-US" dirty="0"/>
          </a:p>
        </p:txBody>
      </p:sp>
      <p:sp>
        <p:nvSpPr>
          <p:cNvPr id="4" name="Slide Number Placeholder 3"/>
          <p:cNvSpPr>
            <a:spLocks noGrp="1"/>
          </p:cNvSpPr>
          <p:nvPr>
            <p:ph type="sldNum" sz="quarter" idx="10"/>
          </p:nvPr>
        </p:nvSpPr>
        <p:spPr/>
        <p:txBody>
          <a:bodyPr/>
          <a:lstStyle/>
          <a:p>
            <a:fld id="{D9DA2E2C-D299-4266-8486-4989603C7E80}" type="slidenum">
              <a:rPr lang="en-US" smtClean="0"/>
              <a:t>90</a:t>
            </a:fld>
            <a:endParaRPr lang="en-US"/>
          </a:p>
        </p:txBody>
      </p:sp>
    </p:spTree>
    <p:extLst>
      <p:ext uri="{BB962C8B-B14F-4D97-AF65-F5344CB8AC3E}">
        <p14:creationId xmlns:p14="http://schemas.microsoft.com/office/powerpoint/2010/main" val="213498861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100" b="1" kern="1200" dirty="0" smtClean="0">
                <a:solidFill>
                  <a:schemeClr val="tx1"/>
                </a:solidFill>
                <a:effectLst/>
                <a:latin typeface="+mn-lt"/>
                <a:ea typeface="+mn-ea"/>
                <a:cs typeface="+mn-cs"/>
              </a:rPr>
              <a:t>Do</a:t>
            </a:r>
            <a:endParaRPr lang="en-US" sz="1100" kern="1200" dirty="0" smtClean="0">
              <a:solidFill>
                <a:schemeClr val="tx1"/>
              </a:solidFill>
              <a:effectLst/>
              <a:latin typeface="+mn-lt"/>
              <a:ea typeface="+mn-ea"/>
              <a:cs typeface="+mn-cs"/>
            </a:endParaRPr>
          </a:p>
          <a:p>
            <a:r>
              <a:rPr lang="en-US" sz="1100" kern="1200" dirty="0" smtClean="0">
                <a:solidFill>
                  <a:schemeClr val="tx1"/>
                </a:solidFill>
                <a:effectLst/>
                <a:latin typeface="+mn-lt"/>
                <a:ea typeface="+mn-ea"/>
                <a:cs typeface="+mn-cs"/>
              </a:rPr>
              <a:t>Review the learning objectives for the course.</a:t>
            </a:r>
          </a:p>
          <a:p>
            <a:r>
              <a:rPr lang="en-US" sz="1100" kern="1200" dirty="0" smtClean="0">
                <a:solidFill>
                  <a:schemeClr val="tx1"/>
                </a:solidFill>
                <a:effectLst/>
                <a:latin typeface="+mn-lt"/>
                <a:ea typeface="+mn-ea"/>
                <a:cs typeface="+mn-cs"/>
              </a:rPr>
              <a:t> </a:t>
            </a:r>
          </a:p>
          <a:p>
            <a:r>
              <a:rPr lang="en-US" sz="1100" kern="1200" dirty="0" smtClean="0">
                <a:solidFill>
                  <a:schemeClr val="tx1"/>
                </a:solidFill>
                <a:effectLst/>
                <a:latin typeface="+mn-lt"/>
                <a:ea typeface="+mn-ea"/>
                <a:cs typeface="+mn-cs"/>
              </a:rPr>
              <a:t>Inform students that the assessment questions will be based on these learning objectives. Slides that may contain information relevant to the test have a</a:t>
            </a:r>
            <a:r>
              <a:rPr lang="en-US" sz="1100" kern="1200" baseline="0" dirty="0" smtClean="0">
                <a:solidFill>
                  <a:schemeClr val="tx1"/>
                </a:solidFill>
                <a:effectLst/>
                <a:latin typeface="+mn-lt"/>
                <a:ea typeface="+mn-ea"/>
                <a:cs typeface="+mn-cs"/>
              </a:rPr>
              <a:t> </a:t>
            </a:r>
            <a:r>
              <a:rPr lang="en-US" sz="1100" i="1" kern="1200" baseline="0" dirty="0" smtClean="0">
                <a:solidFill>
                  <a:schemeClr val="tx1"/>
                </a:solidFill>
                <a:effectLst/>
                <a:latin typeface="+mn-lt"/>
                <a:ea typeface="+mn-ea"/>
                <a:cs typeface="+mn-cs"/>
              </a:rPr>
              <a:t>teal</a:t>
            </a:r>
            <a:r>
              <a:rPr lang="en-US" sz="1100" i="1" kern="1200" dirty="0" smtClean="0">
                <a:solidFill>
                  <a:schemeClr val="tx1"/>
                </a:solidFill>
                <a:effectLst/>
                <a:latin typeface="+mn-lt"/>
                <a:ea typeface="+mn-ea"/>
                <a:cs typeface="+mn-cs"/>
              </a:rPr>
              <a:t> graduation cap </a:t>
            </a:r>
            <a:r>
              <a:rPr lang="en-US" sz="1100" kern="1200" dirty="0" smtClean="0">
                <a:solidFill>
                  <a:schemeClr val="tx1"/>
                </a:solidFill>
                <a:effectLst/>
                <a:latin typeface="+mn-lt"/>
                <a:ea typeface="+mn-ea"/>
                <a:cs typeface="+mn-cs"/>
              </a:rPr>
              <a:t>located in the bottom-left corner.</a:t>
            </a:r>
            <a:endParaRPr lang="en-US" sz="11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D9DA2E2C-D299-4266-8486-4989603C7E80}" type="slidenum">
              <a:rPr lang="en-US" smtClean="0"/>
              <a:t>9</a:t>
            </a:fld>
            <a:endParaRPr lang="en-US"/>
          </a:p>
        </p:txBody>
      </p:sp>
    </p:spTree>
    <p:extLst>
      <p:ext uri="{BB962C8B-B14F-4D97-AF65-F5344CB8AC3E}">
        <p14:creationId xmlns:p14="http://schemas.microsoft.com/office/powerpoint/2010/main" val="239614299"/>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i="0" baseline="0" dirty="0" smtClean="0"/>
          </a:p>
        </p:txBody>
      </p:sp>
      <p:sp>
        <p:nvSpPr>
          <p:cNvPr id="4" name="Slide Number Placeholder 3"/>
          <p:cNvSpPr>
            <a:spLocks noGrp="1"/>
          </p:cNvSpPr>
          <p:nvPr>
            <p:ph type="sldNum" sz="quarter" idx="10"/>
          </p:nvPr>
        </p:nvSpPr>
        <p:spPr/>
        <p:txBody>
          <a:bodyPr/>
          <a:lstStyle/>
          <a:p>
            <a:fld id="{D9DA2E2C-D299-4266-8486-4989603C7E80}" type="slidenum">
              <a:rPr lang="en-US" smtClean="0"/>
              <a:t>91</a:t>
            </a:fld>
            <a:endParaRPr lang="en-US"/>
          </a:p>
        </p:txBody>
      </p:sp>
    </p:spTree>
    <p:extLst>
      <p:ext uri="{BB962C8B-B14F-4D97-AF65-F5344CB8AC3E}">
        <p14:creationId xmlns:p14="http://schemas.microsoft.com/office/powerpoint/2010/main" val="2084788464"/>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smtClean="0"/>
              <a:t>Each of repair methods covered has an associated </a:t>
            </a:r>
            <a:r>
              <a:rPr lang="en-US" sz="1200" b="1" dirty="0" smtClean="0"/>
              <a:t>ACI</a:t>
            </a:r>
            <a:r>
              <a:rPr lang="en-US" sz="1200" dirty="0" smtClean="0"/>
              <a:t> </a:t>
            </a:r>
            <a:r>
              <a:rPr lang="en-US" sz="1200" b="1" dirty="0" smtClean="0"/>
              <a:t>R</a:t>
            </a:r>
            <a:r>
              <a:rPr lang="en-US" sz="1200" dirty="0" smtClean="0"/>
              <a:t>epair </a:t>
            </a:r>
            <a:r>
              <a:rPr lang="en-US" sz="1200" b="1" dirty="0" smtClean="0"/>
              <a:t>A</a:t>
            </a:r>
            <a:r>
              <a:rPr lang="en-US" sz="1200" dirty="0" smtClean="0"/>
              <a:t>pplication </a:t>
            </a:r>
            <a:r>
              <a:rPr lang="en-US" sz="1200" b="1" dirty="0" smtClean="0"/>
              <a:t>P</a:t>
            </a:r>
            <a:r>
              <a:rPr lang="en-US" sz="1200" dirty="0" smtClean="0"/>
              <a:t>rocedure (RAP) These are available as an online download from ACI.</a:t>
            </a:r>
            <a:endParaRPr lang="en-US" sz="1200" dirty="0"/>
          </a:p>
        </p:txBody>
      </p:sp>
      <p:sp>
        <p:nvSpPr>
          <p:cNvPr id="4" name="Slide Number Placeholder 3"/>
          <p:cNvSpPr>
            <a:spLocks noGrp="1"/>
          </p:cNvSpPr>
          <p:nvPr>
            <p:ph type="sldNum" sz="quarter" idx="10"/>
          </p:nvPr>
        </p:nvSpPr>
        <p:spPr/>
        <p:txBody>
          <a:bodyPr/>
          <a:lstStyle/>
          <a:p>
            <a:fld id="{D9DA2E2C-D299-4266-8486-4989603C7E80}" type="slidenum">
              <a:rPr lang="en-US" smtClean="0"/>
              <a:t>92</a:t>
            </a:fld>
            <a:endParaRPr lang="en-US"/>
          </a:p>
        </p:txBody>
      </p:sp>
    </p:spTree>
    <p:extLst>
      <p:ext uri="{BB962C8B-B14F-4D97-AF65-F5344CB8AC3E}">
        <p14:creationId xmlns:p14="http://schemas.microsoft.com/office/powerpoint/2010/main" val="3429616465"/>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The primary purpose of this repair is to correct surface deficiencies and provide the intended design surface. These deficiencies can include nonmoving hairline or plastic shrinkage cracks, small or shallow surface air voids, honeycombs, or rock pockets. More often than not, this is done for aesthetic purposes.</a:t>
            </a:r>
          </a:p>
        </p:txBody>
      </p:sp>
      <p:sp>
        <p:nvSpPr>
          <p:cNvPr id="4" name="Slide Number Placeholder 3"/>
          <p:cNvSpPr>
            <a:spLocks noGrp="1"/>
          </p:cNvSpPr>
          <p:nvPr>
            <p:ph type="sldNum" sz="quarter" idx="10"/>
          </p:nvPr>
        </p:nvSpPr>
        <p:spPr/>
        <p:txBody>
          <a:bodyPr/>
          <a:lstStyle/>
          <a:p>
            <a:fld id="{D9DA2E2C-D299-4266-8486-4989603C7E80}" type="slidenum">
              <a:rPr lang="en-US" smtClean="0"/>
              <a:t>93</a:t>
            </a:fld>
            <a:endParaRPr lang="en-US"/>
          </a:p>
        </p:txBody>
      </p:sp>
    </p:spTree>
    <p:extLst>
      <p:ext uri="{BB962C8B-B14F-4D97-AF65-F5344CB8AC3E}">
        <p14:creationId xmlns:p14="http://schemas.microsoft.com/office/powerpoint/2010/main" val="3783203188"/>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9DA2E2C-D299-4266-8486-4989603C7E80}" type="slidenum">
              <a:rPr lang="en-US" smtClean="0"/>
              <a:t>94</a:t>
            </a:fld>
            <a:endParaRPr lang="en-US"/>
          </a:p>
        </p:txBody>
      </p:sp>
    </p:spTree>
    <p:extLst>
      <p:ext uri="{BB962C8B-B14F-4D97-AF65-F5344CB8AC3E}">
        <p14:creationId xmlns:p14="http://schemas.microsoft.com/office/powerpoint/2010/main" val="4181284325"/>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9DA2E2C-D299-4266-8486-4989603C7E80}" type="slidenum">
              <a:rPr lang="en-US" smtClean="0"/>
              <a:t>95</a:t>
            </a:fld>
            <a:endParaRPr lang="en-US"/>
          </a:p>
        </p:txBody>
      </p:sp>
    </p:spTree>
    <p:extLst>
      <p:ext uri="{BB962C8B-B14F-4D97-AF65-F5344CB8AC3E}">
        <p14:creationId xmlns:p14="http://schemas.microsoft.com/office/powerpoint/2010/main" val="3099826525"/>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9DA2E2C-D299-4266-8486-4989603C7E80}" type="slidenum">
              <a:rPr lang="en-US" smtClean="0"/>
              <a:t>97</a:t>
            </a:fld>
            <a:endParaRPr lang="en-US"/>
          </a:p>
        </p:txBody>
      </p:sp>
    </p:spTree>
    <p:extLst>
      <p:ext uri="{BB962C8B-B14F-4D97-AF65-F5344CB8AC3E}">
        <p14:creationId xmlns:p14="http://schemas.microsoft.com/office/powerpoint/2010/main" val="609906938"/>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Hand application</a:t>
            </a:r>
            <a:r>
              <a:rPr lang="en-US" baseline="0" dirty="0" smtClean="0"/>
              <a:t> repairs are ideal in thin repairs that are cosmetic in nature. Although they </a:t>
            </a:r>
            <a:r>
              <a:rPr lang="en-US" i="1" u="none" baseline="0" dirty="0" smtClean="0"/>
              <a:t>can</a:t>
            </a:r>
            <a:r>
              <a:rPr lang="en-US" baseline="0" dirty="0" smtClean="0"/>
              <a:t> be used in structural repairs, in which repair material must be consolidated around the reinforcing bar (as seen in this image) opinions about the effectiveness of this technique vary. Some recommend that repairs encompassing the reinforcing bar should only use pressurized methods (meaning in a form-and-pour/pump method or shotcrete method, etc.) in order to ensure that the rebar is completely encapsulated without air pockets.</a:t>
            </a:r>
          </a:p>
          <a:p>
            <a:r>
              <a:rPr lang="en-US" baseline="0" dirty="0" smtClean="0"/>
              <a:t>However, because the hand application method is simple, inexpensive, and does not require a variety of equipment, it is favored in many instances. Just remember to consider other methods when repairing around reinforcing bar as hand application will most likely not deliver the best results.</a:t>
            </a:r>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Next, let’s look at the steps in this repair…</a:t>
            </a:r>
          </a:p>
          <a:p>
            <a:endParaRPr lang="en-US" dirty="0"/>
          </a:p>
        </p:txBody>
      </p:sp>
      <p:sp>
        <p:nvSpPr>
          <p:cNvPr id="4" name="Slide Number Placeholder 3"/>
          <p:cNvSpPr>
            <a:spLocks noGrp="1"/>
          </p:cNvSpPr>
          <p:nvPr>
            <p:ph type="sldNum" sz="quarter" idx="10"/>
          </p:nvPr>
        </p:nvSpPr>
        <p:spPr/>
        <p:txBody>
          <a:bodyPr/>
          <a:lstStyle/>
          <a:p>
            <a:fld id="{D9DA2E2C-D299-4266-8486-4989603C7E80}" type="slidenum">
              <a:rPr lang="en-US" smtClean="0"/>
              <a:t>98</a:t>
            </a:fld>
            <a:endParaRPr lang="en-US"/>
          </a:p>
        </p:txBody>
      </p:sp>
    </p:spTree>
    <p:extLst>
      <p:ext uri="{BB962C8B-B14F-4D97-AF65-F5344CB8AC3E}">
        <p14:creationId xmlns:p14="http://schemas.microsoft.com/office/powerpoint/2010/main" val="1165153340"/>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For more information refer</a:t>
            </a:r>
            <a:r>
              <a:rPr lang="en-US" baseline="0" dirty="0" smtClean="0"/>
              <a:t> to the RAP (Repair Application Procedure) 6 on </a:t>
            </a:r>
            <a:r>
              <a:rPr lang="en-US" i="1" baseline="0" dirty="0" smtClean="0"/>
              <a:t>Vertical and Overhead Spall Repair by Hand Application</a:t>
            </a:r>
            <a:r>
              <a:rPr lang="en-US" baseline="0" dirty="0" smtClean="0"/>
              <a:t>.</a:t>
            </a:r>
            <a:endParaRPr lang="en-US" dirty="0"/>
          </a:p>
        </p:txBody>
      </p:sp>
      <p:sp>
        <p:nvSpPr>
          <p:cNvPr id="4" name="Slide Number Placeholder 3"/>
          <p:cNvSpPr>
            <a:spLocks noGrp="1"/>
          </p:cNvSpPr>
          <p:nvPr>
            <p:ph type="sldNum" sz="quarter" idx="10"/>
          </p:nvPr>
        </p:nvSpPr>
        <p:spPr/>
        <p:txBody>
          <a:bodyPr/>
          <a:lstStyle/>
          <a:p>
            <a:fld id="{D9DA2E2C-D299-4266-8486-4989603C7E80}" type="slidenum">
              <a:rPr lang="en-US" smtClean="0"/>
              <a:t>99</a:t>
            </a:fld>
            <a:endParaRPr lang="en-US"/>
          </a:p>
        </p:txBody>
      </p:sp>
    </p:spTree>
    <p:extLst>
      <p:ext uri="{BB962C8B-B14F-4D97-AF65-F5344CB8AC3E}">
        <p14:creationId xmlns:p14="http://schemas.microsoft.com/office/powerpoint/2010/main" val="2204609189"/>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dirty="0" smtClean="0"/>
              <a:t>It is very important</a:t>
            </a:r>
            <a:r>
              <a:rPr lang="en-US" baseline="0" dirty="0" smtClean="0"/>
              <a:t> to ensure that in every application, full bags of the product are mixed. This is because, as we learned earlier, proprietary repair materials are concrete with admixtures incorporated into them. Often these admixtures are added to the bag without the bag being thoroughly mixed. More of the admixture may be present at the bottom of the bag than at the top of the bag. Think about how when you are baking, you want to make sure to sift flour and baking powder together before you add the wet materials. It is the same with the ingredients in a concrete repair material.</a:t>
            </a:r>
          </a:p>
          <a:p>
            <a:endParaRPr lang="en-US" dirty="0" smtClean="0"/>
          </a:p>
          <a:p>
            <a:r>
              <a:rPr lang="en-US" dirty="0" smtClean="0"/>
              <a:t>For more information refer</a:t>
            </a:r>
            <a:r>
              <a:rPr lang="en-US" baseline="0" dirty="0" smtClean="0"/>
              <a:t> to the RAP (Repair Application Procedure) 6 on </a:t>
            </a:r>
            <a:r>
              <a:rPr lang="en-US" i="1" baseline="0" dirty="0" smtClean="0"/>
              <a:t>Vertical and Overhead Spall Repair by Hand Application</a:t>
            </a:r>
            <a:r>
              <a:rPr lang="en-US" baseline="0" dirty="0" smtClean="0"/>
              <a:t>.</a:t>
            </a:r>
            <a:endParaRPr lang="en-US" dirty="0" smtClean="0"/>
          </a:p>
        </p:txBody>
      </p:sp>
      <p:sp>
        <p:nvSpPr>
          <p:cNvPr id="4" name="Slide Number Placeholder 3"/>
          <p:cNvSpPr>
            <a:spLocks noGrp="1"/>
          </p:cNvSpPr>
          <p:nvPr>
            <p:ph type="sldNum" sz="quarter" idx="10"/>
          </p:nvPr>
        </p:nvSpPr>
        <p:spPr/>
        <p:txBody>
          <a:bodyPr/>
          <a:lstStyle/>
          <a:p>
            <a:fld id="{D9DA2E2C-D299-4266-8486-4989603C7E80}" type="slidenum">
              <a:rPr lang="en-US" smtClean="0"/>
              <a:t>100</a:t>
            </a:fld>
            <a:endParaRPr lang="en-US"/>
          </a:p>
        </p:txBody>
      </p:sp>
    </p:spTree>
    <p:extLst>
      <p:ext uri="{BB962C8B-B14F-4D97-AF65-F5344CB8AC3E}">
        <p14:creationId xmlns:p14="http://schemas.microsoft.com/office/powerpoint/2010/main" val="3408100952"/>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solidFill>
                  <a:schemeClr val="tx1"/>
                </a:solidFill>
              </a:rPr>
              <a:t>Although this type of repair method can be used in structural repairs that include the rebar, some guidelines recommend against this, saying that only pressurized methods should be used for structural repairs to ensure that the rebar is completely encapsulated at that the repair material is completely consolidated. </a:t>
            </a:r>
          </a:p>
          <a:p>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For more information refer</a:t>
            </a:r>
            <a:r>
              <a:rPr lang="en-US" baseline="0" dirty="0" smtClean="0"/>
              <a:t> to the RAP (Repair Application Procedure) 6 on </a:t>
            </a:r>
            <a:r>
              <a:rPr lang="en-US" i="1" baseline="0" dirty="0" smtClean="0"/>
              <a:t>Vertical and Overhead Spall Repair by Hand Application</a:t>
            </a:r>
            <a:r>
              <a:rPr lang="en-US" baseline="0" dirty="0" smtClean="0"/>
              <a:t>.</a:t>
            </a:r>
            <a:endParaRPr lang="en-US" dirty="0" smtClean="0"/>
          </a:p>
          <a:p>
            <a:endParaRPr lang="en-US" dirty="0"/>
          </a:p>
        </p:txBody>
      </p:sp>
      <p:sp>
        <p:nvSpPr>
          <p:cNvPr id="4" name="Slide Number Placeholder 3"/>
          <p:cNvSpPr>
            <a:spLocks noGrp="1"/>
          </p:cNvSpPr>
          <p:nvPr>
            <p:ph type="sldNum" sz="quarter" idx="10"/>
          </p:nvPr>
        </p:nvSpPr>
        <p:spPr/>
        <p:txBody>
          <a:bodyPr/>
          <a:lstStyle/>
          <a:p>
            <a:fld id="{D9DA2E2C-D299-4266-8486-4989603C7E80}" type="slidenum">
              <a:rPr lang="en-US" smtClean="0"/>
              <a:t>101</a:t>
            </a:fld>
            <a:endParaRPr lang="en-US"/>
          </a:p>
        </p:txBody>
      </p:sp>
    </p:spTree>
    <p:extLst>
      <p:ext uri="{BB962C8B-B14F-4D97-AF65-F5344CB8AC3E}">
        <p14:creationId xmlns:p14="http://schemas.microsoft.com/office/powerpoint/2010/main" val="316995509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latin typeface="+mn-lt"/>
                <a:ea typeface="+mn-ea"/>
                <a:cs typeface="+mn-cs"/>
              </a:rPr>
              <a:t>Throughout this course, we will reference </a:t>
            </a:r>
            <a:r>
              <a:rPr lang="en-US" sz="1200" kern="1200" baseline="0" dirty="0" smtClean="0">
                <a:solidFill>
                  <a:schemeClr val="tx1"/>
                </a:solidFill>
                <a:latin typeface="+mn-lt"/>
                <a:ea typeface="+mn-ea"/>
                <a:cs typeface="+mn-cs"/>
              </a:rPr>
              <a:t>some standards and guidelines that you can refer to for more information. These references will be indicated by this magnifying glass. Next, we will cover a few of the major organizations in the concrete industry.</a:t>
            </a:r>
            <a:endParaRPr lang="en-US" dirty="0"/>
          </a:p>
        </p:txBody>
      </p:sp>
      <p:sp>
        <p:nvSpPr>
          <p:cNvPr id="4" name="Slide Number Placeholder 3"/>
          <p:cNvSpPr>
            <a:spLocks noGrp="1"/>
          </p:cNvSpPr>
          <p:nvPr>
            <p:ph type="sldNum" sz="quarter" idx="10"/>
          </p:nvPr>
        </p:nvSpPr>
        <p:spPr/>
        <p:txBody>
          <a:bodyPr/>
          <a:lstStyle/>
          <a:p>
            <a:fld id="{D9DA2E2C-D299-4266-8486-4989603C7E80}" type="slidenum">
              <a:rPr lang="en-US" smtClean="0"/>
              <a:t>10</a:t>
            </a:fld>
            <a:endParaRPr lang="en-US"/>
          </a:p>
        </p:txBody>
      </p:sp>
    </p:spTree>
    <p:extLst>
      <p:ext uri="{BB962C8B-B14F-4D97-AF65-F5344CB8AC3E}">
        <p14:creationId xmlns:p14="http://schemas.microsoft.com/office/powerpoint/2010/main" val="4210725612"/>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t>Curing compounds are sprayed or rolled directly onto the finished surface immediately following the repair and will eventually dissipate after set amount of time without staining. Other curing methods include wet wrapping</a:t>
            </a:r>
            <a:r>
              <a:rPr lang="en-US" sz="1200" baseline="0" dirty="0" smtClean="0"/>
              <a:t> the concrete so that it protects against premature drying or occasionally wetting the concrete surface. </a:t>
            </a:r>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For</a:t>
            </a:r>
            <a:r>
              <a:rPr lang="en-US" baseline="0" dirty="0" smtClean="0"/>
              <a:t> more information about curing methods, refer to </a:t>
            </a:r>
            <a:r>
              <a:rPr lang="en-US" b="1" baseline="0" dirty="0" smtClean="0"/>
              <a:t>ACI 3048R </a:t>
            </a:r>
            <a:r>
              <a:rPr lang="en-US" i="1" baseline="0" dirty="0" smtClean="0"/>
              <a:t>Guide to Curing Concrete.</a:t>
            </a:r>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For more information refer</a:t>
            </a:r>
            <a:r>
              <a:rPr lang="en-US" baseline="0" dirty="0" smtClean="0"/>
              <a:t> to the RAP (Repair Application Procedure) 6 on </a:t>
            </a:r>
            <a:r>
              <a:rPr lang="en-US" i="1" baseline="0" dirty="0" smtClean="0"/>
              <a:t>Vertical and Overhead Spall Repair by Hand Application</a:t>
            </a:r>
            <a:r>
              <a:rPr lang="en-US" baseline="0" dirty="0" smtClean="0"/>
              <a:t>.</a:t>
            </a:r>
            <a:endParaRPr lang="en-US" dirty="0" smtClean="0"/>
          </a:p>
          <a:p>
            <a:endParaRPr lang="en-US" dirty="0" smtClean="0"/>
          </a:p>
        </p:txBody>
      </p:sp>
      <p:sp>
        <p:nvSpPr>
          <p:cNvPr id="4" name="Slide Number Placeholder 3"/>
          <p:cNvSpPr>
            <a:spLocks noGrp="1"/>
          </p:cNvSpPr>
          <p:nvPr>
            <p:ph type="sldNum" sz="quarter" idx="10"/>
          </p:nvPr>
        </p:nvSpPr>
        <p:spPr/>
        <p:txBody>
          <a:bodyPr/>
          <a:lstStyle/>
          <a:p>
            <a:fld id="{D9DA2E2C-D299-4266-8486-4989603C7E80}" type="slidenum">
              <a:rPr lang="en-US" smtClean="0"/>
              <a:t>102</a:t>
            </a:fld>
            <a:endParaRPr lang="en-US"/>
          </a:p>
        </p:txBody>
      </p:sp>
    </p:spTree>
    <p:extLst>
      <p:ext uri="{BB962C8B-B14F-4D97-AF65-F5344CB8AC3E}">
        <p14:creationId xmlns:p14="http://schemas.microsoft.com/office/powerpoint/2010/main" val="1279303571"/>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 that this repair</a:t>
            </a:r>
            <a:r>
              <a:rPr lang="en-US" baseline="0" dirty="0" smtClean="0"/>
              <a:t> is particularly dependent on the skill of the installer. Because if this, with this type of placement method, it may be a good idea to conduct a small, trial installation, to ensure that the installers are familiar with how to properly place the material. </a:t>
            </a:r>
            <a:endParaRPr lang="en-US" dirty="0"/>
          </a:p>
        </p:txBody>
      </p:sp>
      <p:sp>
        <p:nvSpPr>
          <p:cNvPr id="4" name="Slide Number Placeholder 3"/>
          <p:cNvSpPr>
            <a:spLocks noGrp="1"/>
          </p:cNvSpPr>
          <p:nvPr>
            <p:ph type="sldNum" sz="quarter" idx="10"/>
          </p:nvPr>
        </p:nvSpPr>
        <p:spPr/>
        <p:txBody>
          <a:bodyPr/>
          <a:lstStyle/>
          <a:p>
            <a:fld id="{D9DA2E2C-D299-4266-8486-4989603C7E80}" type="slidenum">
              <a:rPr lang="en-US" smtClean="0"/>
              <a:t>103</a:t>
            </a:fld>
            <a:endParaRPr lang="en-US"/>
          </a:p>
        </p:txBody>
      </p:sp>
    </p:spTree>
    <p:extLst>
      <p:ext uri="{BB962C8B-B14F-4D97-AF65-F5344CB8AC3E}">
        <p14:creationId xmlns:p14="http://schemas.microsoft.com/office/powerpoint/2010/main" val="3526364311"/>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Refer to the Repair</a:t>
            </a:r>
            <a:r>
              <a:rPr lang="en-US" baseline="0" dirty="0" smtClean="0"/>
              <a:t> Application Procedure bulletin 7 published by the American Concrete Institute (ACI) for more details on executing this repair.</a:t>
            </a:r>
            <a:r>
              <a:rPr lang="en-US" dirty="0" smtClean="0"/>
              <a:t> Next, let’s look at the steps in this repair…</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smtClean="0"/>
          </a:p>
          <a:p>
            <a:endParaRPr lang="en-US" dirty="0"/>
          </a:p>
        </p:txBody>
      </p:sp>
      <p:sp>
        <p:nvSpPr>
          <p:cNvPr id="4" name="Slide Number Placeholder 3"/>
          <p:cNvSpPr>
            <a:spLocks noGrp="1"/>
          </p:cNvSpPr>
          <p:nvPr>
            <p:ph type="sldNum" sz="quarter" idx="10"/>
          </p:nvPr>
        </p:nvSpPr>
        <p:spPr/>
        <p:txBody>
          <a:bodyPr/>
          <a:lstStyle/>
          <a:p>
            <a:fld id="{D9DA2E2C-D299-4266-8486-4989603C7E80}" type="slidenum">
              <a:rPr lang="en-US" smtClean="0"/>
              <a:t>104</a:t>
            </a:fld>
            <a:endParaRPr lang="en-US"/>
          </a:p>
        </p:txBody>
      </p:sp>
    </p:spTree>
    <p:extLst>
      <p:ext uri="{BB962C8B-B14F-4D97-AF65-F5344CB8AC3E}">
        <p14:creationId xmlns:p14="http://schemas.microsoft.com/office/powerpoint/2010/main" val="3793163133"/>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dirty="0" smtClean="0"/>
              <a:t>Remove unsound concrete and prepare in method covered earlier. Ensure that surface is SSD (saturate-surface dry) with no standing water. Use of bonding agent is optional.</a:t>
            </a:r>
          </a:p>
          <a:p>
            <a:endParaRPr lang="en-US" dirty="0"/>
          </a:p>
        </p:txBody>
      </p:sp>
      <p:sp>
        <p:nvSpPr>
          <p:cNvPr id="4" name="Slide Number Placeholder 3"/>
          <p:cNvSpPr>
            <a:spLocks noGrp="1"/>
          </p:cNvSpPr>
          <p:nvPr>
            <p:ph type="sldNum" sz="quarter" idx="10"/>
          </p:nvPr>
        </p:nvSpPr>
        <p:spPr/>
        <p:txBody>
          <a:bodyPr/>
          <a:lstStyle/>
          <a:p>
            <a:fld id="{D9DA2E2C-D299-4266-8486-4989603C7E80}" type="slidenum">
              <a:rPr lang="en-US" smtClean="0"/>
              <a:t>105</a:t>
            </a:fld>
            <a:endParaRPr lang="en-US"/>
          </a:p>
        </p:txBody>
      </p:sp>
    </p:spTree>
    <p:extLst>
      <p:ext uri="{BB962C8B-B14F-4D97-AF65-F5344CB8AC3E}">
        <p14:creationId xmlns:p14="http://schemas.microsoft.com/office/powerpoint/2010/main" val="2914727706"/>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dirty="0" smtClean="0"/>
              <a:t>After properly mixing, based on the manufacturer’s instructions, place the repair material into the prepared cavity.</a:t>
            </a:r>
            <a:r>
              <a:rPr lang="en-US" baseline="0" dirty="0" smtClean="0"/>
              <a:t> This can be achieved by pouring, as seen here, or through a pumpline. </a:t>
            </a:r>
          </a:p>
          <a:p>
            <a:pPr marL="0" indent="0">
              <a:buFont typeface="Arial" panose="020B0604020202020204" pitchFamily="34" charset="0"/>
              <a:buNone/>
            </a:pPr>
            <a:r>
              <a:rPr lang="en-US" dirty="0" smtClean="0"/>
              <a:t>Unlike</a:t>
            </a:r>
            <a:r>
              <a:rPr lang="en-US" baseline="0" dirty="0" smtClean="0"/>
              <a:t> shotcrete or form-and-pump applications that are self-consolidating, spall repairs or form-and-pour repairs will need the concrete to be consolidated to ensure that there are no air pockets in the poured material. This can be done using a vibrator as seen here. </a:t>
            </a:r>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dirty="0" smtClean="0"/>
              <a:t>In this image, you can see that the installer is pouring towards the middle/right of the repair area. He will need to take care to evenly spread out and consolidate the material over the entire area.</a:t>
            </a:r>
            <a:endParaRPr lang="en-US" dirty="0" smtClean="0"/>
          </a:p>
          <a:p>
            <a:endParaRPr lang="en-US" dirty="0"/>
          </a:p>
        </p:txBody>
      </p:sp>
      <p:sp>
        <p:nvSpPr>
          <p:cNvPr id="4" name="Slide Number Placeholder 3"/>
          <p:cNvSpPr>
            <a:spLocks noGrp="1"/>
          </p:cNvSpPr>
          <p:nvPr>
            <p:ph type="sldNum" sz="quarter" idx="10"/>
          </p:nvPr>
        </p:nvSpPr>
        <p:spPr/>
        <p:txBody>
          <a:bodyPr/>
          <a:lstStyle/>
          <a:p>
            <a:fld id="{D9DA2E2C-D299-4266-8486-4989603C7E80}" type="slidenum">
              <a:rPr lang="en-US" smtClean="0"/>
              <a:t>106</a:t>
            </a:fld>
            <a:endParaRPr lang="en-US"/>
          </a:p>
        </p:txBody>
      </p:sp>
    </p:spTree>
    <p:extLst>
      <p:ext uri="{BB962C8B-B14F-4D97-AF65-F5344CB8AC3E}">
        <p14:creationId xmlns:p14="http://schemas.microsoft.com/office/powerpoint/2010/main" val="505155073"/>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Horizontal surface repair is common</a:t>
            </a:r>
            <a:r>
              <a:rPr lang="en-US" baseline="0" dirty="0" smtClean="0"/>
              <a:t> on elevated or on-grade slabs. This repair does not require expensive and labor intensive formwork as the parameters of the repair are outlined by the saw-cut perimeter. Although</a:t>
            </a:r>
            <a:r>
              <a:rPr lang="en-US" dirty="0" smtClean="0"/>
              <a:t> this</a:t>
            </a:r>
            <a:r>
              <a:rPr lang="en-US" baseline="0" dirty="0" smtClean="0"/>
              <a:t> seems like a simple repair, there are many things that could potentially go wrong. It’s critical to properly prepare the surface prior to placing the repair material. Also the installer needs to ensure that the repair material is evenly spread out in the cavity, particularly at the corners and is consolidated to ensure that there are no air pockets as these pockets can provide a pathway for disintegrating agents. </a:t>
            </a:r>
          </a:p>
        </p:txBody>
      </p:sp>
      <p:sp>
        <p:nvSpPr>
          <p:cNvPr id="4" name="Slide Number Placeholder 3"/>
          <p:cNvSpPr>
            <a:spLocks noGrp="1"/>
          </p:cNvSpPr>
          <p:nvPr>
            <p:ph type="sldNum" sz="quarter" idx="10"/>
          </p:nvPr>
        </p:nvSpPr>
        <p:spPr/>
        <p:txBody>
          <a:bodyPr/>
          <a:lstStyle/>
          <a:p>
            <a:fld id="{D9DA2E2C-D299-4266-8486-4989603C7E80}" type="slidenum">
              <a:rPr lang="en-US" smtClean="0"/>
              <a:t>108</a:t>
            </a:fld>
            <a:endParaRPr lang="en-US"/>
          </a:p>
        </p:txBody>
      </p:sp>
    </p:spTree>
    <p:extLst>
      <p:ext uri="{BB962C8B-B14F-4D97-AF65-F5344CB8AC3E}">
        <p14:creationId xmlns:p14="http://schemas.microsoft.com/office/powerpoint/2010/main" val="3157543468"/>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dirty="0" smtClean="0"/>
              <a:t>In form-and-pour</a:t>
            </a:r>
            <a:r>
              <a:rPr lang="en-US" baseline="0" dirty="0" smtClean="0"/>
              <a:t> applications, formwork is erected and the repair material is poured inside. When selecting a material for this repair, </a:t>
            </a:r>
            <a:r>
              <a:rPr lang="en-US" baseline="0" dirty="0" err="1" smtClean="0"/>
              <a:t>p</a:t>
            </a:r>
            <a:r>
              <a:rPr lang="en-US" dirty="0" err="1" smtClean="0"/>
              <a:t>laceability</a:t>
            </a:r>
            <a:r>
              <a:rPr lang="en-US" dirty="0" smtClean="0"/>
              <a:t> is the primary consideration.</a:t>
            </a:r>
            <a:r>
              <a:rPr lang="en-US" baseline="0" dirty="0" smtClean="0"/>
              <a:t> Consolidation is also done with vibration of rodding.</a:t>
            </a:r>
            <a:r>
              <a:rPr lang="en-US" sz="1200" i="0" baseline="0" dirty="0" smtClean="0"/>
              <a:t> </a:t>
            </a:r>
            <a:r>
              <a:rPr lang="en-US" sz="1200" i="0" dirty="0" smtClean="0"/>
              <a:t>A trial</a:t>
            </a:r>
            <a:r>
              <a:rPr lang="en-US" sz="1200" i="0" baseline="0" dirty="0" smtClean="0"/>
              <a:t> installation is highly recommended for this type of repair.</a:t>
            </a:r>
            <a:endParaRPr lang="en-US" dirty="0" smtClean="0"/>
          </a:p>
          <a:p>
            <a:pPr marL="0" indent="0">
              <a:buFont typeface="Arial" panose="020B0604020202020204" pitchFamily="34" charset="0"/>
              <a:buNone/>
            </a:pPr>
            <a:endParaRPr lang="en-US" dirty="0" smtClean="0"/>
          </a:p>
          <a:p>
            <a:pPr marL="0" indent="0">
              <a:buFont typeface="Arial" panose="020B0604020202020204" pitchFamily="34" charset="0"/>
              <a:buNone/>
            </a:pPr>
            <a:r>
              <a:rPr lang="en-US" dirty="0" smtClean="0"/>
              <a:t>Refer to the Repair</a:t>
            </a:r>
            <a:r>
              <a:rPr lang="en-US" baseline="0" dirty="0" smtClean="0"/>
              <a:t> Application Procedure bulletin 4 published by the American Concrete Institute (ACI) for more details on executing this repair.</a:t>
            </a:r>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Next, let’s look at the steps in this repair…</a:t>
            </a:r>
          </a:p>
          <a:p>
            <a:endParaRPr lang="en-US" dirty="0"/>
          </a:p>
        </p:txBody>
      </p:sp>
      <p:sp>
        <p:nvSpPr>
          <p:cNvPr id="4" name="Slide Number Placeholder 3"/>
          <p:cNvSpPr>
            <a:spLocks noGrp="1"/>
          </p:cNvSpPr>
          <p:nvPr>
            <p:ph type="sldNum" sz="quarter" idx="10"/>
          </p:nvPr>
        </p:nvSpPr>
        <p:spPr/>
        <p:txBody>
          <a:bodyPr/>
          <a:lstStyle/>
          <a:p>
            <a:fld id="{D9DA2E2C-D299-4266-8486-4989603C7E80}" type="slidenum">
              <a:rPr lang="en-US" smtClean="0"/>
              <a:t>109</a:t>
            </a:fld>
            <a:endParaRPr lang="en-US"/>
          </a:p>
        </p:txBody>
      </p:sp>
    </p:spTree>
    <p:extLst>
      <p:ext uri="{BB962C8B-B14F-4D97-AF65-F5344CB8AC3E}">
        <p14:creationId xmlns:p14="http://schemas.microsoft.com/office/powerpoint/2010/main" val="1757780049"/>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In</a:t>
            </a:r>
            <a:r>
              <a:rPr lang="en-US" baseline="0" dirty="0" smtClean="0"/>
              <a:t> the form and pour technique, after the delaminated concrete is removed and prepared (as we covered previously in steps 1-7), formwork is </a:t>
            </a:r>
            <a:r>
              <a:rPr lang="en-US" i="0" baseline="0" dirty="0" smtClean="0"/>
              <a:t>placed around the cavity. </a:t>
            </a:r>
            <a:r>
              <a:rPr lang="en-US" sz="1200" i="0" dirty="0" smtClean="0"/>
              <a:t>It is critical that the formwork is designed so that there is a way for the air to get out as the material is poured into place. This precaution eliminates the chances of air pockets in the finished repair.</a:t>
            </a:r>
          </a:p>
          <a:p>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Refer to the Repair</a:t>
            </a:r>
            <a:r>
              <a:rPr lang="en-US" baseline="0" dirty="0" smtClean="0"/>
              <a:t> Application Procedure bulletin 4 published by the American Concrete Institute (ACI) for more details on executing this repair.</a:t>
            </a:r>
            <a:endParaRPr lang="en-US" dirty="0" smtClean="0"/>
          </a:p>
          <a:p>
            <a:endParaRPr lang="en-US" dirty="0"/>
          </a:p>
        </p:txBody>
      </p:sp>
      <p:sp>
        <p:nvSpPr>
          <p:cNvPr id="4" name="Slide Number Placeholder 3"/>
          <p:cNvSpPr>
            <a:spLocks noGrp="1"/>
          </p:cNvSpPr>
          <p:nvPr>
            <p:ph type="sldNum" sz="quarter" idx="10"/>
          </p:nvPr>
        </p:nvSpPr>
        <p:spPr/>
        <p:txBody>
          <a:bodyPr/>
          <a:lstStyle/>
          <a:p>
            <a:fld id="{D9DA2E2C-D299-4266-8486-4989603C7E80}" type="slidenum">
              <a:rPr lang="en-US" smtClean="0"/>
              <a:t>110</a:t>
            </a:fld>
            <a:endParaRPr lang="en-US"/>
          </a:p>
        </p:txBody>
      </p:sp>
    </p:spTree>
    <p:extLst>
      <p:ext uri="{BB962C8B-B14F-4D97-AF65-F5344CB8AC3E}">
        <p14:creationId xmlns:p14="http://schemas.microsoft.com/office/powerpoint/2010/main" val="1573583989"/>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Refer to the Repair</a:t>
            </a:r>
            <a:r>
              <a:rPr lang="en-US" baseline="0" dirty="0" smtClean="0"/>
              <a:t> Application Procedure bulletin 4 published by the American Concrete Institute (ACI) for more details on executing this repair.</a:t>
            </a:r>
            <a:endParaRPr lang="en-US" dirty="0" smtClean="0"/>
          </a:p>
          <a:p>
            <a:endParaRPr lang="en-US" dirty="0"/>
          </a:p>
        </p:txBody>
      </p:sp>
      <p:sp>
        <p:nvSpPr>
          <p:cNvPr id="4" name="Slide Number Placeholder 3"/>
          <p:cNvSpPr>
            <a:spLocks noGrp="1"/>
          </p:cNvSpPr>
          <p:nvPr>
            <p:ph type="sldNum" sz="quarter" idx="10"/>
          </p:nvPr>
        </p:nvSpPr>
        <p:spPr/>
        <p:txBody>
          <a:bodyPr/>
          <a:lstStyle/>
          <a:p>
            <a:fld id="{D9DA2E2C-D299-4266-8486-4989603C7E80}" type="slidenum">
              <a:rPr lang="en-US" smtClean="0"/>
              <a:t>111</a:t>
            </a:fld>
            <a:endParaRPr lang="en-US"/>
          </a:p>
        </p:txBody>
      </p:sp>
    </p:spTree>
    <p:extLst>
      <p:ext uri="{BB962C8B-B14F-4D97-AF65-F5344CB8AC3E}">
        <p14:creationId xmlns:p14="http://schemas.microsoft.com/office/powerpoint/2010/main" val="1347932905"/>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Refer to the Repair</a:t>
            </a:r>
            <a:r>
              <a:rPr lang="en-US" baseline="0" dirty="0" smtClean="0"/>
              <a:t> Application Procedure bulletin 4 published by the American Concrete Institute (ACI) for more details on executing this repair.</a:t>
            </a:r>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smtClean="0"/>
          </a:p>
          <a:p>
            <a:r>
              <a:rPr lang="en-US" baseline="0" dirty="0" smtClean="0"/>
              <a:t>___________</a:t>
            </a:r>
            <a:endParaRPr lang="en-US" dirty="0" smtClean="0"/>
          </a:p>
          <a:p>
            <a:endParaRPr lang="en-US" b="1" baseline="0" dirty="0" smtClean="0"/>
          </a:p>
          <a:p>
            <a:r>
              <a:rPr lang="en-US" b="1" baseline="0" dirty="0" smtClean="0"/>
              <a:t>Quiz Note</a:t>
            </a:r>
          </a:p>
          <a:p>
            <a:r>
              <a:rPr lang="en-US" b="0" baseline="0" dirty="0" smtClean="0"/>
              <a:t>This slide features information that will be found on the post-course knowledge assessment.</a:t>
            </a:r>
          </a:p>
          <a:p>
            <a:endParaRPr lang="en-US" dirty="0" smtClean="0"/>
          </a:p>
          <a:p>
            <a:pPr lvl="0"/>
            <a:r>
              <a:rPr lang="en-US" sz="1200" kern="1200" dirty="0" smtClean="0">
                <a:solidFill>
                  <a:schemeClr val="tx1"/>
                </a:solidFill>
                <a:effectLst/>
                <a:latin typeface="+mn-lt"/>
                <a:ea typeface="+mn-ea"/>
                <a:cs typeface="+mn-cs"/>
              </a:rPr>
              <a:t>True or false: Both curing compounds and surface treatments are types of coatings.</a:t>
            </a:r>
          </a:p>
          <a:p>
            <a:pPr marL="228600" lvl="0" indent="-228600">
              <a:buFont typeface="+mj-lt"/>
              <a:buAutoNum type="alphaLcPeriod"/>
            </a:pPr>
            <a:r>
              <a:rPr lang="en-US" sz="1200" kern="1200" dirty="0" smtClean="0">
                <a:solidFill>
                  <a:schemeClr val="tx1"/>
                </a:solidFill>
                <a:effectLst/>
                <a:latin typeface="+mn-lt"/>
                <a:ea typeface="+mn-ea"/>
                <a:cs typeface="+mn-cs"/>
              </a:rPr>
              <a:t>True</a:t>
            </a:r>
          </a:p>
          <a:p>
            <a:pPr marL="228600" indent="-228600">
              <a:buFont typeface="+mj-lt"/>
              <a:buAutoNum type="alphaLcPeriod"/>
            </a:pPr>
            <a:r>
              <a:rPr lang="en-US" sz="1200" b="1" kern="1200" dirty="0" smtClean="0">
                <a:solidFill>
                  <a:schemeClr val="tx1"/>
                </a:solidFill>
                <a:effectLst/>
                <a:latin typeface="+mn-lt"/>
                <a:ea typeface="+mn-ea"/>
                <a:cs typeface="+mn-cs"/>
              </a:rPr>
              <a:t>False</a:t>
            </a:r>
            <a:endParaRPr lang="en-US" dirty="0"/>
          </a:p>
        </p:txBody>
      </p:sp>
      <p:sp>
        <p:nvSpPr>
          <p:cNvPr id="4" name="Slide Number Placeholder 3"/>
          <p:cNvSpPr>
            <a:spLocks noGrp="1"/>
          </p:cNvSpPr>
          <p:nvPr>
            <p:ph type="sldNum" sz="quarter" idx="10"/>
          </p:nvPr>
        </p:nvSpPr>
        <p:spPr/>
        <p:txBody>
          <a:bodyPr/>
          <a:lstStyle/>
          <a:p>
            <a:fld id="{D9DA2E2C-D299-4266-8486-4989603C7E80}" type="slidenum">
              <a:rPr lang="en-US" smtClean="0"/>
              <a:t>112</a:t>
            </a:fld>
            <a:endParaRPr lang="en-US"/>
          </a:p>
        </p:txBody>
      </p:sp>
    </p:spTree>
    <p:extLst>
      <p:ext uri="{BB962C8B-B14F-4D97-AF65-F5344CB8AC3E}">
        <p14:creationId xmlns:p14="http://schemas.microsoft.com/office/powerpoint/2010/main" val="330377323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Master" Target="../slideMasters/slideMaster1.xml"/><Relationship Id="rId1" Type="http://schemas.openxmlformats.org/officeDocument/2006/relationships/vmlDrawing" Target="../drawings/vmlDrawing1.v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Master" Target="../slideMasters/slideMaster1.xml"/><Relationship Id="rId1" Type="http://schemas.openxmlformats.org/officeDocument/2006/relationships/tags" Target="../tags/tag5.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6.xml"/></Relationships>
</file>

<file path=ppt/slideLayouts/_rels/slideLayout1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7.xml"/></Relationships>
</file>

<file path=ppt/slideLayouts/_rels/slideLayout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4.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Rectangle 2"/>
          <p:cNvSpPr>
            <a:spLocks noChangeArrowheads="1"/>
          </p:cNvSpPr>
          <p:nvPr/>
        </p:nvSpPr>
        <p:spPr bwMode="auto">
          <a:xfrm>
            <a:off x="0" y="6453188"/>
            <a:ext cx="9144000" cy="404812"/>
          </a:xfrm>
          <a:prstGeom prst="rect">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defRPr/>
            </a:pPr>
            <a:endParaRPr lang="en-US" altLang="en-US" smtClean="0"/>
          </a:p>
        </p:txBody>
      </p:sp>
      <p:graphicFrame>
        <p:nvGraphicFramePr>
          <p:cNvPr id="3" name="Base" hidden="1"/>
          <p:cNvGraphicFramePr>
            <a:graphicFrameLocks/>
          </p:cNvGraphicFramePr>
          <p:nvPr/>
        </p:nvGraphicFramePr>
        <p:xfrm>
          <a:off x="1524000" y="1397000"/>
          <a:ext cx="6096000" cy="4064000"/>
        </p:xfrm>
        <a:graphic>
          <a:graphicData uri="http://schemas.openxmlformats.org/presentationml/2006/ole">
            <mc:AlternateContent xmlns:mc="http://schemas.openxmlformats.org/markup-compatibility/2006">
              <mc:Choice xmlns:v="urn:schemas-microsoft-com:vml" Requires="v">
                <p:oleObj spid="_x0000_s1652" r:id="rId3" imgW="0" imgH="0" progId="PowerPoint.Show.8">
                  <p:embed/>
                </p:oleObj>
              </mc:Choice>
              <mc:Fallback>
                <p:oleObj r:id="rId3" imgW="0" imgH="0" progId="PowerPoint.Show.8">
                  <p:embed/>
                  <p:pic>
                    <p:nvPicPr>
                      <p:cNvPr id="0" name=""/>
                      <p:cNvPicPr>
                        <a:picLocks noChangeArrowheads="1"/>
                      </p:cNvPicPr>
                      <p:nvPr/>
                    </p:nvPicPr>
                    <p:blipFill>
                      <a:blip>
                        <a:extLst>
                          <a:ext uri="{28A0092B-C50C-407E-A947-70E740481C1C}">
                            <a14:useLocalDpi xmlns:a14="http://schemas.microsoft.com/office/drawing/2010/main" val="0"/>
                          </a:ext>
                        </a:extLst>
                      </a:blip>
                      <a:srcRect/>
                      <a:stretch>
                        <a:fillRect/>
                      </a:stretch>
                    </p:blipFill>
                    <p:spPr bwMode="auto">
                      <a:xfrm>
                        <a:off x="1524000" y="1397000"/>
                        <a:ext cx="6096000" cy="406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4" name="Text Box 10"/>
          <p:cNvSpPr txBox="1">
            <a:spLocks noChangeArrowheads="1"/>
          </p:cNvSpPr>
          <p:nvPr/>
        </p:nvSpPr>
        <p:spPr bwMode="auto">
          <a:xfrm>
            <a:off x="935038" y="4975225"/>
            <a:ext cx="522287" cy="214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9" tIns="45714" rIns="91429" bIns="45714">
            <a:spAutoFit/>
          </a:bodyPr>
          <a:lstStyle>
            <a:lvl1pPr>
              <a:defRPr>
                <a:solidFill>
                  <a:schemeClr val="tx1"/>
                </a:solidFill>
                <a:latin typeface="Garamond" pitchFamily="18" charset="0"/>
              </a:defRPr>
            </a:lvl1pPr>
            <a:lvl2pPr marL="742950" indent="-285750">
              <a:defRPr>
                <a:solidFill>
                  <a:schemeClr val="tx1"/>
                </a:solidFill>
                <a:latin typeface="Garamond" pitchFamily="18" charset="0"/>
              </a:defRPr>
            </a:lvl2pPr>
            <a:lvl3pPr marL="1143000" indent="-228600">
              <a:defRPr>
                <a:solidFill>
                  <a:schemeClr val="tx1"/>
                </a:solidFill>
                <a:latin typeface="Garamond" pitchFamily="18" charset="0"/>
              </a:defRPr>
            </a:lvl3pPr>
            <a:lvl4pPr marL="1600200" indent="-228600">
              <a:defRPr>
                <a:solidFill>
                  <a:schemeClr val="tx1"/>
                </a:solidFill>
                <a:latin typeface="Garamond" pitchFamily="18" charset="0"/>
              </a:defRPr>
            </a:lvl4pPr>
            <a:lvl5pPr marL="2057400" indent="-228600">
              <a:defRPr>
                <a:solidFill>
                  <a:schemeClr val="tx1"/>
                </a:solidFill>
                <a:latin typeface="Garamond" pitchFamily="18" charset="0"/>
              </a:defRPr>
            </a:lvl5pPr>
            <a:lvl6pPr marL="2514600" indent="-228600" eaLnBrk="0" fontAlgn="base" hangingPunct="0">
              <a:spcBef>
                <a:spcPct val="0"/>
              </a:spcBef>
              <a:spcAft>
                <a:spcPct val="0"/>
              </a:spcAft>
              <a:defRPr>
                <a:solidFill>
                  <a:schemeClr val="tx1"/>
                </a:solidFill>
                <a:latin typeface="Garamond" pitchFamily="18" charset="0"/>
              </a:defRPr>
            </a:lvl6pPr>
            <a:lvl7pPr marL="2971800" indent="-228600" eaLnBrk="0" fontAlgn="base" hangingPunct="0">
              <a:spcBef>
                <a:spcPct val="0"/>
              </a:spcBef>
              <a:spcAft>
                <a:spcPct val="0"/>
              </a:spcAft>
              <a:defRPr>
                <a:solidFill>
                  <a:schemeClr val="tx1"/>
                </a:solidFill>
                <a:latin typeface="Garamond" pitchFamily="18" charset="0"/>
              </a:defRPr>
            </a:lvl7pPr>
            <a:lvl8pPr marL="3429000" indent="-228600" eaLnBrk="0" fontAlgn="base" hangingPunct="0">
              <a:spcBef>
                <a:spcPct val="0"/>
              </a:spcBef>
              <a:spcAft>
                <a:spcPct val="0"/>
              </a:spcAft>
              <a:defRPr>
                <a:solidFill>
                  <a:schemeClr val="tx1"/>
                </a:solidFill>
                <a:latin typeface="Garamond" pitchFamily="18" charset="0"/>
              </a:defRPr>
            </a:lvl8pPr>
            <a:lvl9pPr marL="3886200" indent="-228600" eaLnBrk="0" fontAlgn="base" hangingPunct="0">
              <a:spcBef>
                <a:spcPct val="0"/>
              </a:spcBef>
              <a:spcAft>
                <a:spcPct val="0"/>
              </a:spcAft>
              <a:defRPr>
                <a:solidFill>
                  <a:schemeClr val="tx1"/>
                </a:solidFill>
                <a:latin typeface="Garamond" pitchFamily="18" charset="0"/>
              </a:defRPr>
            </a:lvl9pPr>
          </a:lstStyle>
          <a:p>
            <a:pPr>
              <a:defRPr/>
            </a:pPr>
            <a:r>
              <a:rPr lang="en-US" sz="800" b="1" smtClean="0">
                <a:solidFill>
                  <a:schemeClr val="bg1"/>
                </a:solidFill>
                <a:latin typeface="Arial" charset="0"/>
              </a:rPr>
              <a:t>START</a:t>
            </a:r>
          </a:p>
        </p:txBody>
      </p:sp>
    </p:spTree>
    <p:extLst>
      <p:ext uri="{BB962C8B-B14F-4D97-AF65-F5344CB8AC3E}">
        <p14:creationId xmlns:p14="http://schemas.microsoft.com/office/powerpoint/2010/main" val="115648762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600200"/>
            <a:ext cx="8229600" cy="4525963"/>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26"/>
          <p:cNvSpPr>
            <a:spLocks noGrp="1" noChangeArrowheads="1"/>
          </p:cNvSpPr>
          <p:nvPr>
            <p:ph type="ftr" sz="quarter" idx="10"/>
          </p:nvPr>
        </p:nvSpPr>
        <p:spPr>
          <a:xfrm>
            <a:off x="344488" y="6535738"/>
            <a:ext cx="2895600" cy="244475"/>
          </a:xfrm>
          <a:prstGeom prst="rect">
            <a:avLst/>
          </a:prstGeom>
        </p:spPr>
        <p:txBody>
          <a:bodyPr/>
          <a:lstStyle>
            <a:lvl1pPr>
              <a:defRPr>
                <a:latin typeface="Arial" charset="0"/>
                <a:cs typeface="Arial" charset="0"/>
              </a:defRPr>
            </a:lvl1pPr>
          </a:lstStyle>
          <a:p>
            <a:pPr>
              <a:defRPr/>
            </a:pPr>
            <a:r>
              <a:rPr lang="en-US"/>
              <a:t>©2010</a:t>
            </a:r>
          </a:p>
        </p:txBody>
      </p:sp>
    </p:spTree>
    <p:extLst>
      <p:ext uri="{BB962C8B-B14F-4D97-AF65-F5344CB8AC3E}">
        <p14:creationId xmlns:p14="http://schemas.microsoft.com/office/powerpoint/2010/main" val="346553029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a:prstGeom prst="rect">
            <a:avLst/>
          </a:prstGeo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26"/>
          <p:cNvSpPr>
            <a:spLocks noGrp="1" noChangeArrowheads="1"/>
          </p:cNvSpPr>
          <p:nvPr>
            <p:ph type="ftr" sz="quarter" idx="10"/>
          </p:nvPr>
        </p:nvSpPr>
        <p:spPr>
          <a:xfrm>
            <a:off x="344488" y="6535738"/>
            <a:ext cx="2895600" cy="244475"/>
          </a:xfrm>
          <a:prstGeom prst="rect">
            <a:avLst/>
          </a:prstGeom>
        </p:spPr>
        <p:txBody>
          <a:bodyPr/>
          <a:lstStyle>
            <a:lvl1pPr>
              <a:defRPr>
                <a:latin typeface="Arial" charset="0"/>
                <a:cs typeface="Arial" charset="0"/>
              </a:defRPr>
            </a:lvl1pPr>
          </a:lstStyle>
          <a:p>
            <a:pPr>
              <a:defRPr/>
            </a:pPr>
            <a:r>
              <a:rPr lang="en-US"/>
              <a:t>©2010</a:t>
            </a:r>
          </a:p>
        </p:txBody>
      </p:sp>
    </p:spTree>
    <p:extLst>
      <p:ext uri="{BB962C8B-B14F-4D97-AF65-F5344CB8AC3E}">
        <p14:creationId xmlns:p14="http://schemas.microsoft.com/office/powerpoint/2010/main" val="128208940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38"/>
            <a:ext cx="8229600" cy="5851525"/>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Rectangle 26"/>
          <p:cNvSpPr>
            <a:spLocks noGrp="1" noChangeArrowheads="1"/>
          </p:cNvSpPr>
          <p:nvPr>
            <p:ph type="ftr" sz="quarter" idx="10"/>
          </p:nvPr>
        </p:nvSpPr>
        <p:spPr>
          <a:xfrm>
            <a:off x="344488" y="6535738"/>
            <a:ext cx="2895600" cy="244475"/>
          </a:xfrm>
          <a:prstGeom prst="rect">
            <a:avLst/>
          </a:prstGeom>
        </p:spPr>
        <p:txBody>
          <a:bodyPr/>
          <a:lstStyle>
            <a:lvl1pPr>
              <a:defRPr>
                <a:latin typeface="Arial" charset="0"/>
                <a:cs typeface="Arial" charset="0"/>
              </a:defRPr>
            </a:lvl1pPr>
          </a:lstStyle>
          <a:p>
            <a:pPr>
              <a:defRPr/>
            </a:pPr>
            <a:r>
              <a:rPr lang="en-US"/>
              <a:t>©2010</a:t>
            </a:r>
          </a:p>
        </p:txBody>
      </p:sp>
    </p:spTree>
    <p:extLst>
      <p:ext uri="{BB962C8B-B14F-4D97-AF65-F5344CB8AC3E}">
        <p14:creationId xmlns:p14="http://schemas.microsoft.com/office/powerpoint/2010/main" val="235721196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pic>
        <p:nvPicPr>
          <p:cNvPr id="9" name="Picture 2" descr="K:\Training\Image Library\Stock_Images\123RF\Deteriorated Concrete.jpg"/>
          <p:cNvPicPr>
            <a:picLocks noChangeAspect="1" noChangeArrowheads="1"/>
          </p:cNvPicPr>
          <p:nvPr userDrawn="1"/>
        </p:nvPicPr>
        <p:blipFill rotWithShape="1">
          <a:blip r:embed="rId3">
            <a:extLst>
              <a:ext uri="{28A0092B-C50C-407E-A947-70E740481C1C}">
                <a14:useLocalDpi xmlns:a14="http://schemas.microsoft.com/office/drawing/2010/main" val="0"/>
              </a:ext>
            </a:extLst>
          </a:blip>
          <a:srcRect t="4724"/>
          <a:stretch/>
        </p:blipFill>
        <p:spPr bwMode="auto">
          <a:xfrm>
            <a:off x="0" y="-117764"/>
            <a:ext cx="9144000" cy="6975764"/>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p:cNvSpPr txBox="1"/>
          <p:nvPr userDrawn="1"/>
        </p:nvSpPr>
        <p:spPr>
          <a:xfrm>
            <a:off x="0" y="2608117"/>
            <a:ext cx="9144000" cy="1524001"/>
          </a:xfrm>
          <a:prstGeom prst="rect">
            <a:avLst/>
          </a:prstGeom>
          <a:solidFill>
            <a:srgbClr val="FFFFFF">
              <a:alpha val="66000"/>
            </a:srgbClr>
          </a:solidFill>
        </p:spPr>
        <p:txBody>
          <a:bodyPr anchor="ctr"/>
          <a:lstStyle/>
          <a:p>
            <a:pPr algn="ctr" eaLnBrk="0" fontAlgn="auto" hangingPunct="0">
              <a:spcBef>
                <a:spcPts val="0"/>
              </a:spcBef>
              <a:spcAft>
                <a:spcPts val="0"/>
              </a:spcAft>
              <a:defRPr/>
            </a:pPr>
            <a:endParaRPr lang="en-US" sz="3600" b="1" i="1" dirty="0">
              <a:solidFill>
                <a:schemeClr val="tx1">
                  <a:lumMod val="75000"/>
                  <a:lumOff val="25000"/>
                </a:schemeClr>
              </a:solidFill>
              <a:latin typeface="Calibri" pitchFamily="34" charset="0"/>
              <a:cs typeface="+mn-cs"/>
            </a:endParaRPr>
          </a:p>
        </p:txBody>
      </p:sp>
      <p:sp>
        <p:nvSpPr>
          <p:cNvPr id="2" name="Title 1"/>
          <p:cNvSpPr>
            <a:spLocks noGrp="1"/>
          </p:cNvSpPr>
          <p:nvPr>
            <p:ph type="ctrTitle"/>
          </p:nvPr>
        </p:nvSpPr>
        <p:spPr>
          <a:xfrm>
            <a:off x="685800" y="3048000"/>
            <a:ext cx="7772400" cy="552450"/>
          </a:xfrm>
          <a:prstGeom prst="rect">
            <a:avLst/>
          </a:prstGeom>
        </p:spPr>
        <p:txBody>
          <a:bodyPr/>
          <a:lstStyle>
            <a:lvl1pPr algn="ctr">
              <a:defRPr sz="3200">
                <a:latin typeface="Calibri" panose="020F0502020204030204" pitchFamily="34" charset="0"/>
              </a:defRPr>
            </a:lvl1pPr>
          </a:lstStyle>
          <a:p>
            <a:r>
              <a:rPr lang="en-US" smtClean="0"/>
              <a:t>Click to edit Master title style</a:t>
            </a:r>
            <a:endParaRPr lang="en-US"/>
          </a:p>
        </p:txBody>
      </p:sp>
      <p:sp>
        <p:nvSpPr>
          <p:cNvPr id="8" name="Rectangle 7"/>
          <p:cNvSpPr/>
          <p:nvPr userDrawn="1"/>
        </p:nvSpPr>
        <p:spPr bwMode="auto">
          <a:xfrm>
            <a:off x="0" y="0"/>
            <a:ext cx="9144000" cy="6858000"/>
          </a:xfrm>
          <a:prstGeom prst="rect">
            <a:avLst/>
          </a:prstGeom>
          <a:noFill/>
          <a:ln w="9525" cap="flat" cmpd="sng" algn="ctr">
            <a:noFill/>
            <a:prstDash val="solid"/>
            <a:round/>
            <a:headEnd type="none" w="med" len="med"/>
            <a:tailEnd type="none" w="med" len="med"/>
          </a:ln>
          <a:effectLst/>
        </p:spPr>
        <p:txBody>
          <a:bodyPr vert="horz" wrap="square" lIns="91429" tIns="45714" rIns="91429" bIns="45714" numCol="1" rtlCol="0" anchor="t" anchorCtr="0" compatLnSpc="1">
            <a:prstTxWarp prst="textNoShape">
              <a:avLst/>
            </a:prstTxWarp>
          </a:bodyPr>
          <a:lstStyle/>
          <a:p>
            <a:pPr marL="0" marR="0" indent="0" algn="r" defTabSz="914400" rtl="0" eaLnBrk="1" fontAlgn="base" latinLnBrk="0" hangingPunct="1">
              <a:lnSpc>
                <a:spcPct val="100000"/>
              </a:lnSpc>
              <a:spcBef>
                <a:spcPct val="20000"/>
              </a:spcBef>
              <a:spcAft>
                <a:spcPct val="0"/>
              </a:spcAft>
              <a:buClrTx/>
              <a:buSzTx/>
              <a:buFontTx/>
              <a:buNone/>
              <a:tabLst/>
            </a:pPr>
            <a:endParaRPr kumimoji="0" lang="en-US" sz="2400" b="0" i="0" u="none" strike="noStrike" cap="none" normalizeH="0" baseline="-25000" smtClean="0">
              <a:ln>
                <a:noFill/>
              </a:ln>
              <a:solidFill>
                <a:srgbClr val="4D4D4D"/>
              </a:solidFill>
              <a:effectLst/>
              <a:latin typeface="Eras Medium ITC" pitchFamily="34" charset="0"/>
            </a:endParaRPr>
          </a:p>
        </p:txBody>
      </p:sp>
    </p:spTree>
    <p:custDataLst>
      <p:tags r:id="rId1"/>
    </p:custDataLst>
    <p:extLst>
      <p:ext uri="{BB962C8B-B14F-4D97-AF65-F5344CB8AC3E}">
        <p14:creationId xmlns:p14="http://schemas.microsoft.com/office/powerpoint/2010/main" val="1866408506"/>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cSld name="2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prstGeom prst="rect">
            <a:avLst/>
          </a:prstGeo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17A9599E-D6EA-41B3-B293-CEE6291BEB59}" type="datetimeFigureOut">
              <a:rPr lang="en-US" smtClean="0"/>
              <a:t>10/1/2018</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0596132D-9621-4FCD-984D-E974F174B822}" type="slidenum">
              <a:rPr lang="en-US" smtClean="0"/>
              <a:t>‹#›</a:t>
            </a:fld>
            <a:endParaRPr lang="en-US"/>
          </a:p>
        </p:txBody>
      </p:sp>
    </p:spTree>
    <p:extLst>
      <p:ext uri="{BB962C8B-B14F-4D97-AF65-F5344CB8AC3E}">
        <p14:creationId xmlns:p14="http://schemas.microsoft.com/office/powerpoint/2010/main" val="297152926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Content 1">
    <p:spTree>
      <p:nvGrpSpPr>
        <p:cNvPr id="1" name=""/>
        <p:cNvGrpSpPr/>
        <p:nvPr/>
      </p:nvGrpSpPr>
      <p:grpSpPr>
        <a:xfrm>
          <a:off x="0" y="0"/>
          <a:ext cx="0" cy="0"/>
          <a:chOff x="0" y="0"/>
          <a:chExt cx="0" cy="0"/>
        </a:xfrm>
      </p:grpSpPr>
      <p:sp>
        <p:nvSpPr>
          <p:cNvPr id="2" name="Title 1"/>
          <p:cNvSpPr>
            <a:spLocks noGrp="1"/>
          </p:cNvSpPr>
          <p:nvPr>
            <p:ph type="title"/>
          </p:nvPr>
        </p:nvSpPr>
        <p:spPr>
          <a:xfrm>
            <a:off x="257176" y="158414"/>
            <a:ext cx="7776984" cy="474228"/>
          </a:xfrm>
          <a:prstGeom prst="rect">
            <a:avLst/>
          </a:prstGeom>
        </p:spPr>
        <p:txBody>
          <a:bodyPr lIns="0" tIns="0" rIns="0" bIns="0">
            <a:normAutofit/>
          </a:bodyPr>
          <a:lstStyle>
            <a:lvl1pPr>
              <a:lnSpc>
                <a:spcPct val="100000"/>
              </a:lnSpc>
              <a:defRPr sz="1800" b="1">
                <a:latin typeface="Arial" panose="020B0604020202020204" pitchFamily="34" charset="0"/>
                <a:cs typeface="Arial" panose="020B0604020202020204"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257175" y="1676400"/>
            <a:ext cx="8629650" cy="4571999"/>
          </a:xfrm>
          <a:prstGeom prst="rect">
            <a:avLst/>
          </a:prstGeom>
        </p:spPr>
        <p:txBody>
          <a:bodyPr lIns="0" tIns="0" rIns="0" bIns="0"/>
          <a:lstStyle>
            <a:lvl1pPr>
              <a:defRPr>
                <a:solidFill>
                  <a:schemeClr val="tx1">
                    <a:lumMod val="65000"/>
                    <a:lumOff val="35000"/>
                  </a:schemeClr>
                </a:solidFill>
                <a:latin typeface="Arial" panose="020B0604020202020204" pitchFamily="34" charset="0"/>
                <a:cs typeface="Arial" panose="020B0604020202020204" pitchFamily="34" charset="0"/>
              </a:defRPr>
            </a:lvl1pPr>
            <a:lvl2pPr>
              <a:defRPr>
                <a:solidFill>
                  <a:schemeClr val="tx1">
                    <a:lumMod val="65000"/>
                    <a:lumOff val="35000"/>
                  </a:schemeClr>
                </a:solidFill>
                <a:latin typeface="Arial" panose="020B0604020202020204" pitchFamily="34" charset="0"/>
                <a:cs typeface="Arial" panose="020B0604020202020204" pitchFamily="34" charset="0"/>
              </a:defRPr>
            </a:lvl2pPr>
            <a:lvl3pPr>
              <a:defRPr>
                <a:solidFill>
                  <a:schemeClr val="tx1">
                    <a:lumMod val="65000"/>
                    <a:lumOff val="35000"/>
                  </a:schemeClr>
                </a:solidFill>
                <a:latin typeface="Arial" panose="020B0604020202020204" pitchFamily="34" charset="0"/>
                <a:cs typeface="Arial" panose="020B0604020202020204" pitchFamily="34" charset="0"/>
              </a:defRPr>
            </a:lvl3pPr>
            <a:lvl4pPr>
              <a:defRPr>
                <a:solidFill>
                  <a:schemeClr val="tx1">
                    <a:lumMod val="65000"/>
                    <a:lumOff val="35000"/>
                  </a:schemeClr>
                </a:solidFill>
                <a:latin typeface="Arial" panose="020B0604020202020204" pitchFamily="34" charset="0"/>
                <a:cs typeface="Arial" panose="020B0604020202020204" pitchFamily="34" charset="0"/>
              </a:defRPr>
            </a:lvl4pPr>
            <a:lvl5pPr>
              <a:defRPr>
                <a:solidFill>
                  <a:schemeClr val="tx1">
                    <a:lumMod val="65000"/>
                    <a:lumOff val="35000"/>
                  </a:schemeClr>
                </a:solidFill>
                <a:latin typeface="Arial" panose="020B0604020202020204" pitchFamily="34" charset="0"/>
                <a:cs typeface="Arial" panose="020B0604020202020204"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Rectangle 3"/>
          <p:cNvSpPr/>
          <p:nvPr userDrawn="1"/>
        </p:nvSpPr>
        <p:spPr>
          <a:xfrm>
            <a:off x="0" y="898471"/>
            <a:ext cx="9144000" cy="521253"/>
          </a:xfrm>
          <a:prstGeom prst="rect">
            <a:avLst/>
          </a:prstGeom>
          <a:solidFill>
            <a:schemeClr val="bg1">
              <a:lumMod val="95000"/>
            </a:schemeClr>
          </a:solidFill>
          <a:ln>
            <a:noFill/>
          </a:ln>
          <a:effectLst>
            <a:outerShdw blurRad="127000" dist="38100" dir="5400000" algn="t"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6" name="Text Placeholder 5"/>
          <p:cNvSpPr>
            <a:spLocks noGrp="1"/>
          </p:cNvSpPr>
          <p:nvPr>
            <p:ph type="body" sz="quarter" idx="10" hasCustomPrompt="1"/>
          </p:nvPr>
        </p:nvSpPr>
        <p:spPr>
          <a:xfrm>
            <a:off x="257175" y="911311"/>
            <a:ext cx="8629650" cy="508413"/>
          </a:xfrm>
          <a:prstGeom prst="rect">
            <a:avLst/>
          </a:prstGeom>
        </p:spPr>
        <p:txBody>
          <a:bodyPr lIns="0" tIns="0" rIns="0" bIns="0" anchor="ctr">
            <a:normAutofit/>
          </a:bodyPr>
          <a:lstStyle>
            <a:lvl1pPr marL="0" indent="0">
              <a:lnSpc>
                <a:spcPct val="100000"/>
              </a:lnSpc>
              <a:spcBef>
                <a:spcPts val="0"/>
              </a:spcBef>
              <a:buNone/>
              <a:defRPr sz="1500" b="1">
                <a:solidFill>
                  <a:schemeClr val="tx1">
                    <a:lumMod val="85000"/>
                    <a:lumOff val="15000"/>
                  </a:schemeClr>
                </a:solidFill>
              </a:defRPr>
            </a:lvl1pPr>
            <a:lvl2pPr marL="342900" indent="0">
              <a:buNone/>
              <a:defRPr/>
            </a:lvl2pPr>
            <a:lvl3pPr marL="685800" indent="0">
              <a:buNone/>
              <a:defRPr/>
            </a:lvl3pPr>
            <a:lvl4pPr marL="1028700" indent="0">
              <a:buNone/>
              <a:defRPr/>
            </a:lvl4pPr>
            <a:lvl5pPr marL="1371600" indent="0">
              <a:buNone/>
              <a:defRPr/>
            </a:lvl5pPr>
          </a:lstStyle>
          <a:p>
            <a:pPr lvl="0"/>
            <a:r>
              <a:rPr lang="en-US" dirty="0" smtClean="0"/>
              <a:t>CLICK TO EDIT SUBTITLE</a:t>
            </a:r>
          </a:p>
        </p:txBody>
      </p:sp>
    </p:spTree>
    <p:custDataLst>
      <p:tags r:id="rId1"/>
    </p:custDataLst>
    <p:extLst>
      <p:ext uri="{BB962C8B-B14F-4D97-AF65-F5344CB8AC3E}">
        <p14:creationId xmlns:p14="http://schemas.microsoft.com/office/powerpoint/2010/main" val="1411696495"/>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96">
          <p15:clr>
            <a:srgbClr val="FBAE40"/>
          </p15:clr>
        </p15:guide>
        <p15:guide id="2" pos="3840">
          <p15:clr>
            <a:srgbClr val="FBAE40"/>
          </p15:clr>
        </p15:guide>
        <p15:guide id="3" pos="3672">
          <p15:clr>
            <a:srgbClr val="FBAE40"/>
          </p15:clr>
        </p15:guide>
        <p15:guide id="4" pos="4008">
          <p15:clr>
            <a:srgbClr val="FBAE40"/>
          </p15:clr>
        </p15:guide>
        <p15:guide id="5" pos="216">
          <p15:clr>
            <a:srgbClr val="FBAE40"/>
          </p15:clr>
        </p15:guide>
        <p15:guide id="6" pos="7464">
          <p15:clr>
            <a:srgbClr val="FBAE40"/>
          </p15:clr>
        </p15:guide>
        <p15:guide id="7" orient="horz" pos="4224">
          <p15:clr>
            <a:srgbClr val="FBAE40"/>
          </p15:clr>
        </p15:guide>
        <p15:guide id="8" orient="horz" pos="4080">
          <p15:clr>
            <a:srgbClr val="FBAE40"/>
          </p15:clr>
        </p15:guide>
        <p15:guide id="9" orient="horz" pos="3936">
          <p15:clr>
            <a:srgbClr val="FBAE40"/>
          </p15:clr>
        </p15:guide>
        <p15:guide id="10" orient="horz" pos="1056">
          <p15:clr>
            <a:srgbClr val="FBAE40"/>
          </p15:clr>
        </p15:guide>
        <p15:guide id="11" orient="horz" pos="888">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Content (No Subtitle)">
    <p:spTree>
      <p:nvGrpSpPr>
        <p:cNvPr id="1" name=""/>
        <p:cNvGrpSpPr/>
        <p:nvPr/>
      </p:nvGrpSpPr>
      <p:grpSpPr>
        <a:xfrm>
          <a:off x="0" y="0"/>
          <a:ext cx="0" cy="0"/>
          <a:chOff x="0" y="0"/>
          <a:chExt cx="0" cy="0"/>
        </a:xfrm>
      </p:grpSpPr>
      <p:sp>
        <p:nvSpPr>
          <p:cNvPr id="2" name="Title 1"/>
          <p:cNvSpPr>
            <a:spLocks noGrp="1"/>
          </p:cNvSpPr>
          <p:nvPr>
            <p:ph type="title"/>
          </p:nvPr>
        </p:nvSpPr>
        <p:spPr>
          <a:xfrm>
            <a:off x="257176" y="158414"/>
            <a:ext cx="7776984" cy="474228"/>
          </a:xfrm>
          <a:prstGeom prst="rect">
            <a:avLst/>
          </a:prstGeom>
        </p:spPr>
        <p:txBody>
          <a:bodyPr lIns="0" tIns="0" rIns="0" bIns="0">
            <a:normAutofit/>
          </a:bodyPr>
          <a:lstStyle>
            <a:lvl1pPr>
              <a:lnSpc>
                <a:spcPct val="100000"/>
              </a:lnSpc>
              <a:defRPr sz="1800" b="1">
                <a:latin typeface="Arial" panose="020B0604020202020204" pitchFamily="34" charset="0"/>
                <a:cs typeface="Arial" panose="020B0604020202020204"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257175" y="1295401"/>
            <a:ext cx="8629650" cy="4952999"/>
          </a:xfrm>
          <a:prstGeom prst="rect">
            <a:avLst/>
          </a:prstGeom>
        </p:spPr>
        <p:txBody>
          <a:bodyPr lIns="0" tIns="0" rIns="0" bIns="0"/>
          <a:lstStyle>
            <a:lvl1pPr>
              <a:defRPr>
                <a:solidFill>
                  <a:schemeClr val="tx1">
                    <a:lumMod val="65000"/>
                    <a:lumOff val="35000"/>
                  </a:schemeClr>
                </a:solidFill>
                <a:latin typeface="Arial" panose="020B0604020202020204" pitchFamily="34" charset="0"/>
                <a:cs typeface="Arial" panose="020B0604020202020204" pitchFamily="34" charset="0"/>
              </a:defRPr>
            </a:lvl1pPr>
            <a:lvl2pPr>
              <a:defRPr>
                <a:solidFill>
                  <a:schemeClr val="tx1">
                    <a:lumMod val="65000"/>
                    <a:lumOff val="35000"/>
                  </a:schemeClr>
                </a:solidFill>
                <a:latin typeface="Arial" panose="020B0604020202020204" pitchFamily="34" charset="0"/>
                <a:cs typeface="Arial" panose="020B0604020202020204" pitchFamily="34" charset="0"/>
              </a:defRPr>
            </a:lvl2pPr>
            <a:lvl3pPr>
              <a:defRPr>
                <a:solidFill>
                  <a:schemeClr val="tx1">
                    <a:lumMod val="65000"/>
                    <a:lumOff val="35000"/>
                  </a:schemeClr>
                </a:solidFill>
                <a:latin typeface="Arial" panose="020B0604020202020204" pitchFamily="34" charset="0"/>
                <a:cs typeface="Arial" panose="020B0604020202020204" pitchFamily="34" charset="0"/>
              </a:defRPr>
            </a:lvl3pPr>
            <a:lvl4pPr>
              <a:defRPr>
                <a:solidFill>
                  <a:schemeClr val="tx1">
                    <a:lumMod val="65000"/>
                    <a:lumOff val="35000"/>
                  </a:schemeClr>
                </a:solidFill>
                <a:latin typeface="Arial" panose="020B0604020202020204" pitchFamily="34" charset="0"/>
                <a:cs typeface="Arial" panose="020B0604020202020204" pitchFamily="34" charset="0"/>
              </a:defRPr>
            </a:lvl4pPr>
            <a:lvl5pPr>
              <a:defRPr>
                <a:solidFill>
                  <a:schemeClr val="tx1">
                    <a:lumMod val="65000"/>
                    <a:lumOff val="35000"/>
                  </a:schemeClr>
                </a:solidFill>
                <a:latin typeface="Arial" panose="020B0604020202020204" pitchFamily="34" charset="0"/>
                <a:cs typeface="Arial" panose="020B0604020202020204"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ustDataLst>
      <p:tags r:id="rId1"/>
    </p:custDataLst>
    <p:extLst>
      <p:ext uri="{BB962C8B-B14F-4D97-AF65-F5344CB8AC3E}">
        <p14:creationId xmlns:p14="http://schemas.microsoft.com/office/powerpoint/2010/main" val="1066518346"/>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96">
          <p15:clr>
            <a:srgbClr val="FBAE40"/>
          </p15:clr>
        </p15:guide>
        <p15:guide id="2" pos="3840">
          <p15:clr>
            <a:srgbClr val="FBAE40"/>
          </p15:clr>
        </p15:guide>
        <p15:guide id="3" pos="3672">
          <p15:clr>
            <a:srgbClr val="FBAE40"/>
          </p15:clr>
        </p15:guide>
        <p15:guide id="4" pos="4008">
          <p15:clr>
            <a:srgbClr val="FBAE40"/>
          </p15:clr>
        </p15:guide>
        <p15:guide id="5" pos="216">
          <p15:clr>
            <a:srgbClr val="FBAE40"/>
          </p15:clr>
        </p15:guide>
        <p15:guide id="6" pos="7464">
          <p15:clr>
            <a:srgbClr val="FBAE40"/>
          </p15:clr>
        </p15:guide>
        <p15:guide id="7" orient="horz" pos="4224">
          <p15:clr>
            <a:srgbClr val="FBAE40"/>
          </p15:clr>
        </p15:guide>
        <p15:guide id="8" orient="horz" pos="4080">
          <p15:clr>
            <a:srgbClr val="FBAE40"/>
          </p15:clr>
        </p15:guide>
        <p15:guide id="9" orient="horz" pos="3936">
          <p15:clr>
            <a:srgbClr val="FBAE40"/>
          </p15:clr>
        </p15:guide>
        <p15:guide id="10" orient="horz" pos="1056">
          <p15:clr>
            <a:srgbClr val="FBAE40"/>
          </p15:clr>
        </p15:guide>
        <p15:guide id="11" orient="horz" pos="816">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44719"/>
            <a:ext cx="8229600" cy="641840"/>
          </a:xfrm>
          <a:prstGeom prst="rect">
            <a:avLst/>
          </a:prstGeom>
        </p:spPr>
        <p:txBody>
          <a:bodyPr anchor="ctr" anchorCtr="0"/>
          <a:lstStyle>
            <a:lvl1pPr>
              <a:defRPr sz="2600">
                <a:solidFill>
                  <a:schemeClr val="bg1"/>
                </a:solidFill>
                <a:latin typeface="Calibri"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457200" y="1162050"/>
            <a:ext cx="8229600" cy="5505449"/>
          </a:xfrm>
          <a:prstGeom prst="rect">
            <a:avLst/>
          </a:prstGeom>
        </p:spPr>
        <p:txBody>
          <a:bodyPr/>
          <a:lstStyle>
            <a:lvl1pPr marL="0" indent="0">
              <a:buNone/>
              <a:defRPr>
                <a:solidFill>
                  <a:schemeClr val="tx1">
                    <a:lumMod val="75000"/>
                    <a:lumOff val="25000"/>
                  </a:schemeClr>
                </a:solidFill>
                <a:latin typeface="Calibri" pitchFamily="34" charset="0"/>
                <a:cs typeface="Calibri" pitchFamily="34" charset="0"/>
              </a:defRPr>
            </a:lvl1pPr>
            <a:lvl2pPr>
              <a:defRPr>
                <a:latin typeface="Calibri" pitchFamily="34" charset="0"/>
                <a:cs typeface="Calibri" pitchFamily="34" charset="0"/>
              </a:defRPr>
            </a:lvl2pPr>
            <a:lvl3pPr>
              <a:defRPr>
                <a:latin typeface="Calibri" pitchFamily="34" charset="0"/>
                <a:cs typeface="Calibri" pitchFamily="34" charset="0"/>
              </a:defRPr>
            </a:lvl3pPr>
            <a:lvl4pPr>
              <a:defRPr>
                <a:latin typeface="Calibri" pitchFamily="34" charset="0"/>
                <a:cs typeface="Calibri" pitchFamily="34" charset="0"/>
              </a:defRPr>
            </a:lvl4pPr>
            <a:lvl5pPr>
              <a:defRPr>
                <a:latin typeface="Calibri" pitchFamily="34" charset="0"/>
                <a:cs typeface="Calibri" pitchFamily="34" charset="0"/>
              </a:defRPr>
            </a:lvl5pPr>
          </a:lstStyle>
          <a:p>
            <a:pPr lvl="0"/>
            <a:r>
              <a:rPr lang="en-US" dirty="0" smtClean="0"/>
              <a:t>Click to edit Master text styles</a:t>
            </a:r>
          </a:p>
        </p:txBody>
      </p:sp>
    </p:spTree>
    <p:custDataLst>
      <p:tags r:id="rId1"/>
    </p:custDataLst>
    <p:extLst>
      <p:ext uri="{BB962C8B-B14F-4D97-AF65-F5344CB8AC3E}">
        <p14:creationId xmlns:p14="http://schemas.microsoft.com/office/powerpoint/2010/main" val="647365314"/>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26"/>
          <p:cNvSpPr>
            <a:spLocks noGrp="1" noChangeArrowheads="1"/>
          </p:cNvSpPr>
          <p:nvPr>
            <p:ph type="ftr" sz="quarter" idx="10"/>
          </p:nvPr>
        </p:nvSpPr>
        <p:spPr>
          <a:xfrm>
            <a:off x="344488" y="6535738"/>
            <a:ext cx="2895600" cy="244475"/>
          </a:xfrm>
          <a:prstGeom prst="rect">
            <a:avLst/>
          </a:prstGeom>
        </p:spPr>
        <p:txBody>
          <a:bodyPr/>
          <a:lstStyle>
            <a:lvl1pPr>
              <a:defRPr>
                <a:latin typeface="Arial" charset="0"/>
                <a:cs typeface="Arial" charset="0"/>
              </a:defRPr>
            </a:lvl1pPr>
          </a:lstStyle>
          <a:p>
            <a:pPr>
              <a:defRPr/>
            </a:pPr>
            <a:r>
              <a:rPr lang="en-US"/>
              <a:t>©2010</a:t>
            </a:r>
          </a:p>
        </p:txBody>
      </p:sp>
    </p:spTree>
    <p:extLst>
      <p:ext uri="{BB962C8B-B14F-4D97-AF65-F5344CB8AC3E}">
        <p14:creationId xmlns:p14="http://schemas.microsoft.com/office/powerpoint/2010/main" val="237318545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26"/>
          <p:cNvSpPr>
            <a:spLocks noGrp="1" noChangeArrowheads="1"/>
          </p:cNvSpPr>
          <p:nvPr>
            <p:ph type="ftr" sz="quarter" idx="10"/>
          </p:nvPr>
        </p:nvSpPr>
        <p:spPr>
          <a:xfrm>
            <a:off x="344488" y="6535738"/>
            <a:ext cx="2895600" cy="244475"/>
          </a:xfrm>
          <a:prstGeom prst="rect">
            <a:avLst/>
          </a:prstGeom>
        </p:spPr>
        <p:txBody>
          <a:bodyPr/>
          <a:lstStyle>
            <a:lvl1pPr>
              <a:defRPr>
                <a:latin typeface="Arial" charset="0"/>
                <a:cs typeface="Arial" charset="0"/>
              </a:defRPr>
            </a:lvl1pPr>
          </a:lstStyle>
          <a:p>
            <a:pPr>
              <a:defRPr/>
            </a:pPr>
            <a:r>
              <a:rPr lang="en-US"/>
              <a:t>©2010</a:t>
            </a:r>
          </a:p>
        </p:txBody>
      </p:sp>
    </p:spTree>
    <p:extLst>
      <p:ext uri="{BB962C8B-B14F-4D97-AF65-F5344CB8AC3E}">
        <p14:creationId xmlns:p14="http://schemas.microsoft.com/office/powerpoint/2010/main" val="367081422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26"/>
          <p:cNvSpPr>
            <a:spLocks noGrp="1" noChangeArrowheads="1"/>
          </p:cNvSpPr>
          <p:nvPr>
            <p:ph type="ftr" sz="quarter" idx="10"/>
          </p:nvPr>
        </p:nvSpPr>
        <p:spPr>
          <a:xfrm>
            <a:off x="344488" y="6535738"/>
            <a:ext cx="2895600" cy="244475"/>
          </a:xfrm>
          <a:prstGeom prst="rect">
            <a:avLst/>
          </a:prstGeom>
        </p:spPr>
        <p:txBody>
          <a:bodyPr/>
          <a:lstStyle>
            <a:lvl1pPr>
              <a:defRPr>
                <a:latin typeface="Arial" charset="0"/>
                <a:cs typeface="Arial" charset="0"/>
              </a:defRPr>
            </a:lvl1pPr>
          </a:lstStyle>
          <a:p>
            <a:pPr>
              <a:defRPr/>
            </a:pPr>
            <a:r>
              <a:rPr lang="en-US"/>
              <a:t>©2010</a:t>
            </a:r>
          </a:p>
        </p:txBody>
      </p:sp>
    </p:spTree>
    <p:extLst>
      <p:ext uri="{BB962C8B-B14F-4D97-AF65-F5344CB8AC3E}">
        <p14:creationId xmlns:p14="http://schemas.microsoft.com/office/powerpoint/2010/main" val="331657180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Rectangle 26"/>
          <p:cNvSpPr>
            <a:spLocks noGrp="1" noChangeArrowheads="1"/>
          </p:cNvSpPr>
          <p:nvPr>
            <p:ph type="ftr" sz="quarter" idx="10"/>
          </p:nvPr>
        </p:nvSpPr>
        <p:spPr>
          <a:xfrm>
            <a:off x="344488" y="6535738"/>
            <a:ext cx="2895600" cy="244475"/>
          </a:xfrm>
          <a:prstGeom prst="rect">
            <a:avLst/>
          </a:prstGeom>
        </p:spPr>
        <p:txBody>
          <a:bodyPr/>
          <a:lstStyle>
            <a:lvl1pPr>
              <a:defRPr>
                <a:latin typeface="Arial" charset="0"/>
                <a:cs typeface="Arial" charset="0"/>
              </a:defRPr>
            </a:lvl1pPr>
          </a:lstStyle>
          <a:p>
            <a:pPr>
              <a:defRPr/>
            </a:pPr>
            <a:r>
              <a:rPr lang="en-US"/>
              <a:t>©2010</a:t>
            </a:r>
          </a:p>
        </p:txBody>
      </p:sp>
    </p:spTree>
    <p:extLst>
      <p:ext uri="{BB962C8B-B14F-4D97-AF65-F5344CB8AC3E}">
        <p14:creationId xmlns:p14="http://schemas.microsoft.com/office/powerpoint/2010/main" val="1506904075"/>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26"/>
          <p:cNvSpPr>
            <a:spLocks noGrp="1" noChangeArrowheads="1"/>
          </p:cNvSpPr>
          <p:nvPr>
            <p:ph type="ftr" sz="quarter" idx="10"/>
          </p:nvPr>
        </p:nvSpPr>
        <p:spPr>
          <a:xfrm>
            <a:off x="344488" y="6535738"/>
            <a:ext cx="2895600" cy="244475"/>
          </a:xfrm>
          <a:prstGeom prst="rect">
            <a:avLst/>
          </a:prstGeom>
        </p:spPr>
        <p:txBody>
          <a:bodyPr/>
          <a:lstStyle>
            <a:lvl1pPr>
              <a:defRPr>
                <a:latin typeface="Arial" charset="0"/>
                <a:cs typeface="Arial" charset="0"/>
              </a:defRPr>
            </a:lvl1pPr>
          </a:lstStyle>
          <a:p>
            <a:pPr>
              <a:defRPr/>
            </a:pPr>
            <a:r>
              <a:rPr lang="en-US"/>
              <a:t>©2010</a:t>
            </a:r>
          </a:p>
        </p:txBody>
      </p:sp>
    </p:spTree>
    <p:custDataLst>
      <p:tags r:id="rId1"/>
    </p:custDataLst>
    <p:extLst>
      <p:ext uri="{BB962C8B-B14F-4D97-AF65-F5344CB8AC3E}">
        <p14:creationId xmlns:p14="http://schemas.microsoft.com/office/powerpoint/2010/main" val="306308758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a:prstGeom prst="rect">
            <a:avLst/>
          </a:prstGeo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26"/>
          <p:cNvSpPr>
            <a:spLocks noGrp="1" noChangeArrowheads="1"/>
          </p:cNvSpPr>
          <p:nvPr>
            <p:ph type="ftr" sz="quarter" idx="10"/>
          </p:nvPr>
        </p:nvSpPr>
        <p:spPr>
          <a:xfrm>
            <a:off x="344488" y="6535738"/>
            <a:ext cx="2895600" cy="244475"/>
          </a:xfrm>
          <a:prstGeom prst="rect">
            <a:avLst/>
          </a:prstGeom>
        </p:spPr>
        <p:txBody>
          <a:bodyPr/>
          <a:lstStyle>
            <a:lvl1pPr>
              <a:defRPr>
                <a:latin typeface="Arial" charset="0"/>
                <a:cs typeface="Arial" charset="0"/>
              </a:defRPr>
            </a:lvl1pPr>
          </a:lstStyle>
          <a:p>
            <a:pPr>
              <a:defRPr/>
            </a:pPr>
            <a:r>
              <a:rPr lang="en-US"/>
              <a:t>©2010</a:t>
            </a:r>
          </a:p>
        </p:txBody>
      </p:sp>
    </p:spTree>
    <p:extLst>
      <p:ext uri="{BB962C8B-B14F-4D97-AF65-F5344CB8AC3E}">
        <p14:creationId xmlns:p14="http://schemas.microsoft.com/office/powerpoint/2010/main" val="51177521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a:prstGeom prst="rect">
            <a:avLst/>
          </a:prstGeo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26"/>
          <p:cNvSpPr>
            <a:spLocks noGrp="1" noChangeArrowheads="1"/>
          </p:cNvSpPr>
          <p:nvPr>
            <p:ph type="ftr" sz="quarter" idx="10"/>
          </p:nvPr>
        </p:nvSpPr>
        <p:spPr>
          <a:xfrm>
            <a:off x="344488" y="6535738"/>
            <a:ext cx="2895600" cy="244475"/>
          </a:xfrm>
          <a:prstGeom prst="rect">
            <a:avLst/>
          </a:prstGeom>
        </p:spPr>
        <p:txBody>
          <a:bodyPr/>
          <a:lstStyle>
            <a:lvl1pPr>
              <a:defRPr>
                <a:latin typeface="Arial" charset="0"/>
                <a:cs typeface="Arial" charset="0"/>
              </a:defRPr>
            </a:lvl1pPr>
          </a:lstStyle>
          <a:p>
            <a:pPr>
              <a:defRPr/>
            </a:pPr>
            <a:r>
              <a:rPr lang="en-US"/>
              <a:t>©2010</a:t>
            </a:r>
          </a:p>
        </p:txBody>
      </p:sp>
    </p:spTree>
    <p:extLst>
      <p:ext uri="{BB962C8B-B14F-4D97-AF65-F5344CB8AC3E}">
        <p14:creationId xmlns:p14="http://schemas.microsoft.com/office/powerpoint/2010/main" val="374517011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ags" Target="../tags/tag2.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jpe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AutoShape 29">
            <a:hlinkClick r:id="" action="ppaction://hlinkshowjump?jump=previousslide" highlightClick="1"/>
          </p:cNvPr>
          <p:cNvSpPr>
            <a:spLocks noChangeArrowheads="1"/>
          </p:cNvSpPr>
          <p:nvPr/>
        </p:nvSpPr>
        <p:spPr bwMode="auto">
          <a:xfrm>
            <a:off x="8874125" y="6540500"/>
            <a:ext cx="55563" cy="317500"/>
          </a:xfrm>
          <a:prstGeom prst="actionButtonBackPrevious">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9" tIns="45714" rIns="91429" bIns="45714"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defRPr/>
            </a:pPr>
            <a:endParaRPr lang="en-US" altLang="en-US" smtClean="0"/>
          </a:p>
        </p:txBody>
      </p:sp>
      <p:sp>
        <p:nvSpPr>
          <p:cNvPr id="1027" name="AutoShape 34"/>
          <p:cNvSpPr>
            <a:spLocks noChangeArrowheads="1"/>
          </p:cNvSpPr>
          <p:nvPr/>
        </p:nvSpPr>
        <p:spPr bwMode="auto">
          <a:xfrm>
            <a:off x="2498725" y="3716338"/>
            <a:ext cx="633413" cy="692150"/>
          </a:xfrm>
          <a:prstGeom prst="triangle">
            <a:avLst>
              <a:gd name="adj" fmla="val 50000"/>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91429" tIns="45714" rIns="91429" bIns="45714"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defRPr/>
            </a:pPr>
            <a:endParaRPr lang="en-US" altLang="en-US" smtClean="0"/>
          </a:p>
        </p:txBody>
      </p:sp>
      <p:sp>
        <p:nvSpPr>
          <p:cNvPr id="1028" name="Rectangle 2"/>
          <p:cNvSpPr>
            <a:spLocks noChangeArrowheads="1"/>
          </p:cNvSpPr>
          <p:nvPr/>
        </p:nvSpPr>
        <p:spPr bwMode="auto">
          <a:xfrm>
            <a:off x="0" y="247650"/>
            <a:ext cx="9144000" cy="404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defRPr/>
            </a:pPr>
            <a:endParaRPr lang="en-CA" altLang="en-US" smtClean="0"/>
          </a:p>
        </p:txBody>
      </p:sp>
      <p:sp>
        <p:nvSpPr>
          <p:cNvPr id="1029" name="Rectangle 46"/>
          <p:cNvSpPr>
            <a:spLocks noChangeArrowheads="1"/>
          </p:cNvSpPr>
          <p:nvPr/>
        </p:nvSpPr>
        <p:spPr bwMode="auto">
          <a:xfrm>
            <a:off x="7315200" y="247650"/>
            <a:ext cx="1828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91429" tIns="45714" rIns="91429" bIns="45714"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defRPr/>
            </a:pPr>
            <a:endParaRPr lang="en-CA" altLang="en-US" smtClean="0"/>
          </a:p>
        </p:txBody>
      </p:sp>
      <p:sp>
        <p:nvSpPr>
          <p:cNvPr id="479281" name="Rectangle 49"/>
          <p:cNvSpPr>
            <a:spLocks noChangeArrowheads="1"/>
          </p:cNvSpPr>
          <p:nvPr/>
        </p:nvSpPr>
        <p:spPr bwMode="auto">
          <a:xfrm>
            <a:off x="0" y="233363"/>
            <a:ext cx="9148763" cy="639762"/>
          </a:xfrm>
          <a:prstGeom prst="rect">
            <a:avLst/>
          </a:prstGeom>
          <a:gradFill flip="none" rotWithShape="1">
            <a:gsLst>
              <a:gs pos="100000">
                <a:schemeClr val="tx1">
                  <a:lumMod val="65000"/>
                  <a:lumOff val="35000"/>
                </a:schemeClr>
              </a:gs>
              <a:gs pos="40000">
                <a:schemeClr val="dk1">
                  <a:tint val="45000"/>
                  <a:shade val="99000"/>
                  <a:satMod val="350000"/>
                </a:schemeClr>
              </a:gs>
              <a:gs pos="100000">
                <a:schemeClr val="dk1">
                  <a:shade val="20000"/>
                  <a:satMod val="255000"/>
                </a:schemeClr>
              </a:gs>
            </a:gsLst>
            <a:lin ang="10800000" scaled="1"/>
            <a:tileRect/>
          </a:gradFill>
          <a:ln w="9525">
            <a:noFill/>
            <a:miter lim="800000"/>
            <a:headEnd/>
            <a:tailEnd/>
          </a:ln>
        </p:spPr>
        <p:style>
          <a:lnRef idx="0">
            <a:scrgbClr r="0" g="0" b="0"/>
          </a:lnRef>
          <a:fillRef idx="1002">
            <a:schemeClr val="dk1"/>
          </a:fillRef>
          <a:effectRef idx="0">
            <a:scrgbClr r="0" g="0" b="0"/>
          </a:effectRef>
          <a:fontRef idx="major"/>
        </p:style>
        <p:txBody>
          <a:bodyPr lIns="91429" tIns="45714" rIns="91429" bIns="45714" anchor="ctr"/>
          <a:lstStyle/>
          <a:p>
            <a:pPr>
              <a:defRPr/>
            </a:pPr>
            <a:r>
              <a:rPr lang="en-US" b="1" dirty="0">
                <a:solidFill>
                  <a:schemeClr val="tx2"/>
                </a:solidFill>
              </a:rPr>
              <a:t>	</a:t>
            </a:r>
          </a:p>
        </p:txBody>
      </p:sp>
      <p:sp>
        <p:nvSpPr>
          <p:cNvPr id="7" name="Rectangle 6"/>
          <p:cNvSpPr/>
          <p:nvPr/>
        </p:nvSpPr>
        <p:spPr bwMode="auto">
          <a:xfrm>
            <a:off x="0" y="252413"/>
            <a:ext cx="9144000" cy="630237"/>
          </a:xfrm>
          <a:prstGeom prst="rect">
            <a:avLst/>
          </a:prstGeom>
          <a:gradFill flip="none" rotWithShape="1">
            <a:gsLst>
              <a:gs pos="0">
                <a:schemeClr val="tx1">
                  <a:lumMod val="65000"/>
                  <a:lumOff val="35000"/>
                </a:schemeClr>
              </a:gs>
              <a:gs pos="50000">
                <a:schemeClr val="tx1">
                  <a:lumMod val="50000"/>
                  <a:lumOff val="50000"/>
                </a:schemeClr>
              </a:gs>
              <a:gs pos="100000">
                <a:schemeClr val="bg2">
                  <a:lumMod val="60000"/>
                  <a:lumOff val="40000"/>
                </a:schemeClr>
              </a:gs>
            </a:gsLst>
            <a:lin ang="2700000" scaled="1"/>
            <a:tileRect/>
          </a:gradFill>
          <a:ln w="9525" cap="flat" cmpd="sng" algn="ctr">
            <a:noFill/>
            <a:prstDash val="solid"/>
            <a:round/>
            <a:headEnd type="none" w="med" len="med"/>
            <a:tailEnd type="none" w="med" len="med"/>
          </a:ln>
          <a:effectLst/>
        </p:spPr>
        <p:txBody>
          <a:bodyPr lIns="91429" tIns="45714" rIns="91429" bIns="45714"/>
          <a:lstStyle/>
          <a:p>
            <a:pPr algn="r">
              <a:spcBef>
                <a:spcPct val="20000"/>
              </a:spcBef>
              <a:defRPr/>
            </a:pPr>
            <a:endParaRPr lang="en-US" sz="2400" baseline="-25000">
              <a:solidFill>
                <a:srgbClr val="4D4D4D"/>
              </a:solidFill>
              <a:latin typeface="Eras Medium ITC" pitchFamily="34" charset="0"/>
            </a:endParaRPr>
          </a:p>
        </p:txBody>
      </p:sp>
      <p:pic>
        <p:nvPicPr>
          <p:cNvPr id="8" name="Picture 2" descr="K:\Training\Image Library\Stock_Images\123RF\Deteriorated Concrete.jpg"/>
          <p:cNvPicPr>
            <a:picLocks noChangeAspect="1" noChangeArrowheads="1"/>
          </p:cNvPicPr>
          <p:nvPr/>
        </p:nvPicPr>
        <p:blipFill rotWithShape="1">
          <a:blip r:embed="rId19">
            <a:extLst>
              <a:ext uri="{28A0092B-C50C-407E-A947-70E740481C1C}">
                <a14:useLocalDpi xmlns:a14="http://schemas.microsoft.com/office/drawing/2010/main" val="0"/>
              </a:ext>
            </a:extLst>
          </a:blip>
          <a:srcRect l="119" t="16443" r="-119" b="74161"/>
          <a:stretch/>
        </p:blipFill>
        <p:spPr bwMode="auto">
          <a:xfrm>
            <a:off x="0" y="216443"/>
            <a:ext cx="9144000" cy="687977"/>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bwMode="auto">
          <a:xfrm>
            <a:off x="0" y="216443"/>
            <a:ext cx="9144000" cy="687977"/>
          </a:xfrm>
          <a:prstGeom prst="rect">
            <a:avLst/>
          </a:prstGeom>
          <a:solidFill>
            <a:schemeClr val="bg2">
              <a:alpha val="66000"/>
            </a:schemeClr>
          </a:solidFill>
          <a:ln w="9525" cap="flat" cmpd="sng" algn="ctr">
            <a:noFill/>
            <a:prstDash val="solid"/>
            <a:round/>
            <a:headEnd type="none" w="med" len="med"/>
            <a:tailEnd type="none" w="med" len="med"/>
          </a:ln>
          <a:effectLst/>
        </p:spPr>
        <p:txBody>
          <a:bodyPr vert="horz" wrap="square" lIns="91429" tIns="45714" rIns="91429" bIns="45714" numCol="1" rtlCol="0" anchor="t" anchorCtr="0" compatLnSpc="1">
            <a:prstTxWarp prst="textNoShape">
              <a:avLst/>
            </a:prstTxWarp>
          </a:bodyPr>
          <a:lstStyle/>
          <a:p>
            <a:pPr marL="0" marR="0" indent="0" algn="r" defTabSz="914400" rtl="0" eaLnBrk="1" fontAlgn="base" latinLnBrk="0" hangingPunct="1">
              <a:lnSpc>
                <a:spcPct val="100000"/>
              </a:lnSpc>
              <a:spcBef>
                <a:spcPct val="20000"/>
              </a:spcBef>
              <a:spcAft>
                <a:spcPct val="0"/>
              </a:spcAft>
              <a:buClrTx/>
              <a:buSzTx/>
              <a:buFontTx/>
              <a:buNone/>
              <a:tabLst/>
            </a:pPr>
            <a:endParaRPr kumimoji="0" lang="en-US" sz="2400" b="0" i="0" u="none" strike="noStrike" cap="none" normalizeH="0" baseline="-25000" smtClean="0">
              <a:ln>
                <a:noFill/>
              </a:ln>
              <a:solidFill>
                <a:srgbClr val="4D4D4D"/>
              </a:solidFill>
              <a:effectLst/>
              <a:latin typeface="Eras Medium ITC" pitchFamily="34" charset="0"/>
            </a:endParaRPr>
          </a:p>
        </p:txBody>
      </p:sp>
    </p:spTree>
    <p:custDataLst>
      <p:tags r:id="rId18"/>
    </p:custDataLst>
    <p:extLst>
      <p:ext uri="{BB962C8B-B14F-4D97-AF65-F5344CB8AC3E}">
        <p14:creationId xmlns:p14="http://schemas.microsoft.com/office/powerpoint/2010/main" val="230487746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Lst>
  <p:timing>
    <p:tnLst>
      <p:par>
        <p:cTn id="1" dur="indefinite" restart="never" nodeType="tmRoot"/>
      </p:par>
    </p:tnLst>
  </p:timing>
  <p:hf hdr="0" dt="0"/>
  <p:txStyles>
    <p:titleStyle>
      <a:lvl1pPr algn="l" rtl="0" eaLnBrk="0" fontAlgn="base" hangingPunct="0">
        <a:spcBef>
          <a:spcPct val="0"/>
        </a:spcBef>
        <a:spcAft>
          <a:spcPct val="0"/>
        </a:spcAft>
        <a:defRPr sz="2400" b="1">
          <a:solidFill>
            <a:schemeClr val="tx2"/>
          </a:solidFill>
          <a:latin typeface="+mj-lt"/>
          <a:ea typeface="+mj-ea"/>
          <a:cs typeface="+mj-cs"/>
        </a:defRPr>
      </a:lvl1pPr>
      <a:lvl2pPr algn="l" rtl="0" eaLnBrk="0" fontAlgn="base" hangingPunct="0">
        <a:spcBef>
          <a:spcPct val="0"/>
        </a:spcBef>
        <a:spcAft>
          <a:spcPct val="0"/>
        </a:spcAft>
        <a:defRPr sz="2400" b="1">
          <a:solidFill>
            <a:schemeClr val="tx2"/>
          </a:solidFill>
          <a:latin typeface="Trebuchet MS" pitchFamily="34" charset="0"/>
        </a:defRPr>
      </a:lvl2pPr>
      <a:lvl3pPr algn="l" rtl="0" eaLnBrk="0" fontAlgn="base" hangingPunct="0">
        <a:spcBef>
          <a:spcPct val="0"/>
        </a:spcBef>
        <a:spcAft>
          <a:spcPct val="0"/>
        </a:spcAft>
        <a:defRPr sz="2400" b="1">
          <a:solidFill>
            <a:schemeClr val="tx2"/>
          </a:solidFill>
          <a:latin typeface="Trebuchet MS" pitchFamily="34" charset="0"/>
        </a:defRPr>
      </a:lvl3pPr>
      <a:lvl4pPr algn="l" rtl="0" eaLnBrk="0" fontAlgn="base" hangingPunct="0">
        <a:spcBef>
          <a:spcPct val="0"/>
        </a:spcBef>
        <a:spcAft>
          <a:spcPct val="0"/>
        </a:spcAft>
        <a:defRPr sz="2400" b="1">
          <a:solidFill>
            <a:schemeClr val="tx2"/>
          </a:solidFill>
          <a:latin typeface="Trebuchet MS" pitchFamily="34" charset="0"/>
        </a:defRPr>
      </a:lvl4pPr>
      <a:lvl5pPr algn="l" rtl="0" eaLnBrk="0" fontAlgn="base" hangingPunct="0">
        <a:spcBef>
          <a:spcPct val="0"/>
        </a:spcBef>
        <a:spcAft>
          <a:spcPct val="0"/>
        </a:spcAft>
        <a:defRPr sz="2400" b="1">
          <a:solidFill>
            <a:schemeClr val="tx2"/>
          </a:solidFill>
          <a:latin typeface="Trebuchet MS" pitchFamily="34" charset="0"/>
        </a:defRPr>
      </a:lvl5pPr>
      <a:lvl6pPr marL="457200" algn="l" rtl="0" fontAlgn="base">
        <a:spcBef>
          <a:spcPct val="0"/>
        </a:spcBef>
        <a:spcAft>
          <a:spcPct val="0"/>
        </a:spcAft>
        <a:defRPr sz="2400" b="1">
          <a:solidFill>
            <a:schemeClr val="tx2"/>
          </a:solidFill>
          <a:latin typeface="Trebuchet MS" pitchFamily="34" charset="0"/>
        </a:defRPr>
      </a:lvl6pPr>
      <a:lvl7pPr marL="914400" algn="l" rtl="0" fontAlgn="base">
        <a:spcBef>
          <a:spcPct val="0"/>
        </a:spcBef>
        <a:spcAft>
          <a:spcPct val="0"/>
        </a:spcAft>
        <a:defRPr sz="2400" b="1">
          <a:solidFill>
            <a:schemeClr val="tx2"/>
          </a:solidFill>
          <a:latin typeface="Trebuchet MS" pitchFamily="34" charset="0"/>
        </a:defRPr>
      </a:lvl7pPr>
      <a:lvl8pPr marL="1371600" algn="l" rtl="0" fontAlgn="base">
        <a:spcBef>
          <a:spcPct val="0"/>
        </a:spcBef>
        <a:spcAft>
          <a:spcPct val="0"/>
        </a:spcAft>
        <a:defRPr sz="2400" b="1">
          <a:solidFill>
            <a:schemeClr val="tx2"/>
          </a:solidFill>
          <a:latin typeface="Trebuchet MS" pitchFamily="34" charset="0"/>
        </a:defRPr>
      </a:lvl8pPr>
      <a:lvl9pPr marL="1828800" algn="l" rtl="0" fontAlgn="base">
        <a:spcBef>
          <a:spcPct val="0"/>
        </a:spcBef>
        <a:spcAft>
          <a:spcPct val="0"/>
        </a:spcAft>
        <a:defRPr sz="2400" b="1">
          <a:solidFill>
            <a:schemeClr val="tx2"/>
          </a:solidFill>
          <a:latin typeface="Trebuchet MS" pitchFamily="34" charset="0"/>
        </a:defRPr>
      </a:lvl9pPr>
    </p:titleStyle>
    <p:bodyStyle>
      <a:lvl1pPr marL="342900" indent="-342900" algn="l" rtl="0" eaLnBrk="0" fontAlgn="base" hangingPunct="0">
        <a:spcBef>
          <a:spcPct val="20000"/>
        </a:spcBef>
        <a:spcAft>
          <a:spcPct val="0"/>
        </a:spcAft>
        <a:buChar char="•"/>
        <a:defRPr sz="2000">
          <a:solidFill>
            <a:srgbClr val="4D4D4D"/>
          </a:solidFill>
          <a:latin typeface="+mn-lt"/>
          <a:ea typeface="+mn-ea"/>
          <a:cs typeface="+mn-cs"/>
        </a:defRPr>
      </a:lvl1pPr>
      <a:lvl2pPr marL="742950" indent="-285750" algn="l" rtl="0" eaLnBrk="0" fontAlgn="base" hangingPunct="0">
        <a:spcBef>
          <a:spcPct val="20000"/>
        </a:spcBef>
        <a:spcAft>
          <a:spcPct val="0"/>
        </a:spcAft>
        <a:buChar char="–"/>
        <a:defRPr>
          <a:solidFill>
            <a:srgbClr val="4D4D4D"/>
          </a:solidFill>
          <a:latin typeface="+mn-lt"/>
        </a:defRPr>
      </a:lvl2pPr>
      <a:lvl3pPr marL="1143000" indent="-228600" algn="l" rtl="0" eaLnBrk="0" fontAlgn="base" hangingPunct="0">
        <a:spcBef>
          <a:spcPct val="20000"/>
        </a:spcBef>
        <a:spcAft>
          <a:spcPct val="0"/>
        </a:spcAft>
        <a:buChar char="•"/>
        <a:defRPr sz="1600">
          <a:solidFill>
            <a:srgbClr val="4D4D4D"/>
          </a:solidFill>
          <a:latin typeface="+mn-lt"/>
        </a:defRPr>
      </a:lvl3pPr>
      <a:lvl4pPr marL="1600200" indent="-228600" algn="l" rtl="0" eaLnBrk="0" fontAlgn="base" hangingPunct="0">
        <a:spcBef>
          <a:spcPct val="20000"/>
        </a:spcBef>
        <a:spcAft>
          <a:spcPct val="0"/>
        </a:spcAft>
        <a:buChar char="–"/>
        <a:defRPr sz="1400">
          <a:solidFill>
            <a:srgbClr val="4D4D4D"/>
          </a:solidFill>
          <a:latin typeface="+mn-lt"/>
        </a:defRPr>
      </a:lvl4pPr>
      <a:lvl5pPr marL="2057400" indent="-228600" algn="l" rtl="0" eaLnBrk="0" fontAlgn="base" hangingPunct="0">
        <a:spcBef>
          <a:spcPct val="20000"/>
        </a:spcBef>
        <a:spcAft>
          <a:spcPct val="0"/>
        </a:spcAft>
        <a:buChar char="»"/>
        <a:defRPr sz="1200">
          <a:solidFill>
            <a:srgbClr val="4D4D4D"/>
          </a:solidFill>
          <a:latin typeface="+mn-lt"/>
        </a:defRPr>
      </a:lvl5pPr>
      <a:lvl6pPr marL="2514600" indent="-228600" algn="l" rtl="0" fontAlgn="base">
        <a:spcBef>
          <a:spcPct val="20000"/>
        </a:spcBef>
        <a:spcAft>
          <a:spcPct val="0"/>
        </a:spcAft>
        <a:buChar char="»"/>
        <a:defRPr sz="1200">
          <a:solidFill>
            <a:srgbClr val="4D4D4D"/>
          </a:solidFill>
          <a:latin typeface="+mn-lt"/>
        </a:defRPr>
      </a:lvl6pPr>
      <a:lvl7pPr marL="2971800" indent="-228600" algn="l" rtl="0" fontAlgn="base">
        <a:spcBef>
          <a:spcPct val="20000"/>
        </a:spcBef>
        <a:spcAft>
          <a:spcPct val="0"/>
        </a:spcAft>
        <a:buChar char="»"/>
        <a:defRPr sz="1200">
          <a:solidFill>
            <a:srgbClr val="4D4D4D"/>
          </a:solidFill>
          <a:latin typeface="+mn-lt"/>
        </a:defRPr>
      </a:lvl7pPr>
      <a:lvl8pPr marL="3429000" indent="-228600" algn="l" rtl="0" fontAlgn="base">
        <a:spcBef>
          <a:spcPct val="20000"/>
        </a:spcBef>
        <a:spcAft>
          <a:spcPct val="0"/>
        </a:spcAft>
        <a:buChar char="»"/>
        <a:defRPr sz="1200">
          <a:solidFill>
            <a:srgbClr val="4D4D4D"/>
          </a:solidFill>
          <a:latin typeface="+mn-lt"/>
        </a:defRPr>
      </a:lvl8pPr>
      <a:lvl9pPr marL="3886200" indent="-228600" algn="l" rtl="0" fontAlgn="base">
        <a:spcBef>
          <a:spcPct val="20000"/>
        </a:spcBef>
        <a:spcAft>
          <a:spcPct val="0"/>
        </a:spcAft>
        <a:buChar char="»"/>
        <a:defRPr sz="1200">
          <a:solidFill>
            <a:srgbClr val="4D4D4D"/>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5.xml"/><Relationship Id="rId1" Type="http://schemas.openxmlformats.org/officeDocument/2006/relationships/tags" Target="../tags/tag8.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tags" Target="../tags/tag20.xml"/><Relationship Id="rId4" Type="http://schemas.openxmlformats.org/officeDocument/2006/relationships/image" Target="../media/image8.png"/></Relationships>
</file>

<file path=ppt/slides/_rels/slide100.xml.rels><?xml version="1.0" encoding="UTF-8" standalone="yes"?>
<Relationships xmlns="http://schemas.openxmlformats.org/package/2006/relationships"><Relationship Id="rId3" Type="http://schemas.openxmlformats.org/officeDocument/2006/relationships/tags" Target="../tags/tag296.xml"/><Relationship Id="rId7" Type="http://schemas.openxmlformats.org/officeDocument/2006/relationships/image" Target="../media/image83.png"/><Relationship Id="rId2" Type="http://schemas.openxmlformats.org/officeDocument/2006/relationships/tags" Target="../tags/tag295.xml"/><Relationship Id="rId1" Type="http://schemas.openxmlformats.org/officeDocument/2006/relationships/tags" Target="../tags/tag294.xml"/><Relationship Id="rId6" Type="http://schemas.openxmlformats.org/officeDocument/2006/relationships/image" Target="../media/image86.png"/><Relationship Id="rId5" Type="http://schemas.openxmlformats.org/officeDocument/2006/relationships/notesSlide" Target="../notesSlides/notesSlide88.xml"/><Relationship Id="rId4"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3" Type="http://schemas.openxmlformats.org/officeDocument/2006/relationships/tags" Target="../tags/tag299.xml"/><Relationship Id="rId7" Type="http://schemas.openxmlformats.org/officeDocument/2006/relationships/image" Target="../media/image83.png"/><Relationship Id="rId2" Type="http://schemas.openxmlformats.org/officeDocument/2006/relationships/tags" Target="../tags/tag298.xml"/><Relationship Id="rId1" Type="http://schemas.openxmlformats.org/officeDocument/2006/relationships/tags" Target="../tags/tag297.xml"/><Relationship Id="rId6" Type="http://schemas.openxmlformats.org/officeDocument/2006/relationships/image" Target="../media/image79.png"/><Relationship Id="rId5" Type="http://schemas.openxmlformats.org/officeDocument/2006/relationships/notesSlide" Target="../notesSlides/notesSlide89.xml"/><Relationship Id="rId4"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8" Type="http://schemas.openxmlformats.org/officeDocument/2006/relationships/image" Target="../media/image89.png"/><Relationship Id="rId3" Type="http://schemas.openxmlformats.org/officeDocument/2006/relationships/tags" Target="../tags/tag302.xml"/><Relationship Id="rId7" Type="http://schemas.openxmlformats.org/officeDocument/2006/relationships/image" Target="../media/image83.png"/><Relationship Id="rId2" Type="http://schemas.openxmlformats.org/officeDocument/2006/relationships/tags" Target="../tags/tag301.xml"/><Relationship Id="rId1" Type="http://schemas.openxmlformats.org/officeDocument/2006/relationships/tags" Target="../tags/tag300.xml"/><Relationship Id="rId6" Type="http://schemas.openxmlformats.org/officeDocument/2006/relationships/image" Target="../media/image88.png"/><Relationship Id="rId5" Type="http://schemas.openxmlformats.org/officeDocument/2006/relationships/notesSlide" Target="../notesSlides/notesSlide90.xml"/><Relationship Id="rId4"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3" Type="http://schemas.openxmlformats.org/officeDocument/2006/relationships/tags" Target="../tags/tag305.xml"/><Relationship Id="rId2" Type="http://schemas.openxmlformats.org/officeDocument/2006/relationships/tags" Target="../tags/tag304.xml"/><Relationship Id="rId1" Type="http://schemas.openxmlformats.org/officeDocument/2006/relationships/tags" Target="../tags/tag303.xml"/><Relationship Id="rId6" Type="http://schemas.openxmlformats.org/officeDocument/2006/relationships/image" Target="../media/image83.png"/><Relationship Id="rId5" Type="http://schemas.openxmlformats.org/officeDocument/2006/relationships/notesSlide" Target="../notesSlides/notesSlide91.xml"/><Relationship Id="rId4"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3" Type="http://schemas.openxmlformats.org/officeDocument/2006/relationships/tags" Target="../tags/tag308.xml"/><Relationship Id="rId7" Type="http://schemas.openxmlformats.org/officeDocument/2006/relationships/image" Target="../media/image83.png"/><Relationship Id="rId2" Type="http://schemas.openxmlformats.org/officeDocument/2006/relationships/tags" Target="../tags/tag307.xml"/><Relationship Id="rId1" Type="http://schemas.openxmlformats.org/officeDocument/2006/relationships/tags" Target="../tags/tag306.xml"/><Relationship Id="rId6" Type="http://schemas.openxmlformats.org/officeDocument/2006/relationships/image" Target="../media/image90.png"/><Relationship Id="rId5" Type="http://schemas.openxmlformats.org/officeDocument/2006/relationships/notesSlide" Target="../notesSlides/notesSlide92.xml"/><Relationship Id="rId4"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3" Type="http://schemas.openxmlformats.org/officeDocument/2006/relationships/tags" Target="../tags/tag311.xml"/><Relationship Id="rId7" Type="http://schemas.openxmlformats.org/officeDocument/2006/relationships/image" Target="../media/image83.png"/><Relationship Id="rId2" Type="http://schemas.openxmlformats.org/officeDocument/2006/relationships/tags" Target="../tags/tag310.xml"/><Relationship Id="rId1" Type="http://schemas.openxmlformats.org/officeDocument/2006/relationships/tags" Target="../tags/tag309.xml"/><Relationship Id="rId6" Type="http://schemas.openxmlformats.org/officeDocument/2006/relationships/image" Target="../media/image91.png"/><Relationship Id="rId5" Type="http://schemas.openxmlformats.org/officeDocument/2006/relationships/notesSlide" Target="../notesSlides/notesSlide93.xml"/><Relationship Id="rId4"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3" Type="http://schemas.openxmlformats.org/officeDocument/2006/relationships/tags" Target="../tags/tag314.xml"/><Relationship Id="rId7" Type="http://schemas.openxmlformats.org/officeDocument/2006/relationships/image" Target="../media/image90.png"/><Relationship Id="rId2" Type="http://schemas.openxmlformats.org/officeDocument/2006/relationships/tags" Target="../tags/tag313.xml"/><Relationship Id="rId1" Type="http://schemas.openxmlformats.org/officeDocument/2006/relationships/tags" Target="../tags/tag312.xml"/><Relationship Id="rId6" Type="http://schemas.openxmlformats.org/officeDocument/2006/relationships/image" Target="../media/image83.png"/><Relationship Id="rId5" Type="http://schemas.openxmlformats.org/officeDocument/2006/relationships/notesSlide" Target="../notesSlides/notesSlide94.xml"/><Relationship Id="rId4"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3" Type="http://schemas.openxmlformats.org/officeDocument/2006/relationships/tags" Target="../tags/tag317.xml"/><Relationship Id="rId7" Type="http://schemas.openxmlformats.org/officeDocument/2006/relationships/image" Target="../media/image89.png"/><Relationship Id="rId2" Type="http://schemas.openxmlformats.org/officeDocument/2006/relationships/tags" Target="../tags/tag316.xml"/><Relationship Id="rId1" Type="http://schemas.openxmlformats.org/officeDocument/2006/relationships/tags" Target="../tags/tag315.xml"/><Relationship Id="rId6" Type="http://schemas.openxmlformats.org/officeDocument/2006/relationships/image" Target="../media/image92.png"/><Relationship Id="rId5" Type="http://schemas.openxmlformats.org/officeDocument/2006/relationships/image" Target="../media/image83.png"/><Relationship Id="rId4"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3" Type="http://schemas.openxmlformats.org/officeDocument/2006/relationships/tags" Target="../tags/tag320.xml"/><Relationship Id="rId2" Type="http://schemas.openxmlformats.org/officeDocument/2006/relationships/tags" Target="../tags/tag319.xml"/><Relationship Id="rId1" Type="http://schemas.openxmlformats.org/officeDocument/2006/relationships/tags" Target="../tags/tag318.xml"/><Relationship Id="rId6" Type="http://schemas.openxmlformats.org/officeDocument/2006/relationships/image" Target="../media/image83.png"/><Relationship Id="rId5" Type="http://schemas.openxmlformats.org/officeDocument/2006/relationships/notesSlide" Target="../notesSlides/notesSlide95.xml"/><Relationship Id="rId4"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3" Type="http://schemas.openxmlformats.org/officeDocument/2006/relationships/tags" Target="../tags/tag323.xml"/><Relationship Id="rId7" Type="http://schemas.openxmlformats.org/officeDocument/2006/relationships/image" Target="../media/image93.png"/><Relationship Id="rId2" Type="http://schemas.openxmlformats.org/officeDocument/2006/relationships/tags" Target="../tags/tag322.xml"/><Relationship Id="rId1" Type="http://schemas.openxmlformats.org/officeDocument/2006/relationships/tags" Target="../tags/tag321.xml"/><Relationship Id="rId6" Type="http://schemas.openxmlformats.org/officeDocument/2006/relationships/image" Target="../media/image83.png"/><Relationship Id="rId5" Type="http://schemas.openxmlformats.org/officeDocument/2006/relationships/notesSlide" Target="../notesSlides/notesSlide96.xml"/><Relationship Id="rId4"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tags" Target="../tags/tag21.xml"/><Relationship Id="rId5" Type="http://schemas.openxmlformats.org/officeDocument/2006/relationships/image" Target="../media/image9.gif"/><Relationship Id="rId4" Type="http://schemas.openxmlformats.org/officeDocument/2006/relationships/hyperlink" Target="http://www.icri.org/" TargetMode="External"/></Relationships>
</file>

<file path=ppt/slides/_rels/slide110.xml.rels><?xml version="1.0" encoding="UTF-8" standalone="yes"?>
<Relationships xmlns="http://schemas.openxmlformats.org/package/2006/relationships"><Relationship Id="rId3" Type="http://schemas.openxmlformats.org/officeDocument/2006/relationships/tags" Target="../tags/tag326.xml"/><Relationship Id="rId7" Type="http://schemas.openxmlformats.org/officeDocument/2006/relationships/image" Target="../media/image83.png"/><Relationship Id="rId2" Type="http://schemas.openxmlformats.org/officeDocument/2006/relationships/tags" Target="../tags/tag325.xml"/><Relationship Id="rId1" Type="http://schemas.openxmlformats.org/officeDocument/2006/relationships/tags" Target="../tags/tag324.xml"/><Relationship Id="rId6" Type="http://schemas.openxmlformats.org/officeDocument/2006/relationships/image" Target="../media/image94.png"/><Relationship Id="rId5" Type="http://schemas.openxmlformats.org/officeDocument/2006/relationships/notesSlide" Target="../notesSlides/notesSlide97.xml"/><Relationship Id="rId4"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3" Type="http://schemas.openxmlformats.org/officeDocument/2006/relationships/tags" Target="../tags/tag329.xml"/><Relationship Id="rId7" Type="http://schemas.openxmlformats.org/officeDocument/2006/relationships/image" Target="../media/image95.png"/><Relationship Id="rId2" Type="http://schemas.openxmlformats.org/officeDocument/2006/relationships/tags" Target="../tags/tag328.xml"/><Relationship Id="rId1" Type="http://schemas.openxmlformats.org/officeDocument/2006/relationships/tags" Target="../tags/tag327.xml"/><Relationship Id="rId6" Type="http://schemas.openxmlformats.org/officeDocument/2006/relationships/image" Target="../media/image83.png"/><Relationship Id="rId5" Type="http://schemas.openxmlformats.org/officeDocument/2006/relationships/notesSlide" Target="../notesSlides/notesSlide98.xml"/><Relationship Id="rId4"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8" Type="http://schemas.openxmlformats.org/officeDocument/2006/relationships/image" Target="../media/image89.png"/><Relationship Id="rId3" Type="http://schemas.openxmlformats.org/officeDocument/2006/relationships/tags" Target="../tags/tag332.xml"/><Relationship Id="rId7" Type="http://schemas.openxmlformats.org/officeDocument/2006/relationships/image" Target="../media/image96.png"/><Relationship Id="rId2" Type="http://schemas.openxmlformats.org/officeDocument/2006/relationships/tags" Target="../tags/tag331.xml"/><Relationship Id="rId1" Type="http://schemas.openxmlformats.org/officeDocument/2006/relationships/tags" Target="../tags/tag330.xml"/><Relationship Id="rId6" Type="http://schemas.openxmlformats.org/officeDocument/2006/relationships/image" Target="../media/image83.png"/><Relationship Id="rId5" Type="http://schemas.openxmlformats.org/officeDocument/2006/relationships/notesSlide" Target="../notesSlides/notesSlide99.xml"/><Relationship Id="rId4" Type="http://schemas.openxmlformats.org/officeDocument/2006/relationships/slideLayout" Target="../slideLayouts/slideLayout2.xml"/><Relationship Id="rId9" Type="http://schemas.openxmlformats.org/officeDocument/2006/relationships/image" Target="../media/image7.png"/></Relationships>
</file>

<file path=ppt/slides/_rels/slide113.xml.rels><?xml version="1.0" encoding="UTF-8" standalone="yes"?>
<Relationships xmlns="http://schemas.openxmlformats.org/package/2006/relationships"><Relationship Id="rId3" Type="http://schemas.openxmlformats.org/officeDocument/2006/relationships/tags" Target="../tags/tag335.xml"/><Relationship Id="rId2" Type="http://schemas.openxmlformats.org/officeDocument/2006/relationships/tags" Target="../tags/tag334.xml"/><Relationship Id="rId1" Type="http://schemas.openxmlformats.org/officeDocument/2006/relationships/tags" Target="../tags/tag333.xml"/><Relationship Id="rId6" Type="http://schemas.openxmlformats.org/officeDocument/2006/relationships/image" Target="../media/image83.png"/><Relationship Id="rId5" Type="http://schemas.openxmlformats.org/officeDocument/2006/relationships/notesSlide" Target="../notesSlides/notesSlide100.xml"/><Relationship Id="rId4"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tags" Target="../tags/tag338.xml"/><Relationship Id="rId7" Type="http://schemas.openxmlformats.org/officeDocument/2006/relationships/image" Target="../media/image83.png"/><Relationship Id="rId2" Type="http://schemas.openxmlformats.org/officeDocument/2006/relationships/tags" Target="../tags/tag337.xml"/><Relationship Id="rId1" Type="http://schemas.openxmlformats.org/officeDocument/2006/relationships/tags" Target="../tags/tag336.xml"/><Relationship Id="rId6" Type="http://schemas.openxmlformats.org/officeDocument/2006/relationships/image" Target="../media/image97.png"/><Relationship Id="rId5" Type="http://schemas.openxmlformats.org/officeDocument/2006/relationships/notesSlide" Target="../notesSlides/notesSlide101.xml"/><Relationship Id="rId4"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3" Type="http://schemas.openxmlformats.org/officeDocument/2006/relationships/tags" Target="../tags/tag341.xml"/><Relationship Id="rId7" Type="http://schemas.openxmlformats.org/officeDocument/2006/relationships/image" Target="../media/image98.png"/><Relationship Id="rId2" Type="http://schemas.openxmlformats.org/officeDocument/2006/relationships/tags" Target="../tags/tag340.xml"/><Relationship Id="rId1" Type="http://schemas.openxmlformats.org/officeDocument/2006/relationships/tags" Target="../tags/tag339.xml"/><Relationship Id="rId6" Type="http://schemas.openxmlformats.org/officeDocument/2006/relationships/image" Target="../media/image83.png"/><Relationship Id="rId5" Type="http://schemas.openxmlformats.org/officeDocument/2006/relationships/notesSlide" Target="../notesSlides/notesSlide102.xml"/><Relationship Id="rId4"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3" Type="http://schemas.openxmlformats.org/officeDocument/2006/relationships/tags" Target="../tags/tag344.xml"/><Relationship Id="rId7" Type="http://schemas.openxmlformats.org/officeDocument/2006/relationships/image" Target="../media/image99.png"/><Relationship Id="rId2" Type="http://schemas.openxmlformats.org/officeDocument/2006/relationships/tags" Target="../tags/tag343.xml"/><Relationship Id="rId1" Type="http://schemas.openxmlformats.org/officeDocument/2006/relationships/tags" Target="../tags/tag342.xml"/><Relationship Id="rId6" Type="http://schemas.openxmlformats.org/officeDocument/2006/relationships/image" Target="../media/image83.png"/><Relationship Id="rId5" Type="http://schemas.openxmlformats.org/officeDocument/2006/relationships/notesSlide" Target="../notesSlides/notesSlide103.xml"/><Relationship Id="rId4"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3" Type="http://schemas.openxmlformats.org/officeDocument/2006/relationships/tags" Target="../tags/tag347.xml"/><Relationship Id="rId7" Type="http://schemas.openxmlformats.org/officeDocument/2006/relationships/image" Target="../media/image100.png"/><Relationship Id="rId2" Type="http://schemas.openxmlformats.org/officeDocument/2006/relationships/tags" Target="../tags/tag346.xml"/><Relationship Id="rId1" Type="http://schemas.openxmlformats.org/officeDocument/2006/relationships/tags" Target="../tags/tag345.xml"/><Relationship Id="rId6" Type="http://schemas.openxmlformats.org/officeDocument/2006/relationships/image" Target="../media/image83.png"/><Relationship Id="rId5" Type="http://schemas.openxmlformats.org/officeDocument/2006/relationships/notesSlide" Target="../notesSlides/notesSlide104.xml"/><Relationship Id="rId4"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3" Type="http://schemas.openxmlformats.org/officeDocument/2006/relationships/tags" Target="../tags/tag350.xml"/><Relationship Id="rId7" Type="http://schemas.openxmlformats.org/officeDocument/2006/relationships/image" Target="../media/image101.png"/><Relationship Id="rId2" Type="http://schemas.openxmlformats.org/officeDocument/2006/relationships/tags" Target="../tags/tag349.xml"/><Relationship Id="rId1" Type="http://schemas.openxmlformats.org/officeDocument/2006/relationships/tags" Target="../tags/tag348.xml"/><Relationship Id="rId6" Type="http://schemas.openxmlformats.org/officeDocument/2006/relationships/image" Target="../media/image83.png"/><Relationship Id="rId5" Type="http://schemas.openxmlformats.org/officeDocument/2006/relationships/notesSlide" Target="../notesSlides/notesSlide105.xml"/><Relationship Id="rId4"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3" Type="http://schemas.openxmlformats.org/officeDocument/2006/relationships/tags" Target="../tags/tag353.xml"/><Relationship Id="rId7" Type="http://schemas.openxmlformats.org/officeDocument/2006/relationships/image" Target="../media/image7.png"/><Relationship Id="rId2" Type="http://schemas.openxmlformats.org/officeDocument/2006/relationships/tags" Target="../tags/tag352.xml"/><Relationship Id="rId1" Type="http://schemas.openxmlformats.org/officeDocument/2006/relationships/tags" Target="../tags/tag351.xml"/><Relationship Id="rId6" Type="http://schemas.openxmlformats.org/officeDocument/2006/relationships/image" Target="../media/image83.png"/><Relationship Id="rId5" Type="http://schemas.openxmlformats.org/officeDocument/2006/relationships/notesSlide" Target="../notesSlides/notesSlide106.xml"/><Relationship Id="rId4"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tags" Target="../tags/tag22.xml"/><Relationship Id="rId5" Type="http://schemas.openxmlformats.org/officeDocument/2006/relationships/hyperlink" Target="http://www.concrete.org/general/home.asp" TargetMode="External"/><Relationship Id="rId4" Type="http://schemas.openxmlformats.org/officeDocument/2006/relationships/image" Target="../media/image10.png"/></Relationships>
</file>

<file path=ppt/slides/_rels/slide120.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tags" Target="../tags/tag356.xml"/><Relationship Id="rId7" Type="http://schemas.openxmlformats.org/officeDocument/2006/relationships/image" Target="../media/image83.png"/><Relationship Id="rId2" Type="http://schemas.openxmlformats.org/officeDocument/2006/relationships/tags" Target="../tags/tag355.xml"/><Relationship Id="rId1" Type="http://schemas.openxmlformats.org/officeDocument/2006/relationships/tags" Target="../tags/tag354.xml"/><Relationship Id="rId6" Type="http://schemas.openxmlformats.org/officeDocument/2006/relationships/image" Target="../media/image102.png"/><Relationship Id="rId5" Type="http://schemas.openxmlformats.org/officeDocument/2006/relationships/notesSlide" Target="../notesSlides/notesSlide107.xml"/><Relationship Id="rId4"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3" Type="http://schemas.openxmlformats.org/officeDocument/2006/relationships/tags" Target="../tags/tag359.xml"/><Relationship Id="rId7" Type="http://schemas.openxmlformats.org/officeDocument/2006/relationships/image" Target="../media/image103.png"/><Relationship Id="rId2" Type="http://schemas.openxmlformats.org/officeDocument/2006/relationships/tags" Target="../tags/tag358.xml"/><Relationship Id="rId1" Type="http://schemas.openxmlformats.org/officeDocument/2006/relationships/tags" Target="../tags/tag357.xml"/><Relationship Id="rId6" Type="http://schemas.openxmlformats.org/officeDocument/2006/relationships/image" Target="../media/image83.png"/><Relationship Id="rId5" Type="http://schemas.openxmlformats.org/officeDocument/2006/relationships/notesSlide" Target="../notesSlides/notesSlide108.xml"/><Relationship Id="rId4"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8" Type="http://schemas.openxmlformats.org/officeDocument/2006/relationships/image" Target="../media/image89.png"/><Relationship Id="rId3" Type="http://schemas.openxmlformats.org/officeDocument/2006/relationships/tags" Target="../tags/tag362.xml"/><Relationship Id="rId7" Type="http://schemas.openxmlformats.org/officeDocument/2006/relationships/image" Target="../media/image83.png"/><Relationship Id="rId2" Type="http://schemas.openxmlformats.org/officeDocument/2006/relationships/tags" Target="../tags/tag361.xml"/><Relationship Id="rId1" Type="http://schemas.openxmlformats.org/officeDocument/2006/relationships/tags" Target="../tags/tag360.xml"/><Relationship Id="rId6" Type="http://schemas.openxmlformats.org/officeDocument/2006/relationships/image" Target="../media/image104.png"/><Relationship Id="rId5" Type="http://schemas.openxmlformats.org/officeDocument/2006/relationships/notesSlide" Target="../notesSlides/notesSlide109.xml"/><Relationship Id="rId4"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3" Type="http://schemas.openxmlformats.org/officeDocument/2006/relationships/tags" Target="../tags/tag365.xml"/><Relationship Id="rId7" Type="http://schemas.openxmlformats.org/officeDocument/2006/relationships/image" Target="../media/image105.png"/><Relationship Id="rId2" Type="http://schemas.openxmlformats.org/officeDocument/2006/relationships/tags" Target="../tags/tag364.xml"/><Relationship Id="rId1" Type="http://schemas.openxmlformats.org/officeDocument/2006/relationships/tags" Target="../tags/tag363.xml"/><Relationship Id="rId6" Type="http://schemas.openxmlformats.org/officeDocument/2006/relationships/image" Target="../media/image83.png"/><Relationship Id="rId5" Type="http://schemas.openxmlformats.org/officeDocument/2006/relationships/notesSlide" Target="../notesSlides/notesSlide110.xml"/><Relationship Id="rId4"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8" Type="http://schemas.microsoft.com/office/2007/relationships/hdphoto" Target="../media/hdphoto7.wdp"/><Relationship Id="rId3" Type="http://schemas.openxmlformats.org/officeDocument/2006/relationships/tags" Target="../tags/tag368.xml"/><Relationship Id="rId7" Type="http://schemas.openxmlformats.org/officeDocument/2006/relationships/image" Target="../media/image106.png"/><Relationship Id="rId2" Type="http://schemas.openxmlformats.org/officeDocument/2006/relationships/tags" Target="../tags/tag367.xml"/><Relationship Id="rId1" Type="http://schemas.openxmlformats.org/officeDocument/2006/relationships/tags" Target="../tags/tag366.xml"/><Relationship Id="rId6" Type="http://schemas.openxmlformats.org/officeDocument/2006/relationships/image" Target="../media/image83.png"/><Relationship Id="rId5" Type="http://schemas.openxmlformats.org/officeDocument/2006/relationships/notesSlide" Target="../notesSlides/notesSlide111.xml"/><Relationship Id="rId4" Type="http://schemas.openxmlformats.org/officeDocument/2006/relationships/slideLayout" Target="../slideLayouts/slideLayout2.xml"/><Relationship Id="rId9" Type="http://schemas.openxmlformats.org/officeDocument/2006/relationships/image" Target="../media/image7.png"/></Relationships>
</file>

<file path=ppt/slides/_rels/slide125.xml.rels><?xml version="1.0" encoding="UTF-8" standalone="yes"?>
<Relationships xmlns="http://schemas.openxmlformats.org/package/2006/relationships"><Relationship Id="rId3" Type="http://schemas.openxmlformats.org/officeDocument/2006/relationships/tags" Target="../tags/tag371.xml"/><Relationship Id="rId7" Type="http://schemas.openxmlformats.org/officeDocument/2006/relationships/image" Target="../media/image107.png"/><Relationship Id="rId2" Type="http://schemas.openxmlformats.org/officeDocument/2006/relationships/tags" Target="../tags/tag370.xml"/><Relationship Id="rId1" Type="http://schemas.openxmlformats.org/officeDocument/2006/relationships/tags" Target="../tags/tag369.xml"/><Relationship Id="rId6" Type="http://schemas.openxmlformats.org/officeDocument/2006/relationships/image" Target="../media/image83.png"/><Relationship Id="rId5" Type="http://schemas.openxmlformats.org/officeDocument/2006/relationships/notesSlide" Target="../notesSlides/notesSlide112.xml"/><Relationship Id="rId4"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3" Type="http://schemas.openxmlformats.org/officeDocument/2006/relationships/tags" Target="../tags/tag374.xml"/><Relationship Id="rId7" Type="http://schemas.openxmlformats.org/officeDocument/2006/relationships/image" Target="../media/image7.png"/><Relationship Id="rId2" Type="http://schemas.openxmlformats.org/officeDocument/2006/relationships/tags" Target="../tags/tag373.xml"/><Relationship Id="rId1" Type="http://schemas.openxmlformats.org/officeDocument/2006/relationships/tags" Target="../tags/tag372.xml"/><Relationship Id="rId6" Type="http://schemas.openxmlformats.org/officeDocument/2006/relationships/image" Target="../media/image83.png"/><Relationship Id="rId5" Type="http://schemas.openxmlformats.org/officeDocument/2006/relationships/notesSlide" Target="../notesSlides/notesSlide113.xml"/><Relationship Id="rId4"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3" Type="http://schemas.openxmlformats.org/officeDocument/2006/relationships/tags" Target="../tags/tag377.xml"/><Relationship Id="rId7" Type="http://schemas.openxmlformats.org/officeDocument/2006/relationships/image" Target="../media/image83.png"/><Relationship Id="rId2" Type="http://schemas.openxmlformats.org/officeDocument/2006/relationships/tags" Target="../tags/tag376.xml"/><Relationship Id="rId1" Type="http://schemas.openxmlformats.org/officeDocument/2006/relationships/tags" Target="../tags/tag375.xml"/><Relationship Id="rId6" Type="http://schemas.openxmlformats.org/officeDocument/2006/relationships/image" Target="../media/image108.png"/><Relationship Id="rId5" Type="http://schemas.openxmlformats.org/officeDocument/2006/relationships/notesSlide" Target="../notesSlides/notesSlide114.xml"/><Relationship Id="rId4"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3" Type="http://schemas.openxmlformats.org/officeDocument/2006/relationships/tags" Target="../tags/tag380.xml"/><Relationship Id="rId7" Type="http://schemas.openxmlformats.org/officeDocument/2006/relationships/image" Target="../media/image83.png"/><Relationship Id="rId2" Type="http://schemas.openxmlformats.org/officeDocument/2006/relationships/tags" Target="../tags/tag379.xml"/><Relationship Id="rId1" Type="http://schemas.openxmlformats.org/officeDocument/2006/relationships/tags" Target="../tags/tag378.xml"/><Relationship Id="rId6" Type="http://schemas.openxmlformats.org/officeDocument/2006/relationships/image" Target="../media/image109.png"/><Relationship Id="rId5" Type="http://schemas.openxmlformats.org/officeDocument/2006/relationships/notesSlide" Target="../notesSlides/notesSlide115.xml"/><Relationship Id="rId4"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8" Type="http://schemas.openxmlformats.org/officeDocument/2006/relationships/image" Target="../media/image96.png"/><Relationship Id="rId3" Type="http://schemas.openxmlformats.org/officeDocument/2006/relationships/tags" Target="../tags/tag383.xml"/><Relationship Id="rId7" Type="http://schemas.openxmlformats.org/officeDocument/2006/relationships/image" Target="../media/image89.png"/><Relationship Id="rId2" Type="http://schemas.openxmlformats.org/officeDocument/2006/relationships/tags" Target="../tags/tag382.xml"/><Relationship Id="rId1" Type="http://schemas.openxmlformats.org/officeDocument/2006/relationships/tags" Target="../tags/tag381.xml"/><Relationship Id="rId6" Type="http://schemas.openxmlformats.org/officeDocument/2006/relationships/image" Target="../media/image83.png"/><Relationship Id="rId5" Type="http://schemas.openxmlformats.org/officeDocument/2006/relationships/notesSlide" Target="../notesSlides/notesSlide116.xml"/><Relationship Id="rId4"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tags" Target="../tags/tag23.xml"/><Relationship Id="rId5" Type="http://schemas.openxmlformats.org/officeDocument/2006/relationships/hyperlink" Target="http://www.astm.org/" TargetMode="External"/><Relationship Id="rId4" Type="http://schemas.openxmlformats.org/officeDocument/2006/relationships/image" Target="../media/image11.png"/></Relationships>
</file>

<file path=ppt/slides/_rels/slide130.xml.rels><?xml version="1.0" encoding="UTF-8" standalone="yes"?>
<Relationships xmlns="http://schemas.openxmlformats.org/package/2006/relationships"><Relationship Id="rId3" Type="http://schemas.openxmlformats.org/officeDocument/2006/relationships/tags" Target="../tags/tag386.xml"/><Relationship Id="rId7" Type="http://schemas.openxmlformats.org/officeDocument/2006/relationships/image" Target="../media/image83.png"/><Relationship Id="rId2" Type="http://schemas.openxmlformats.org/officeDocument/2006/relationships/tags" Target="../tags/tag385.xml"/><Relationship Id="rId1" Type="http://schemas.openxmlformats.org/officeDocument/2006/relationships/tags" Target="../tags/tag384.xml"/><Relationship Id="rId6" Type="http://schemas.openxmlformats.org/officeDocument/2006/relationships/image" Target="../media/image110.jpeg"/><Relationship Id="rId5" Type="http://schemas.openxmlformats.org/officeDocument/2006/relationships/notesSlide" Target="../notesSlides/notesSlide117.xml"/><Relationship Id="rId4"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388.xml"/><Relationship Id="rId1" Type="http://schemas.openxmlformats.org/officeDocument/2006/relationships/tags" Target="../tags/tag387.xml"/><Relationship Id="rId5" Type="http://schemas.openxmlformats.org/officeDocument/2006/relationships/image" Target="../media/image111.png"/><Relationship Id="rId4" Type="http://schemas.openxmlformats.org/officeDocument/2006/relationships/notesSlide" Target="../notesSlides/notesSlide118.xml"/></Relationships>
</file>

<file path=ppt/slides/_rels/slide132.xml.rels><?xml version="1.0" encoding="UTF-8" standalone="yes"?>
<Relationships xmlns="http://schemas.openxmlformats.org/package/2006/relationships"><Relationship Id="rId3" Type="http://schemas.openxmlformats.org/officeDocument/2006/relationships/notesSlide" Target="../notesSlides/notesSlide119.xml"/><Relationship Id="rId2" Type="http://schemas.openxmlformats.org/officeDocument/2006/relationships/slideLayout" Target="../slideLayouts/slideLayout2.xml"/><Relationship Id="rId1" Type="http://schemas.openxmlformats.org/officeDocument/2006/relationships/tags" Target="../tags/tag389.xml"/><Relationship Id="rId6" Type="http://schemas.openxmlformats.org/officeDocument/2006/relationships/image" Target="../media/image114.jpeg"/><Relationship Id="rId5" Type="http://schemas.openxmlformats.org/officeDocument/2006/relationships/image" Target="../media/image113.jpeg"/><Relationship Id="rId4" Type="http://schemas.openxmlformats.org/officeDocument/2006/relationships/image" Target="../media/image112.jpeg"/></Relationships>
</file>

<file path=ppt/slides/_rels/slide133.xml.rels><?xml version="1.0" encoding="UTF-8" standalone="yes"?>
<Relationships xmlns="http://schemas.openxmlformats.org/package/2006/relationships"><Relationship Id="rId3" Type="http://schemas.openxmlformats.org/officeDocument/2006/relationships/notesSlide" Target="../notesSlides/notesSlide120.xml"/><Relationship Id="rId2" Type="http://schemas.openxmlformats.org/officeDocument/2006/relationships/slideLayout" Target="../slideLayouts/slideLayout2.xml"/><Relationship Id="rId1" Type="http://schemas.openxmlformats.org/officeDocument/2006/relationships/tags" Target="../tags/tag390.xml"/></Relationships>
</file>

<file path=ppt/slides/_rels/slide134.xml.rels><?xml version="1.0" encoding="UTF-8" standalone="yes"?>
<Relationships xmlns="http://schemas.openxmlformats.org/package/2006/relationships"><Relationship Id="rId3" Type="http://schemas.openxmlformats.org/officeDocument/2006/relationships/notesSlide" Target="../notesSlides/notesSlide121.xml"/><Relationship Id="rId2" Type="http://schemas.openxmlformats.org/officeDocument/2006/relationships/slideLayout" Target="../slideLayouts/slideLayout2.xml"/><Relationship Id="rId1" Type="http://schemas.openxmlformats.org/officeDocument/2006/relationships/tags" Target="../tags/tag391.xml"/><Relationship Id="rId5" Type="http://schemas.openxmlformats.org/officeDocument/2006/relationships/image" Target="../media/image7.png"/><Relationship Id="rId4" Type="http://schemas.openxmlformats.org/officeDocument/2006/relationships/image" Target="../media/image115.png"/></Relationships>
</file>

<file path=ppt/slides/_rels/slide135.xml.rels><?xml version="1.0" encoding="UTF-8" standalone="yes"?>
<Relationships xmlns="http://schemas.openxmlformats.org/package/2006/relationships"><Relationship Id="rId3" Type="http://schemas.openxmlformats.org/officeDocument/2006/relationships/notesSlide" Target="../notesSlides/notesSlide122.xml"/><Relationship Id="rId2" Type="http://schemas.openxmlformats.org/officeDocument/2006/relationships/slideLayout" Target="../slideLayouts/slideLayout2.xml"/><Relationship Id="rId1" Type="http://schemas.openxmlformats.org/officeDocument/2006/relationships/tags" Target="../tags/tag392.xml"/></Relationships>
</file>

<file path=ppt/slides/_rels/slide136.xml.rels><?xml version="1.0" encoding="UTF-8" standalone="yes"?>
<Relationships xmlns="http://schemas.openxmlformats.org/package/2006/relationships"><Relationship Id="rId8" Type="http://schemas.openxmlformats.org/officeDocument/2006/relationships/image" Target="../media/image116.png"/><Relationship Id="rId3" Type="http://schemas.openxmlformats.org/officeDocument/2006/relationships/video" Target="../media/media1.wmv"/><Relationship Id="rId7" Type="http://schemas.openxmlformats.org/officeDocument/2006/relationships/notesSlide" Target="../notesSlides/notesSlide123.xml"/><Relationship Id="rId2" Type="http://schemas.microsoft.com/office/2007/relationships/media" Target="../media/media1.wmv"/><Relationship Id="rId1" Type="http://schemas.openxmlformats.org/officeDocument/2006/relationships/tags" Target="../tags/tag393.xml"/><Relationship Id="rId6" Type="http://schemas.openxmlformats.org/officeDocument/2006/relationships/slideLayout" Target="../slideLayouts/slideLayout2.xml"/><Relationship Id="rId5" Type="http://schemas.openxmlformats.org/officeDocument/2006/relationships/tags" Target="../tags/tag395.xml"/><Relationship Id="rId10" Type="http://schemas.openxmlformats.org/officeDocument/2006/relationships/image" Target="../media/image117.png"/><Relationship Id="rId4" Type="http://schemas.openxmlformats.org/officeDocument/2006/relationships/tags" Target="../tags/tag394.xml"/><Relationship Id="rId9" Type="http://schemas.openxmlformats.org/officeDocument/2006/relationships/image" Target="../media/image83.png"/></Relationships>
</file>

<file path=ppt/slides/_rels/slide137.xml.rels><?xml version="1.0" encoding="UTF-8" standalone="yes"?>
<Relationships xmlns="http://schemas.openxmlformats.org/package/2006/relationships"><Relationship Id="rId8" Type="http://schemas.openxmlformats.org/officeDocument/2006/relationships/image" Target="../media/image116.png"/><Relationship Id="rId3" Type="http://schemas.openxmlformats.org/officeDocument/2006/relationships/video" Target="../media/media2.wmv"/><Relationship Id="rId7" Type="http://schemas.openxmlformats.org/officeDocument/2006/relationships/notesSlide" Target="../notesSlides/notesSlide124.xml"/><Relationship Id="rId2" Type="http://schemas.microsoft.com/office/2007/relationships/media" Target="../media/media2.wmv"/><Relationship Id="rId1" Type="http://schemas.openxmlformats.org/officeDocument/2006/relationships/tags" Target="../tags/tag396.xml"/><Relationship Id="rId6" Type="http://schemas.openxmlformats.org/officeDocument/2006/relationships/slideLayout" Target="../slideLayouts/slideLayout2.xml"/><Relationship Id="rId5" Type="http://schemas.openxmlformats.org/officeDocument/2006/relationships/tags" Target="../tags/tag398.xml"/><Relationship Id="rId10" Type="http://schemas.openxmlformats.org/officeDocument/2006/relationships/image" Target="../media/image118.png"/><Relationship Id="rId4" Type="http://schemas.openxmlformats.org/officeDocument/2006/relationships/tags" Target="../tags/tag397.xml"/><Relationship Id="rId9" Type="http://schemas.openxmlformats.org/officeDocument/2006/relationships/image" Target="../media/image83.png"/></Relationships>
</file>

<file path=ppt/slides/_rels/slide138.xml.rels><?xml version="1.0" encoding="UTF-8" standalone="yes"?>
<Relationships xmlns="http://schemas.openxmlformats.org/package/2006/relationships"><Relationship Id="rId8" Type="http://schemas.openxmlformats.org/officeDocument/2006/relationships/image" Target="../media/image120.jpeg"/><Relationship Id="rId3" Type="http://schemas.openxmlformats.org/officeDocument/2006/relationships/tags" Target="../tags/tag401.xml"/><Relationship Id="rId7" Type="http://schemas.openxmlformats.org/officeDocument/2006/relationships/image" Target="../media/image119.jpeg"/><Relationship Id="rId2" Type="http://schemas.openxmlformats.org/officeDocument/2006/relationships/tags" Target="../tags/tag400.xml"/><Relationship Id="rId1" Type="http://schemas.openxmlformats.org/officeDocument/2006/relationships/tags" Target="../tags/tag399.xml"/><Relationship Id="rId6" Type="http://schemas.openxmlformats.org/officeDocument/2006/relationships/notesSlide" Target="../notesSlides/notesSlide125.xml"/><Relationship Id="rId5" Type="http://schemas.openxmlformats.org/officeDocument/2006/relationships/slideLayout" Target="../slideLayouts/slideLayout2.xml"/><Relationship Id="rId10" Type="http://schemas.openxmlformats.org/officeDocument/2006/relationships/image" Target="../media/image116.png"/><Relationship Id="rId4" Type="http://schemas.openxmlformats.org/officeDocument/2006/relationships/tags" Target="../tags/tag402.xml"/><Relationship Id="rId9" Type="http://schemas.openxmlformats.org/officeDocument/2006/relationships/image" Target="../media/image121.jpeg"/></Relationships>
</file>

<file path=ppt/slides/_rels/slide139.xml.rels><?xml version="1.0" encoding="UTF-8" standalone="yes"?>
<Relationships xmlns="http://schemas.openxmlformats.org/package/2006/relationships"><Relationship Id="rId8" Type="http://schemas.openxmlformats.org/officeDocument/2006/relationships/image" Target="../media/image83.png"/><Relationship Id="rId3" Type="http://schemas.openxmlformats.org/officeDocument/2006/relationships/tags" Target="../tags/tag405.xml"/><Relationship Id="rId7" Type="http://schemas.openxmlformats.org/officeDocument/2006/relationships/image" Target="../media/image116.png"/><Relationship Id="rId2" Type="http://schemas.openxmlformats.org/officeDocument/2006/relationships/tags" Target="../tags/tag404.xml"/><Relationship Id="rId1" Type="http://schemas.openxmlformats.org/officeDocument/2006/relationships/tags" Target="../tags/tag403.xml"/><Relationship Id="rId6" Type="http://schemas.openxmlformats.org/officeDocument/2006/relationships/image" Target="../media/image53.png"/><Relationship Id="rId5" Type="http://schemas.openxmlformats.org/officeDocument/2006/relationships/notesSlide" Target="../notesSlides/notesSlide126.xml"/><Relationship Id="rId4"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3.xml"/><Relationship Id="rId1" Type="http://schemas.openxmlformats.org/officeDocument/2006/relationships/tags" Target="../tags/tag24.xml"/></Relationships>
</file>

<file path=ppt/slides/_rels/slide140.xml.rels><?xml version="1.0" encoding="UTF-8" standalone="yes"?>
<Relationships xmlns="http://schemas.openxmlformats.org/package/2006/relationships"><Relationship Id="rId3" Type="http://schemas.openxmlformats.org/officeDocument/2006/relationships/image" Target="../media/image122.png"/><Relationship Id="rId2" Type="http://schemas.openxmlformats.org/officeDocument/2006/relationships/slideLayout" Target="../slideLayouts/slideLayout2.xml"/><Relationship Id="rId1" Type="http://schemas.openxmlformats.org/officeDocument/2006/relationships/tags" Target="../tags/tag406.xml"/></Relationships>
</file>

<file path=ppt/slides/_rels/slide14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407.xml"/></Relationships>
</file>

<file path=ppt/slides/_rels/slide142.xml.rels><?xml version="1.0" encoding="UTF-8" standalone="yes"?>
<Relationships xmlns="http://schemas.openxmlformats.org/package/2006/relationships"><Relationship Id="rId3" Type="http://schemas.openxmlformats.org/officeDocument/2006/relationships/notesSlide" Target="../notesSlides/notesSlide127.xml"/><Relationship Id="rId2" Type="http://schemas.openxmlformats.org/officeDocument/2006/relationships/slideLayout" Target="../slideLayouts/slideLayout2.xml"/><Relationship Id="rId1" Type="http://schemas.openxmlformats.org/officeDocument/2006/relationships/tags" Target="../tags/tag408.xml"/></Relationships>
</file>

<file path=ppt/slides/_rels/slide143.xml.rels><?xml version="1.0" encoding="UTF-8" standalone="yes"?>
<Relationships xmlns="http://schemas.openxmlformats.org/package/2006/relationships"><Relationship Id="rId3" Type="http://schemas.openxmlformats.org/officeDocument/2006/relationships/notesSlide" Target="../notesSlides/notesSlide128.xml"/><Relationship Id="rId2" Type="http://schemas.openxmlformats.org/officeDocument/2006/relationships/slideLayout" Target="../slideLayouts/slideLayout2.xml"/><Relationship Id="rId1" Type="http://schemas.openxmlformats.org/officeDocument/2006/relationships/tags" Target="../tags/tag409.xml"/></Relationships>
</file>

<file path=ppt/slides/_rels/slide14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410.xml"/></Relationships>
</file>

<file path=ppt/slides/_rels/slide145.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411.xml"/></Relationships>
</file>

<file path=ppt/slides/_rels/slide146.xml.rels><?xml version="1.0" encoding="UTF-8" standalone="yes"?>
<Relationships xmlns="http://schemas.openxmlformats.org/package/2006/relationships"><Relationship Id="rId8" Type="http://schemas.openxmlformats.org/officeDocument/2006/relationships/image" Target="../media/image123.png"/><Relationship Id="rId13" Type="http://schemas.microsoft.com/office/2007/relationships/hdphoto" Target="../media/hdphoto9.wdp"/><Relationship Id="rId3" Type="http://schemas.openxmlformats.org/officeDocument/2006/relationships/tags" Target="../tags/tag414.xml"/><Relationship Id="rId7" Type="http://schemas.openxmlformats.org/officeDocument/2006/relationships/notesSlide" Target="../notesSlides/notesSlide129.xml"/><Relationship Id="rId12" Type="http://schemas.openxmlformats.org/officeDocument/2006/relationships/image" Target="../media/image126.png"/><Relationship Id="rId17" Type="http://schemas.openxmlformats.org/officeDocument/2006/relationships/image" Target="../media/image130.emf"/><Relationship Id="rId2" Type="http://schemas.openxmlformats.org/officeDocument/2006/relationships/tags" Target="../tags/tag413.xml"/><Relationship Id="rId16" Type="http://schemas.openxmlformats.org/officeDocument/2006/relationships/image" Target="../media/image129.emf"/><Relationship Id="rId1" Type="http://schemas.openxmlformats.org/officeDocument/2006/relationships/tags" Target="../tags/tag412.xml"/><Relationship Id="rId6" Type="http://schemas.openxmlformats.org/officeDocument/2006/relationships/slideLayout" Target="../slideLayouts/slideLayout2.xml"/><Relationship Id="rId11" Type="http://schemas.microsoft.com/office/2007/relationships/hdphoto" Target="../media/hdphoto8.wdp"/><Relationship Id="rId5" Type="http://schemas.openxmlformats.org/officeDocument/2006/relationships/tags" Target="../tags/tag416.xml"/><Relationship Id="rId15" Type="http://schemas.openxmlformats.org/officeDocument/2006/relationships/image" Target="../media/image128.emf"/><Relationship Id="rId10" Type="http://schemas.openxmlformats.org/officeDocument/2006/relationships/image" Target="../media/image125.png"/><Relationship Id="rId4" Type="http://schemas.openxmlformats.org/officeDocument/2006/relationships/tags" Target="../tags/tag415.xml"/><Relationship Id="rId9" Type="http://schemas.openxmlformats.org/officeDocument/2006/relationships/image" Target="../media/image124.png"/><Relationship Id="rId14" Type="http://schemas.openxmlformats.org/officeDocument/2006/relationships/image" Target="../media/image127.emf"/></Relationships>
</file>

<file path=ppt/slides/_rels/slide147.xml.rels><?xml version="1.0" encoding="UTF-8" standalone="yes"?>
<Relationships xmlns="http://schemas.openxmlformats.org/package/2006/relationships"><Relationship Id="rId8" Type="http://schemas.openxmlformats.org/officeDocument/2006/relationships/hyperlink" Target="http://www.astm.org/" TargetMode="External"/><Relationship Id="rId3" Type="http://schemas.openxmlformats.org/officeDocument/2006/relationships/slideLayout" Target="../slideLayouts/slideLayout2.xml"/><Relationship Id="rId7" Type="http://schemas.openxmlformats.org/officeDocument/2006/relationships/hyperlink" Target="http://www.icri.org/" TargetMode="External"/><Relationship Id="rId2" Type="http://schemas.openxmlformats.org/officeDocument/2006/relationships/tags" Target="../tags/tag418.xml"/><Relationship Id="rId1" Type="http://schemas.openxmlformats.org/officeDocument/2006/relationships/tags" Target="../tags/tag417.xml"/><Relationship Id="rId6" Type="http://schemas.openxmlformats.org/officeDocument/2006/relationships/hyperlink" Target="http://www.concrete.org/general/home.asp" TargetMode="External"/><Relationship Id="rId5" Type="http://schemas.openxmlformats.org/officeDocument/2006/relationships/image" Target="../media/image131.png"/><Relationship Id="rId10" Type="http://schemas.openxmlformats.org/officeDocument/2006/relationships/hyperlink" Target="http://www.cement.org/" TargetMode="External"/><Relationship Id="rId4" Type="http://schemas.openxmlformats.org/officeDocument/2006/relationships/notesSlide" Target="../notesSlides/notesSlide130.xml"/><Relationship Id="rId9" Type="http://schemas.openxmlformats.org/officeDocument/2006/relationships/hyperlink" Target="http://www.transportation.org/Pages/Default.aspx" TargetMode="External"/></Relationships>
</file>

<file path=ppt/slides/_rels/slide148.xml.rels><?xml version="1.0" encoding="UTF-8" standalone="yes"?>
<Relationships xmlns="http://schemas.openxmlformats.org/package/2006/relationships"><Relationship Id="rId3" Type="http://schemas.openxmlformats.org/officeDocument/2006/relationships/notesSlide" Target="../notesSlides/notesSlide131.xml"/><Relationship Id="rId2" Type="http://schemas.openxmlformats.org/officeDocument/2006/relationships/slideLayout" Target="../slideLayouts/slideLayout16.xml"/><Relationship Id="rId1" Type="http://schemas.openxmlformats.org/officeDocument/2006/relationships/tags" Target="../tags/tag419.xml"/><Relationship Id="rId4" Type="http://schemas.openxmlformats.org/officeDocument/2006/relationships/image" Target="../media/image132.png"/></Relationships>
</file>

<file path=ppt/slides/_rels/slide149.xml.rels><?xml version="1.0" encoding="UTF-8" standalone="yes"?>
<Relationships xmlns="http://schemas.openxmlformats.org/package/2006/relationships"><Relationship Id="rId3" Type="http://schemas.openxmlformats.org/officeDocument/2006/relationships/notesSlide" Target="../notesSlides/notesSlide132.xml"/><Relationship Id="rId2" Type="http://schemas.openxmlformats.org/officeDocument/2006/relationships/slideLayout" Target="../slideLayouts/slideLayout16.xml"/><Relationship Id="rId1" Type="http://schemas.openxmlformats.org/officeDocument/2006/relationships/tags" Target="../tags/tag420.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tags" Target="../tags/tag25.xml"/><Relationship Id="rId4" Type="http://schemas.openxmlformats.org/officeDocument/2006/relationships/image" Target="../media/image12.jpeg"/></Relationships>
</file>

<file path=ppt/slides/_rels/slide150.xml.rels><?xml version="1.0" encoding="UTF-8" standalone="yes"?>
<Relationships xmlns="http://schemas.openxmlformats.org/package/2006/relationships"><Relationship Id="rId3" Type="http://schemas.openxmlformats.org/officeDocument/2006/relationships/notesSlide" Target="../notesSlides/notesSlide133.xml"/><Relationship Id="rId2" Type="http://schemas.openxmlformats.org/officeDocument/2006/relationships/slideLayout" Target="../slideLayouts/slideLayout16.xml"/><Relationship Id="rId1" Type="http://schemas.openxmlformats.org/officeDocument/2006/relationships/tags" Target="../tags/tag421.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tags" Target="../tags/tag26.xml"/><Relationship Id="rId5" Type="http://schemas.openxmlformats.org/officeDocument/2006/relationships/image" Target="../media/image7.png"/><Relationship Id="rId4" Type="http://schemas.openxmlformats.org/officeDocument/2006/relationships/image" Target="../media/image13.jpe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tags" Target="../tags/tag27.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tags" Target="../tags/tag28.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2.xml"/><Relationship Id="rId1" Type="http://schemas.openxmlformats.org/officeDocument/2006/relationships/tags" Target="../tags/tag29.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tags" Target="../tags/tag9.xml"/><Relationship Id="rId4" Type="http://schemas.openxmlformats.org/officeDocument/2006/relationships/image" Target="../media/image2.wmf"/></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xml"/><Relationship Id="rId1" Type="http://schemas.openxmlformats.org/officeDocument/2006/relationships/tags" Target="../tags/tag31.xml"/><Relationship Id="rId4" Type="http://schemas.openxmlformats.org/officeDocument/2006/relationships/image" Target="../media/image14.jpe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2.xml"/><Relationship Id="rId1" Type="http://schemas.openxmlformats.org/officeDocument/2006/relationships/tags" Target="../tags/tag32.xml"/><Relationship Id="rId4" Type="http://schemas.openxmlformats.org/officeDocument/2006/relationships/image" Target="../media/image15.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2.xml"/><Relationship Id="rId1" Type="http://schemas.openxmlformats.org/officeDocument/2006/relationships/tags" Target="../tags/tag33.xml"/><Relationship Id="rId4" Type="http://schemas.openxmlformats.org/officeDocument/2006/relationships/chart" Target="../charts/chart1.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2.xml"/><Relationship Id="rId1" Type="http://schemas.openxmlformats.org/officeDocument/2006/relationships/tags" Target="../tags/tag34.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2.xml"/><Relationship Id="rId1" Type="http://schemas.openxmlformats.org/officeDocument/2006/relationships/tags" Target="../tags/tag35.xm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37.xml"/><Relationship Id="rId1" Type="http://schemas.openxmlformats.org/officeDocument/2006/relationships/tags" Target="../tags/tag36.xml"/><Relationship Id="rId5" Type="http://schemas.openxmlformats.org/officeDocument/2006/relationships/image" Target="../media/image16.gif"/><Relationship Id="rId4" Type="http://schemas.openxmlformats.org/officeDocument/2006/relationships/notesSlide" Target="../notesSlides/notesSlide24.xml"/></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39.xml"/><Relationship Id="rId1" Type="http://schemas.openxmlformats.org/officeDocument/2006/relationships/tags" Target="../tags/tag38.xml"/><Relationship Id="rId5" Type="http://schemas.openxmlformats.org/officeDocument/2006/relationships/image" Target="../media/image17.png"/><Relationship Id="rId4" Type="http://schemas.openxmlformats.org/officeDocument/2006/relationships/notesSlide" Target="../notesSlides/notesSlide25.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2.xml"/><Relationship Id="rId1" Type="http://schemas.openxmlformats.org/officeDocument/2006/relationships/tags" Target="../tags/tag40.xml"/><Relationship Id="rId6" Type="http://schemas.microsoft.com/office/2007/relationships/hdphoto" Target="../media/hdphoto1.wdp"/><Relationship Id="rId5" Type="http://schemas.openxmlformats.org/officeDocument/2006/relationships/image" Target="../media/image19.png"/><Relationship Id="rId4" Type="http://schemas.openxmlformats.org/officeDocument/2006/relationships/image" Target="../media/image18.jpeg"/></Relationships>
</file>

<file path=ppt/slides/_rels/slide28.xml.rels><?xml version="1.0" encoding="UTF-8" standalone="yes"?>
<Relationships xmlns="http://schemas.openxmlformats.org/package/2006/relationships"><Relationship Id="rId3" Type="http://schemas.openxmlformats.org/officeDocument/2006/relationships/tags" Target="../tags/tag43.xml"/><Relationship Id="rId7" Type="http://schemas.openxmlformats.org/officeDocument/2006/relationships/image" Target="../media/image20.png"/><Relationship Id="rId2" Type="http://schemas.openxmlformats.org/officeDocument/2006/relationships/tags" Target="../tags/tag42.xml"/><Relationship Id="rId1" Type="http://schemas.openxmlformats.org/officeDocument/2006/relationships/tags" Target="../tags/tag41.xml"/><Relationship Id="rId6" Type="http://schemas.openxmlformats.org/officeDocument/2006/relationships/image" Target="../media/image16.gif"/><Relationship Id="rId5" Type="http://schemas.openxmlformats.org/officeDocument/2006/relationships/notesSlide" Target="../notesSlides/notesSlide27.xml"/><Relationship Id="rId4"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8.xml"/><Relationship Id="rId7" Type="http://schemas.openxmlformats.org/officeDocument/2006/relationships/image" Target="../media/image24.png"/><Relationship Id="rId2" Type="http://schemas.openxmlformats.org/officeDocument/2006/relationships/slideLayout" Target="../slideLayouts/slideLayout2.xml"/><Relationship Id="rId1" Type="http://schemas.openxmlformats.org/officeDocument/2006/relationships/tags" Target="../tags/tag44.xml"/><Relationship Id="rId6" Type="http://schemas.openxmlformats.org/officeDocument/2006/relationships/image" Target="../media/image23.jpeg"/><Relationship Id="rId5" Type="http://schemas.openxmlformats.org/officeDocument/2006/relationships/image" Target="../media/image22.png"/><Relationship Id="rId4" Type="http://schemas.openxmlformats.org/officeDocument/2006/relationships/image" Target="../media/image21.jpe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11.xml"/><Relationship Id="rId1" Type="http://schemas.openxmlformats.org/officeDocument/2006/relationships/tags" Target="../tags/tag10.xml"/><Relationship Id="rId6" Type="http://schemas.openxmlformats.org/officeDocument/2006/relationships/image" Target="../media/image3.png"/><Relationship Id="rId5" Type="http://schemas.openxmlformats.org/officeDocument/2006/relationships/image" Target="../media/image1.jpeg"/><Relationship Id="rId4" Type="http://schemas.openxmlformats.org/officeDocument/2006/relationships/notesSlide" Target="../notesSlides/notesSlide2.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13.xml"/><Relationship Id="rId1" Type="http://schemas.openxmlformats.org/officeDocument/2006/relationships/tags" Target="../tags/tag45.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2.xml"/><Relationship Id="rId1" Type="http://schemas.openxmlformats.org/officeDocument/2006/relationships/tags" Target="../tags/tag46.xml"/><Relationship Id="rId4" Type="http://schemas.openxmlformats.org/officeDocument/2006/relationships/image" Target="../media/image12.jpe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2.xml"/><Relationship Id="rId1" Type="http://schemas.openxmlformats.org/officeDocument/2006/relationships/tags" Target="../tags/tag47.xml"/><Relationship Id="rId4" Type="http://schemas.openxmlformats.org/officeDocument/2006/relationships/image" Target="../media/image25.jpeg"/></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2.xml"/><Relationship Id="rId1" Type="http://schemas.openxmlformats.org/officeDocument/2006/relationships/tags" Target="../tags/tag48.xml"/><Relationship Id="rId6" Type="http://schemas.openxmlformats.org/officeDocument/2006/relationships/image" Target="../media/image28.jpeg"/><Relationship Id="rId5" Type="http://schemas.openxmlformats.org/officeDocument/2006/relationships/image" Target="../media/image27.jpeg"/><Relationship Id="rId4" Type="http://schemas.openxmlformats.org/officeDocument/2006/relationships/image" Target="../media/image26.jpeg"/></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2.xml"/><Relationship Id="rId1" Type="http://schemas.openxmlformats.org/officeDocument/2006/relationships/tags" Target="../tags/tag49.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2.xml"/><Relationship Id="rId1" Type="http://schemas.openxmlformats.org/officeDocument/2006/relationships/tags" Target="../tags/tag50.xml"/></Relationships>
</file>

<file path=ppt/slides/_rels/slide36.xml.rels><?xml version="1.0" encoding="UTF-8" standalone="yes"?>
<Relationships xmlns="http://schemas.openxmlformats.org/package/2006/relationships"><Relationship Id="rId8" Type="http://schemas.microsoft.com/office/2007/relationships/hdphoto" Target="../media/hdphoto2.wdp"/><Relationship Id="rId3" Type="http://schemas.openxmlformats.org/officeDocument/2006/relationships/slideLayout" Target="../slideLayouts/slideLayout2.xml"/><Relationship Id="rId7" Type="http://schemas.openxmlformats.org/officeDocument/2006/relationships/image" Target="../media/image31.png"/><Relationship Id="rId2" Type="http://schemas.openxmlformats.org/officeDocument/2006/relationships/tags" Target="../tags/tag52.xml"/><Relationship Id="rId1" Type="http://schemas.openxmlformats.org/officeDocument/2006/relationships/tags" Target="../tags/tag51.xml"/><Relationship Id="rId6" Type="http://schemas.openxmlformats.org/officeDocument/2006/relationships/image" Target="../media/image30.wmf"/><Relationship Id="rId5" Type="http://schemas.openxmlformats.org/officeDocument/2006/relationships/image" Target="../media/image29.emf"/><Relationship Id="rId4" Type="http://schemas.openxmlformats.org/officeDocument/2006/relationships/notesSlide" Target="../notesSlides/notesSlide35.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2.xml"/><Relationship Id="rId1" Type="http://schemas.openxmlformats.org/officeDocument/2006/relationships/tags" Target="../tags/tag53.xml"/><Relationship Id="rId4" Type="http://schemas.openxmlformats.org/officeDocument/2006/relationships/image" Target="../media/image32.png"/></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2.xml"/><Relationship Id="rId1" Type="http://schemas.openxmlformats.org/officeDocument/2006/relationships/tags" Target="../tags/tag54.xm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2.xml"/><Relationship Id="rId1" Type="http://schemas.openxmlformats.org/officeDocument/2006/relationships/tags" Target="../tags/tag55.xml"/><Relationship Id="rId4" Type="http://schemas.openxmlformats.org/officeDocument/2006/relationships/chart" Target="../charts/chart2.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6.xml"/><Relationship Id="rId1" Type="http://schemas.openxmlformats.org/officeDocument/2006/relationships/tags" Target="../tags/tag12.xml"/><Relationship Id="rId4" Type="http://schemas.openxmlformats.org/officeDocument/2006/relationships/image" Target="../media/image4.jpeg"/></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2.xml"/><Relationship Id="rId1" Type="http://schemas.openxmlformats.org/officeDocument/2006/relationships/tags" Target="../tags/tag56.xml"/><Relationship Id="rId4" Type="http://schemas.openxmlformats.org/officeDocument/2006/relationships/image" Target="../media/image33.png"/></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2.xml"/><Relationship Id="rId1" Type="http://schemas.openxmlformats.org/officeDocument/2006/relationships/tags" Target="../tags/tag57.xml"/></Relationships>
</file>

<file path=ppt/slides/_rels/slide42.xml.rels><?xml version="1.0" encoding="UTF-8" standalone="yes"?>
<Relationships xmlns="http://schemas.openxmlformats.org/package/2006/relationships"><Relationship Id="rId3" Type="http://schemas.openxmlformats.org/officeDocument/2006/relationships/tags" Target="../tags/tag60.xml"/><Relationship Id="rId7" Type="http://schemas.microsoft.com/office/2007/relationships/hdphoto" Target="../media/hdphoto3.wdp"/><Relationship Id="rId2" Type="http://schemas.openxmlformats.org/officeDocument/2006/relationships/tags" Target="../tags/tag59.xml"/><Relationship Id="rId1" Type="http://schemas.openxmlformats.org/officeDocument/2006/relationships/tags" Target="../tags/tag58.xml"/><Relationship Id="rId6" Type="http://schemas.openxmlformats.org/officeDocument/2006/relationships/image" Target="../media/image34.png"/><Relationship Id="rId5" Type="http://schemas.openxmlformats.org/officeDocument/2006/relationships/notesSlide" Target="../notesSlides/notesSlide41.xml"/><Relationship Id="rId4"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2.xml"/><Relationship Id="rId1" Type="http://schemas.openxmlformats.org/officeDocument/2006/relationships/tags" Target="../tags/tag61.xml"/><Relationship Id="rId5" Type="http://schemas.openxmlformats.org/officeDocument/2006/relationships/image" Target="../media/image36.png"/><Relationship Id="rId4" Type="http://schemas.openxmlformats.org/officeDocument/2006/relationships/image" Target="../media/image35.jpeg"/></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2.xml"/><Relationship Id="rId1" Type="http://schemas.openxmlformats.org/officeDocument/2006/relationships/tags" Target="../tags/tag62.xml"/></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3.xml"/></Relationships>
</file>

<file path=ppt/slides/_rels/slide4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4.xml"/></Relationships>
</file>

<file path=ppt/slides/_rels/slide4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5.xml"/></Relationships>
</file>

<file path=ppt/slides/_rels/slide4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6.xml"/></Relationships>
</file>

<file path=ppt/slides/_rels/slide4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7.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16.xml"/><Relationship Id="rId2" Type="http://schemas.openxmlformats.org/officeDocument/2006/relationships/tags" Target="../tags/tag14.xml"/><Relationship Id="rId1" Type="http://schemas.openxmlformats.org/officeDocument/2006/relationships/tags" Target="../tags/tag13.xml"/><Relationship Id="rId5" Type="http://schemas.openxmlformats.org/officeDocument/2006/relationships/image" Target="../media/image5.emf"/><Relationship Id="rId4" Type="http://schemas.openxmlformats.org/officeDocument/2006/relationships/notesSlide" Target="../notesSlides/notesSlide4.xml"/></Relationships>
</file>

<file path=ppt/slides/_rels/slide5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8.xml"/></Relationships>
</file>

<file path=ppt/slides/_rels/slide5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9.xml"/></Relationships>
</file>

<file path=ppt/slides/_rels/slide5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0.xml"/></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13.xml"/><Relationship Id="rId1" Type="http://schemas.openxmlformats.org/officeDocument/2006/relationships/tags" Target="../tags/tag71.xml"/></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2.xml"/><Relationship Id="rId1" Type="http://schemas.openxmlformats.org/officeDocument/2006/relationships/tags" Target="../tags/tag72.xml"/><Relationship Id="rId4" Type="http://schemas.openxmlformats.org/officeDocument/2006/relationships/image" Target="../media/image12.jpeg"/></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2.xml"/><Relationship Id="rId1" Type="http://schemas.openxmlformats.org/officeDocument/2006/relationships/tags" Target="../tags/tag73.xml"/><Relationship Id="rId4" Type="http://schemas.openxmlformats.org/officeDocument/2006/relationships/image" Target="../media/image23.jpeg"/></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2.xml"/><Relationship Id="rId1" Type="http://schemas.openxmlformats.org/officeDocument/2006/relationships/tags" Target="../tags/tag74.xml"/><Relationship Id="rId4" Type="http://schemas.openxmlformats.org/officeDocument/2006/relationships/image" Target="../media/image7.png"/></Relationships>
</file>

<file path=ppt/slides/_rels/slide57.xml.rels><?xml version="1.0" encoding="UTF-8" standalone="yes"?>
<Relationships xmlns="http://schemas.openxmlformats.org/package/2006/relationships"><Relationship Id="rId8" Type="http://schemas.openxmlformats.org/officeDocument/2006/relationships/image" Target="../media/image37.emf"/><Relationship Id="rId3" Type="http://schemas.openxmlformats.org/officeDocument/2006/relationships/tags" Target="../tags/tag77.xml"/><Relationship Id="rId7" Type="http://schemas.openxmlformats.org/officeDocument/2006/relationships/notesSlide" Target="../notesSlides/notesSlide48.xml"/><Relationship Id="rId2" Type="http://schemas.openxmlformats.org/officeDocument/2006/relationships/tags" Target="../tags/tag76.xml"/><Relationship Id="rId1" Type="http://schemas.openxmlformats.org/officeDocument/2006/relationships/tags" Target="../tags/tag75.xml"/><Relationship Id="rId6" Type="http://schemas.openxmlformats.org/officeDocument/2006/relationships/slideLayout" Target="../slideLayouts/slideLayout2.xml"/><Relationship Id="rId11" Type="http://schemas.openxmlformats.org/officeDocument/2006/relationships/image" Target="../media/image40.emf"/><Relationship Id="rId5" Type="http://schemas.openxmlformats.org/officeDocument/2006/relationships/tags" Target="../tags/tag79.xml"/><Relationship Id="rId10" Type="http://schemas.openxmlformats.org/officeDocument/2006/relationships/image" Target="../media/image39.emf"/><Relationship Id="rId4" Type="http://schemas.openxmlformats.org/officeDocument/2006/relationships/tags" Target="../tags/tag78.xml"/><Relationship Id="rId9" Type="http://schemas.openxmlformats.org/officeDocument/2006/relationships/image" Target="../media/image38.emf"/></Relationships>
</file>

<file path=ppt/slides/_rels/slide58.xml.rels><?xml version="1.0" encoding="UTF-8" standalone="yes"?>
<Relationships xmlns="http://schemas.openxmlformats.org/package/2006/relationships"><Relationship Id="rId8" Type="http://schemas.openxmlformats.org/officeDocument/2006/relationships/image" Target="../media/image43.jpeg"/><Relationship Id="rId13" Type="http://schemas.microsoft.com/office/2007/relationships/hdphoto" Target="../media/hdphoto6.wdp"/><Relationship Id="rId3" Type="http://schemas.openxmlformats.org/officeDocument/2006/relationships/slideLayout" Target="../slideLayouts/slideLayout2.xml"/><Relationship Id="rId7" Type="http://schemas.microsoft.com/office/2007/relationships/hdphoto" Target="../media/hdphoto4.wdp"/><Relationship Id="rId12" Type="http://schemas.openxmlformats.org/officeDocument/2006/relationships/image" Target="../media/image46.png"/><Relationship Id="rId2" Type="http://schemas.openxmlformats.org/officeDocument/2006/relationships/tags" Target="../tags/tag81.xml"/><Relationship Id="rId1" Type="http://schemas.openxmlformats.org/officeDocument/2006/relationships/tags" Target="../tags/tag80.xml"/><Relationship Id="rId6" Type="http://schemas.openxmlformats.org/officeDocument/2006/relationships/image" Target="../media/image42.png"/><Relationship Id="rId11" Type="http://schemas.microsoft.com/office/2007/relationships/hdphoto" Target="../media/hdphoto5.wdp"/><Relationship Id="rId5" Type="http://schemas.openxmlformats.org/officeDocument/2006/relationships/image" Target="../media/image41.emf"/><Relationship Id="rId15" Type="http://schemas.openxmlformats.org/officeDocument/2006/relationships/image" Target="../media/image48.png"/><Relationship Id="rId10" Type="http://schemas.openxmlformats.org/officeDocument/2006/relationships/image" Target="../media/image45.png"/><Relationship Id="rId4" Type="http://schemas.openxmlformats.org/officeDocument/2006/relationships/notesSlide" Target="../notesSlides/notesSlide49.xml"/><Relationship Id="rId9" Type="http://schemas.openxmlformats.org/officeDocument/2006/relationships/image" Target="../media/image44.png"/><Relationship Id="rId14" Type="http://schemas.openxmlformats.org/officeDocument/2006/relationships/image" Target="../media/image47.png"/></Relationships>
</file>

<file path=ppt/slides/_rels/slide59.xml.rels><?xml version="1.0" encoding="UTF-8" standalone="yes"?>
<Relationships xmlns="http://schemas.openxmlformats.org/package/2006/relationships"><Relationship Id="rId3" Type="http://schemas.openxmlformats.org/officeDocument/2006/relationships/notesSlide" Target="../notesSlides/notesSlide50.xml"/><Relationship Id="rId2" Type="http://schemas.openxmlformats.org/officeDocument/2006/relationships/slideLayout" Target="../slideLayouts/slideLayout2.xml"/><Relationship Id="rId1" Type="http://schemas.openxmlformats.org/officeDocument/2006/relationships/tags" Target="../tags/tag82.xml"/><Relationship Id="rId6" Type="http://schemas.openxmlformats.org/officeDocument/2006/relationships/image" Target="../media/image51.png"/><Relationship Id="rId5" Type="http://schemas.openxmlformats.org/officeDocument/2006/relationships/image" Target="../media/image50.png"/><Relationship Id="rId4" Type="http://schemas.openxmlformats.org/officeDocument/2006/relationships/image" Target="../media/image49.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16.xml"/><Relationship Id="rId2" Type="http://schemas.openxmlformats.org/officeDocument/2006/relationships/tags" Target="../tags/tag16.xml"/><Relationship Id="rId1" Type="http://schemas.openxmlformats.org/officeDocument/2006/relationships/tags" Target="../tags/tag15.xml"/><Relationship Id="rId5" Type="http://schemas.openxmlformats.org/officeDocument/2006/relationships/image" Target="../media/image6.jpeg"/><Relationship Id="rId4" Type="http://schemas.openxmlformats.org/officeDocument/2006/relationships/notesSlide" Target="../notesSlides/notesSlide5.xml"/></Relationships>
</file>

<file path=ppt/slides/_rels/slide60.xml.rels><?xml version="1.0" encoding="UTF-8" standalone="yes"?>
<Relationships xmlns="http://schemas.openxmlformats.org/package/2006/relationships"><Relationship Id="rId3" Type="http://schemas.openxmlformats.org/officeDocument/2006/relationships/tags" Target="../tags/tag85.xml"/><Relationship Id="rId2" Type="http://schemas.openxmlformats.org/officeDocument/2006/relationships/tags" Target="../tags/tag84.xml"/><Relationship Id="rId1" Type="http://schemas.openxmlformats.org/officeDocument/2006/relationships/tags" Target="../tags/tag83.xml"/><Relationship Id="rId5" Type="http://schemas.openxmlformats.org/officeDocument/2006/relationships/notesSlide" Target="../notesSlides/notesSlide51.xml"/><Relationship Id="rId4"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87.xml"/><Relationship Id="rId1" Type="http://schemas.openxmlformats.org/officeDocument/2006/relationships/tags" Target="../tags/tag86.xml"/><Relationship Id="rId4" Type="http://schemas.openxmlformats.org/officeDocument/2006/relationships/notesSlide" Target="../notesSlides/notesSlide52.xml"/></Relationships>
</file>

<file path=ppt/slides/_rels/slide62.xml.rels><?xml version="1.0" encoding="UTF-8" standalone="yes"?>
<Relationships xmlns="http://schemas.openxmlformats.org/package/2006/relationships"><Relationship Id="rId3" Type="http://schemas.openxmlformats.org/officeDocument/2006/relationships/notesSlide" Target="../notesSlides/notesSlide53.xml"/><Relationship Id="rId2" Type="http://schemas.openxmlformats.org/officeDocument/2006/relationships/slideLayout" Target="../slideLayouts/slideLayout2.xml"/><Relationship Id="rId1" Type="http://schemas.openxmlformats.org/officeDocument/2006/relationships/tags" Target="../tags/tag88.xml"/></Relationships>
</file>

<file path=ppt/slides/_rels/slide63.xml.rels><?xml version="1.0" encoding="UTF-8" standalone="yes"?>
<Relationships xmlns="http://schemas.openxmlformats.org/package/2006/relationships"><Relationship Id="rId3" Type="http://schemas.openxmlformats.org/officeDocument/2006/relationships/tags" Target="../tags/tag91.xml"/><Relationship Id="rId7" Type="http://schemas.openxmlformats.org/officeDocument/2006/relationships/image" Target="../media/image53.png"/><Relationship Id="rId2" Type="http://schemas.openxmlformats.org/officeDocument/2006/relationships/tags" Target="../tags/tag90.xml"/><Relationship Id="rId1" Type="http://schemas.openxmlformats.org/officeDocument/2006/relationships/tags" Target="../tags/tag89.xml"/><Relationship Id="rId6" Type="http://schemas.openxmlformats.org/officeDocument/2006/relationships/image" Target="../media/image52.gif"/><Relationship Id="rId5" Type="http://schemas.openxmlformats.org/officeDocument/2006/relationships/notesSlide" Target="../notesSlides/notesSlide54.xml"/><Relationship Id="rId4"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93.xml"/><Relationship Id="rId1" Type="http://schemas.openxmlformats.org/officeDocument/2006/relationships/tags" Target="../tags/tag92.xml"/><Relationship Id="rId5" Type="http://schemas.openxmlformats.org/officeDocument/2006/relationships/image" Target="../media/image54.png"/><Relationship Id="rId4" Type="http://schemas.openxmlformats.org/officeDocument/2006/relationships/notesSlide" Target="../notesSlides/notesSlide55.xml"/></Relationships>
</file>

<file path=ppt/slides/_rels/slide65.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7.png"/><Relationship Id="rId2" Type="http://schemas.openxmlformats.org/officeDocument/2006/relationships/tags" Target="../tags/tag95.xml"/><Relationship Id="rId1" Type="http://schemas.openxmlformats.org/officeDocument/2006/relationships/tags" Target="../tags/tag94.xml"/><Relationship Id="rId6" Type="http://schemas.openxmlformats.org/officeDocument/2006/relationships/image" Target="../media/image56.png"/><Relationship Id="rId5" Type="http://schemas.openxmlformats.org/officeDocument/2006/relationships/image" Target="../media/image55.png"/><Relationship Id="rId4" Type="http://schemas.openxmlformats.org/officeDocument/2006/relationships/notesSlide" Target="../notesSlides/notesSlide56.xml"/></Relationships>
</file>

<file path=ppt/slides/_rels/slide66.xml.rels><?xml version="1.0" encoding="UTF-8" standalone="yes"?>
<Relationships xmlns="http://schemas.openxmlformats.org/package/2006/relationships"><Relationship Id="rId3" Type="http://schemas.openxmlformats.org/officeDocument/2006/relationships/notesSlide" Target="../notesSlides/notesSlide57.xml"/><Relationship Id="rId2" Type="http://schemas.openxmlformats.org/officeDocument/2006/relationships/slideLayout" Target="../slideLayouts/slideLayout2.xml"/><Relationship Id="rId1" Type="http://schemas.openxmlformats.org/officeDocument/2006/relationships/tags" Target="../tags/tag96.xml"/><Relationship Id="rId4" Type="http://schemas.openxmlformats.org/officeDocument/2006/relationships/image" Target="../media/image57.png"/></Relationships>
</file>

<file path=ppt/slides/_rels/slide67.xml.rels><?xml version="1.0" encoding="UTF-8" standalone="yes"?>
<Relationships xmlns="http://schemas.openxmlformats.org/package/2006/relationships"><Relationship Id="rId3" Type="http://schemas.openxmlformats.org/officeDocument/2006/relationships/notesSlide" Target="../notesSlides/notesSlide58.xml"/><Relationship Id="rId2" Type="http://schemas.openxmlformats.org/officeDocument/2006/relationships/slideLayout" Target="../slideLayouts/slideLayout2.xml"/><Relationship Id="rId1" Type="http://schemas.openxmlformats.org/officeDocument/2006/relationships/tags" Target="../tags/tag97.xml"/><Relationship Id="rId6" Type="http://schemas.openxmlformats.org/officeDocument/2006/relationships/image" Target="../media/image22.png"/><Relationship Id="rId5" Type="http://schemas.openxmlformats.org/officeDocument/2006/relationships/image" Target="../media/image59.png"/><Relationship Id="rId4" Type="http://schemas.openxmlformats.org/officeDocument/2006/relationships/image" Target="../media/image58.png"/></Relationships>
</file>

<file path=ppt/slides/_rels/slide68.xml.rels><?xml version="1.0" encoding="UTF-8" standalone="yes"?>
<Relationships xmlns="http://schemas.openxmlformats.org/package/2006/relationships"><Relationship Id="rId3" Type="http://schemas.openxmlformats.org/officeDocument/2006/relationships/notesSlide" Target="../notesSlides/notesSlide59.xml"/><Relationship Id="rId2" Type="http://schemas.openxmlformats.org/officeDocument/2006/relationships/slideLayout" Target="../slideLayouts/slideLayout2.xml"/><Relationship Id="rId1" Type="http://schemas.openxmlformats.org/officeDocument/2006/relationships/tags" Target="../tags/tag98.xml"/><Relationship Id="rId6" Type="http://schemas.openxmlformats.org/officeDocument/2006/relationships/image" Target="../media/image62.png"/><Relationship Id="rId5" Type="http://schemas.openxmlformats.org/officeDocument/2006/relationships/image" Target="../media/image61.jpeg"/><Relationship Id="rId4" Type="http://schemas.openxmlformats.org/officeDocument/2006/relationships/image" Target="../media/image60.png"/></Relationships>
</file>

<file path=ppt/slides/_rels/slide69.xml.rels><?xml version="1.0" encoding="UTF-8" standalone="yes"?>
<Relationships xmlns="http://schemas.openxmlformats.org/package/2006/relationships"><Relationship Id="rId13" Type="http://schemas.openxmlformats.org/officeDocument/2006/relationships/tags" Target="../tags/tag111.xml"/><Relationship Id="rId18" Type="http://schemas.openxmlformats.org/officeDocument/2006/relationships/tags" Target="../tags/tag116.xml"/><Relationship Id="rId26" Type="http://schemas.openxmlformats.org/officeDocument/2006/relationships/tags" Target="../tags/tag124.xml"/><Relationship Id="rId39" Type="http://schemas.openxmlformats.org/officeDocument/2006/relationships/image" Target="../media/image63.jpeg"/><Relationship Id="rId21" Type="http://schemas.openxmlformats.org/officeDocument/2006/relationships/tags" Target="../tags/tag119.xml"/><Relationship Id="rId34" Type="http://schemas.openxmlformats.org/officeDocument/2006/relationships/tags" Target="../tags/tag132.xml"/><Relationship Id="rId7" Type="http://schemas.openxmlformats.org/officeDocument/2006/relationships/tags" Target="../tags/tag105.xml"/><Relationship Id="rId12" Type="http://schemas.openxmlformats.org/officeDocument/2006/relationships/tags" Target="../tags/tag110.xml"/><Relationship Id="rId17" Type="http://schemas.openxmlformats.org/officeDocument/2006/relationships/tags" Target="../tags/tag115.xml"/><Relationship Id="rId25" Type="http://schemas.openxmlformats.org/officeDocument/2006/relationships/tags" Target="../tags/tag123.xml"/><Relationship Id="rId33" Type="http://schemas.openxmlformats.org/officeDocument/2006/relationships/tags" Target="../tags/tag131.xml"/><Relationship Id="rId38" Type="http://schemas.openxmlformats.org/officeDocument/2006/relationships/notesSlide" Target="../notesSlides/notesSlide60.xml"/><Relationship Id="rId2" Type="http://schemas.openxmlformats.org/officeDocument/2006/relationships/tags" Target="../tags/tag100.xml"/><Relationship Id="rId16" Type="http://schemas.openxmlformats.org/officeDocument/2006/relationships/tags" Target="../tags/tag114.xml"/><Relationship Id="rId20" Type="http://schemas.openxmlformats.org/officeDocument/2006/relationships/tags" Target="../tags/tag118.xml"/><Relationship Id="rId29" Type="http://schemas.openxmlformats.org/officeDocument/2006/relationships/tags" Target="../tags/tag127.xml"/><Relationship Id="rId1" Type="http://schemas.openxmlformats.org/officeDocument/2006/relationships/tags" Target="../tags/tag99.xml"/><Relationship Id="rId6" Type="http://schemas.openxmlformats.org/officeDocument/2006/relationships/tags" Target="../tags/tag104.xml"/><Relationship Id="rId11" Type="http://schemas.openxmlformats.org/officeDocument/2006/relationships/tags" Target="../tags/tag109.xml"/><Relationship Id="rId24" Type="http://schemas.openxmlformats.org/officeDocument/2006/relationships/tags" Target="../tags/tag122.xml"/><Relationship Id="rId32" Type="http://schemas.openxmlformats.org/officeDocument/2006/relationships/tags" Target="../tags/tag130.xml"/><Relationship Id="rId37" Type="http://schemas.openxmlformats.org/officeDocument/2006/relationships/slideLayout" Target="../slideLayouts/slideLayout2.xml"/><Relationship Id="rId40" Type="http://schemas.openxmlformats.org/officeDocument/2006/relationships/image" Target="../media/image7.png"/><Relationship Id="rId5" Type="http://schemas.openxmlformats.org/officeDocument/2006/relationships/tags" Target="../tags/tag103.xml"/><Relationship Id="rId15" Type="http://schemas.openxmlformats.org/officeDocument/2006/relationships/tags" Target="../tags/tag113.xml"/><Relationship Id="rId23" Type="http://schemas.openxmlformats.org/officeDocument/2006/relationships/tags" Target="../tags/tag121.xml"/><Relationship Id="rId28" Type="http://schemas.openxmlformats.org/officeDocument/2006/relationships/tags" Target="../tags/tag126.xml"/><Relationship Id="rId36" Type="http://schemas.openxmlformats.org/officeDocument/2006/relationships/tags" Target="../tags/tag134.xml"/><Relationship Id="rId10" Type="http://schemas.openxmlformats.org/officeDocument/2006/relationships/tags" Target="../tags/tag108.xml"/><Relationship Id="rId19" Type="http://schemas.openxmlformats.org/officeDocument/2006/relationships/tags" Target="../tags/tag117.xml"/><Relationship Id="rId31" Type="http://schemas.openxmlformats.org/officeDocument/2006/relationships/tags" Target="../tags/tag129.xml"/><Relationship Id="rId4" Type="http://schemas.openxmlformats.org/officeDocument/2006/relationships/tags" Target="../tags/tag102.xml"/><Relationship Id="rId9" Type="http://schemas.openxmlformats.org/officeDocument/2006/relationships/tags" Target="../tags/tag107.xml"/><Relationship Id="rId14" Type="http://schemas.openxmlformats.org/officeDocument/2006/relationships/tags" Target="../tags/tag112.xml"/><Relationship Id="rId22" Type="http://schemas.openxmlformats.org/officeDocument/2006/relationships/tags" Target="../tags/tag120.xml"/><Relationship Id="rId27" Type="http://schemas.openxmlformats.org/officeDocument/2006/relationships/tags" Target="../tags/tag125.xml"/><Relationship Id="rId30" Type="http://schemas.openxmlformats.org/officeDocument/2006/relationships/tags" Target="../tags/tag128.xml"/><Relationship Id="rId35" Type="http://schemas.openxmlformats.org/officeDocument/2006/relationships/tags" Target="../tags/tag133.xml"/><Relationship Id="rId8" Type="http://schemas.openxmlformats.org/officeDocument/2006/relationships/tags" Target="../tags/tag106.xml"/><Relationship Id="rId3" Type="http://schemas.openxmlformats.org/officeDocument/2006/relationships/tags" Target="../tags/tag101.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6.xml"/><Relationship Id="rId1" Type="http://schemas.openxmlformats.org/officeDocument/2006/relationships/tags" Target="../tags/tag17.xml"/><Relationship Id="rId4" Type="http://schemas.openxmlformats.org/officeDocument/2006/relationships/hyperlink" Target="http://www.strongtie.com/workshops" TargetMode="External"/></Relationships>
</file>

<file path=ppt/slides/_rels/slide70.xml.rels><?xml version="1.0" encoding="UTF-8" standalone="yes"?>
<Relationships xmlns="http://schemas.openxmlformats.org/package/2006/relationships"><Relationship Id="rId3" Type="http://schemas.openxmlformats.org/officeDocument/2006/relationships/notesSlide" Target="../notesSlides/notesSlide61.xml"/><Relationship Id="rId2" Type="http://schemas.openxmlformats.org/officeDocument/2006/relationships/slideLayout" Target="../slideLayouts/slideLayout2.xml"/><Relationship Id="rId1" Type="http://schemas.openxmlformats.org/officeDocument/2006/relationships/tags" Target="../tags/tag135.xml"/><Relationship Id="rId6" Type="http://schemas.openxmlformats.org/officeDocument/2006/relationships/image" Target="../media/image8.png"/><Relationship Id="rId5" Type="http://schemas.openxmlformats.org/officeDocument/2006/relationships/image" Target="../media/image65.jpeg"/><Relationship Id="rId4" Type="http://schemas.openxmlformats.org/officeDocument/2006/relationships/image" Target="../media/image64.png"/></Relationships>
</file>

<file path=ppt/slides/_rels/slide71.xml.rels><?xml version="1.0" encoding="UTF-8" standalone="yes"?>
<Relationships xmlns="http://schemas.openxmlformats.org/package/2006/relationships"><Relationship Id="rId3" Type="http://schemas.openxmlformats.org/officeDocument/2006/relationships/notesSlide" Target="../notesSlides/notesSlide62.xml"/><Relationship Id="rId2" Type="http://schemas.openxmlformats.org/officeDocument/2006/relationships/slideLayout" Target="../slideLayouts/slideLayout2.xml"/><Relationship Id="rId1" Type="http://schemas.openxmlformats.org/officeDocument/2006/relationships/tags" Target="../tags/tag136.xml"/><Relationship Id="rId4" Type="http://schemas.openxmlformats.org/officeDocument/2006/relationships/image" Target="../media/image66.png"/></Relationships>
</file>

<file path=ppt/slides/_rels/slide72.xml.rels><?xml version="1.0" encoding="UTF-8" standalone="yes"?>
<Relationships xmlns="http://schemas.openxmlformats.org/package/2006/relationships"><Relationship Id="rId3" Type="http://schemas.openxmlformats.org/officeDocument/2006/relationships/notesSlide" Target="../notesSlides/notesSlide63.xml"/><Relationship Id="rId2" Type="http://schemas.openxmlformats.org/officeDocument/2006/relationships/slideLayout" Target="../slideLayouts/slideLayout2.xml"/><Relationship Id="rId1" Type="http://schemas.openxmlformats.org/officeDocument/2006/relationships/tags" Target="../tags/tag137.xml"/><Relationship Id="rId4" Type="http://schemas.openxmlformats.org/officeDocument/2006/relationships/image" Target="../media/image67.jpeg"/></Relationships>
</file>

<file path=ppt/slides/_rels/slide73.xml.rels><?xml version="1.0" encoding="UTF-8" standalone="yes"?>
<Relationships xmlns="http://schemas.openxmlformats.org/package/2006/relationships"><Relationship Id="rId26" Type="http://schemas.openxmlformats.org/officeDocument/2006/relationships/tags" Target="../tags/tag163.xml"/><Relationship Id="rId21" Type="http://schemas.openxmlformats.org/officeDocument/2006/relationships/tags" Target="../tags/tag158.xml"/><Relationship Id="rId42" Type="http://schemas.openxmlformats.org/officeDocument/2006/relationships/tags" Target="../tags/tag179.xml"/><Relationship Id="rId47" Type="http://schemas.openxmlformats.org/officeDocument/2006/relationships/tags" Target="../tags/tag184.xml"/><Relationship Id="rId63" Type="http://schemas.openxmlformats.org/officeDocument/2006/relationships/tags" Target="../tags/tag200.xml"/><Relationship Id="rId68" Type="http://schemas.openxmlformats.org/officeDocument/2006/relationships/tags" Target="../tags/tag205.xml"/><Relationship Id="rId16" Type="http://schemas.openxmlformats.org/officeDocument/2006/relationships/tags" Target="../tags/tag153.xml"/><Relationship Id="rId11" Type="http://schemas.openxmlformats.org/officeDocument/2006/relationships/tags" Target="../tags/tag148.xml"/><Relationship Id="rId24" Type="http://schemas.openxmlformats.org/officeDocument/2006/relationships/tags" Target="../tags/tag161.xml"/><Relationship Id="rId32" Type="http://schemas.openxmlformats.org/officeDocument/2006/relationships/tags" Target="../tags/tag169.xml"/><Relationship Id="rId37" Type="http://schemas.openxmlformats.org/officeDocument/2006/relationships/tags" Target="../tags/tag174.xml"/><Relationship Id="rId40" Type="http://schemas.openxmlformats.org/officeDocument/2006/relationships/tags" Target="../tags/tag177.xml"/><Relationship Id="rId45" Type="http://schemas.openxmlformats.org/officeDocument/2006/relationships/tags" Target="../tags/tag182.xml"/><Relationship Id="rId53" Type="http://schemas.openxmlformats.org/officeDocument/2006/relationships/tags" Target="../tags/tag190.xml"/><Relationship Id="rId58" Type="http://schemas.openxmlformats.org/officeDocument/2006/relationships/tags" Target="../tags/tag195.xml"/><Relationship Id="rId66" Type="http://schemas.openxmlformats.org/officeDocument/2006/relationships/tags" Target="../tags/tag203.xml"/><Relationship Id="rId74" Type="http://schemas.openxmlformats.org/officeDocument/2006/relationships/tags" Target="../tags/tag211.xml"/><Relationship Id="rId5" Type="http://schemas.openxmlformats.org/officeDocument/2006/relationships/tags" Target="../tags/tag142.xml"/><Relationship Id="rId61" Type="http://schemas.openxmlformats.org/officeDocument/2006/relationships/tags" Target="../tags/tag198.xml"/><Relationship Id="rId19" Type="http://schemas.openxmlformats.org/officeDocument/2006/relationships/tags" Target="../tags/tag156.xml"/><Relationship Id="rId14" Type="http://schemas.openxmlformats.org/officeDocument/2006/relationships/tags" Target="../tags/tag151.xml"/><Relationship Id="rId22" Type="http://schemas.openxmlformats.org/officeDocument/2006/relationships/tags" Target="../tags/tag159.xml"/><Relationship Id="rId27" Type="http://schemas.openxmlformats.org/officeDocument/2006/relationships/tags" Target="../tags/tag164.xml"/><Relationship Id="rId30" Type="http://schemas.openxmlformats.org/officeDocument/2006/relationships/tags" Target="../tags/tag167.xml"/><Relationship Id="rId35" Type="http://schemas.openxmlformats.org/officeDocument/2006/relationships/tags" Target="../tags/tag172.xml"/><Relationship Id="rId43" Type="http://schemas.openxmlformats.org/officeDocument/2006/relationships/tags" Target="../tags/tag180.xml"/><Relationship Id="rId48" Type="http://schemas.openxmlformats.org/officeDocument/2006/relationships/tags" Target="../tags/tag185.xml"/><Relationship Id="rId56" Type="http://schemas.openxmlformats.org/officeDocument/2006/relationships/tags" Target="../tags/tag193.xml"/><Relationship Id="rId64" Type="http://schemas.openxmlformats.org/officeDocument/2006/relationships/tags" Target="../tags/tag201.xml"/><Relationship Id="rId69" Type="http://schemas.openxmlformats.org/officeDocument/2006/relationships/tags" Target="../tags/tag206.xml"/><Relationship Id="rId77" Type="http://schemas.openxmlformats.org/officeDocument/2006/relationships/image" Target="../media/image68.png"/><Relationship Id="rId8" Type="http://schemas.openxmlformats.org/officeDocument/2006/relationships/tags" Target="../tags/tag145.xml"/><Relationship Id="rId51" Type="http://schemas.openxmlformats.org/officeDocument/2006/relationships/tags" Target="../tags/tag188.xml"/><Relationship Id="rId72" Type="http://schemas.openxmlformats.org/officeDocument/2006/relationships/tags" Target="../tags/tag209.xml"/><Relationship Id="rId3" Type="http://schemas.openxmlformats.org/officeDocument/2006/relationships/tags" Target="../tags/tag140.xml"/><Relationship Id="rId12" Type="http://schemas.openxmlformats.org/officeDocument/2006/relationships/tags" Target="../tags/tag149.xml"/><Relationship Id="rId17" Type="http://schemas.openxmlformats.org/officeDocument/2006/relationships/tags" Target="../tags/tag154.xml"/><Relationship Id="rId25" Type="http://schemas.openxmlformats.org/officeDocument/2006/relationships/tags" Target="../tags/tag162.xml"/><Relationship Id="rId33" Type="http://schemas.openxmlformats.org/officeDocument/2006/relationships/tags" Target="../tags/tag170.xml"/><Relationship Id="rId38" Type="http://schemas.openxmlformats.org/officeDocument/2006/relationships/tags" Target="../tags/tag175.xml"/><Relationship Id="rId46" Type="http://schemas.openxmlformats.org/officeDocument/2006/relationships/tags" Target="../tags/tag183.xml"/><Relationship Id="rId59" Type="http://schemas.openxmlformats.org/officeDocument/2006/relationships/tags" Target="../tags/tag196.xml"/><Relationship Id="rId67" Type="http://schemas.openxmlformats.org/officeDocument/2006/relationships/tags" Target="../tags/tag204.xml"/><Relationship Id="rId20" Type="http://schemas.openxmlformats.org/officeDocument/2006/relationships/tags" Target="../tags/tag157.xml"/><Relationship Id="rId41" Type="http://schemas.openxmlformats.org/officeDocument/2006/relationships/tags" Target="../tags/tag178.xml"/><Relationship Id="rId54" Type="http://schemas.openxmlformats.org/officeDocument/2006/relationships/tags" Target="../tags/tag191.xml"/><Relationship Id="rId62" Type="http://schemas.openxmlformats.org/officeDocument/2006/relationships/tags" Target="../tags/tag199.xml"/><Relationship Id="rId70" Type="http://schemas.openxmlformats.org/officeDocument/2006/relationships/tags" Target="../tags/tag207.xml"/><Relationship Id="rId75" Type="http://schemas.openxmlformats.org/officeDocument/2006/relationships/slideLayout" Target="../slideLayouts/slideLayout2.xml"/><Relationship Id="rId1" Type="http://schemas.openxmlformats.org/officeDocument/2006/relationships/tags" Target="../tags/tag138.xml"/><Relationship Id="rId6" Type="http://schemas.openxmlformats.org/officeDocument/2006/relationships/tags" Target="../tags/tag143.xml"/><Relationship Id="rId15" Type="http://schemas.openxmlformats.org/officeDocument/2006/relationships/tags" Target="../tags/tag152.xml"/><Relationship Id="rId23" Type="http://schemas.openxmlformats.org/officeDocument/2006/relationships/tags" Target="../tags/tag160.xml"/><Relationship Id="rId28" Type="http://schemas.openxmlformats.org/officeDocument/2006/relationships/tags" Target="../tags/tag165.xml"/><Relationship Id="rId36" Type="http://schemas.openxmlformats.org/officeDocument/2006/relationships/tags" Target="../tags/tag173.xml"/><Relationship Id="rId49" Type="http://schemas.openxmlformats.org/officeDocument/2006/relationships/tags" Target="../tags/tag186.xml"/><Relationship Id="rId57" Type="http://schemas.openxmlformats.org/officeDocument/2006/relationships/tags" Target="../tags/tag194.xml"/><Relationship Id="rId10" Type="http://schemas.openxmlformats.org/officeDocument/2006/relationships/tags" Target="../tags/tag147.xml"/><Relationship Id="rId31" Type="http://schemas.openxmlformats.org/officeDocument/2006/relationships/tags" Target="../tags/tag168.xml"/><Relationship Id="rId44" Type="http://schemas.openxmlformats.org/officeDocument/2006/relationships/tags" Target="../tags/tag181.xml"/><Relationship Id="rId52" Type="http://schemas.openxmlformats.org/officeDocument/2006/relationships/tags" Target="../tags/tag189.xml"/><Relationship Id="rId60" Type="http://schemas.openxmlformats.org/officeDocument/2006/relationships/tags" Target="../tags/tag197.xml"/><Relationship Id="rId65" Type="http://schemas.openxmlformats.org/officeDocument/2006/relationships/tags" Target="../tags/tag202.xml"/><Relationship Id="rId73" Type="http://schemas.openxmlformats.org/officeDocument/2006/relationships/tags" Target="../tags/tag210.xml"/><Relationship Id="rId78" Type="http://schemas.openxmlformats.org/officeDocument/2006/relationships/image" Target="../media/image63.jpeg"/><Relationship Id="rId4" Type="http://schemas.openxmlformats.org/officeDocument/2006/relationships/tags" Target="../tags/tag141.xml"/><Relationship Id="rId9" Type="http://schemas.openxmlformats.org/officeDocument/2006/relationships/tags" Target="../tags/tag146.xml"/><Relationship Id="rId13" Type="http://schemas.openxmlformats.org/officeDocument/2006/relationships/tags" Target="../tags/tag150.xml"/><Relationship Id="rId18" Type="http://schemas.openxmlformats.org/officeDocument/2006/relationships/tags" Target="../tags/tag155.xml"/><Relationship Id="rId39" Type="http://schemas.openxmlformats.org/officeDocument/2006/relationships/tags" Target="../tags/tag176.xml"/><Relationship Id="rId34" Type="http://schemas.openxmlformats.org/officeDocument/2006/relationships/tags" Target="../tags/tag171.xml"/><Relationship Id="rId50" Type="http://schemas.openxmlformats.org/officeDocument/2006/relationships/tags" Target="../tags/tag187.xml"/><Relationship Id="rId55" Type="http://schemas.openxmlformats.org/officeDocument/2006/relationships/tags" Target="../tags/tag192.xml"/><Relationship Id="rId76" Type="http://schemas.openxmlformats.org/officeDocument/2006/relationships/notesSlide" Target="../notesSlides/notesSlide64.xml"/><Relationship Id="rId7" Type="http://schemas.openxmlformats.org/officeDocument/2006/relationships/tags" Target="../tags/tag144.xml"/><Relationship Id="rId71" Type="http://schemas.openxmlformats.org/officeDocument/2006/relationships/tags" Target="../tags/tag208.xml"/><Relationship Id="rId2" Type="http://schemas.openxmlformats.org/officeDocument/2006/relationships/tags" Target="../tags/tag139.xml"/><Relationship Id="rId29" Type="http://schemas.openxmlformats.org/officeDocument/2006/relationships/tags" Target="../tags/tag166.xml"/></Relationships>
</file>

<file path=ppt/slides/_rels/slide74.xml.rels><?xml version="1.0" encoding="UTF-8" standalone="yes"?>
<Relationships xmlns="http://schemas.openxmlformats.org/package/2006/relationships"><Relationship Id="rId3" Type="http://schemas.openxmlformats.org/officeDocument/2006/relationships/notesSlide" Target="../notesSlides/notesSlide65.xml"/><Relationship Id="rId2" Type="http://schemas.openxmlformats.org/officeDocument/2006/relationships/slideLayout" Target="../slideLayouts/slideLayout2.xml"/><Relationship Id="rId1" Type="http://schemas.openxmlformats.org/officeDocument/2006/relationships/tags" Target="../tags/tag212.xml"/><Relationship Id="rId5" Type="http://schemas.openxmlformats.org/officeDocument/2006/relationships/image" Target="../media/image70.png"/><Relationship Id="rId4" Type="http://schemas.openxmlformats.org/officeDocument/2006/relationships/image" Target="../media/image69.png"/></Relationships>
</file>

<file path=ppt/slides/_rels/slide75.xml.rels><?xml version="1.0" encoding="UTF-8" standalone="yes"?>
<Relationships xmlns="http://schemas.openxmlformats.org/package/2006/relationships"><Relationship Id="rId13" Type="http://schemas.openxmlformats.org/officeDocument/2006/relationships/tags" Target="../tags/tag225.xml"/><Relationship Id="rId18" Type="http://schemas.openxmlformats.org/officeDocument/2006/relationships/tags" Target="../tags/tag230.xml"/><Relationship Id="rId26" Type="http://schemas.openxmlformats.org/officeDocument/2006/relationships/tags" Target="../tags/tag238.xml"/><Relationship Id="rId39" Type="http://schemas.openxmlformats.org/officeDocument/2006/relationships/slideLayout" Target="../slideLayouts/slideLayout2.xml"/><Relationship Id="rId21" Type="http://schemas.openxmlformats.org/officeDocument/2006/relationships/tags" Target="../tags/tag233.xml"/><Relationship Id="rId34" Type="http://schemas.openxmlformats.org/officeDocument/2006/relationships/tags" Target="../tags/tag246.xml"/><Relationship Id="rId42" Type="http://schemas.openxmlformats.org/officeDocument/2006/relationships/image" Target="../media/image63.jpeg"/><Relationship Id="rId7" Type="http://schemas.openxmlformats.org/officeDocument/2006/relationships/tags" Target="../tags/tag219.xml"/><Relationship Id="rId2" Type="http://schemas.openxmlformats.org/officeDocument/2006/relationships/tags" Target="../tags/tag214.xml"/><Relationship Id="rId16" Type="http://schemas.openxmlformats.org/officeDocument/2006/relationships/tags" Target="../tags/tag228.xml"/><Relationship Id="rId20" Type="http://schemas.openxmlformats.org/officeDocument/2006/relationships/tags" Target="../tags/tag232.xml"/><Relationship Id="rId29" Type="http://schemas.openxmlformats.org/officeDocument/2006/relationships/tags" Target="../tags/tag241.xml"/><Relationship Id="rId41" Type="http://schemas.openxmlformats.org/officeDocument/2006/relationships/image" Target="../media/image71.png"/><Relationship Id="rId1" Type="http://schemas.openxmlformats.org/officeDocument/2006/relationships/tags" Target="../tags/tag213.xml"/><Relationship Id="rId6" Type="http://schemas.openxmlformats.org/officeDocument/2006/relationships/tags" Target="../tags/tag218.xml"/><Relationship Id="rId11" Type="http://schemas.openxmlformats.org/officeDocument/2006/relationships/tags" Target="../tags/tag223.xml"/><Relationship Id="rId24" Type="http://schemas.openxmlformats.org/officeDocument/2006/relationships/tags" Target="../tags/tag236.xml"/><Relationship Id="rId32" Type="http://schemas.openxmlformats.org/officeDocument/2006/relationships/tags" Target="../tags/tag244.xml"/><Relationship Id="rId37" Type="http://schemas.openxmlformats.org/officeDocument/2006/relationships/tags" Target="../tags/tag249.xml"/><Relationship Id="rId40" Type="http://schemas.openxmlformats.org/officeDocument/2006/relationships/notesSlide" Target="../notesSlides/notesSlide66.xml"/><Relationship Id="rId5" Type="http://schemas.openxmlformats.org/officeDocument/2006/relationships/tags" Target="../tags/tag217.xml"/><Relationship Id="rId15" Type="http://schemas.openxmlformats.org/officeDocument/2006/relationships/tags" Target="../tags/tag227.xml"/><Relationship Id="rId23" Type="http://schemas.openxmlformats.org/officeDocument/2006/relationships/tags" Target="../tags/tag235.xml"/><Relationship Id="rId28" Type="http://schemas.openxmlformats.org/officeDocument/2006/relationships/tags" Target="../tags/tag240.xml"/><Relationship Id="rId36" Type="http://schemas.openxmlformats.org/officeDocument/2006/relationships/tags" Target="../tags/tag248.xml"/><Relationship Id="rId10" Type="http://schemas.openxmlformats.org/officeDocument/2006/relationships/tags" Target="../tags/tag222.xml"/><Relationship Id="rId19" Type="http://schemas.openxmlformats.org/officeDocument/2006/relationships/tags" Target="../tags/tag231.xml"/><Relationship Id="rId31" Type="http://schemas.openxmlformats.org/officeDocument/2006/relationships/tags" Target="../tags/tag243.xml"/><Relationship Id="rId4" Type="http://schemas.openxmlformats.org/officeDocument/2006/relationships/tags" Target="../tags/tag216.xml"/><Relationship Id="rId9" Type="http://schemas.openxmlformats.org/officeDocument/2006/relationships/tags" Target="../tags/tag221.xml"/><Relationship Id="rId14" Type="http://schemas.openxmlformats.org/officeDocument/2006/relationships/tags" Target="../tags/tag226.xml"/><Relationship Id="rId22" Type="http://schemas.openxmlformats.org/officeDocument/2006/relationships/tags" Target="../tags/tag234.xml"/><Relationship Id="rId27" Type="http://schemas.openxmlformats.org/officeDocument/2006/relationships/tags" Target="../tags/tag239.xml"/><Relationship Id="rId30" Type="http://schemas.openxmlformats.org/officeDocument/2006/relationships/tags" Target="../tags/tag242.xml"/><Relationship Id="rId35" Type="http://schemas.openxmlformats.org/officeDocument/2006/relationships/tags" Target="../tags/tag247.xml"/><Relationship Id="rId8" Type="http://schemas.openxmlformats.org/officeDocument/2006/relationships/tags" Target="../tags/tag220.xml"/><Relationship Id="rId3" Type="http://schemas.openxmlformats.org/officeDocument/2006/relationships/tags" Target="../tags/tag215.xml"/><Relationship Id="rId12" Type="http://schemas.openxmlformats.org/officeDocument/2006/relationships/tags" Target="../tags/tag224.xml"/><Relationship Id="rId17" Type="http://schemas.openxmlformats.org/officeDocument/2006/relationships/tags" Target="../tags/tag229.xml"/><Relationship Id="rId25" Type="http://schemas.openxmlformats.org/officeDocument/2006/relationships/tags" Target="../tags/tag237.xml"/><Relationship Id="rId33" Type="http://schemas.openxmlformats.org/officeDocument/2006/relationships/tags" Target="../tags/tag245.xml"/><Relationship Id="rId38" Type="http://schemas.openxmlformats.org/officeDocument/2006/relationships/tags" Target="../tags/tag250.xml"/></Relationships>
</file>

<file path=ppt/slides/_rels/slide76.xml.rels><?xml version="1.0" encoding="UTF-8" standalone="yes"?>
<Relationships xmlns="http://schemas.openxmlformats.org/package/2006/relationships"><Relationship Id="rId3" Type="http://schemas.openxmlformats.org/officeDocument/2006/relationships/notesSlide" Target="../notesSlides/notesSlide67.xml"/><Relationship Id="rId2" Type="http://schemas.openxmlformats.org/officeDocument/2006/relationships/slideLayout" Target="../slideLayouts/slideLayout2.xml"/><Relationship Id="rId1" Type="http://schemas.openxmlformats.org/officeDocument/2006/relationships/tags" Target="../tags/tag251.xml"/><Relationship Id="rId5" Type="http://schemas.openxmlformats.org/officeDocument/2006/relationships/image" Target="../media/image7.png"/><Relationship Id="rId4" Type="http://schemas.openxmlformats.org/officeDocument/2006/relationships/image" Target="../media/image72.png"/></Relationships>
</file>

<file path=ppt/slides/_rels/slide77.xml.rels><?xml version="1.0" encoding="UTF-8" standalone="yes"?>
<Relationships xmlns="http://schemas.openxmlformats.org/package/2006/relationships"><Relationship Id="rId3" Type="http://schemas.openxmlformats.org/officeDocument/2006/relationships/notesSlide" Target="../notesSlides/notesSlide68.xml"/><Relationship Id="rId2" Type="http://schemas.openxmlformats.org/officeDocument/2006/relationships/slideLayout" Target="../slideLayouts/slideLayout2.xml"/><Relationship Id="rId1" Type="http://schemas.openxmlformats.org/officeDocument/2006/relationships/tags" Target="../tags/tag252.xml"/><Relationship Id="rId4" Type="http://schemas.openxmlformats.org/officeDocument/2006/relationships/image" Target="../media/image7.png"/></Relationships>
</file>

<file path=ppt/slides/_rels/slide78.xml.rels><?xml version="1.0" encoding="UTF-8" standalone="yes"?>
<Relationships xmlns="http://schemas.openxmlformats.org/package/2006/relationships"><Relationship Id="rId3" Type="http://schemas.openxmlformats.org/officeDocument/2006/relationships/tags" Target="../tags/tag255.xml"/><Relationship Id="rId2" Type="http://schemas.openxmlformats.org/officeDocument/2006/relationships/tags" Target="../tags/tag254.xml"/><Relationship Id="rId1" Type="http://schemas.openxmlformats.org/officeDocument/2006/relationships/tags" Target="../tags/tag253.xml"/><Relationship Id="rId6" Type="http://schemas.openxmlformats.org/officeDocument/2006/relationships/image" Target="../media/image73.png"/><Relationship Id="rId5" Type="http://schemas.openxmlformats.org/officeDocument/2006/relationships/notesSlide" Target="../notesSlides/notesSlide69.xml"/><Relationship Id="rId4"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57.xml"/><Relationship Id="rId1" Type="http://schemas.openxmlformats.org/officeDocument/2006/relationships/tags" Target="../tags/tag256.xml"/><Relationship Id="rId5" Type="http://schemas.openxmlformats.org/officeDocument/2006/relationships/image" Target="../media/image74.jpeg"/><Relationship Id="rId4" Type="http://schemas.openxmlformats.org/officeDocument/2006/relationships/notesSlide" Target="../notesSlides/notesSlide70.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tags" Target="../tags/tag18.xml"/></Relationships>
</file>

<file path=ppt/slides/_rels/slide80.xml.rels><?xml version="1.0" encoding="UTF-8" standalone="yes"?>
<Relationships xmlns="http://schemas.openxmlformats.org/package/2006/relationships"><Relationship Id="rId3" Type="http://schemas.openxmlformats.org/officeDocument/2006/relationships/notesSlide" Target="../notesSlides/notesSlide71.xml"/><Relationship Id="rId2" Type="http://schemas.openxmlformats.org/officeDocument/2006/relationships/slideLayout" Target="../slideLayouts/slideLayout2.xml"/><Relationship Id="rId1" Type="http://schemas.openxmlformats.org/officeDocument/2006/relationships/tags" Target="../tags/tag258.xml"/><Relationship Id="rId5" Type="http://schemas.openxmlformats.org/officeDocument/2006/relationships/image" Target="../media/image76.png"/><Relationship Id="rId4" Type="http://schemas.openxmlformats.org/officeDocument/2006/relationships/image" Target="../media/image75.jpeg"/></Relationships>
</file>

<file path=ppt/slides/_rels/slide81.xml.rels><?xml version="1.0" encoding="UTF-8" standalone="yes"?>
<Relationships xmlns="http://schemas.openxmlformats.org/package/2006/relationships"><Relationship Id="rId3" Type="http://schemas.openxmlformats.org/officeDocument/2006/relationships/notesSlide" Target="../notesSlides/notesSlide72.xml"/><Relationship Id="rId2" Type="http://schemas.openxmlformats.org/officeDocument/2006/relationships/slideLayout" Target="../slideLayouts/slideLayout2.xml"/><Relationship Id="rId1" Type="http://schemas.openxmlformats.org/officeDocument/2006/relationships/tags" Target="../tags/tag259.xml"/></Relationships>
</file>

<file path=ppt/slides/_rels/slide82.xml.rels><?xml version="1.0" encoding="UTF-8" standalone="yes"?>
<Relationships xmlns="http://schemas.openxmlformats.org/package/2006/relationships"><Relationship Id="rId3" Type="http://schemas.openxmlformats.org/officeDocument/2006/relationships/notesSlide" Target="../notesSlides/notesSlide73.xml"/><Relationship Id="rId2" Type="http://schemas.openxmlformats.org/officeDocument/2006/relationships/slideLayout" Target="../slideLayouts/slideLayout2.xml"/><Relationship Id="rId1" Type="http://schemas.openxmlformats.org/officeDocument/2006/relationships/tags" Target="../tags/tag260.xml"/></Relationships>
</file>

<file path=ppt/slides/_rels/slide83.xml.rels><?xml version="1.0" encoding="UTF-8" standalone="yes"?>
<Relationships xmlns="http://schemas.openxmlformats.org/package/2006/relationships"><Relationship Id="rId3" Type="http://schemas.openxmlformats.org/officeDocument/2006/relationships/notesSlide" Target="../notesSlides/notesSlide74.xml"/><Relationship Id="rId2" Type="http://schemas.openxmlformats.org/officeDocument/2006/relationships/slideLayout" Target="../slideLayouts/slideLayout2.xml"/><Relationship Id="rId1" Type="http://schemas.openxmlformats.org/officeDocument/2006/relationships/tags" Target="../tags/tag261.xml"/></Relationships>
</file>

<file path=ppt/slides/_rels/slide84.xml.rels><?xml version="1.0" encoding="UTF-8" standalone="yes"?>
<Relationships xmlns="http://schemas.openxmlformats.org/package/2006/relationships"><Relationship Id="rId3" Type="http://schemas.openxmlformats.org/officeDocument/2006/relationships/notesSlide" Target="../notesSlides/notesSlide75.xml"/><Relationship Id="rId2" Type="http://schemas.openxmlformats.org/officeDocument/2006/relationships/slideLayout" Target="../slideLayouts/slideLayout2.xml"/><Relationship Id="rId1" Type="http://schemas.openxmlformats.org/officeDocument/2006/relationships/tags" Target="../tags/tag262.xml"/></Relationships>
</file>

<file path=ppt/slides/_rels/slide85.xml.rels><?xml version="1.0" encoding="UTF-8" standalone="yes"?>
<Relationships xmlns="http://schemas.openxmlformats.org/package/2006/relationships"><Relationship Id="rId3" Type="http://schemas.openxmlformats.org/officeDocument/2006/relationships/notesSlide" Target="../notesSlides/notesSlide76.xml"/><Relationship Id="rId2" Type="http://schemas.openxmlformats.org/officeDocument/2006/relationships/slideLayout" Target="../slideLayouts/slideLayout2.xml"/><Relationship Id="rId1" Type="http://schemas.openxmlformats.org/officeDocument/2006/relationships/tags" Target="../tags/tag263.xml"/></Relationships>
</file>

<file path=ppt/slides/_rels/slide86.xml.rels><?xml version="1.0" encoding="UTF-8" standalone="yes"?>
<Relationships xmlns="http://schemas.openxmlformats.org/package/2006/relationships"><Relationship Id="rId3" Type="http://schemas.openxmlformats.org/officeDocument/2006/relationships/notesSlide" Target="../notesSlides/notesSlide77.xml"/><Relationship Id="rId2" Type="http://schemas.openxmlformats.org/officeDocument/2006/relationships/slideLayout" Target="../slideLayouts/slideLayout2.xml"/><Relationship Id="rId1" Type="http://schemas.openxmlformats.org/officeDocument/2006/relationships/tags" Target="../tags/tag264.xml"/></Relationships>
</file>

<file path=ppt/slides/_rels/slide87.xml.rels><?xml version="1.0" encoding="UTF-8" standalone="yes"?>
<Relationships xmlns="http://schemas.openxmlformats.org/package/2006/relationships"><Relationship Id="rId3" Type="http://schemas.openxmlformats.org/officeDocument/2006/relationships/notesSlide" Target="../notesSlides/notesSlide78.xml"/><Relationship Id="rId2" Type="http://schemas.openxmlformats.org/officeDocument/2006/relationships/slideLayout" Target="../slideLayouts/slideLayout2.xml"/><Relationship Id="rId1" Type="http://schemas.openxmlformats.org/officeDocument/2006/relationships/tags" Target="../tags/tag265.xml"/></Relationships>
</file>

<file path=ppt/slides/_rels/slide8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66.xml"/></Relationships>
</file>

<file path=ppt/slides/_rels/slide89.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267.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tags" Target="../tags/tag19.xml"/><Relationship Id="rId4" Type="http://schemas.openxmlformats.org/officeDocument/2006/relationships/image" Target="../media/image7.png"/></Relationships>
</file>

<file path=ppt/slides/_rels/slide90.xml.rels><?xml version="1.0" encoding="UTF-8" standalone="yes"?>
<Relationships xmlns="http://schemas.openxmlformats.org/package/2006/relationships"><Relationship Id="rId3" Type="http://schemas.openxmlformats.org/officeDocument/2006/relationships/notesSlide" Target="../notesSlides/notesSlide79.xml"/><Relationship Id="rId2" Type="http://schemas.openxmlformats.org/officeDocument/2006/relationships/slideLayout" Target="../slideLayouts/slideLayout2.xml"/><Relationship Id="rId1" Type="http://schemas.openxmlformats.org/officeDocument/2006/relationships/tags" Target="../tags/tag268.xml"/><Relationship Id="rId4" Type="http://schemas.openxmlformats.org/officeDocument/2006/relationships/image" Target="../media/image12.jpeg"/></Relationships>
</file>

<file path=ppt/slides/_rels/slide91.xml.rels><?xml version="1.0" encoding="UTF-8" standalone="yes"?>
<Relationships xmlns="http://schemas.openxmlformats.org/package/2006/relationships"><Relationship Id="rId3" Type="http://schemas.openxmlformats.org/officeDocument/2006/relationships/notesSlide" Target="../notesSlides/notesSlide80.xml"/><Relationship Id="rId2" Type="http://schemas.openxmlformats.org/officeDocument/2006/relationships/slideLayout" Target="../slideLayouts/slideLayout2.xml"/><Relationship Id="rId1" Type="http://schemas.openxmlformats.org/officeDocument/2006/relationships/tags" Target="../tags/tag269.xml"/><Relationship Id="rId4" Type="http://schemas.openxmlformats.org/officeDocument/2006/relationships/image" Target="../media/image24.png"/></Relationships>
</file>

<file path=ppt/slides/_rels/slide92.xml.rels><?xml version="1.0" encoding="UTF-8" standalone="yes"?>
<Relationships xmlns="http://schemas.openxmlformats.org/package/2006/relationships"><Relationship Id="rId8" Type="http://schemas.openxmlformats.org/officeDocument/2006/relationships/image" Target="../media/image79.png"/><Relationship Id="rId3" Type="http://schemas.openxmlformats.org/officeDocument/2006/relationships/tags" Target="../tags/tag272.xml"/><Relationship Id="rId7" Type="http://schemas.openxmlformats.org/officeDocument/2006/relationships/image" Target="../media/image78.png"/><Relationship Id="rId12" Type="http://schemas.openxmlformats.org/officeDocument/2006/relationships/image" Target="../media/image83.png"/><Relationship Id="rId2" Type="http://schemas.openxmlformats.org/officeDocument/2006/relationships/tags" Target="../tags/tag271.xml"/><Relationship Id="rId1" Type="http://schemas.openxmlformats.org/officeDocument/2006/relationships/tags" Target="../tags/tag270.xml"/><Relationship Id="rId6" Type="http://schemas.openxmlformats.org/officeDocument/2006/relationships/image" Target="../media/image77.png"/><Relationship Id="rId11" Type="http://schemas.openxmlformats.org/officeDocument/2006/relationships/image" Target="../media/image82.png"/><Relationship Id="rId5" Type="http://schemas.openxmlformats.org/officeDocument/2006/relationships/notesSlide" Target="../notesSlides/notesSlide81.xml"/><Relationship Id="rId10" Type="http://schemas.openxmlformats.org/officeDocument/2006/relationships/image" Target="../media/image81.png"/><Relationship Id="rId4" Type="http://schemas.openxmlformats.org/officeDocument/2006/relationships/slideLayout" Target="../slideLayouts/slideLayout2.xml"/><Relationship Id="rId9" Type="http://schemas.openxmlformats.org/officeDocument/2006/relationships/image" Target="../media/image80.png"/></Relationships>
</file>

<file path=ppt/slides/_rels/slide93.xml.rels><?xml version="1.0" encoding="UTF-8" standalone="yes"?>
<Relationships xmlns="http://schemas.openxmlformats.org/package/2006/relationships"><Relationship Id="rId3" Type="http://schemas.openxmlformats.org/officeDocument/2006/relationships/tags" Target="../tags/tag275.xml"/><Relationship Id="rId7" Type="http://schemas.openxmlformats.org/officeDocument/2006/relationships/image" Target="../media/image83.png"/><Relationship Id="rId2" Type="http://schemas.openxmlformats.org/officeDocument/2006/relationships/tags" Target="../tags/tag274.xml"/><Relationship Id="rId1" Type="http://schemas.openxmlformats.org/officeDocument/2006/relationships/tags" Target="../tags/tag273.xml"/><Relationship Id="rId6" Type="http://schemas.openxmlformats.org/officeDocument/2006/relationships/image" Target="../media/image84.png"/><Relationship Id="rId5" Type="http://schemas.openxmlformats.org/officeDocument/2006/relationships/notesSlide" Target="../notesSlides/notesSlide82.xml"/><Relationship Id="rId4"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3" Type="http://schemas.openxmlformats.org/officeDocument/2006/relationships/tags" Target="../tags/tag278.xml"/><Relationship Id="rId7" Type="http://schemas.openxmlformats.org/officeDocument/2006/relationships/image" Target="../media/image83.png"/><Relationship Id="rId2" Type="http://schemas.openxmlformats.org/officeDocument/2006/relationships/tags" Target="../tags/tag277.xml"/><Relationship Id="rId1" Type="http://schemas.openxmlformats.org/officeDocument/2006/relationships/tags" Target="../tags/tag276.xml"/><Relationship Id="rId6" Type="http://schemas.openxmlformats.org/officeDocument/2006/relationships/image" Target="../media/image85.png"/><Relationship Id="rId5" Type="http://schemas.openxmlformats.org/officeDocument/2006/relationships/notesSlide" Target="../notesSlides/notesSlide83.xml"/><Relationship Id="rId4"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3" Type="http://schemas.openxmlformats.org/officeDocument/2006/relationships/tags" Target="../tags/tag281.xml"/><Relationship Id="rId7" Type="http://schemas.openxmlformats.org/officeDocument/2006/relationships/image" Target="../media/image83.png"/><Relationship Id="rId2" Type="http://schemas.openxmlformats.org/officeDocument/2006/relationships/tags" Target="../tags/tag280.xml"/><Relationship Id="rId1" Type="http://schemas.openxmlformats.org/officeDocument/2006/relationships/tags" Target="../tags/tag279.xml"/><Relationship Id="rId6" Type="http://schemas.openxmlformats.org/officeDocument/2006/relationships/image" Target="../media/image86.png"/><Relationship Id="rId5" Type="http://schemas.openxmlformats.org/officeDocument/2006/relationships/notesSlide" Target="../notesSlides/notesSlide84.xml"/><Relationship Id="rId4"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3" Type="http://schemas.openxmlformats.org/officeDocument/2006/relationships/tags" Target="../tags/tag284.xml"/><Relationship Id="rId2" Type="http://schemas.openxmlformats.org/officeDocument/2006/relationships/tags" Target="../tags/tag283.xml"/><Relationship Id="rId1" Type="http://schemas.openxmlformats.org/officeDocument/2006/relationships/tags" Target="../tags/tag282.xml"/><Relationship Id="rId6" Type="http://schemas.openxmlformats.org/officeDocument/2006/relationships/image" Target="../media/image83.png"/><Relationship Id="rId5" Type="http://schemas.openxmlformats.org/officeDocument/2006/relationships/image" Target="../media/image87.png"/><Relationship Id="rId4"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3" Type="http://schemas.openxmlformats.org/officeDocument/2006/relationships/tags" Target="../tags/tag287.xml"/><Relationship Id="rId2" Type="http://schemas.openxmlformats.org/officeDocument/2006/relationships/tags" Target="../tags/tag286.xml"/><Relationship Id="rId1" Type="http://schemas.openxmlformats.org/officeDocument/2006/relationships/tags" Target="../tags/tag285.xml"/><Relationship Id="rId6" Type="http://schemas.openxmlformats.org/officeDocument/2006/relationships/image" Target="../media/image83.png"/><Relationship Id="rId5" Type="http://schemas.openxmlformats.org/officeDocument/2006/relationships/notesSlide" Target="../notesSlides/notesSlide85.xml"/><Relationship Id="rId4"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3" Type="http://schemas.openxmlformats.org/officeDocument/2006/relationships/tags" Target="../tags/tag290.xml"/><Relationship Id="rId7" Type="http://schemas.openxmlformats.org/officeDocument/2006/relationships/image" Target="../media/image83.png"/><Relationship Id="rId2" Type="http://schemas.openxmlformats.org/officeDocument/2006/relationships/tags" Target="../tags/tag289.xml"/><Relationship Id="rId1" Type="http://schemas.openxmlformats.org/officeDocument/2006/relationships/tags" Target="../tags/tag288.xml"/><Relationship Id="rId6" Type="http://schemas.openxmlformats.org/officeDocument/2006/relationships/image" Target="../media/image79.png"/><Relationship Id="rId5" Type="http://schemas.openxmlformats.org/officeDocument/2006/relationships/notesSlide" Target="../notesSlides/notesSlide86.xml"/><Relationship Id="rId4"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3" Type="http://schemas.openxmlformats.org/officeDocument/2006/relationships/tags" Target="../tags/tag293.xml"/><Relationship Id="rId7" Type="http://schemas.openxmlformats.org/officeDocument/2006/relationships/image" Target="../media/image83.png"/><Relationship Id="rId2" Type="http://schemas.openxmlformats.org/officeDocument/2006/relationships/tags" Target="../tags/tag292.xml"/><Relationship Id="rId1" Type="http://schemas.openxmlformats.org/officeDocument/2006/relationships/tags" Target="../tags/tag291.xml"/><Relationship Id="rId6" Type="http://schemas.openxmlformats.org/officeDocument/2006/relationships/image" Target="../media/image54.png"/><Relationship Id="rId5" Type="http://schemas.openxmlformats.org/officeDocument/2006/relationships/notesSlide" Target="../notesSlides/notesSlide87.xml"/><Relationship Id="rId4"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7175" y="1482190"/>
            <a:ext cx="8629650" cy="3428999"/>
          </a:xfrm>
        </p:spPr>
        <p:txBody>
          <a:bodyPr/>
          <a:lstStyle/>
          <a:p>
            <a:pPr marL="0" indent="0">
              <a:buNone/>
            </a:pPr>
            <a:r>
              <a:rPr lang="en-US" sz="4050" dirty="0">
                <a:solidFill>
                  <a:srgbClr val="FF0000"/>
                </a:solidFill>
              </a:rPr>
              <a:t>PLEASE READ </a:t>
            </a:r>
            <a:endParaRPr lang="en-US" dirty="0">
              <a:solidFill>
                <a:prstClr val="black"/>
              </a:solidFill>
            </a:endParaRPr>
          </a:p>
          <a:p>
            <a:pPr marL="0" indent="0">
              <a:buNone/>
            </a:pPr>
            <a:r>
              <a:rPr lang="en-US" dirty="0" smtClean="0"/>
              <a:t>Dear Instructor, </a:t>
            </a:r>
            <a:br>
              <a:rPr lang="en-US" dirty="0" smtClean="0"/>
            </a:br>
            <a:endParaRPr lang="en-US" dirty="0" smtClean="0"/>
          </a:p>
          <a:p>
            <a:pPr marL="0" indent="0">
              <a:buNone/>
            </a:pPr>
            <a:r>
              <a:rPr lang="en-US" dirty="0" smtClean="0"/>
              <a:t>This presentation is available in both AIA and ICC versions.</a:t>
            </a:r>
          </a:p>
          <a:p>
            <a:endParaRPr lang="en-US" dirty="0" smtClean="0"/>
          </a:p>
          <a:p>
            <a:r>
              <a:rPr lang="en-US" dirty="0" smtClean="0"/>
              <a:t>For </a:t>
            </a:r>
            <a:r>
              <a:rPr lang="en-US" b="1" dirty="0" smtClean="0"/>
              <a:t>AIA: </a:t>
            </a:r>
            <a:r>
              <a:rPr lang="en-US" dirty="0" smtClean="0"/>
              <a:t>Right click and un-hide slides 5 and 149</a:t>
            </a:r>
            <a:endParaRPr lang="en-US" dirty="0"/>
          </a:p>
          <a:p>
            <a:endParaRPr lang="en-US" dirty="0" smtClean="0"/>
          </a:p>
          <a:p>
            <a:r>
              <a:rPr lang="en-US" dirty="0" smtClean="0"/>
              <a:t>For </a:t>
            </a:r>
            <a:r>
              <a:rPr lang="en-US" b="1" dirty="0" smtClean="0"/>
              <a:t>ICC</a:t>
            </a:r>
            <a:r>
              <a:rPr lang="en-US" dirty="0" smtClean="0"/>
              <a:t>: Right click and un-hide slides 6 and 150</a:t>
            </a:r>
          </a:p>
          <a:p>
            <a:endParaRPr lang="en-US" dirty="0"/>
          </a:p>
          <a:p>
            <a:pPr marL="0" indent="0">
              <a:buNone/>
            </a:pPr>
            <a:r>
              <a:rPr lang="en-US" dirty="0" smtClean="0"/>
              <a:t>Slide 2 is an optional slide</a:t>
            </a:r>
          </a:p>
        </p:txBody>
      </p:sp>
    </p:spTree>
    <p:custDataLst>
      <p:tags r:id="rId1"/>
    </p:custDataLst>
    <p:extLst>
      <p:ext uri="{BB962C8B-B14F-4D97-AF65-F5344CB8AC3E}">
        <p14:creationId xmlns:p14="http://schemas.microsoft.com/office/powerpoint/2010/main" val="182870482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228600" y="1600200"/>
            <a:ext cx="8686800" cy="4876800"/>
          </a:xfrm>
          <a:prstGeom prst="rect">
            <a:avLst/>
          </a:prstGeom>
          <a:solidFill>
            <a:schemeClr val="bg1"/>
          </a:solidFill>
          <a:ln w="12700">
            <a:solidFill>
              <a:schemeClr val="bg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ounded Rectangle 11"/>
          <p:cNvSpPr/>
          <p:nvPr/>
        </p:nvSpPr>
        <p:spPr>
          <a:xfrm>
            <a:off x="2819400" y="1752600"/>
            <a:ext cx="5892188" cy="4572000"/>
          </a:xfrm>
          <a:prstGeom prst="roundRect">
            <a:avLst>
              <a:gd name="adj" fmla="val 7510"/>
            </a:avLst>
          </a:prstGeom>
          <a:solidFill>
            <a:schemeClr val="bg1"/>
          </a:solidFill>
          <a:ln w="12700">
            <a:solidFill>
              <a:schemeClr val="bg1">
                <a:lumMod val="75000"/>
              </a:schemeClr>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title"/>
          </p:nvPr>
        </p:nvSpPr>
        <p:spPr/>
        <p:txBody>
          <a:bodyPr/>
          <a:lstStyle/>
          <a:p>
            <a:r>
              <a:rPr lang="en-US" dirty="0" smtClean="0"/>
              <a:t>Concrete Repair References</a:t>
            </a:r>
            <a:endParaRPr lang="en-US" dirty="0"/>
          </a:p>
        </p:txBody>
      </p:sp>
      <p:sp>
        <p:nvSpPr>
          <p:cNvPr id="4" name="Rounded Rectangle 3"/>
          <p:cNvSpPr/>
          <p:nvPr/>
        </p:nvSpPr>
        <p:spPr>
          <a:xfrm>
            <a:off x="304800" y="1752600"/>
            <a:ext cx="2286000" cy="1371600"/>
          </a:xfrm>
          <a:prstGeom prst="roundRect">
            <a:avLst/>
          </a:prstGeom>
          <a:solidFill>
            <a:schemeClr val="accent1"/>
          </a:solidFill>
          <a:ln>
            <a:solidFill>
              <a:schemeClr val="accent1">
                <a:lumMod val="75000"/>
              </a:schemeClr>
            </a:solidFill>
          </a:ln>
          <a:effectLst>
            <a:outerShdw blurRad="63500" sx="102000" sy="102000" algn="ctr"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rtlCol="0" anchor="ctr"/>
          <a:lstStyle/>
          <a:p>
            <a:pPr algn="ctr"/>
            <a:r>
              <a:rPr lang="en-US" dirty="0" smtClean="0"/>
              <a:t>International Concrete Repair Institute</a:t>
            </a:r>
            <a:endParaRPr lang="en-US" dirty="0"/>
          </a:p>
        </p:txBody>
      </p:sp>
      <p:sp>
        <p:nvSpPr>
          <p:cNvPr id="5" name="Rounded Rectangle 4"/>
          <p:cNvSpPr/>
          <p:nvPr/>
        </p:nvSpPr>
        <p:spPr>
          <a:xfrm>
            <a:off x="304800" y="3352800"/>
            <a:ext cx="2286000" cy="1371600"/>
          </a:xfrm>
          <a:prstGeom prst="roundRect">
            <a:avLst/>
          </a:prstGeom>
          <a:solidFill>
            <a:schemeClr val="accent1"/>
          </a:solidFill>
          <a:ln>
            <a:solidFill>
              <a:schemeClr val="accent1">
                <a:lumMod val="75000"/>
              </a:schemeClr>
            </a:solidFill>
          </a:ln>
          <a:effectLst>
            <a:outerShdw blurRad="63500" sx="102000" sy="102000" algn="ctr"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rtlCol="0" anchor="ctr"/>
          <a:lstStyle/>
          <a:p>
            <a:pPr algn="ctr"/>
            <a:r>
              <a:rPr lang="en-US" dirty="0" smtClean="0"/>
              <a:t>American Concrete Institute</a:t>
            </a:r>
            <a:endParaRPr lang="en-US" dirty="0"/>
          </a:p>
        </p:txBody>
      </p:sp>
      <p:sp>
        <p:nvSpPr>
          <p:cNvPr id="6" name="Rounded Rectangle 5"/>
          <p:cNvSpPr/>
          <p:nvPr/>
        </p:nvSpPr>
        <p:spPr>
          <a:xfrm>
            <a:off x="336933" y="4953000"/>
            <a:ext cx="2286000" cy="1371600"/>
          </a:xfrm>
          <a:prstGeom prst="roundRect">
            <a:avLst/>
          </a:prstGeom>
          <a:solidFill>
            <a:schemeClr val="accent1"/>
          </a:solidFill>
          <a:ln>
            <a:solidFill>
              <a:schemeClr val="accent1">
                <a:lumMod val="75000"/>
              </a:schemeClr>
            </a:solidFill>
          </a:ln>
          <a:effectLst>
            <a:outerShdw blurRad="63500" sx="102000" sy="102000" algn="ctr"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rtlCol="0" anchor="ctr"/>
          <a:lstStyle/>
          <a:p>
            <a:pPr algn="ctr"/>
            <a:r>
              <a:rPr lang="en-US" dirty="0" smtClean="0"/>
              <a:t>American Society for Testing and Materials</a:t>
            </a:r>
            <a:endParaRPr lang="en-US" dirty="0"/>
          </a:p>
        </p:txBody>
      </p:sp>
      <p:sp>
        <p:nvSpPr>
          <p:cNvPr id="16" name="TextBox 15"/>
          <p:cNvSpPr txBox="1"/>
          <p:nvPr/>
        </p:nvSpPr>
        <p:spPr>
          <a:xfrm>
            <a:off x="4457700" y="1066800"/>
            <a:ext cx="2590800" cy="523220"/>
          </a:xfrm>
          <a:prstGeom prst="rect">
            <a:avLst/>
          </a:prstGeom>
          <a:noFill/>
        </p:spPr>
        <p:txBody>
          <a:bodyPr wrap="square" rtlCol="0">
            <a:spAutoFit/>
          </a:bodyPr>
          <a:lstStyle/>
          <a:p>
            <a:pPr algn="ctr"/>
            <a:r>
              <a:rPr lang="en-US" sz="2800" b="1" dirty="0" smtClean="0"/>
              <a:t>References:</a:t>
            </a:r>
            <a:endParaRPr lang="en-US" sz="2800" b="1" dirty="0"/>
          </a:p>
        </p:txBody>
      </p:sp>
      <p:pic>
        <p:nvPicPr>
          <p:cNvPr id="17" name="Picture 2" descr="K:\Training\Projects\Customer\AIA\Online Courses\Concrete Repair Applications\Images\magnifying glass.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009599" y="2286000"/>
            <a:ext cx="1511789" cy="1459735"/>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3250894" y="3842132"/>
            <a:ext cx="5029200" cy="646331"/>
          </a:xfrm>
          <a:prstGeom prst="rect">
            <a:avLst/>
          </a:prstGeom>
          <a:noFill/>
        </p:spPr>
        <p:txBody>
          <a:bodyPr wrap="square" rtlCol="0">
            <a:spAutoFit/>
          </a:bodyPr>
          <a:lstStyle/>
          <a:p>
            <a:pPr algn="ctr"/>
            <a:r>
              <a:rPr lang="en-US" dirty="0" smtClean="0"/>
              <a:t>Places to go for more information will be indicated throughout the course by this magnifying glass.</a:t>
            </a:r>
            <a:endParaRPr lang="en-US" dirty="0"/>
          </a:p>
        </p:txBody>
      </p:sp>
    </p:spTree>
    <p:custDataLst>
      <p:tags r:id="rId1"/>
    </p:custDataLst>
    <p:extLst>
      <p:ext uri="{BB962C8B-B14F-4D97-AF65-F5344CB8AC3E}">
        <p14:creationId xmlns:p14="http://schemas.microsoft.com/office/powerpoint/2010/main" val="3322737331"/>
      </p:ext>
    </p:extLst>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2" descr="K:\Training\Projects\Customer\AIA\Online Courses\Concrete Repair Applications\Images\Mix repair materials well.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822465" y="2827863"/>
            <a:ext cx="3499069" cy="3848217"/>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r>
              <a:rPr lang="en-US" dirty="0"/>
              <a:t>Hand-Applied (Dry Pack) Application</a:t>
            </a:r>
          </a:p>
        </p:txBody>
      </p:sp>
      <p:sp>
        <p:nvSpPr>
          <p:cNvPr id="5" name="TextBox 4"/>
          <p:cNvSpPr txBox="1"/>
          <p:nvPr/>
        </p:nvSpPr>
        <p:spPr>
          <a:xfrm>
            <a:off x="457200" y="1957864"/>
            <a:ext cx="8229600" cy="1754326"/>
          </a:xfrm>
          <a:prstGeom prst="rect">
            <a:avLst/>
          </a:prstGeom>
          <a:noFill/>
        </p:spPr>
        <p:txBody>
          <a:bodyPr wrap="square" rtlCol="0">
            <a:spAutoFit/>
          </a:bodyPr>
          <a:lstStyle/>
          <a:p>
            <a:pPr marL="342900" indent="-342900">
              <a:buFont typeface="+mj-lt"/>
              <a:buAutoNum type="arabicPeriod"/>
            </a:pPr>
            <a:r>
              <a:rPr lang="en-US" dirty="0"/>
              <a:t>Mix the material following the manufacturer’s </a:t>
            </a:r>
            <a:r>
              <a:rPr lang="en-US" dirty="0" smtClean="0"/>
              <a:t>recommendations. </a:t>
            </a:r>
            <a:r>
              <a:rPr lang="en-US" dirty="0"/>
              <a:t>Material should be easily formed into a </a:t>
            </a:r>
            <a:r>
              <a:rPr lang="en-US" dirty="0" smtClean="0"/>
              <a:t>ball. </a:t>
            </a:r>
            <a:r>
              <a:rPr lang="en-US" dirty="0"/>
              <a:t>Scrub a thin bond coat of the repair mortar into the SSD </a:t>
            </a:r>
            <a:r>
              <a:rPr lang="en-US" dirty="0" smtClean="0"/>
              <a:t>substrate—this will take the place of a bonding agent.</a:t>
            </a:r>
            <a:endParaRPr lang="en-US" dirty="0"/>
          </a:p>
          <a:p>
            <a:endParaRPr lang="en-US" dirty="0"/>
          </a:p>
          <a:p>
            <a:pPr marL="342900" indent="-342900">
              <a:buFont typeface="+mj-lt"/>
              <a:buAutoNum type="arabicPeriod"/>
            </a:pPr>
            <a:endParaRPr lang="en-US" dirty="0"/>
          </a:p>
          <a:p>
            <a:pPr marL="342900" indent="-342900">
              <a:buFont typeface="+mj-lt"/>
              <a:buAutoNum type="arabicPeriod"/>
            </a:pPr>
            <a:endParaRPr lang="en-US" dirty="0"/>
          </a:p>
        </p:txBody>
      </p:sp>
      <p:sp>
        <p:nvSpPr>
          <p:cNvPr id="7" name="Oval 6"/>
          <p:cNvSpPr/>
          <p:nvPr/>
        </p:nvSpPr>
        <p:spPr>
          <a:xfrm>
            <a:off x="330506" y="1959531"/>
            <a:ext cx="381000" cy="352276"/>
          </a:xfrm>
          <a:prstGeom prst="ellipse">
            <a:avLst/>
          </a:prstGeom>
        </p:spPr>
        <p:style>
          <a:lnRef idx="1">
            <a:schemeClr val="accent2"/>
          </a:lnRef>
          <a:fillRef idx="2">
            <a:schemeClr val="accent2"/>
          </a:fillRef>
          <a:effectRef idx="1">
            <a:schemeClr val="accent2"/>
          </a:effectRef>
          <a:fontRef idx="minor">
            <a:schemeClr val="dk1"/>
          </a:fontRef>
        </p:style>
        <p:txBody>
          <a:bodyPr anchor="ctr"/>
          <a:lstStyle/>
          <a:p>
            <a:pPr algn="ctr" eaLnBrk="0" hangingPunct="0">
              <a:defRPr/>
            </a:pPr>
            <a:r>
              <a:rPr lang="en-US" sz="2400" dirty="0"/>
              <a:t>2</a:t>
            </a:r>
          </a:p>
        </p:txBody>
      </p:sp>
      <p:sp>
        <p:nvSpPr>
          <p:cNvPr id="8" name="Rectangle 7"/>
          <p:cNvSpPr/>
          <p:nvPr/>
        </p:nvSpPr>
        <p:spPr>
          <a:xfrm>
            <a:off x="330506" y="1297236"/>
            <a:ext cx="2658869" cy="523220"/>
          </a:xfrm>
          <a:prstGeom prst="rect">
            <a:avLst/>
          </a:prstGeom>
        </p:spPr>
        <p:txBody>
          <a:bodyPr wrap="none">
            <a:spAutoFit/>
          </a:bodyPr>
          <a:lstStyle/>
          <a:p>
            <a:r>
              <a:rPr lang="en-US" sz="2800" b="1" dirty="0">
                <a:solidFill>
                  <a:schemeClr val="accent1">
                    <a:lumMod val="50000"/>
                  </a:schemeClr>
                </a:solidFill>
              </a:rPr>
              <a:t>Steps in process:</a:t>
            </a:r>
          </a:p>
        </p:txBody>
      </p:sp>
      <p:cxnSp>
        <p:nvCxnSpPr>
          <p:cNvPr id="10" name="Straight Connector 9"/>
          <p:cNvCxnSpPr/>
          <p:nvPr/>
        </p:nvCxnSpPr>
        <p:spPr bwMode="auto">
          <a:xfrm>
            <a:off x="613265" y="2895600"/>
            <a:ext cx="7972983" cy="0"/>
          </a:xfrm>
          <a:prstGeom prst="line">
            <a:avLst/>
          </a:prstGeom>
          <a:ln>
            <a:solidFill>
              <a:schemeClr val="bg1">
                <a:lumMod val="75000"/>
              </a:schemeClr>
            </a:solidFill>
            <a:headEnd type="none" w="med" len="med"/>
            <a:tailEnd type="none" w="med" len="med"/>
          </a:ln>
        </p:spPr>
        <p:style>
          <a:lnRef idx="1">
            <a:schemeClr val="dk1"/>
          </a:lnRef>
          <a:fillRef idx="0">
            <a:schemeClr val="dk1"/>
          </a:fillRef>
          <a:effectRef idx="0">
            <a:schemeClr val="dk1"/>
          </a:effectRef>
          <a:fontRef idx="minor">
            <a:schemeClr val="tx1"/>
          </a:fontRef>
        </p:style>
      </p:cxnSp>
      <p:grpSp>
        <p:nvGrpSpPr>
          <p:cNvPr id="11" name="Group 10"/>
          <p:cNvGrpSpPr/>
          <p:nvPr/>
        </p:nvGrpSpPr>
        <p:grpSpPr>
          <a:xfrm>
            <a:off x="7772400" y="5943600"/>
            <a:ext cx="1230923" cy="810937"/>
            <a:chOff x="7226751" y="5867400"/>
            <a:chExt cx="1230923" cy="810937"/>
          </a:xfrm>
        </p:grpSpPr>
        <p:sp>
          <p:nvSpPr>
            <p:cNvPr id="12" name="Rectangle 11"/>
            <p:cNvSpPr/>
            <p:nvPr/>
          </p:nvSpPr>
          <p:spPr>
            <a:xfrm>
              <a:off x="7287998" y="5926517"/>
              <a:ext cx="1130224" cy="710082"/>
            </a:xfrm>
            <a:prstGeom prst="rect">
              <a:avLst/>
            </a:prstGeom>
            <a:solidFill>
              <a:schemeClr val="bg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3" name="Group 12"/>
            <p:cNvGrpSpPr/>
            <p:nvPr/>
          </p:nvGrpSpPr>
          <p:grpSpPr>
            <a:xfrm>
              <a:off x="7226751" y="5867400"/>
              <a:ext cx="1230923" cy="810937"/>
              <a:chOff x="7445826" y="5742263"/>
              <a:chExt cx="1230923" cy="810937"/>
            </a:xfrm>
          </p:grpSpPr>
          <p:pic>
            <p:nvPicPr>
              <p:cNvPr id="14" name="Picture 2" descr="C:\Users\ccoughlin\AppData\Local\Microsoft\Windows\Temporary Internet Files\Content.IE5\W7XYMR41\thumb-Clipboard-Background-33.3-12658[1].gif"/>
              <p:cNvPicPr>
                <a:picLocks noChangeAspect="1" noChangeArrowheads="1"/>
              </p:cNvPicPr>
              <p:nvPr>
                <p:custDataLst>
                  <p:tags r:id="rId2"/>
                </p:custDataLst>
              </p:nvPr>
            </p:nvPicPr>
            <p:blipFill>
              <a:blip r:embed="rId7">
                <a:extLst>
                  <a:ext uri="{28A0092B-C50C-407E-A947-70E740481C1C}">
                    <a14:useLocalDpi xmlns:a14="http://schemas.microsoft.com/office/drawing/2010/main" val="0"/>
                  </a:ext>
                </a:extLst>
              </a:blip>
              <a:srcRect/>
              <a:stretch>
                <a:fillRect/>
              </a:stretch>
            </p:blipFill>
            <p:spPr bwMode="auto">
              <a:xfrm>
                <a:off x="7497001" y="5742263"/>
                <a:ext cx="1140296" cy="810937"/>
              </a:xfrm>
              <a:prstGeom prst="rect">
                <a:avLst/>
              </a:prstGeom>
              <a:noFill/>
              <a:extLst>
                <a:ext uri="{909E8E84-426E-40DD-AFC4-6F175D3DCCD1}">
                  <a14:hiddenFill xmlns:a14="http://schemas.microsoft.com/office/drawing/2010/main">
                    <a:solidFill>
                      <a:srgbClr val="FFFFFF"/>
                    </a:solidFill>
                  </a14:hiddenFill>
                </a:ext>
              </a:extLst>
            </p:spPr>
          </p:pic>
          <p:sp>
            <p:nvSpPr>
              <p:cNvPr id="15" name="TextBox 14"/>
              <p:cNvSpPr txBox="1"/>
              <p:nvPr/>
            </p:nvSpPr>
            <p:spPr>
              <a:xfrm>
                <a:off x="7445826" y="6172908"/>
                <a:ext cx="1219200" cy="338554"/>
              </a:xfrm>
              <a:prstGeom prst="rect">
                <a:avLst/>
              </a:prstGeom>
              <a:noFill/>
            </p:spPr>
            <p:txBody>
              <a:bodyPr wrap="square" rtlCol="0">
                <a:spAutoFit/>
              </a:bodyPr>
              <a:lstStyle/>
              <a:p>
                <a:pPr algn="ctr"/>
                <a:r>
                  <a:rPr lang="en-US" sz="1600" i="1" dirty="0" smtClean="0"/>
                  <a:t>Bulletin </a:t>
                </a:r>
                <a:endParaRPr lang="en-US" sz="1600" i="1" dirty="0"/>
              </a:p>
            </p:txBody>
          </p:sp>
          <p:sp>
            <p:nvSpPr>
              <p:cNvPr id="16" name="Rectangle 15"/>
              <p:cNvSpPr/>
              <p:nvPr>
                <p:custDataLst>
                  <p:tags r:id="rId3"/>
                </p:custDataLst>
              </p:nvPr>
            </p:nvSpPr>
            <p:spPr>
              <a:xfrm>
                <a:off x="7457549" y="5783795"/>
                <a:ext cx="1219200" cy="523220"/>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28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RAP-6</a:t>
                </a:r>
              </a:p>
            </p:txBody>
          </p:sp>
        </p:grpSp>
      </p:grpSp>
    </p:spTree>
    <p:custDataLst>
      <p:tags r:id="rId1"/>
    </p:custDataLst>
    <p:extLst>
      <p:ext uri="{BB962C8B-B14F-4D97-AF65-F5344CB8AC3E}">
        <p14:creationId xmlns:p14="http://schemas.microsoft.com/office/powerpoint/2010/main" val="1793115190"/>
      </p:ext>
    </p:extLst>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Hand-Applied (Dry Pack) Application</a:t>
            </a:r>
          </a:p>
        </p:txBody>
      </p:sp>
      <p:sp>
        <p:nvSpPr>
          <p:cNvPr id="5" name="TextBox 4"/>
          <p:cNvSpPr txBox="1"/>
          <p:nvPr/>
        </p:nvSpPr>
        <p:spPr>
          <a:xfrm>
            <a:off x="457200" y="1957864"/>
            <a:ext cx="8229600" cy="1200329"/>
          </a:xfrm>
          <a:prstGeom prst="rect">
            <a:avLst/>
          </a:prstGeom>
          <a:noFill/>
        </p:spPr>
        <p:txBody>
          <a:bodyPr wrap="square" rtlCol="0">
            <a:spAutoFit/>
          </a:bodyPr>
          <a:lstStyle/>
          <a:p>
            <a:pPr marL="342900" indent="-342900">
              <a:buFont typeface="+mj-lt"/>
              <a:buAutoNum type="arabicPeriod"/>
            </a:pPr>
            <a:r>
              <a:rPr lang="en-US" dirty="0"/>
              <a:t>Apply the material with adequate pressure before the bond coat dries. Be sure to thoroughly consolidate the repair material into the corners and around any exposed reinforcement. </a:t>
            </a:r>
          </a:p>
          <a:p>
            <a:pPr marL="342900" indent="-342900">
              <a:buFont typeface="+mj-lt"/>
              <a:buAutoNum type="arabicPeriod"/>
            </a:pPr>
            <a:endParaRPr lang="en-US" dirty="0"/>
          </a:p>
        </p:txBody>
      </p:sp>
      <p:sp>
        <p:nvSpPr>
          <p:cNvPr id="7" name="Oval 6"/>
          <p:cNvSpPr/>
          <p:nvPr/>
        </p:nvSpPr>
        <p:spPr>
          <a:xfrm>
            <a:off x="330506" y="1959531"/>
            <a:ext cx="381000" cy="352276"/>
          </a:xfrm>
          <a:prstGeom prst="ellipse">
            <a:avLst/>
          </a:prstGeom>
        </p:spPr>
        <p:style>
          <a:lnRef idx="1">
            <a:schemeClr val="accent2"/>
          </a:lnRef>
          <a:fillRef idx="2">
            <a:schemeClr val="accent2"/>
          </a:fillRef>
          <a:effectRef idx="1">
            <a:schemeClr val="accent2"/>
          </a:effectRef>
          <a:fontRef idx="minor">
            <a:schemeClr val="dk1"/>
          </a:fontRef>
        </p:style>
        <p:txBody>
          <a:bodyPr anchor="ctr"/>
          <a:lstStyle/>
          <a:p>
            <a:pPr algn="ctr" eaLnBrk="0" hangingPunct="0">
              <a:defRPr/>
            </a:pPr>
            <a:r>
              <a:rPr lang="en-US" sz="2400" dirty="0"/>
              <a:t>3</a:t>
            </a:r>
          </a:p>
        </p:txBody>
      </p:sp>
      <p:sp>
        <p:nvSpPr>
          <p:cNvPr id="8" name="Rectangle 7"/>
          <p:cNvSpPr/>
          <p:nvPr/>
        </p:nvSpPr>
        <p:spPr>
          <a:xfrm>
            <a:off x="330506" y="1297236"/>
            <a:ext cx="2658869" cy="523220"/>
          </a:xfrm>
          <a:prstGeom prst="rect">
            <a:avLst/>
          </a:prstGeom>
        </p:spPr>
        <p:txBody>
          <a:bodyPr wrap="none">
            <a:spAutoFit/>
          </a:bodyPr>
          <a:lstStyle/>
          <a:p>
            <a:r>
              <a:rPr lang="en-US" sz="2800" b="1" dirty="0">
                <a:solidFill>
                  <a:schemeClr val="accent1">
                    <a:lumMod val="50000"/>
                  </a:schemeClr>
                </a:solidFill>
              </a:rPr>
              <a:t>Steps in process:</a:t>
            </a:r>
          </a:p>
        </p:txBody>
      </p:sp>
      <p:sp>
        <p:nvSpPr>
          <p:cNvPr id="4" name="Rounded Rectangle 3"/>
          <p:cNvSpPr/>
          <p:nvPr/>
        </p:nvSpPr>
        <p:spPr>
          <a:xfrm>
            <a:off x="2286000" y="4680536"/>
            <a:ext cx="2438400" cy="1566206"/>
          </a:xfrm>
          <a:prstGeom prst="roundRect">
            <a:avLst/>
          </a:prstGeom>
          <a:solidFill>
            <a:schemeClr val="bg2">
              <a:lumMod val="20000"/>
              <a:lumOff val="80000"/>
            </a:schemeClr>
          </a:solidFill>
          <a:ln w="12700">
            <a:solidFill>
              <a:schemeClr val="bg2">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solidFill>
                  <a:schemeClr val="tx1"/>
                </a:solidFill>
              </a:rPr>
              <a:t>May not be recommended in situations that include placing material around the reinforcing bar.</a:t>
            </a:r>
            <a:endParaRPr lang="en-US" sz="1600" dirty="0">
              <a:solidFill>
                <a:schemeClr val="tx1"/>
              </a:solidFill>
            </a:endParaRPr>
          </a:p>
        </p:txBody>
      </p:sp>
      <p:pic>
        <p:nvPicPr>
          <p:cNvPr id="16386" name="Picture 2" descr="K:\Training\Projects\Customer\AIA\Online Courses\Concrete Repair Applications\Images\Vertical and Overhead Spall Repair by Hand.bmp"/>
          <p:cNvPicPr>
            <a:picLocks noChangeAspect="1" noChangeArrowheads="1"/>
          </p:cNvPicPr>
          <p:nvPr/>
        </p:nvPicPr>
        <p:blipFill rotWithShape="1">
          <a:blip r:embed="rId6">
            <a:extLst>
              <a:ext uri="{28A0092B-C50C-407E-A947-70E740481C1C}">
                <a14:useLocalDpi xmlns:a14="http://schemas.microsoft.com/office/drawing/2010/main" val="0"/>
              </a:ext>
            </a:extLst>
          </a:blip>
          <a:srcRect t="22130"/>
          <a:stretch/>
        </p:blipFill>
        <p:spPr bwMode="auto">
          <a:xfrm>
            <a:off x="5029200" y="3014031"/>
            <a:ext cx="2781619" cy="3589440"/>
          </a:xfrm>
          <a:prstGeom prst="rect">
            <a:avLst/>
          </a:prstGeom>
          <a:noFill/>
          <a:extLst>
            <a:ext uri="{909E8E84-426E-40DD-AFC4-6F175D3DCCD1}">
              <a14:hiddenFill xmlns:a14="http://schemas.microsoft.com/office/drawing/2010/main">
                <a:solidFill>
                  <a:srgbClr val="FFFFFF"/>
                </a:solidFill>
              </a14:hiddenFill>
            </a:ext>
          </a:extLst>
        </p:spPr>
      </p:pic>
      <p:cxnSp>
        <p:nvCxnSpPr>
          <p:cNvPr id="12" name="Straight Connector 11"/>
          <p:cNvCxnSpPr/>
          <p:nvPr/>
        </p:nvCxnSpPr>
        <p:spPr bwMode="auto">
          <a:xfrm>
            <a:off x="613265" y="2895600"/>
            <a:ext cx="7972983" cy="0"/>
          </a:xfrm>
          <a:prstGeom prst="line">
            <a:avLst/>
          </a:prstGeom>
          <a:ln>
            <a:solidFill>
              <a:schemeClr val="bg1">
                <a:lumMod val="75000"/>
              </a:schemeClr>
            </a:solidFill>
            <a:headEnd type="none" w="med" len="med"/>
            <a:tailEnd type="none" w="med" len="med"/>
          </a:ln>
        </p:spPr>
        <p:style>
          <a:lnRef idx="1">
            <a:schemeClr val="dk1"/>
          </a:lnRef>
          <a:fillRef idx="0">
            <a:schemeClr val="dk1"/>
          </a:fillRef>
          <a:effectRef idx="0">
            <a:schemeClr val="dk1"/>
          </a:effectRef>
          <a:fontRef idx="minor">
            <a:schemeClr val="tx1"/>
          </a:fontRef>
        </p:style>
      </p:cxnSp>
      <p:grpSp>
        <p:nvGrpSpPr>
          <p:cNvPr id="13" name="Group 12"/>
          <p:cNvGrpSpPr/>
          <p:nvPr/>
        </p:nvGrpSpPr>
        <p:grpSpPr>
          <a:xfrm>
            <a:off x="7772400" y="5943600"/>
            <a:ext cx="1230923" cy="810937"/>
            <a:chOff x="7226751" y="5867400"/>
            <a:chExt cx="1230923" cy="810937"/>
          </a:xfrm>
        </p:grpSpPr>
        <p:sp>
          <p:nvSpPr>
            <p:cNvPr id="14" name="Rectangle 13"/>
            <p:cNvSpPr/>
            <p:nvPr/>
          </p:nvSpPr>
          <p:spPr>
            <a:xfrm>
              <a:off x="7287998" y="5926517"/>
              <a:ext cx="1130224" cy="710082"/>
            </a:xfrm>
            <a:prstGeom prst="rect">
              <a:avLst/>
            </a:prstGeom>
            <a:solidFill>
              <a:schemeClr val="bg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5" name="Group 14"/>
            <p:cNvGrpSpPr/>
            <p:nvPr/>
          </p:nvGrpSpPr>
          <p:grpSpPr>
            <a:xfrm>
              <a:off x="7226751" y="5867400"/>
              <a:ext cx="1230923" cy="810937"/>
              <a:chOff x="7445826" y="5742263"/>
              <a:chExt cx="1230923" cy="810937"/>
            </a:xfrm>
          </p:grpSpPr>
          <p:pic>
            <p:nvPicPr>
              <p:cNvPr id="16" name="Picture 2" descr="C:\Users\ccoughlin\AppData\Local\Microsoft\Windows\Temporary Internet Files\Content.IE5\W7XYMR41\thumb-Clipboard-Background-33.3-12658[1].gif"/>
              <p:cNvPicPr>
                <a:picLocks noChangeAspect="1" noChangeArrowheads="1"/>
              </p:cNvPicPr>
              <p:nvPr>
                <p:custDataLst>
                  <p:tags r:id="rId2"/>
                </p:custDataLst>
              </p:nvPr>
            </p:nvPicPr>
            <p:blipFill>
              <a:blip r:embed="rId7">
                <a:extLst>
                  <a:ext uri="{28A0092B-C50C-407E-A947-70E740481C1C}">
                    <a14:useLocalDpi xmlns:a14="http://schemas.microsoft.com/office/drawing/2010/main" val="0"/>
                  </a:ext>
                </a:extLst>
              </a:blip>
              <a:srcRect/>
              <a:stretch>
                <a:fillRect/>
              </a:stretch>
            </p:blipFill>
            <p:spPr bwMode="auto">
              <a:xfrm>
                <a:off x="7497001" y="5742263"/>
                <a:ext cx="1140296" cy="810937"/>
              </a:xfrm>
              <a:prstGeom prst="rect">
                <a:avLst/>
              </a:prstGeom>
              <a:noFill/>
              <a:extLst>
                <a:ext uri="{909E8E84-426E-40DD-AFC4-6F175D3DCCD1}">
                  <a14:hiddenFill xmlns:a14="http://schemas.microsoft.com/office/drawing/2010/main">
                    <a:solidFill>
                      <a:srgbClr val="FFFFFF"/>
                    </a:solidFill>
                  </a14:hiddenFill>
                </a:ext>
              </a:extLst>
            </p:spPr>
          </p:pic>
          <p:sp>
            <p:nvSpPr>
              <p:cNvPr id="17" name="TextBox 16"/>
              <p:cNvSpPr txBox="1"/>
              <p:nvPr/>
            </p:nvSpPr>
            <p:spPr>
              <a:xfrm>
                <a:off x="7445826" y="6172908"/>
                <a:ext cx="1219200" cy="338554"/>
              </a:xfrm>
              <a:prstGeom prst="rect">
                <a:avLst/>
              </a:prstGeom>
              <a:noFill/>
            </p:spPr>
            <p:txBody>
              <a:bodyPr wrap="square" rtlCol="0">
                <a:spAutoFit/>
              </a:bodyPr>
              <a:lstStyle/>
              <a:p>
                <a:pPr algn="ctr"/>
                <a:r>
                  <a:rPr lang="en-US" sz="1600" i="1" dirty="0" smtClean="0"/>
                  <a:t>Bulletin </a:t>
                </a:r>
                <a:endParaRPr lang="en-US" sz="1600" i="1" dirty="0"/>
              </a:p>
            </p:txBody>
          </p:sp>
          <p:sp>
            <p:nvSpPr>
              <p:cNvPr id="18" name="Rectangle 17"/>
              <p:cNvSpPr/>
              <p:nvPr>
                <p:custDataLst>
                  <p:tags r:id="rId3"/>
                </p:custDataLst>
              </p:nvPr>
            </p:nvSpPr>
            <p:spPr>
              <a:xfrm>
                <a:off x="7457549" y="5783795"/>
                <a:ext cx="1219200" cy="523220"/>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28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RAP-6</a:t>
                </a:r>
              </a:p>
            </p:txBody>
          </p:sp>
        </p:grpSp>
      </p:grpSp>
    </p:spTree>
    <p:custDataLst>
      <p:tags r:id="rId1"/>
    </p:custDataLst>
    <p:extLst>
      <p:ext uri="{BB962C8B-B14F-4D97-AF65-F5344CB8AC3E}">
        <p14:creationId xmlns:p14="http://schemas.microsoft.com/office/powerpoint/2010/main" val="2655861186"/>
      </p:ext>
    </p:extLst>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Hand-Applied (Dry Pack) Application</a:t>
            </a:r>
          </a:p>
        </p:txBody>
      </p:sp>
      <p:sp>
        <p:nvSpPr>
          <p:cNvPr id="5" name="TextBox 4"/>
          <p:cNvSpPr txBox="1"/>
          <p:nvPr/>
        </p:nvSpPr>
        <p:spPr>
          <a:xfrm>
            <a:off x="457200" y="1957864"/>
            <a:ext cx="8229600" cy="1200329"/>
          </a:xfrm>
          <a:prstGeom prst="rect">
            <a:avLst/>
          </a:prstGeom>
          <a:noFill/>
        </p:spPr>
        <p:txBody>
          <a:bodyPr wrap="square" rtlCol="0">
            <a:spAutoFit/>
          </a:bodyPr>
          <a:lstStyle/>
          <a:p>
            <a:pPr marL="342900" indent="-342900">
              <a:buFont typeface="+mj-lt"/>
              <a:buAutoNum type="arabicPeriod"/>
            </a:pPr>
            <a:r>
              <a:rPr lang="en-US" dirty="0" smtClean="0"/>
              <a:t>Finish and cure the repair.</a:t>
            </a:r>
            <a:endParaRPr lang="en-US" dirty="0"/>
          </a:p>
          <a:p>
            <a:endParaRPr lang="en-US" dirty="0"/>
          </a:p>
          <a:p>
            <a:pPr marL="342900" indent="-342900">
              <a:buFont typeface="+mj-lt"/>
              <a:buAutoNum type="arabicPeriod"/>
            </a:pPr>
            <a:endParaRPr lang="en-US" dirty="0"/>
          </a:p>
          <a:p>
            <a:pPr marL="342900" indent="-342900">
              <a:buFont typeface="+mj-lt"/>
              <a:buAutoNum type="arabicPeriod"/>
            </a:pPr>
            <a:endParaRPr lang="en-US" dirty="0"/>
          </a:p>
        </p:txBody>
      </p:sp>
      <p:sp>
        <p:nvSpPr>
          <p:cNvPr id="7" name="Oval 6"/>
          <p:cNvSpPr/>
          <p:nvPr/>
        </p:nvSpPr>
        <p:spPr>
          <a:xfrm>
            <a:off x="330506" y="1959531"/>
            <a:ext cx="381000" cy="352276"/>
          </a:xfrm>
          <a:prstGeom prst="ellipse">
            <a:avLst/>
          </a:prstGeom>
        </p:spPr>
        <p:style>
          <a:lnRef idx="1">
            <a:schemeClr val="accent2"/>
          </a:lnRef>
          <a:fillRef idx="2">
            <a:schemeClr val="accent2"/>
          </a:fillRef>
          <a:effectRef idx="1">
            <a:schemeClr val="accent2"/>
          </a:effectRef>
          <a:fontRef idx="minor">
            <a:schemeClr val="dk1"/>
          </a:fontRef>
        </p:style>
        <p:txBody>
          <a:bodyPr anchor="ctr"/>
          <a:lstStyle/>
          <a:p>
            <a:pPr algn="ctr" eaLnBrk="0" hangingPunct="0">
              <a:defRPr/>
            </a:pPr>
            <a:r>
              <a:rPr lang="en-US" sz="2400" dirty="0"/>
              <a:t>4</a:t>
            </a:r>
          </a:p>
        </p:txBody>
      </p:sp>
      <p:sp>
        <p:nvSpPr>
          <p:cNvPr id="8" name="Rectangle 7"/>
          <p:cNvSpPr/>
          <p:nvPr/>
        </p:nvSpPr>
        <p:spPr>
          <a:xfrm>
            <a:off x="330506" y="1297236"/>
            <a:ext cx="2658869" cy="523220"/>
          </a:xfrm>
          <a:prstGeom prst="rect">
            <a:avLst/>
          </a:prstGeom>
        </p:spPr>
        <p:txBody>
          <a:bodyPr wrap="none">
            <a:spAutoFit/>
          </a:bodyPr>
          <a:lstStyle/>
          <a:p>
            <a:r>
              <a:rPr lang="en-US" sz="2800" b="1" dirty="0">
                <a:solidFill>
                  <a:schemeClr val="accent1">
                    <a:lumMod val="50000"/>
                  </a:schemeClr>
                </a:solidFill>
              </a:rPr>
              <a:t>Steps in process:</a:t>
            </a:r>
          </a:p>
        </p:txBody>
      </p:sp>
      <p:cxnSp>
        <p:nvCxnSpPr>
          <p:cNvPr id="11" name="Straight Connector 10"/>
          <p:cNvCxnSpPr/>
          <p:nvPr/>
        </p:nvCxnSpPr>
        <p:spPr bwMode="auto">
          <a:xfrm>
            <a:off x="613265" y="2895600"/>
            <a:ext cx="7972983" cy="0"/>
          </a:xfrm>
          <a:prstGeom prst="line">
            <a:avLst/>
          </a:prstGeom>
          <a:ln>
            <a:solidFill>
              <a:schemeClr val="bg1">
                <a:lumMod val="75000"/>
              </a:schemeClr>
            </a:solidFill>
            <a:headEnd type="none" w="med" len="med"/>
            <a:tailEnd type="none" w="med" len="med"/>
          </a:ln>
        </p:spPr>
        <p:style>
          <a:lnRef idx="1">
            <a:schemeClr val="dk1"/>
          </a:lnRef>
          <a:fillRef idx="0">
            <a:schemeClr val="dk1"/>
          </a:fillRef>
          <a:effectRef idx="0">
            <a:schemeClr val="dk1"/>
          </a:effectRef>
          <a:fontRef idx="minor">
            <a:schemeClr val="tx1"/>
          </a:fontRef>
        </p:style>
      </p:cxnSp>
      <p:pic>
        <p:nvPicPr>
          <p:cNvPr id="17410" name="Picture 2" descr="K:\Training\Projects\Customer\AIA\Online Courses\Concrete Repair Applications\Images\Curing compound spray.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943378" y="2931405"/>
            <a:ext cx="3257244" cy="3821125"/>
          </a:xfrm>
          <a:prstGeom prst="rect">
            <a:avLst/>
          </a:prstGeom>
          <a:noFill/>
          <a:extLst>
            <a:ext uri="{909E8E84-426E-40DD-AFC4-6F175D3DCCD1}">
              <a14:hiddenFill xmlns:a14="http://schemas.microsoft.com/office/drawing/2010/main">
                <a:solidFill>
                  <a:srgbClr val="FFFFFF"/>
                </a:solidFill>
              </a14:hiddenFill>
            </a:ext>
          </a:extLst>
        </p:spPr>
      </p:pic>
      <p:grpSp>
        <p:nvGrpSpPr>
          <p:cNvPr id="12" name="Group 11"/>
          <p:cNvGrpSpPr/>
          <p:nvPr/>
        </p:nvGrpSpPr>
        <p:grpSpPr>
          <a:xfrm>
            <a:off x="7772400" y="5943600"/>
            <a:ext cx="1230923" cy="810937"/>
            <a:chOff x="7226751" y="5867400"/>
            <a:chExt cx="1230923" cy="810937"/>
          </a:xfrm>
        </p:grpSpPr>
        <p:sp>
          <p:nvSpPr>
            <p:cNvPr id="13" name="Rectangle 12"/>
            <p:cNvSpPr/>
            <p:nvPr/>
          </p:nvSpPr>
          <p:spPr>
            <a:xfrm>
              <a:off x="7287998" y="5926517"/>
              <a:ext cx="1130224" cy="710082"/>
            </a:xfrm>
            <a:prstGeom prst="rect">
              <a:avLst/>
            </a:prstGeom>
            <a:solidFill>
              <a:schemeClr val="bg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4" name="Group 13"/>
            <p:cNvGrpSpPr/>
            <p:nvPr/>
          </p:nvGrpSpPr>
          <p:grpSpPr>
            <a:xfrm>
              <a:off x="7226751" y="5867400"/>
              <a:ext cx="1230923" cy="810937"/>
              <a:chOff x="7445826" y="5742263"/>
              <a:chExt cx="1230923" cy="810937"/>
            </a:xfrm>
          </p:grpSpPr>
          <p:pic>
            <p:nvPicPr>
              <p:cNvPr id="15" name="Picture 2" descr="C:\Users\ccoughlin\AppData\Local\Microsoft\Windows\Temporary Internet Files\Content.IE5\W7XYMR41\thumb-Clipboard-Background-33.3-12658[1].gif"/>
              <p:cNvPicPr>
                <a:picLocks noChangeAspect="1" noChangeArrowheads="1"/>
              </p:cNvPicPr>
              <p:nvPr>
                <p:custDataLst>
                  <p:tags r:id="rId2"/>
                </p:custDataLst>
              </p:nvPr>
            </p:nvPicPr>
            <p:blipFill>
              <a:blip r:embed="rId7">
                <a:extLst>
                  <a:ext uri="{28A0092B-C50C-407E-A947-70E740481C1C}">
                    <a14:useLocalDpi xmlns:a14="http://schemas.microsoft.com/office/drawing/2010/main" val="0"/>
                  </a:ext>
                </a:extLst>
              </a:blip>
              <a:srcRect/>
              <a:stretch>
                <a:fillRect/>
              </a:stretch>
            </p:blipFill>
            <p:spPr bwMode="auto">
              <a:xfrm>
                <a:off x="7497001" y="5742263"/>
                <a:ext cx="1140296" cy="810937"/>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5"/>
              <p:cNvSpPr txBox="1"/>
              <p:nvPr/>
            </p:nvSpPr>
            <p:spPr>
              <a:xfrm>
                <a:off x="7445826" y="6172908"/>
                <a:ext cx="1219200" cy="338554"/>
              </a:xfrm>
              <a:prstGeom prst="rect">
                <a:avLst/>
              </a:prstGeom>
              <a:noFill/>
            </p:spPr>
            <p:txBody>
              <a:bodyPr wrap="square" rtlCol="0">
                <a:spAutoFit/>
              </a:bodyPr>
              <a:lstStyle/>
              <a:p>
                <a:pPr algn="ctr"/>
                <a:r>
                  <a:rPr lang="en-US" sz="1600" i="1" dirty="0" smtClean="0"/>
                  <a:t>Bulletin </a:t>
                </a:r>
                <a:endParaRPr lang="en-US" sz="1600" i="1" dirty="0"/>
              </a:p>
            </p:txBody>
          </p:sp>
          <p:sp>
            <p:nvSpPr>
              <p:cNvPr id="17" name="Rectangle 16"/>
              <p:cNvSpPr/>
              <p:nvPr>
                <p:custDataLst>
                  <p:tags r:id="rId3"/>
                </p:custDataLst>
              </p:nvPr>
            </p:nvSpPr>
            <p:spPr>
              <a:xfrm>
                <a:off x="7457549" y="5783795"/>
                <a:ext cx="1219200" cy="523220"/>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28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RAP-6</a:t>
                </a:r>
              </a:p>
            </p:txBody>
          </p:sp>
        </p:grpSp>
      </p:grpSp>
      <p:sp>
        <p:nvSpPr>
          <p:cNvPr id="18" name="Rectangle 17"/>
          <p:cNvSpPr/>
          <p:nvPr/>
        </p:nvSpPr>
        <p:spPr>
          <a:xfrm>
            <a:off x="672241" y="4961448"/>
            <a:ext cx="2486598" cy="738664"/>
          </a:xfrm>
          <a:prstGeom prst="rect">
            <a:avLst/>
          </a:prstGeom>
        </p:spPr>
        <p:txBody>
          <a:bodyPr wrap="square">
            <a:spAutoFit/>
          </a:bodyPr>
          <a:lstStyle/>
          <a:p>
            <a:r>
              <a:rPr lang="en-US" sz="1400" dirty="0" smtClean="0"/>
              <a:t>Curing methods are outlined in </a:t>
            </a:r>
            <a:r>
              <a:rPr lang="en-US" sz="1400" b="1" dirty="0" smtClean="0"/>
              <a:t>ACI 3048R </a:t>
            </a:r>
            <a:r>
              <a:rPr lang="en-US" sz="1400" i="1" dirty="0" smtClean="0"/>
              <a:t>Guide to Curing Concrete.</a:t>
            </a:r>
            <a:endParaRPr lang="en-US" sz="1400" b="1" dirty="0"/>
          </a:p>
        </p:txBody>
      </p:sp>
      <p:pic>
        <p:nvPicPr>
          <p:cNvPr id="19" name="Picture 2" descr="K:\Training\Projects\Customer\AIA\Online Courses\Concrete Repair Applications\Images\magnifying glass.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381459" y="5025855"/>
            <a:ext cx="290782" cy="280770"/>
          </a:xfrm>
          <a:prstGeom prst="rect">
            <a:avLst/>
          </a:prstGeom>
          <a:noFill/>
          <a:extLst>
            <a:ext uri="{909E8E84-426E-40DD-AFC4-6F175D3DCCD1}">
              <a14:hiddenFill xmlns:a14="http://schemas.microsoft.com/office/drawing/2010/main">
                <a:solidFill>
                  <a:srgbClr val="FFFFFF"/>
                </a:solidFill>
              </a14:hiddenFill>
            </a:ext>
          </a:extLst>
        </p:spPr>
      </p:pic>
      <p:grpSp>
        <p:nvGrpSpPr>
          <p:cNvPr id="20" name="Group 19"/>
          <p:cNvGrpSpPr/>
          <p:nvPr/>
        </p:nvGrpSpPr>
        <p:grpSpPr>
          <a:xfrm>
            <a:off x="326566" y="3006773"/>
            <a:ext cx="2865324" cy="1944370"/>
            <a:chOff x="2346589" y="3934299"/>
            <a:chExt cx="13374351" cy="1888517"/>
          </a:xfrm>
        </p:grpSpPr>
        <p:sp>
          <p:nvSpPr>
            <p:cNvPr id="21" name="Rounded Rectangle 20"/>
            <p:cNvSpPr/>
            <p:nvPr/>
          </p:nvSpPr>
          <p:spPr>
            <a:xfrm>
              <a:off x="2346589" y="3934299"/>
              <a:ext cx="13374348" cy="1888517"/>
            </a:xfrm>
            <a:prstGeom prst="roundRect">
              <a:avLst/>
            </a:prstGeom>
            <a:solidFill>
              <a:schemeClr val="bg2">
                <a:lumMod val="20000"/>
                <a:lumOff val="80000"/>
              </a:schemeClr>
            </a:solidFill>
            <a:ln w="12700">
              <a:solidFill>
                <a:schemeClr val="bg2">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22" name="TextBox 21"/>
            <p:cNvSpPr txBox="1"/>
            <p:nvPr/>
          </p:nvSpPr>
          <p:spPr>
            <a:xfrm>
              <a:off x="2477385" y="4019342"/>
              <a:ext cx="13243555" cy="1224371"/>
            </a:xfrm>
            <a:prstGeom prst="rect">
              <a:avLst/>
            </a:prstGeom>
            <a:noFill/>
          </p:spPr>
          <p:txBody>
            <a:bodyPr wrap="square" rtlCol="0">
              <a:spAutoFit/>
            </a:bodyPr>
            <a:lstStyle/>
            <a:p>
              <a:pPr algn="ctr"/>
              <a:r>
                <a:rPr lang="en-US" sz="1600" dirty="0" smtClean="0"/>
                <a:t>Curing compounds </a:t>
              </a:r>
              <a:r>
                <a:rPr lang="en-US" sz="1600" dirty="0"/>
                <a:t>are sprayed </a:t>
              </a:r>
              <a:r>
                <a:rPr lang="en-US" sz="1600" dirty="0" smtClean="0"/>
                <a:t>or rolled directly onto the </a:t>
              </a:r>
              <a:r>
                <a:rPr lang="en-US" sz="1600" dirty="0"/>
                <a:t>finished surface </a:t>
              </a:r>
              <a:r>
                <a:rPr lang="en-US" sz="1600" dirty="0" smtClean="0"/>
                <a:t>immediately following the repair and will eventually </a:t>
              </a:r>
              <a:r>
                <a:rPr lang="en-US" sz="1600" dirty="0"/>
                <a:t>dissipate after set amount of time without staining.</a:t>
              </a:r>
            </a:p>
          </p:txBody>
        </p:sp>
      </p:grpSp>
    </p:spTree>
    <p:custDataLst>
      <p:tags r:id="rId1"/>
    </p:custDataLst>
    <p:extLst>
      <p:ext uri="{BB962C8B-B14F-4D97-AF65-F5344CB8AC3E}">
        <p14:creationId xmlns:p14="http://schemas.microsoft.com/office/powerpoint/2010/main" val="3029022481"/>
      </p:ext>
    </p:extLst>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Hand-Applied (Dry Pack) Application</a:t>
            </a:r>
          </a:p>
        </p:txBody>
      </p:sp>
      <p:sp>
        <p:nvSpPr>
          <p:cNvPr id="4" name="TextBox 3"/>
          <p:cNvSpPr txBox="1"/>
          <p:nvPr/>
        </p:nvSpPr>
        <p:spPr>
          <a:xfrm>
            <a:off x="609600" y="2209800"/>
            <a:ext cx="3711574" cy="2616101"/>
          </a:xfrm>
          <a:prstGeom prst="rect">
            <a:avLst/>
          </a:prstGeom>
          <a:noFill/>
        </p:spPr>
        <p:txBody>
          <a:bodyPr wrap="square" rtlCol="0">
            <a:spAutoFit/>
          </a:bodyPr>
          <a:lstStyle/>
          <a:p>
            <a:r>
              <a:rPr lang="en-US" sz="2000" b="1" dirty="0" smtClean="0"/>
              <a:t>Advantages:</a:t>
            </a:r>
          </a:p>
          <a:p>
            <a:pPr marL="285750" indent="-285750">
              <a:buFont typeface="Arial" panose="020B0604020202020204" pitchFamily="34" charset="0"/>
              <a:buChar char="•"/>
            </a:pPr>
            <a:r>
              <a:rPr lang="en-US" sz="1600" dirty="0"/>
              <a:t>Can be used in vertical and overhead </a:t>
            </a:r>
            <a:r>
              <a:rPr lang="en-US" sz="1600" dirty="0" smtClean="0"/>
              <a:t>repairs.</a:t>
            </a:r>
          </a:p>
          <a:p>
            <a:pPr marL="285750" indent="-285750">
              <a:buFont typeface="Arial" panose="020B0604020202020204" pitchFamily="34" charset="0"/>
              <a:buChar char="•"/>
            </a:pPr>
            <a:endParaRPr lang="en-US" sz="1600" dirty="0"/>
          </a:p>
          <a:p>
            <a:pPr marL="285750" indent="-285750">
              <a:buFont typeface="Arial" panose="020B0604020202020204" pitchFamily="34" charset="0"/>
              <a:buChar char="•"/>
            </a:pPr>
            <a:r>
              <a:rPr lang="en-US" sz="1600" dirty="0"/>
              <a:t>Less </a:t>
            </a:r>
            <a:r>
              <a:rPr lang="en-US" sz="1600" dirty="0" smtClean="0"/>
              <a:t>expensive than other methods.</a:t>
            </a:r>
          </a:p>
          <a:p>
            <a:pPr marL="285750" indent="-285750">
              <a:buFont typeface="Arial" panose="020B0604020202020204" pitchFamily="34" charset="0"/>
              <a:buChar char="•"/>
            </a:pPr>
            <a:endParaRPr lang="en-US" sz="1600" dirty="0"/>
          </a:p>
          <a:p>
            <a:pPr marL="285750" indent="-285750">
              <a:buFont typeface="Arial" panose="020B0604020202020204" pitchFamily="34" charset="0"/>
              <a:buChar char="•"/>
            </a:pPr>
            <a:r>
              <a:rPr lang="en-US" sz="1600" dirty="0"/>
              <a:t>Less equipment is </a:t>
            </a:r>
            <a:r>
              <a:rPr lang="en-US" sz="1600" dirty="0" smtClean="0"/>
              <a:t>needed than in other methods.</a:t>
            </a:r>
          </a:p>
          <a:p>
            <a:pPr marL="285750" indent="-285750">
              <a:buFont typeface="Arial" panose="020B0604020202020204" pitchFamily="34" charset="0"/>
              <a:buChar char="•"/>
            </a:pPr>
            <a:endParaRPr lang="en-US" sz="1600" dirty="0"/>
          </a:p>
          <a:p>
            <a:pPr marL="285750" indent="-285750">
              <a:buFont typeface="Arial" panose="020B0604020202020204" pitchFamily="34" charset="0"/>
              <a:buChar char="•"/>
            </a:pPr>
            <a:r>
              <a:rPr lang="en-US" sz="1600" dirty="0" smtClean="0"/>
              <a:t>Ideal </a:t>
            </a:r>
            <a:r>
              <a:rPr lang="en-US" sz="1600" dirty="0"/>
              <a:t>for thin, cosmetic </a:t>
            </a:r>
            <a:r>
              <a:rPr lang="en-US" sz="1600" dirty="0" smtClean="0"/>
              <a:t>repairs.</a:t>
            </a:r>
            <a:endParaRPr lang="en-US" sz="1600" dirty="0"/>
          </a:p>
        </p:txBody>
      </p:sp>
      <p:sp>
        <p:nvSpPr>
          <p:cNvPr id="5" name="TextBox 4"/>
          <p:cNvSpPr txBox="1"/>
          <p:nvPr/>
        </p:nvSpPr>
        <p:spPr>
          <a:xfrm>
            <a:off x="4778647" y="2209800"/>
            <a:ext cx="3711574" cy="1631216"/>
          </a:xfrm>
          <a:prstGeom prst="rect">
            <a:avLst/>
          </a:prstGeom>
          <a:noFill/>
        </p:spPr>
        <p:txBody>
          <a:bodyPr wrap="square" rtlCol="0">
            <a:spAutoFit/>
          </a:bodyPr>
          <a:lstStyle/>
          <a:p>
            <a:r>
              <a:rPr lang="en-US" sz="2000" b="1" dirty="0" smtClean="0"/>
              <a:t>Disadvantages:</a:t>
            </a:r>
          </a:p>
          <a:p>
            <a:pPr marL="285750" indent="-285750">
              <a:buFont typeface="Arial" panose="020B0604020202020204" pitchFamily="34" charset="0"/>
              <a:buChar char="•"/>
            </a:pPr>
            <a:r>
              <a:rPr lang="en-US" sz="1600" dirty="0" smtClean="0"/>
              <a:t>Can be difficult </a:t>
            </a:r>
            <a:r>
              <a:rPr lang="en-US" sz="1600" dirty="0"/>
              <a:t>to </a:t>
            </a:r>
            <a:r>
              <a:rPr lang="en-US" sz="1600" dirty="0" smtClean="0"/>
              <a:t>consolidate around reinforcing bar.</a:t>
            </a:r>
          </a:p>
          <a:p>
            <a:pPr marL="285750" indent="-285750">
              <a:buFont typeface="Arial" panose="020B0604020202020204" pitchFamily="34" charset="0"/>
              <a:buChar char="•"/>
            </a:pPr>
            <a:endParaRPr lang="en-US" sz="1600" dirty="0"/>
          </a:p>
          <a:p>
            <a:pPr marL="285750" indent="-285750">
              <a:buFont typeface="Arial" panose="020B0604020202020204" pitchFamily="34" charset="0"/>
              <a:buChar char="•"/>
            </a:pPr>
            <a:r>
              <a:rPr lang="en-US" sz="1600" dirty="0"/>
              <a:t>Success of repair </a:t>
            </a:r>
            <a:r>
              <a:rPr lang="en-US" sz="1600" dirty="0" smtClean="0"/>
              <a:t>is dependent </a:t>
            </a:r>
            <a:r>
              <a:rPr lang="en-US" sz="1600" dirty="0"/>
              <a:t>on </a:t>
            </a:r>
            <a:r>
              <a:rPr lang="en-US" sz="1600" dirty="0" smtClean="0"/>
              <a:t>laborer.</a:t>
            </a:r>
            <a:endParaRPr lang="en-US" sz="1600" dirty="0"/>
          </a:p>
        </p:txBody>
      </p:sp>
      <p:sp>
        <p:nvSpPr>
          <p:cNvPr id="6" name="TextBox 5"/>
          <p:cNvSpPr txBox="1"/>
          <p:nvPr/>
        </p:nvSpPr>
        <p:spPr>
          <a:xfrm>
            <a:off x="304800" y="1447800"/>
            <a:ext cx="8490221" cy="523220"/>
          </a:xfrm>
          <a:prstGeom prst="rect">
            <a:avLst/>
          </a:prstGeom>
          <a:noFill/>
        </p:spPr>
        <p:txBody>
          <a:bodyPr wrap="square" rtlCol="0">
            <a:spAutoFit/>
          </a:bodyPr>
          <a:lstStyle/>
          <a:p>
            <a:pPr algn="ctr"/>
            <a:r>
              <a:rPr lang="en-US" sz="2800" b="1" dirty="0" smtClean="0">
                <a:solidFill>
                  <a:schemeClr val="accent1">
                    <a:lumMod val="50000"/>
                  </a:schemeClr>
                </a:solidFill>
              </a:rPr>
              <a:t>Hand-Applied (Dry Pack) Application: Things to Consider</a:t>
            </a:r>
            <a:endParaRPr lang="en-US" sz="2800" b="1" dirty="0">
              <a:solidFill>
                <a:schemeClr val="accent1">
                  <a:lumMod val="50000"/>
                </a:schemeClr>
              </a:solidFill>
            </a:endParaRPr>
          </a:p>
        </p:txBody>
      </p:sp>
      <p:grpSp>
        <p:nvGrpSpPr>
          <p:cNvPr id="20" name="Group 19"/>
          <p:cNvGrpSpPr/>
          <p:nvPr/>
        </p:nvGrpSpPr>
        <p:grpSpPr>
          <a:xfrm>
            <a:off x="7772400" y="5943600"/>
            <a:ext cx="1230923" cy="810937"/>
            <a:chOff x="7226751" y="5867400"/>
            <a:chExt cx="1230923" cy="810937"/>
          </a:xfrm>
        </p:grpSpPr>
        <p:sp>
          <p:nvSpPr>
            <p:cNvPr id="21" name="Rectangle 20"/>
            <p:cNvSpPr/>
            <p:nvPr/>
          </p:nvSpPr>
          <p:spPr>
            <a:xfrm>
              <a:off x="7287998" y="5926517"/>
              <a:ext cx="1130224" cy="710082"/>
            </a:xfrm>
            <a:prstGeom prst="rect">
              <a:avLst/>
            </a:prstGeom>
            <a:solidFill>
              <a:schemeClr val="bg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2" name="Group 21"/>
            <p:cNvGrpSpPr/>
            <p:nvPr/>
          </p:nvGrpSpPr>
          <p:grpSpPr>
            <a:xfrm>
              <a:off x="7226751" y="5867400"/>
              <a:ext cx="1230923" cy="810937"/>
              <a:chOff x="7445826" y="5742263"/>
              <a:chExt cx="1230923" cy="810937"/>
            </a:xfrm>
          </p:grpSpPr>
          <p:pic>
            <p:nvPicPr>
              <p:cNvPr id="23" name="Picture 2" descr="C:\Users\ccoughlin\AppData\Local\Microsoft\Windows\Temporary Internet Files\Content.IE5\W7XYMR41\thumb-Clipboard-Background-33.3-12658[1].gif"/>
              <p:cNvPicPr>
                <a:picLocks noChangeAspect="1" noChangeArrowheads="1"/>
              </p:cNvPicPr>
              <p:nvPr>
                <p:custDataLst>
                  <p:tags r:id="rId2"/>
                </p:custDataLst>
              </p:nvPr>
            </p:nvPicPr>
            <p:blipFill>
              <a:blip r:embed="rId6">
                <a:extLst>
                  <a:ext uri="{28A0092B-C50C-407E-A947-70E740481C1C}">
                    <a14:useLocalDpi xmlns:a14="http://schemas.microsoft.com/office/drawing/2010/main" val="0"/>
                  </a:ext>
                </a:extLst>
              </a:blip>
              <a:srcRect/>
              <a:stretch>
                <a:fillRect/>
              </a:stretch>
            </p:blipFill>
            <p:spPr bwMode="auto">
              <a:xfrm>
                <a:off x="7497001" y="5742263"/>
                <a:ext cx="1140296" cy="810937"/>
              </a:xfrm>
              <a:prstGeom prst="rect">
                <a:avLst/>
              </a:prstGeom>
              <a:noFill/>
              <a:extLst>
                <a:ext uri="{909E8E84-426E-40DD-AFC4-6F175D3DCCD1}">
                  <a14:hiddenFill xmlns:a14="http://schemas.microsoft.com/office/drawing/2010/main">
                    <a:solidFill>
                      <a:srgbClr val="FFFFFF"/>
                    </a:solidFill>
                  </a14:hiddenFill>
                </a:ext>
              </a:extLst>
            </p:spPr>
          </p:pic>
          <p:sp>
            <p:nvSpPr>
              <p:cNvPr id="24" name="TextBox 23"/>
              <p:cNvSpPr txBox="1"/>
              <p:nvPr/>
            </p:nvSpPr>
            <p:spPr>
              <a:xfrm>
                <a:off x="7445826" y="6172908"/>
                <a:ext cx="1219200" cy="338554"/>
              </a:xfrm>
              <a:prstGeom prst="rect">
                <a:avLst/>
              </a:prstGeom>
              <a:noFill/>
            </p:spPr>
            <p:txBody>
              <a:bodyPr wrap="square" rtlCol="0">
                <a:spAutoFit/>
              </a:bodyPr>
              <a:lstStyle/>
              <a:p>
                <a:pPr algn="ctr"/>
                <a:r>
                  <a:rPr lang="en-US" sz="1600" i="1" dirty="0" smtClean="0"/>
                  <a:t>Bulletin </a:t>
                </a:r>
                <a:endParaRPr lang="en-US" sz="1600" i="1" dirty="0"/>
              </a:p>
            </p:txBody>
          </p:sp>
          <p:sp>
            <p:nvSpPr>
              <p:cNvPr id="25" name="Rectangle 24"/>
              <p:cNvSpPr/>
              <p:nvPr>
                <p:custDataLst>
                  <p:tags r:id="rId3"/>
                </p:custDataLst>
              </p:nvPr>
            </p:nvSpPr>
            <p:spPr>
              <a:xfrm>
                <a:off x="7457549" y="5783795"/>
                <a:ext cx="1219200" cy="523220"/>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28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RAP-6</a:t>
                </a:r>
              </a:p>
            </p:txBody>
          </p:sp>
        </p:grpSp>
      </p:grpSp>
    </p:spTree>
    <p:custDataLst>
      <p:tags r:id="rId1"/>
    </p:custDataLst>
    <p:extLst>
      <p:ext uri="{BB962C8B-B14F-4D97-AF65-F5344CB8AC3E}">
        <p14:creationId xmlns:p14="http://schemas.microsoft.com/office/powerpoint/2010/main" val="12497636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1000"/>
                                        <p:tgtEl>
                                          <p:spTgt spid="4">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4">
                                            <p:txEl>
                                              <p:pRg st="1" end="1"/>
                                            </p:txEl>
                                          </p:spTgt>
                                        </p:tgtEl>
                                        <p:attrNameLst>
                                          <p:attrName>style.visibility</p:attrName>
                                        </p:attrNameLst>
                                      </p:cBhvr>
                                      <p:to>
                                        <p:strVal val="visible"/>
                                      </p:to>
                                    </p:set>
                                    <p:animEffect transition="in" filter="fade">
                                      <p:cBhvr>
                                        <p:cTn id="10" dur="1000"/>
                                        <p:tgtEl>
                                          <p:spTgt spid="4">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4">
                                            <p:txEl>
                                              <p:pRg st="3" end="3"/>
                                            </p:txEl>
                                          </p:spTgt>
                                        </p:tgtEl>
                                        <p:attrNameLst>
                                          <p:attrName>style.visibility</p:attrName>
                                        </p:attrNameLst>
                                      </p:cBhvr>
                                      <p:to>
                                        <p:strVal val="visible"/>
                                      </p:to>
                                    </p:set>
                                    <p:animEffect transition="in" filter="fade">
                                      <p:cBhvr>
                                        <p:cTn id="15" dur="1000"/>
                                        <p:tgtEl>
                                          <p:spTgt spid="4">
                                            <p:txEl>
                                              <p:pRg st="3" end="3"/>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4">
                                            <p:txEl>
                                              <p:pRg st="5" end="5"/>
                                            </p:txEl>
                                          </p:spTgt>
                                        </p:tgtEl>
                                        <p:attrNameLst>
                                          <p:attrName>style.visibility</p:attrName>
                                        </p:attrNameLst>
                                      </p:cBhvr>
                                      <p:to>
                                        <p:strVal val="visible"/>
                                      </p:to>
                                    </p:set>
                                    <p:animEffect transition="in" filter="fade">
                                      <p:cBhvr>
                                        <p:cTn id="20" dur="1000"/>
                                        <p:tgtEl>
                                          <p:spTgt spid="4">
                                            <p:txEl>
                                              <p:pRg st="5" end="5"/>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4">
                                            <p:txEl>
                                              <p:pRg st="7" end="7"/>
                                            </p:txEl>
                                          </p:spTgt>
                                        </p:tgtEl>
                                        <p:attrNameLst>
                                          <p:attrName>style.visibility</p:attrName>
                                        </p:attrNameLst>
                                      </p:cBhvr>
                                      <p:to>
                                        <p:strVal val="visible"/>
                                      </p:to>
                                    </p:set>
                                    <p:animEffect transition="in" filter="fade">
                                      <p:cBhvr>
                                        <p:cTn id="25" dur="1000"/>
                                        <p:tgtEl>
                                          <p:spTgt spid="4">
                                            <p:txEl>
                                              <p:pRg st="7" end="7"/>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5">
                                            <p:txEl>
                                              <p:pRg st="0" end="0"/>
                                            </p:txEl>
                                          </p:spTgt>
                                        </p:tgtEl>
                                        <p:attrNameLst>
                                          <p:attrName>style.visibility</p:attrName>
                                        </p:attrNameLst>
                                      </p:cBhvr>
                                      <p:to>
                                        <p:strVal val="visible"/>
                                      </p:to>
                                    </p:set>
                                    <p:animEffect transition="in" filter="fade">
                                      <p:cBhvr>
                                        <p:cTn id="30" dur="500"/>
                                        <p:tgtEl>
                                          <p:spTgt spid="5">
                                            <p:txEl>
                                              <p:pRg st="0" end="0"/>
                                            </p:txEl>
                                          </p:spTgt>
                                        </p:tgtEl>
                                      </p:cBhvr>
                                    </p:animEffect>
                                  </p:childTnLst>
                                </p:cTn>
                              </p:par>
                              <p:par>
                                <p:cTn id="31" presetID="10" presetClass="entr" presetSubtype="0" fill="hold" nodeType="withEffect">
                                  <p:stCondLst>
                                    <p:cond delay="0"/>
                                  </p:stCondLst>
                                  <p:childTnLst>
                                    <p:set>
                                      <p:cBhvr>
                                        <p:cTn id="32" dur="1" fill="hold">
                                          <p:stCondLst>
                                            <p:cond delay="0"/>
                                          </p:stCondLst>
                                        </p:cTn>
                                        <p:tgtEl>
                                          <p:spTgt spid="5">
                                            <p:txEl>
                                              <p:pRg st="1" end="1"/>
                                            </p:txEl>
                                          </p:spTgt>
                                        </p:tgtEl>
                                        <p:attrNameLst>
                                          <p:attrName>style.visibility</p:attrName>
                                        </p:attrNameLst>
                                      </p:cBhvr>
                                      <p:to>
                                        <p:strVal val="visible"/>
                                      </p:to>
                                    </p:set>
                                    <p:animEffect transition="in" filter="fade">
                                      <p:cBhvr>
                                        <p:cTn id="33" dur="500"/>
                                        <p:tgtEl>
                                          <p:spTgt spid="5">
                                            <p:txEl>
                                              <p:pRg st="1" end="1"/>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nodeType="clickEffect">
                                  <p:stCondLst>
                                    <p:cond delay="0"/>
                                  </p:stCondLst>
                                  <p:childTnLst>
                                    <p:set>
                                      <p:cBhvr>
                                        <p:cTn id="37" dur="1" fill="hold">
                                          <p:stCondLst>
                                            <p:cond delay="0"/>
                                          </p:stCondLst>
                                        </p:cTn>
                                        <p:tgtEl>
                                          <p:spTgt spid="5">
                                            <p:txEl>
                                              <p:pRg st="3" end="3"/>
                                            </p:txEl>
                                          </p:spTgt>
                                        </p:tgtEl>
                                        <p:attrNameLst>
                                          <p:attrName>style.visibility</p:attrName>
                                        </p:attrNameLst>
                                      </p:cBhvr>
                                      <p:to>
                                        <p:strVal val="visible"/>
                                      </p:to>
                                    </p:set>
                                    <p:animEffect transition="in" filter="fade">
                                      <p:cBhvr>
                                        <p:cTn id="38" dur="500"/>
                                        <p:tgtEl>
                                          <p:spTgt spid="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3" descr="K:\Training\Projects\Customer\AIA\Online Courses\Concrete Repair Applications\Images\Form and pour 5.bmp"/>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515035" y="1877458"/>
            <a:ext cx="4388669" cy="3995558"/>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r>
              <a:rPr lang="en-US" dirty="0" smtClean="0"/>
              <a:t>Spall Repair of Horizontal Surfaces</a:t>
            </a:r>
            <a:endParaRPr lang="en-US" dirty="0"/>
          </a:p>
        </p:txBody>
      </p:sp>
      <p:sp>
        <p:nvSpPr>
          <p:cNvPr id="6" name="TextBox 5"/>
          <p:cNvSpPr txBox="1"/>
          <p:nvPr/>
        </p:nvSpPr>
        <p:spPr>
          <a:xfrm>
            <a:off x="1447800" y="1220545"/>
            <a:ext cx="6400800" cy="523220"/>
          </a:xfrm>
          <a:prstGeom prst="rect">
            <a:avLst/>
          </a:prstGeom>
          <a:noFill/>
        </p:spPr>
        <p:txBody>
          <a:bodyPr wrap="square" rtlCol="0">
            <a:spAutoFit/>
          </a:bodyPr>
          <a:lstStyle/>
          <a:p>
            <a:pPr algn="ctr"/>
            <a:r>
              <a:rPr lang="en-US" sz="2800" b="1" dirty="0" smtClean="0">
                <a:solidFill>
                  <a:schemeClr val="accent1">
                    <a:lumMod val="50000"/>
                  </a:schemeClr>
                </a:solidFill>
              </a:rPr>
              <a:t>Spall Repair of Horizontal Surfaces</a:t>
            </a:r>
            <a:endParaRPr lang="en-US" sz="2800" b="1" dirty="0">
              <a:solidFill>
                <a:schemeClr val="accent1">
                  <a:lumMod val="50000"/>
                </a:schemeClr>
              </a:solidFill>
            </a:endParaRPr>
          </a:p>
        </p:txBody>
      </p:sp>
      <p:sp>
        <p:nvSpPr>
          <p:cNvPr id="4" name="TextBox 3"/>
          <p:cNvSpPr txBox="1"/>
          <p:nvPr/>
        </p:nvSpPr>
        <p:spPr>
          <a:xfrm>
            <a:off x="533400" y="1905000"/>
            <a:ext cx="4267200" cy="2585323"/>
          </a:xfrm>
          <a:prstGeom prst="rect">
            <a:avLst/>
          </a:prstGeom>
          <a:noFill/>
        </p:spPr>
        <p:txBody>
          <a:bodyPr wrap="square" rtlCol="0">
            <a:spAutoFit/>
          </a:bodyPr>
          <a:lstStyle/>
          <a:p>
            <a:r>
              <a:rPr lang="en-US" dirty="0" smtClean="0"/>
              <a:t>Repair material is poured into open, properly prepared cavity.</a:t>
            </a:r>
          </a:p>
          <a:p>
            <a:endParaRPr lang="en-US" dirty="0"/>
          </a:p>
          <a:p>
            <a:r>
              <a:rPr lang="en-US" b="1" dirty="0" smtClean="0"/>
              <a:t>Best Application: </a:t>
            </a:r>
            <a:r>
              <a:rPr lang="en-US" dirty="0" smtClean="0"/>
              <a:t>horizontal repairs where no framework is required. </a:t>
            </a:r>
          </a:p>
          <a:p>
            <a:endParaRPr lang="en-US" b="1" dirty="0"/>
          </a:p>
          <a:p>
            <a:r>
              <a:rPr lang="en-US" b="1" dirty="0" smtClean="0"/>
              <a:t>Material Requirements:</a:t>
            </a:r>
            <a:r>
              <a:rPr lang="en-US" dirty="0" smtClean="0"/>
              <a:t> cast-in-place concrete with low shrinkage and a low water-to-cement ratio.</a:t>
            </a:r>
            <a:endParaRPr lang="en-US" b="1" dirty="0"/>
          </a:p>
        </p:txBody>
      </p:sp>
      <p:grpSp>
        <p:nvGrpSpPr>
          <p:cNvPr id="8" name="Group 7"/>
          <p:cNvGrpSpPr/>
          <p:nvPr/>
        </p:nvGrpSpPr>
        <p:grpSpPr>
          <a:xfrm>
            <a:off x="7772400" y="5943600"/>
            <a:ext cx="1230923" cy="810937"/>
            <a:chOff x="7226751" y="5867400"/>
            <a:chExt cx="1230923" cy="810937"/>
          </a:xfrm>
        </p:grpSpPr>
        <p:sp>
          <p:nvSpPr>
            <p:cNvPr id="9" name="Rectangle 8"/>
            <p:cNvSpPr/>
            <p:nvPr/>
          </p:nvSpPr>
          <p:spPr>
            <a:xfrm>
              <a:off x="7287998" y="5926517"/>
              <a:ext cx="1130224" cy="710082"/>
            </a:xfrm>
            <a:prstGeom prst="rect">
              <a:avLst/>
            </a:prstGeom>
            <a:solidFill>
              <a:schemeClr val="bg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p:cNvGrpSpPr/>
            <p:nvPr/>
          </p:nvGrpSpPr>
          <p:grpSpPr>
            <a:xfrm>
              <a:off x="7226751" y="5867400"/>
              <a:ext cx="1230923" cy="810937"/>
              <a:chOff x="7445826" y="5742263"/>
              <a:chExt cx="1230923" cy="810937"/>
            </a:xfrm>
          </p:grpSpPr>
          <p:pic>
            <p:nvPicPr>
              <p:cNvPr id="11" name="Picture 2" descr="C:\Users\ccoughlin\AppData\Local\Microsoft\Windows\Temporary Internet Files\Content.IE5\W7XYMR41\thumb-Clipboard-Background-33.3-12658[1].gif"/>
              <p:cNvPicPr>
                <a:picLocks noChangeAspect="1" noChangeArrowheads="1"/>
              </p:cNvPicPr>
              <p:nvPr>
                <p:custDataLst>
                  <p:tags r:id="rId2"/>
                </p:custDataLst>
              </p:nvPr>
            </p:nvPicPr>
            <p:blipFill>
              <a:blip r:embed="rId7">
                <a:extLst>
                  <a:ext uri="{28A0092B-C50C-407E-A947-70E740481C1C}">
                    <a14:useLocalDpi xmlns:a14="http://schemas.microsoft.com/office/drawing/2010/main" val="0"/>
                  </a:ext>
                </a:extLst>
              </a:blip>
              <a:srcRect/>
              <a:stretch>
                <a:fillRect/>
              </a:stretch>
            </p:blipFill>
            <p:spPr bwMode="auto">
              <a:xfrm>
                <a:off x="7497001" y="5742263"/>
                <a:ext cx="1140296" cy="810937"/>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11"/>
              <p:cNvSpPr txBox="1"/>
              <p:nvPr/>
            </p:nvSpPr>
            <p:spPr>
              <a:xfrm>
                <a:off x="7445826" y="6172908"/>
                <a:ext cx="1219200" cy="338554"/>
              </a:xfrm>
              <a:prstGeom prst="rect">
                <a:avLst/>
              </a:prstGeom>
              <a:noFill/>
            </p:spPr>
            <p:txBody>
              <a:bodyPr wrap="square" rtlCol="0">
                <a:spAutoFit/>
              </a:bodyPr>
              <a:lstStyle/>
              <a:p>
                <a:pPr algn="ctr"/>
                <a:r>
                  <a:rPr lang="en-US" sz="1600" i="1" dirty="0" smtClean="0"/>
                  <a:t>Bulletin </a:t>
                </a:r>
                <a:endParaRPr lang="en-US" sz="1600" i="1" dirty="0"/>
              </a:p>
            </p:txBody>
          </p:sp>
          <p:sp>
            <p:nvSpPr>
              <p:cNvPr id="13" name="Rectangle 12"/>
              <p:cNvSpPr/>
              <p:nvPr>
                <p:custDataLst>
                  <p:tags r:id="rId3"/>
                </p:custDataLst>
              </p:nvPr>
            </p:nvSpPr>
            <p:spPr>
              <a:xfrm>
                <a:off x="7457549" y="5783795"/>
                <a:ext cx="1219200" cy="523220"/>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28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RAP-7</a:t>
                </a:r>
              </a:p>
            </p:txBody>
          </p:sp>
        </p:grpSp>
      </p:grpSp>
    </p:spTree>
    <p:custDataLst>
      <p:tags r:id="rId1"/>
    </p:custDataLst>
    <p:extLst>
      <p:ext uri="{BB962C8B-B14F-4D97-AF65-F5344CB8AC3E}">
        <p14:creationId xmlns:p14="http://schemas.microsoft.com/office/powerpoint/2010/main" val="39076995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animEffect transition="in" filter="fade">
                                      <p:cBhvr>
                                        <p:cTn id="7" dur="1000"/>
                                        <p:tgtEl>
                                          <p:spTgt spid="4">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4" end="4"/>
                                            </p:txEl>
                                          </p:spTgt>
                                        </p:tgtEl>
                                        <p:attrNameLst>
                                          <p:attrName>style.visibility</p:attrName>
                                        </p:attrNameLst>
                                      </p:cBhvr>
                                      <p:to>
                                        <p:strVal val="visible"/>
                                      </p:to>
                                    </p:set>
                                    <p:animEffect transition="in" filter="fade">
                                      <p:cBhvr>
                                        <p:cTn id="12" dur="10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Spall Repair of Horizontal Surfaces</a:t>
            </a:r>
          </a:p>
        </p:txBody>
      </p:sp>
      <p:sp>
        <p:nvSpPr>
          <p:cNvPr id="5" name="TextBox 4"/>
          <p:cNvSpPr txBox="1"/>
          <p:nvPr/>
        </p:nvSpPr>
        <p:spPr>
          <a:xfrm>
            <a:off x="457200" y="1957864"/>
            <a:ext cx="8229600" cy="923330"/>
          </a:xfrm>
          <a:prstGeom prst="rect">
            <a:avLst/>
          </a:prstGeom>
          <a:noFill/>
        </p:spPr>
        <p:txBody>
          <a:bodyPr wrap="square" rtlCol="0">
            <a:spAutoFit/>
          </a:bodyPr>
          <a:lstStyle/>
          <a:p>
            <a:pPr marL="285750" indent="-285750">
              <a:buFont typeface="Arial" panose="020B0604020202020204" pitchFamily="34" charset="0"/>
              <a:buChar char="•"/>
            </a:pPr>
            <a:r>
              <a:rPr lang="en-US" dirty="0" smtClean="0"/>
              <a:t>Clean rebar and prepare surface.</a:t>
            </a:r>
            <a:endParaRPr lang="en-US" dirty="0"/>
          </a:p>
          <a:p>
            <a:pPr marL="285750" indent="-285750">
              <a:buFont typeface="Arial" panose="020B0604020202020204" pitchFamily="34" charset="0"/>
              <a:buChar char="•"/>
            </a:pPr>
            <a:endParaRPr lang="en-US" dirty="0"/>
          </a:p>
          <a:p>
            <a:pPr marL="342900" indent="-342900">
              <a:buFont typeface="+mj-lt"/>
              <a:buAutoNum type="arabicPeriod"/>
            </a:pPr>
            <a:endParaRPr lang="en-US" dirty="0"/>
          </a:p>
        </p:txBody>
      </p:sp>
      <p:sp>
        <p:nvSpPr>
          <p:cNvPr id="7" name="Oval 6"/>
          <p:cNvSpPr/>
          <p:nvPr/>
        </p:nvSpPr>
        <p:spPr>
          <a:xfrm>
            <a:off x="330506" y="1959531"/>
            <a:ext cx="381000" cy="352276"/>
          </a:xfrm>
          <a:prstGeom prst="ellipse">
            <a:avLst/>
          </a:prstGeom>
        </p:spPr>
        <p:style>
          <a:lnRef idx="1">
            <a:schemeClr val="accent2"/>
          </a:lnRef>
          <a:fillRef idx="2">
            <a:schemeClr val="accent2"/>
          </a:fillRef>
          <a:effectRef idx="1">
            <a:schemeClr val="accent2"/>
          </a:effectRef>
          <a:fontRef idx="minor">
            <a:schemeClr val="dk1"/>
          </a:fontRef>
        </p:style>
        <p:txBody>
          <a:bodyPr anchor="ctr"/>
          <a:lstStyle/>
          <a:p>
            <a:pPr algn="ctr" eaLnBrk="0" hangingPunct="0">
              <a:defRPr/>
            </a:pPr>
            <a:r>
              <a:rPr lang="en-US" sz="2400" dirty="0"/>
              <a:t>1</a:t>
            </a:r>
          </a:p>
        </p:txBody>
      </p:sp>
      <p:sp>
        <p:nvSpPr>
          <p:cNvPr id="8" name="Rectangle 7"/>
          <p:cNvSpPr/>
          <p:nvPr/>
        </p:nvSpPr>
        <p:spPr>
          <a:xfrm>
            <a:off x="330506" y="1297236"/>
            <a:ext cx="2658869" cy="523220"/>
          </a:xfrm>
          <a:prstGeom prst="rect">
            <a:avLst/>
          </a:prstGeom>
        </p:spPr>
        <p:txBody>
          <a:bodyPr wrap="none">
            <a:spAutoFit/>
          </a:bodyPr>
          <a:lstStyle/>
          <a:p>
            <a:r>
              <a:rPr lang="en-US" sz="2800" b="1" dirty="0">
                <a:solidFill>
                  <a:schemeClr val="accent1">
                    <a:lumMod val="50000"/>
                  </a:schemeClr>
                </a:solidFill>
              </a:rPr>
              <a:t>Steps in process:</a:t>
            </a:r>
          </a:p>
        </p:txBody>
      </p:sp>
      <p:cxnSp>
        <p:nvCxnSpPr>
          <p:cNvPr id="15" name="Straight Connector 14"/>
          <p:cNvCxnSpPr/>
          <p:nvPr/>
        </p:nvCxnSpPr>
        <p:spPr bwMode="auto">
          <a:xfrm>
            <a:off x="613265" y="2514600"/>
            <a:ext cx="7972983" cy="0"/>
          </a:xfrm>
          <a:prstGeom prst="line">
            <a:avLst/>
          </a:prstGeom>
          <a:ln>
            <a:solidFill>
              <a:schemeClr val="bg1">
                <a:lumMod val="75000"/>
              </a:schemeClr>
            </a:solidFill>
            <a:headEnd type="none" w="med" len="med"/>
            <a:tailEnd type="none" w="med" len="med"/>
          </a:ln>
        </p:spPr>
        <p:style>
          <a:lnRef idx="1">
            <a:schemeClr val="dk1"/>
          </a:lnRef>
          <a:fillRef idx="0">
            <a:schemeClr val="dk1"/>
          </a:fillRef>
          <a:effectRef idx="0">
            <a:schemeClr val="dk1"/>
          </a:effectRef>
          <a:fontRef idx="minor">
            <a:schemeClr val="tx1"/>
          </a:fontRef>
        </p:style>
      </p:cxnSp>
      <p:pic>
        <p:nvPicPr>
          <p:cNvPr id="18434" name="Picture 2" descr="K:\Training\Projects\Customer\AIA\Online Courses\Concrete Repair Applications\Images\Clean exposed concrete with high pressure water or abrasive blasting.bmp"/>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134368" y="2989601"/>
            <a:ext cx="4930775" cy="3842999"/>
          </a:xfrm>
          <a:prstGeom prst="rect">
            <a:avLst/>
          </a:prstGeom>
          <a:noFill/>
          <a:extLst>
            <a:ext uri="{909E8E84-426E-40DD-AFC4-6F175D3DCCD1}">
              <a14:hiddenFill xmlns:a14="http://schemas.microsoft.com/office/drawing/2010/main">
                <a:solidFill>
                  <a:srgbClr val="FFFFFF"/>
                </a:solidFill>
              </a14:hiddenFill>
            </a:ext>
          </a:extLst>
        </p:spPr>
      </p:pic>
      <p:grpSp>
        <p:nvGrpSpPr>
          <p:cNvPr id="22" name="Group 21"/>
          <p:cNvGrpSpPr/>
          <p:nvPr/>
        </p:nvGrpSpPr>
        <p:grpSpPr>
          <a:xfrm>
            <a:off x="7772400" y="5943600"/>
            <a:ext cx="1230923" cy="810937"/>
            <a:chOff x="7226751" y="5867400"/>
            <a:chExt cx="1230923" cy="810937"/>
          </a:xfrm>
        </p:grpSpPr>
        <p:sp>
          <p:nvSpPr>
            <p:cNvPr id="23" name="Rectangle 22"/>
            <p:cNvSpPr/>
            <p:nvPr/>
          </p:nvSpPr>
          <p:spPr>
            <a:xfrm>
              <a:off x="7287998" y="5926517"/>
              <a:ext cx="1130224" cy="710082"/>
            </a:xfrm>
            <a:prstGeom prst="rect">
              <a:avLst/>
            </a:prstGeom>
            <a:solidFill>
              <a:schemeClr val="bg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4" name="Group 23"/>
            <p:cNvGrpSpPr/>
            <p:nvPr/>
          </p:nvGrpSpPr>
          <p:grpSpPr>
            <a:xfrm>
              <a:off x="7226751" y="5867400"/>
              <a:ext cx="1230923" cy="810937"/>
              <a:chOff x="7445826" y="5742263"/>
              <a:chExt cx="1230923" cy="810937"/>
            </a:xfrm>
          </p:grpSpPr>
          <p:pic>
            <p:nvPicPr>
              <p:cNvPr id="25" name="Picture 2" descr="C:\Users\ccoughlin\AppData\Local\Microsoft\Windows\Temporary Internet Files\Content.IE5\W7XYMR41\thumb-Clipboard-Background-33.3-12658[1].gif"/>
              <p:cNvPicPr>
                <a:picLocks noChangeAspect="1" noChangeArrowheads="1"/>
              </p:cNvPicPr>
              <p:nvPr>
                <p:custDataLst>
                  <p:tags r:id="rId2"/>
                </p:custDataLst>
              </p:nvPr>
            </p:nvPicPr>
            <p:blipFill>
              <a:blip r:embed="rId7">
                <a:extLst>
                  <a:ext uri="{28A0092B-C50C-407E-A947-70E740481C1C}">
                    <a14:useLocalDpi xmlns:a14="http://schemas.microsoft.com/office/drawing/2010/main" val="0"/>
                  </a:ext>
                </a:extLst>
              </a:blip>
              <a:srcRect/>
              <a:stretch>
                <a:fillRect/>
              </a:stretch>
            </p:blipFill>
            <p:spPr bwMode="auto">
              <a:xfrm>
                <a:off x="7497001" y="5742263"/>
                <a:ext cx="1140296" cy="810937"/>
              </a:xfrm>
              <a:prstGeom prst="rect">
                <a:avLst/>
              </a:prstGeom>
              <a:noFill/>
              <a:extLst>
                <a:ext uri="{909E8E84-426E-40DD-AFC4-6F175D3DCCD1}">
                  <a14:hiddenFill xmlns:a14="http://schemas.microsoft.com/office/drawing/2010/main">
                    <a:solidFill>
                      <a:srgbClr val="FFFFFF"/>
                    </a:solidFill>
                  </a14:hiddenFill>
                </a:ext>
              </a:extLst>
            </p:spPr>
          </p:pic>
          <p:sp>
            <p:nvSpPr>
              <p:cNvPr id="26" name="TextBox 25"/>
              <p:cNvSpPr txBox="1"/>
              <p:nvPr/>
            </p:nvSpPr>
            <p:spPr>
              <a:xfrm>
                <a:off x="7445826" y="6172908"/>
                <a:ext cx="1219200" cy="338554"/>
              </a:xfrm>
              <a:prstGeom prst="rect">
                <a:avLst/>
              </a:prstGeom>
              <a:noFill/>
            </p:spPr>
            <p:txBody>
              <a:bodyPr wrap="square" rtlCol="0">
                <a:spAutoFit/>
              </a:bodyPr>
              <a:lstStyle/>
              <a:p>
                <a:pPr algn="ctr"/>
                <a:r>
                  <a:rPr lang="en-US" sz="1600" i="1" dirty="0" smtClean="0"/>
                  <a:t>Bulletin </a:t>
                </a:r>
                <a:endParaRPr lang="en-US" sz="1600" i="1" dirty="0"/>
              </a:p>
            </p:txBody>
          </p:sp>
          <p:sp>
            <p:nvSpPr>
              <p:cNvPr id="27" name="Rectangle 26"/>
              <p:cNvSpPr/>
              <p:nvPr>
                <p:custDataLst>
                  <p:tags r:id="rId3"/>
                </p:custDataLst>
              </p:nvPr>
            </p:nvSpPr>
            <p:spPr>
              <a:xfrm>
                <a:off x="7457549" y="5783795"/>
                <a:ext cx="1219200" cy="523220"/>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28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RAP-7</a:t>
                </a:r>
              </a:p>
            </p:txBody>
          </p:sp>
        </p:grpSp>
      </p:grpSp>
    </p:spTree>
    <p:custDataLst>
      <p:tags r:id="rId1"/>
    </p:custDataLst>
    <p:extLst>
      <p:ext uri="{BB962C8B-B14F-4D97-AF65-F5344CB8AC3E}">
        <p14:creationId xmlns:p14="http://schemas.microsoft.com/office/powerpoint/2010/main" val="241572766"/>
      </p:ext>
    </p:extLst>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Spall Repair of Horizontal Surfaces</a:t>
            </a:r>
          </a:p>
        </p:txBody>
      </p:sp>
      <p:sp>
        <p:nvSpPr>
          <p:cNvPr id="5" name="TextBox 4"/>
          <p:cNvSpPr txBox="1"/>
          <p:nvPr/>
        </p:nvSpPr>
        <p:spPr>
          <a:xfrm>
            <a:off x="457200" y="1957864"/>
            <a:ext cx="8229600" cy="923330"/>
          </a:xfrm>
          <a:prstGeom prst="rect">
            <a:avLst/>
          </a:prstGeom>
          <a:noFill/>
        </p:spPr>
        <p:txBody>
          <a:bodyPr wrap="square" rtlCol="0">
            <a:spAutoFit/>
          </a:bodyPr>
          <a:lstStyle/>
          <a:p>
            <a:pPr marL="285750" indent="-285750">
              <a:buFont typeface="Arial" panose="020B0604020202020204" pitchFamily="34" charset="0"/>
              <a:buChar char="•"/>
            </a:pPr>
            <a:r>
              <a:rPr lang="en-US" dirty="0" smtClean="0"/>
              <a:t>Place repair material into the cavity. Consolidate repair material.</a:t>
            </a:r>
            <a:endParaRPr lang="en-US" dirty="0"/>
          </a:p>
          <a:p>
            <a:endParaRPr lang="en-US" dirty="0"/>
          </a:p>
          <a:p>
            <a:pPr marL="342900" indent="-342900">
              <a:buFont typeface="+mj-lt"/>
              <a:buAutoNum type="arabicPeriod"/>
            </a:pPr>
            <a:endParaRPr lang="en-US" dirty="0"/>
          </a:p>
        </p:txBody>
      </p:sp>
      <p:sp>
        <p:nvSpPr>
          <p:cNvPr id="7" name="Oval 6"/>
          <p:cNvSpPr/>
          <p:nvPr/>
        </p:nvSpPr>
        <p:spPr>
          <a:xfrm>
            <a:off x="330506" y="1959531"/>
            <a:ext cx="381000" cy="352276"/>
          </a:xfrm>
          <a:prstGeom prst="ellipse">
            <a:avLst/>
          </a:prstGeom>
        </p:spPr>
        <p:style>
          <a:lnRef idx="1">
            <a:schemeClr val="accent2"/>
          </a:lnRef>
          <a:fillRef idx="2">
            <a:schemeClr val="accent2"/>
          </a:fillRef>
          <a:effectRef idx="1">
            <a:schemeClr val="accent2"/>
          </a:effectRef>
          <a:fontRef idx="minor">
            <a:schemeClr val="dk1"/>
          </a:fontRef>
        </p:style>
        <p:txBody>
          <a:bodyPr anchor="ctr"/>
          <a:lstStyle/>
          <a:p>
            <a:pPr algn="ctr" eaLnBrk="0" hangingPunct="0">
              <a:defRPr/>
            </a:pPr>
            <a:r>
              <a:rPr lang="en-US" sz="2400" dirty="0"/>
              <a:t>2</a:t>
            </a:r>
          </a:p>
        </p:txBody>
      </p:sp>
      <p:sp>
        <p:nvSpPr>
          <p:cNvPr id="8" name="Rectangle 7"/>
          <p:cNvSpPr/>
          <p:nvPr/>
        </p:nvSpPr>
        <p:spPr>
          <a:xfrm>
            <a:off x="330506" y="1297236"/>
            <a:ext cx="2658869" cy="523220"/>
          </a:xfrm>
          <a:prstGeom prst="rect">
            <a:avLst/>
          </a:prstGeom>
        </p:spPr>
        <p:txBody>
          <a:bodyPr wrap="none">
            <a:spAutoFit/>
          </a:bodyPr>
          <a:lstStyle/>
          <a:p>
            <a:r>
              <a:rPr lang="en-US" sz="2800" b="1" dirty="0">
                <a:solidFill>
                  <a:schemeClr val="accent1">
                    <a:lumMod val="50000"/>
                  </a:schemeClr>
                </a:solidFill>
              </a:rPr>
              <a:t>Steps in process:</a:t>
            </a:r>
          </a:p>
        </p:txBody>
      </p:sp>
      <p:grpSp>
        <p:nvGrpSpPr>
          <p:cNvPr id="22" name="Group 21"/>
          <p:cNvGrpSpPr/>
          <p:nvPr/>
        </p:nvGrpSpPr>
        <p:grpSpPr>
          <a:xfrm>
            <a:off x="7772400" y="5943600"/>
            <a:ext cx="1230923" cy="810937"/>
            <a:chOff x="7226751" y="5867400"/>
            <a:chExt cx="1230923" cy="810937"/>
          </a:xfrm>
        </p:grpSpPr>
        <p:sp>
          <p:nvSpPr>
            <p:cNvPr id="23" name="Rectangle 22"/>
            <p:cNvSpPr/>
            <p:nvPr/>
          </p:nvSpPr>
          <p:spPr>
            <a:xfrm>
              <a:off x="7287998" y="5926517"/>
              <a:ext cx="1130224" cy="710082"/>
            </a:xfrm>
            <a:prstGeom prst="rect">
              <a:avLst/>
            </a:prstGeom>
            <a:solidFill>
              <a:schemeClr val="bg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4" name="Group 23"/>
            <p:cNvGrpSpPr/>
            <p:nvPr/>
          </p:nvGrpSpPr>
          <p:grpSpPr>
            <a:xfrm>
              <a:off x="7226751" y="5867400"/>
              <a:ext cx="1230923" cy="810937"/>
              <a:chOff x="7445826" y="5742263"/>
              <a:chExt cx="1230923" cy="810937"/>
            </a:xfrm>
          </p:grpSpPr>
          <p:pic>
            <p:nvPicPr>
              <p:cNvPr id="25" name="Picture 2" descr="C:\Users\ccoughlin\AppData\Local\Microsoft\Windows\Temporary Internet Files\Content.IE5\W7XYMR41\thumb-Clipboard-Background-33.3-12658[1].gif"/>
              <p:cNvPicPr>
                <a:picLocks noChangeAspect="1" noChangeArrowheads="1"/>
              </p:cNvPicPr>
              <p:nvPr>
                <p:custDataLst>
                  <p:tags r:id="rId2"/>
                </p:custDataLst>
              </p:nvPr>
            </p:nvPicPr>
            <p:blipFill>
              <a:blip r:embed="rId6">
                <a:extLst>
                  <a:ext uri="{28A0092B-C50C-407E-A947-70E740481C1C}">
                    <a14:useLocalDpi xmlns:a14="http://schemas.microsoft.com/office/drawing/2010/main" val="0"/>
                  </a:ext>
                </a:extLst>
              </a:blip>
              <a:srcRect/>
              <a:stretch>
                <a:fillRect/>
              </a:stretch>
            </p:blipFill>
            <p:spPr bwMode="auto">
              <a:xfrm>
                <a:off x="7497001" y="5742263"/>
                <a:ext cx="1140296" cy="810937"/>
              </a:xfrm>
              <a:prstGeom prst="rect">
                <a:avLst/>
              </a:prstGeom>
              <a:noFill/>
              <a:extLst>
                <a:ext uri="{909E8E84-426E-40DD-AFC4-6F175D3DCCD1}">
                  <a14:hiddenFill xmlns:a14="http://schemas.microsoft.com/office/drawing/2010/main">
                    <a:solidFill>
                      <a:srgbClr val="FFFFFF"/>
                    </a:solidFill>
                  </a14:hiddenFill>
                </a:ext>
              </a:extLst>
            </p:spPr>
          </p:pic>
          <p:sp>
            <p:nvSpPr>
              <p:cNvPr id="26" name="TextBox 25"/>
              <p:cNvSpPr txBox="1"/>
              <p:nvPr/>
            </p:nvSpPr>
            <p:spPr>
              <a:xfrm>
                <a:off x="7445826" y="6172908"/>
                <a:ext cx="1219200" cy="338554"/>
              </a:xfrm>
              <a:prstGeom prst="rect">
                <a:avLst/>
              </a:prstGeom>
              <a:noFill/>
            </p:spPr>
            <p:txBody>
              <a:bodyPr wrap="square" rtlCol="0">
                <a:spAutoFit/>
              </a:bodyPr>
              <a:lstStyle/>
              <a:p>
                <a:pPr algn="ctr"/>
                <a:r>
                  <a:rPr lang="en-US" sz="1600" i="1" dirty="0" smtClean="0"/>
                  <a:t>Bulletin </a:t>
                </a:r>
                <a:endParaRPr lang="en-US" sz="1600" i="1" dirty="0"/>
              </a:p>
            </p:txBody>
          </p:sp>
          <p:sp>
            <p:nvSpPr>
              <p:cNvPr id="27" name="Rectangle 26"/>
              <p:cNvSpPr/>
              <p:nvPr>
                <p:custDataLst>
                  <p:tags r:id="rId3"/>
                </p:custDataLst>
              </p:nvPr>
            </p:nvSpPr>
            <p:spPr>
              <a:xfrm>
                <a:off x="7457549" y="5783795"/>
                <a:ext cx="1219200" cy="523220"/>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28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RAP-7</a:t>
                </a:r>
              </a:p>
            </p:txBody>
          </p:sp>
        </p:grpSp>
      </p:grpSp>
      <p:pic>
        <p:nvPicPr>
          <p:cNvPr id="14" name="Picture 3" descr="K:\Training\Projects\Customer\AIA\Online Courses\Concrete Repair Applications\Images\Form and pour 5.bmp"/>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465182" y="2831606"/>
            <a:ext cx="4316618" cy="3929961"/>
          </a:xfrm>
          <a:prstGeom prst="rect">
            <a:avLst/>
          </a:prstGeom>
          <a:noFill/>
          <a:extLst>
            <a:ext uri="{909E8E84-426E-40DD-AFC4-6F175D3DCCD1}">
              <a14:hiddenFill xmlns:a14="http://schemas.microsoft.com/office/drawing/2010/main">
                <a:solidFill>
                  <a:srgbClr val="FFFFFF"/>
                </a:solidFill>
              </a14:hiddenFill>
            </a:ext>
          </a:extLst>
        </p:spPr>
      </p:pic>
      <p:cxnSp>
        <p:nvCxnSpPr>
          <p:cNvPr id="6" name="Straight Arrow Connector 5"/>
          <p:cNvCxnSpPr/>
          <p:nvPr/>
        </p:nvCxnSpPr>
        <p:spPr bwMode="auto">
          <a:xfrm>
            <a:off x="2286000" y="4724400"/>
            <a:ext cx="1019060" cy="1103523"/>
          </a:xfrm>
          <a:prstGeom prst="straightConnector1">
            <a:avLst/>
          </a:prstGeom>
          <a:noFill/>
          <a:ln w="38100" cap="flat" cmpd="sng" algn="ctr">
            <a:solidFill>
              <a:srgbClr val="FFCC66"/>
            </a:solidFill>
            <a:prstDash val="solid"/>
            <a:round/>
            <a:headEnd type="none" w="med" len="med"/>
            <a:tailEnd type="arrow"/>
          </a:ln>
          <a:effectLst/>
        </p:spPr>
      </p:cxnSp>
      <p:sp>
        <p:nvSpPr>
          <p:cNvPr id="3" name="Rounded Rectangle 2"/>
          <p:cNvSpPr/>
          <p:nvPr/>
        </p:nvSpPr>
        <p:spPr>
          <a:xfrm>
            <a:off x="457200" y="3962400"/>
            <a:ext cx="2532176" cy="1143000"/>
          </a:xfrm>
          <a:prstGeom prst="roundRect">
            <a:avLst/>
          </a:prstGeom>
          <a:solidFill>
            <a:schemeClr val="bg2">
              <a:lumMod val="20000"/>
              <a:lumOff val="80000"/>
            </a:schemeClr>
          </a:solidFill>
          <a:ln w="12700">
            <a:solidFill>
              <a:schemeClr val="bg2">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solidFill>
                  <a:schemeClr val="tx1"/>
                </a:solidFill>
              </a:rPr>
              <a:t>Be sure to evenly distribute and consolidate poured repair material to all corners.</a:t>
            </a:r>
            <a:endParaRPr lang="en-US" sz="1600" dirty="0">
              <a:solidFill>
                <a:schemeClr val="tx1"/>
              </a:solidFill>
            </a:endParaRPr>
          </a:p>
        </p:txBody>
      </p:sp>
      <p:cxnSp>
        <p:nvCxnSpPr>
          <p:cNvPr id="15" name="Straight Connector 14"/>
          <p:cNvCxnSpPr/>
          <p:nvPr/>
        </p:nvCxnSpPr>
        <p:spPr bwMode="auto">
          <a:xfrm>
            <a:off x="636999" y="2439727"/>
            <a:ext cx="7972983" cy="0"/>
          </a:xfrm>
          <a:prstGeom prst="line">
            <a:avLst/>
          </a:prstGeom>
          <a:ln>
            <a:solidFill>
              <a:schemeClr val="bg1">
                <a:lumMod val="75000"/>
              </a:schemeClr>
            </a:solidFill>
            <a:headEnd type="none" w="med" len="med"/>
            <a:tailEnd type="none" w="med" len="med"/>
          </a:ln>
        </p:spPr>
        <p:style>
          <a:lnRef idx="1">
            <a:schemeClr val="dk1"/>
          </a:lnRef>
          <a:fillRef idx="0">
            <a:schemeClr val="dk1"/>
          </a:fillRef>
          <a:effectRef idx="0">
            <a:schemeClr val="dk1"/>
          </a:effectRef>
          <a:fontRef idx="minor">
            <a:schemeClr val="tx1"/>
          </a:fontRef>
        </p:style>
      </p:cxnSp>
    </p:spTree>
    <p:custDataLst>
      <p:tags r:id="rId1"/>
    </p:custDataLst>
    <p:extLst>
      <p:ext uri="{BB962C8B-B14F-4D97-AF65-F5344CB8AC3E}">
        <p14:creationId xmlns:p14="http://schemas.microsoft.com/office/powerpoint/2010/main" val="2885117713"/>
      </p:ext>
    </p:extLst>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Spall Repair of Horizontal Surfaces</a:t>
            </a:r>
          </a:p>
        </p:txBody>
      </p:sp>
      <p:sp>
        <p:nvSpPr>
          <p:cNvPr id="5" name="TextBox 4"/>
          <p:cNvSpPr txBox="1"/>
          <p:nvPr/>
        </p:nvSpPr>
        <p:spPr>
          <a:xfrm>
            <a:off x="457200" y="1957864"/>
            <a:ext cx="8229600" cy="923330"/>
          </a:xfrm>
          <a:prstGeom prst="rect">
            <a:avLst/>
          </a:prstGeom>
          <a:noFill/>
        </p:spPr>
        <p:txBody>
          <a:bodyPr wrap="square" rtlCol="0">
            <a:spAutoFit/>
          </a:bodyPr>
          <a:lstStyle/>
          <a:p>
            <a:pPr marL="285750" indent="-285750">
              <a:buFont typeface="Arial" panose="020B0604020202020204" pitchFamily="34" charset="0"/>
              <a:buChar char="•"/>
            </a:pPr>
            <a:r>
              <a:rPr lang="en-US" dirty="0"/>
              <a:t>Strike off and float the repaired surface. Trowel or broom the surface </a:t>
            </a:r>
            <a:r>
              <a:rPr lang="en-US" dirty="0" smtClean="0"/>
              <a:t>flat. Finish </a:t>
            </a:r>
            <a:r>
              <a:rPr lang="en-US" dirty="0"/>
              <a:t>and </a:t>
            </a:r>
            <a:r>
              <a:rPr lang="en-US" dirty="0" smtClean="0"/>
              <a:t>cure with a curing compound to protect from early drying shrinkage.</a:t>
            </a:r>
            <a:endParaRPr lang="en-US" dirty="0"/>
          </a:p>
          <a:p>
            <a:pPr marL="342900" indent="-342900">
              <a:buFont typeface="+mj-lt"/>
              <a:buAutoNum type="arabicPeriod"/>
            </a:pPr>
            <a:endParaRPr lang="en-US" dirty="0"/>
          </a:p>
        </p:txBody>
      </p:sp>
      <p:sp>
        <p:nvSpPr>
          <p:cNvPr id="7" name="Oval 6"/>
          <p:cNvSpPr/>
          <p:nvPr/>
        </p:nvSpPr>
        <p:spPr>
          <a:xfrm>
            <a:off x="330506" y="1959531"/>
            <a:ext cx="381000" cy="352276"/>
          </a:xfrm>
          <a:prstGeom prst="ellipse">
            <a:avLst/>
          </a:prstGeom>
        </p:spPr>
        <p:style>
          <a:lnRef idx="1">
            <a:schemeClr val="accent2"/>
          </a:lnRef>
          <a:fillRef idx="2">
            <a:schemeClr val="accent2"/>
          </a:fillRef>
          <a:effectRef idx="1">
            <a:schemeClr val="accent2"/>
          </a:effectRef>
          <a:fontRef idx="minor">
            <a:schemeClr val="dk1"/>
          </a:fontRef>
        </p:style>
        <p:txBody>
          <a:bodyPr anchor="ctr"/>
          <a:lstStyle/>
          <a:p>
            <a:pPr algn="ctr" eaLnBrk="0" hangingPunct="0">
              <a:defRPr/>
            </a:pPr>
            <a:r>
              <a:rPr lang="en-US" sz="2400" dirty="0"/>
              <a:t>3</a:t>
            </a:r>
          </a:p>
        </p:txBody>
      </p:sp>
      <p:sp>
        <p:nvSpPr>
          <p:cNvPr id="8" name="Rectangle 7"/>
          <p:cNvSpPr/>
          <p:nvPr/>
        </p:nvSpPr>
        <p:spPr>
          <a:xfrm>
            <a:off x="330506" y="1297236"/>
            <a:ext cx="2658869" cy="523220"/>
          </a:xfrm>
          <a:prstGeom prst="rect">
            <a:avLst/>
          </a:prstGeom>
        </p:spPr>
        <p:txBody>
          <a:bodyPr wrap="none">
            <a:spAutoFit/>
          </a:bodyPr>
          <a:lstStyle/>
          <a:p>
            <a:r>
              <a:rPr lang="en-US" sz="2800" b="1" dirty="0">
                <a:solidFill>
                  <a:schemeClr val="accent1">
                    <a:lumMod val="50000"/>
                  </a:schemeClr>
                </a:solidFill>
              </a:rPr>
              <a:t>Steps in process:</a:t>
            </a:r>
          </a:p>
        </p:txBody>
      </p:sp>
      <p:cxnSp>
        <p:nvCxnSpPr>
          <p:cNvPr id="15" name="Straight Connector 14"/>
          <p:cNvCxnSpPr/>
          <p:nvPr/>
        </p:nvCxnSpPr>
        <p:spPr bwMode="auto">
          <a:xfrm>
            <a:off x="613265" y="2895600"/>
            <a:ext cx="7972983" cy="0"/>
          </a:xfrm>
          <a:prstGeom prst="line">
            <a:avLst/>
          </a:prstGeom>
          <a:ln>
            <a:solidFill>
              <a:schemeClr val="bg1">
                <a:lumMod val="75000"/>
              </a:schemeClr>
            </a:solidFill>
            <a:headEnd type="none" w="med" len="med"/>
            <a:tailEnd type="none" w="med" len="med"/>
          </a:ln>
        </p:spPr>
        <p:style>
          <a:lnRef idx="1">
            <a:schemeClr val="dk1"/>
          </a:lnRef>
          <a:fillRef idx="0">
            <a:schemeClr val="dk1"/>
          </a:fillRef>
          <a:effectRef idx="0">
            <a:schemeClr val="dk1"/>
          </a:effectRef>
          <a:fontRef idx="minor">
            <a:schemeClr val="tx1"/>
          </a:fontRef>
        </p:style>
      </p:cxnSp>
      <p:grpSp>
        <p:nvGrpSpPr>
          <p:cNvPr id="22" name="Group 21"/>
          <p:cNvGrpSpPr/>
          <p:nvPr/>
        </p:nvGrpSpPr>
        <p:grpSpPr>
          <a:xfrm>
            <a:off x="7772400" y="5943600"/>
            <a:ext cx="1230923" cy="810937"/>
            <a:chOff x="7226751" y="5867400"/>
            <a:chExt cx="1230923" cy="810937"/>
          </a:xfrm>
        </p:grpSpPr>
        <p:sp>
          <p:nvSpPr>
            <p:cNvPr id="23" name="Rectangle 22"/>
            <p:cNvSpPr/>
            <p:nvPr/>
          </p:nvSpPr>
          <p:spPr>
            <a:xfrm>
              <a:off x="7287998" y="5926517"/>
              <a:ext cx="1130224" cy="710082"/>
            </a:xfrm>
            <a:prstGeom prst="rect">
              <a:avLst/>
            </a:prstGeom>
            <a:solidFill>
              <a:schemeClr val="bg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4" name="Group 23"/>
            <p:cNvGrpSpPr/>
            <p:nvPr/>
          </p:nvGrpSpPr>
          <p:grpSpPr>
            <a:xfrm>
              <a:off x="7226751" y="5867400"/>
              <a:ext cx="1230923" cy="810937"/>
              <a:chOff x="7445826" y="5742263"/>
              <a:chExt cx="1230923" cy="810937"/>
            </a:xfrm>
          </p:grpSpPr>
          <p:pic>
            <p:nvPicPr>
              <p:cNvPr id="25" name="Picture 2" descr="C:\Users\ccoughlin\AppData\Local\Microsoft\Windows\Temporary Internet Files\Content.IE5\W7XYMR41\thumb-Clipboard-Background-33.3-12658[1].gif"/>
              <p:cNvPicPr>
                <a:picLocks noChangeAspect="1" noChangeArrowheads="1"/>
              </p:cNvPicPr>
              <p:nvPr>
                <p:custDataLst>
                  <p:tags r:id="rId2"/>
                </p:custDataLst>
              </p:nvPr>
            </p:nvPicPr>
            <p:blipFill>
              <a:blip r:embed="rId5">
                <a:extLst>
                  <a:ext uri="{28A0092B-C50C-407E-A947-70E740481C1C}">
                    <a14:useLocalDpi xmlns:a14="http://schemas.microsoft.com/office/drawing/2010/main" val="0"/>
                  </a:ext>
                </a:extLst>
              </a:blip>
              <a:srcRect/>
              <a:stretch>
                <a:fillRect/>
              </a:stretch>
            </p:blipFill>
            <p:spPr bwMode="auto">
              <a:xfrm>
                <a:off x="7497001" y="5742263"/>
                <a:ext cx="1140296" cy="810937"/>
              </a:xfrm>
              <a:prstGeom prst="rect">
                <a:avLst/>
              </a:prstGeom>
              <a:noFill/>
              <a:extLst>
                <a:ext uri="{909E8E84-426E-40DD-AFC4-6F175D3DCCD1}">
                  <a14:hiddenFill xmlns:a14="http://schemas.microsoft.com/office/drawing/2010/main">
                    <a:solidFill>
                      <a:srgbClr val="FFFFFF"/>
                    </a:solidFill>
                  </a14:hiddenFill>
                </a:ext>
              </a:extLst>
            </p:spPr>
          </p:pic>
          <p:sp>
            <p:nvSpPr>
              <p:cNvPr id="26" name="TextBox 25"/>
              <p:cNvSpPr txBox="1"/>
              <p:nvPr/>
            </p:nvSpPr>
            <p:spPr>
              <a:xfrm>
                <a:off x="7445826" y="6172908"/>
                <a:ext cx="1219200" cy="338554"/>
              </a:xfrm>
              <a:prstGeom prst="rect">
                <a:avLst/>
              </a:prstGeom>
              <a:noFill/>
            </p:spPr>
            <p:txBody>
              <a:bodyPr wrap="square" rtlCol="0">
                <a:spAutoFit/>
              </a:bodyPr>
              <a:lstStyle/>
              <a:p>
                <a:pPr algn="ctr"/>
                <a:r>
                  <a:rPr lang="en-US" sz="1600" i="1" dirty="0" smtClean="0"/>
                  <a:t>Bulletin </a:t>
                </a:r>
                <a:endParaRPr lang="en-US" sz="1600" i="1" dirty="0"/>
              </a:p>
            </p:txBody>
          </p:sp>
          <p:sp>
            <p:nvSpPr>
              <p:cNvPr id="27" name="Rectangle 26"/>
              <p:cNvSpPr/>
              <p:nvPr>
                <p:custDataLst>
                  <p:tags r:id="rId3"/>
                </p:custDataLst>
              </p:nvPr>
            </p:nvSpPr>
            <p:spPr>
              <a:xfrm>
                <a:off x="7457549" y="5783795"/>
                <a:ext cx="1219200" cy="523220"/>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28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RAP-7</a:t>
                </a:r>
              </a:p>
            </p:txBody>
          </p:sp>
        </p:grpSp>
      </p:grpSp>
      <p:pic>
        <p:nvPicPr>
          <p:cNvPr id="19458" name="Picture 2" descr="K:\Training\Projects\Customer\AIA\Online Courses\Concrete Repair Applications\Images\Roller applied curing compound.bmp"/>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112225" y="3055244"/>
            <a:ext cx="4919550" cy="3802756"/>
          </a:xfrm>
          <a:prstGeom prst="rect">
            <a:avLst/>
          </a:prstGeom>
          <a:noFill/>
          <a:extLst>
            <a:ext uri="{909E8E84-426E-40DD-AFC4-6F175D3DCCD1}">
              <a14:hiddenFill xmlns:a14="http://schemas.microsoft.com/office/drawing/2010/main">
                <a:solidFill>
                  <a:srgbClr val="FFFFFF"/>
                </a:solidFill>
              </a14:hiddenFill>
            </a:ext>
          </a:extLst>
        </p:spPr>
      </p:pic>
      <p:sp>
        <p:nvSpPr>
          <p:cNvPr id="17" name="Rectangle 16"/>
          <p:cNvSpPr/>
          <p:nvPr/>
        </p:nvSpPr>
        <p:spPr>
          <a:xfrm>
            <a:off x="521006" y="4916800"/>
            <a:ext cx="2358986" cy="738664"/>
          </a:xfrm>
          <a:prstGeom prst="rect">
            <a:avLst/>
          </a:prstGeom>
        </p:spPr>
        <p:txBody>
          <a:bodyPr wrap="square">
            <a:spAutoFit/>
          </a:bodyPr>
          <a:lstStyle/>
          <a:p>
            <a:r>
              <a:rPr lang="en-US" sz="1400" dirty="0" smtClean="0"/>
              <a:t>Curing methods are outlined in </a:t>
            </a:r>
            <a:r>
              <a:rPr lang="en-US" sz="1400" b="1" dirty="0" smtClean="0"/>
              <a:t>ACI 3048R </a:t>
            </a:r>
            <a:r>
              <a:rPr lang="en-US" sz="1400" i="1" dirty="0" smtClean="0"/>
              <a:t>Guide to Curing Concrete.</a:t>
            </a:r>
            <a:endParaRPr lang="en-US" sz="1400" b="1" dirty="0"/>
          </a:p>
        </p:txBody>
      </p:sp>
      <p:pic>
        <p:nvPicPr>
          <p:cNvPr id="18" name="Picture 2" descr="K:\Training\Projects\Customer\AIA\Online Courses\Concrete Repair Applications\Images\magnifying glass.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66418" y="4981207"/>
            <a:ext cx="290782" cy="280770"/>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1269151784"/>
      </p:ext>
    </p:extLst>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Spall Repair of Horizontal Surfaces</a:t>
            </a:r>
          </a:p>
        </p:txBody>
      </p:sp>
      <p:sp>
        <p:nvSpPr>
          <p:cNvPr id="4" name="TextBox 3"/>
          <p:cNvSpPr txBox="1"/>
          <p:nvPr/>
        </p:nvSpPr>
        <p:spPr>
          <a:xfrm>
            <a:off x="609600" y="2209800"/>
            <a:ext cx="3711574" cy="1877437"/>
          </a:xfrm>
          <a:prstGeom prst="rect">
            <a:avLst/>
          </a:prstGeom>
          <a:noFill/>
        </p:spPr>
        <p:txBody>
          <a:bodyPr wrap="square" rtlCol="0">
            <a:spAutoFit/>
          </a:bodyPr>
          <a:lstStyle/>
          <a:p>
            <a:r>
              <a:rPr lang="en-US" sz="2000" b="1" dirty="0" smtClean="0"/>
              <a:t>Advantages:</a:t>
            </a:r>
          </a:p>
          <a:p>
            <a:pPr marL="285750" indent="-285750">
              <a:buFont typeface="Arial" panose="020B0604020202020204" pitchFamily="34" charset="0"/>
              <a:buChar char="•"/>
            </a:pPr>
            <a:r>
              <a:rPr lang="en-US" sz="1600" dirty="0" smtClean="0"/>
              <a:t>Common on elevated or on-grade slabs.</a:t>
            </a:r>
          </a:p>
          <a:p>
            <a:pPr marL="285750" indent="-285750">
              <a:buFont typeface="Arial" panose="020B0604020202020204" pitchFamily="34" charset="0"/>
              <a:buChar char="•"/>
            </a:pPr>
            <a:endParaRPr lang="en-US" sz="1600" dirty="0"/>
          </a:p>
          <a:p>
            <a:pPr marL="285750" indent="-285750">
              <a:buFont typeface="Arial" panose="020B0604020202020204" pitchFamily="34" charset="0"/>
              <a:buChar char="•"/>
            </a:pPr>
            <a:r>
              <a:rPr lang="en-US" sz="1600" dirty="0" smtClean="0"/>
              <a:t>Low cost (does not require expensive labor or intensive formwork).</a:t>
            </a:r>
          </a:p>
          <a:p>
            <a:pPr marL="285750" indent="-285750">
              <a:buFont typeface="Arial" panose="020B0604020202020204" pitchFamily="34" charset="0"/>
              <a:buChar char="•"/>
            </a:pPr>
            <a:endParaRPr lang="en-US" sz="1600" dirty="0"/>
          </a:p>
        </p:txBody>
      </p:sp>
      <p:sp>
        <p:nvSpPr>
          <p:cNvPr id="5" name="TextBox 4"/>
          <p:cNvSpPr txBox="1"/>
          <p:nvPr/>
        </p:nvSpPr>
        <p:spPr>
          <a:xfrm>
            <a:off x="4778647" y="2209800"/>
            <a:ext cx="3711574" cy="1631216"/>
          </a:xfrm>
          <a:prstGeom prst="rect">
            <a:avLst/>
          </a:prstGeom>
          <a:noFill/>
        </p:spPr>
        <p:txBody>
          <a:bodyPr wrap="square" rtlCol="0">
            <a:spAutoFit/>
          </a:bodyPr>
          <a:lstStyle/>
          <a:p>
            <a:r>
              <a:rPr lang="en-US" sz="2000" b="1" dirty="0" smtClean="0"/>
              <a:t>Disadvantages:</a:t>
            </a:r>
          </a:p>
          <a:p>
            <a:pPr marL="171450" indent="-171450">
              <a:buFont typeface="Arial" panose="020B0604020202020204" pitchFamily="34" charset="0"/>
              <a:buChar char="•"/>
            </a:pPr>
            <a:r>
              <a:rPr lang="en-US" sz="1600" dirty="0" smtClean="0"/>
              <a:t>Laborer needs to ensure proper spacing and consolidation of repair material, particularly at the corners.</a:t>
            </a:r>
          </a:p>
          <a:p>
            <a:pPr marL="171450" indent="-171450">
              <a:buFont typeface="Arial" panose="020B0604020202020204" pitchFamily="34" charset="0"/>
              <a:buChar char="•"/>
            </a:pPr>
            <a:endParaRPr lang="en-US" sz="1600" dirty="0"/>
          </a:p>
          <a:p>
            <a:pPr marL="171450" indent="-171450">
              <a:buFont typeface="Arial" panose="020B0604020202020204" pitchFamily="34" charset="0"/>
              <a:buChar char="•"/>
            </a:pPr>
            <a:r>
              <a:rPr lang="en-US" sz="1600" dirty="0" smtClean="0"/>
              <a:t>Curing compounds may be needed.</a:t>
            </a:r>
            <a:endParaRPr lang="en-US" sz="1600" dirty="0"/>
          </a:p>
        </p:txBody>
      </p:sp>
      <p:sp>
        <p:nvSpPr>
          <p:cNvPr id="6" name="TextBox 5"/>
          <p:cNvSpPr txBox="1"/>
          <p:nvPr/>
        </p:nvSpPr>
        <p:spPr>
          <a:xfrm>
            <a:off x="152400" y="1447800"/>
            <a:ext cx="8839200" cy="523220"/>
          </a:xfrm>
          <a:prstGeom prst="rect">
            <a:avLst/>
          </a:prstGeom>
          <a:noFill/>
        </p:spPr>
        <p:txBody>
          <a:bodyPr wrap="square" rtlCol="0">
            <a:spAutoFit/>
          </a:bodyPr>
          <a:lstStyle/>
          <a:p>
            <a:pPr algn="ctr"/>
            <a:r>
              <a:rPr lang="en-US" sz="2800" b="1" dirty="0" smtClean="0">
                <a:solidFill>
                  <a:schemeClr val="accent1">
                    <a:lumMod val="50000"/>
                  </a:schemeClr>
                </a:solidFill>
              </a:rPr>
              <a:t>Spall Repair for Horizontal Surfaces: Things to Consider</a:t>
            </a:r>
            <a:endParaRPr lang="en-US" sz="2800" b="1" dirty="0">
              <a:solidFill>
                <a:schemeClr val="accent1">
                  <a:lumMod val="50000"/>
                </a:schemeClr>
              </a:solidFill>
            </a:endParaRPr>
          </a:p>
        </p:txBody>
      </p:sp>
      <p:grpSp>
        <p:nvGrpSpPr>
          <p:cNvPr id="20" name="Group 19"/>
          <p:cNvGrpSpPr/>
          <p:nvPr/>
        </p:nvGrpSpPr>
        <p:grpSpPr>
          <a:xfrm>
            <a:off x="7772400" y="5943600"/>
            <a:ext cx="1230923" cy="810937"/>
            <a:chOff x="7226751" y="5867400"/>
            <a:chExt cx="1230923" cy="810937"/>
          </a:xfrm>
        </p:grpSpPr>
        <p:sp>
          <p:nvSpPr>
            <p:cNvPr id="21" name="Rectangle 20"/>
            <p:cNvSpPr/>
            <p:nvPr/>
          </p:nvSpPr>
          <p:spPr>
            <a:xfrm>
              <a:off x="7287998" y="5926517"/>
              <a:ext cx="1130224" cy="710082"/>
            </a:xfrm>
            <a:prstGeom prst="rect">
              <a:avLst/>
            </a:prstGeom>
            <a:solidFill>
              <a:schemeClr val="bg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2" name="Group 21"/>
            <p:cNvGrpSpPr/>
            <p:nvPr/>
          </p:nvGrpSpPr>
          <p:grpSpPr>
            <a:xfrm>
              <a:off x="7226751" y="5867400"/>
              <a:ext cx="1230923" cy="810937"/>
              <a:chOff x="7445826" y="5742263"/>
              <a:chExt cx="1230923" cy="810937"/>
            </a:xfrm>
          </p:grpSpPr>
          <p:pic>
            <p:nvPicPr>
              <p:cNvPr id="23" name="Picture 2" descr="C:\Users\ccoughlin\AppData\Local\Microsoft\Windows\Temporary Internet Files\Content.IE5\W7XYMR41\thumb-Clipboard-Background-33.3-12658[1].gif"/>
              <p:cNvPicPr>
                <a:picLocks noChangeAspect="1" noChangeArrowheads="1"/>
              </p:cNvPicPr>
              <p:nvPr>
                <p:custDataLst>
                  <p:tags r:id="rId2"/>
                </p:custDataLst>
              </p:nvPr>
            </p:nvPicPr>
            <p:blipFill>
              <a:blip r:embed="rId6">
                <a:extLst>
                  <a:ext uri="{28A0092B-C50C-407E-A947-70E740481C1C}">
                    <a14:useLocalDpi xmlns:a14="http://schemas.microsoft.com/office/drawing/2010/main" val="0"/>
                  </a:ext>
                </a:extLst>
              </a:blip>
              <a:srcRect/>
              <a:stretch>
                <a:fillRect/>
              </a:stretch>
            </p:blipFill>
            <p:spPr bwMode="auto">
              <a:xfrm>
                <a:off x="7497001" y="5742263"/>
                <a:ext cx="1140296" cy="810937"/>
              </a:xfrm>
              <a:prstGeom prst="rect">
                <a:avLst/>
              </a:prstGeom>
              <a:noFill/>
              <a:extLst>
                <a:ext uri="{909E8E84-426E-40DD-AFC4-6F175D3DCCD1}">
                  <a14:hiddenFill xmlns:a14="http://schemas.microsoft.com/office/drawing/2010/main">
                    <a:solidFill>
                      <a:srgbClr val="FFFFFF"/>
                    </a:solidFill>
                  </a14:hiddenFill>
                </a:ext>
              </a:extLst>
            </p:spPr>
          </p:pic>
          <p:sp>
            <p:nvSpPr>
              <p:cNvPr id="24" name="TextBox 23"/>
              <p:cNvSpPr txBox="1"/>
              <p:nvPr/>
            </p:nvSpPr>
            <p:spPr>
              <a:xfrm>
                <a:off x="7445826" y="6172908"/>
                <a:ext cx="1219200" cy="338554"/>
              </a:xfrm>
              <a:prstGeom prst="rect">
                <a:avLst/>
              </a:prstGeom>
              <a:noFill/>
            </p:spPr>
            <p:txBody>
              <a:bodyPr wrap="square" rtlCol="0">
                <a:spAutoFit/>
              </a:bodyPr>
              <a:lstStyle/>
              <a:p>
                <a:pPr algn="ctr"/>
                <a:r>
                  <a:rPr lang="en-US" sz="1600" i="1" dirty="0" smtClean="0"/>
                  <a:t>Bulletin </a:t>
                </a:r>
                <a:endParaRPr lang="en-US" sz="1600" i="1" dirty="0"/>
              </a:p>
            </p:txBody>
          </p:sp>
          <p:sp>
            <p:nvSpPr>
              <p:cNvPr id="25" name="Rectangle 24"/>
              <p:cNvSpPr/>
              <p:nvPr>
                <p:custDataLst>
                  <p:tags r:id="rId3"/>
                </p:custDataLst>
              </p:nvPr>
            </p:nvSpPr>
            <p:spPr>
              <a:xfrm>
                <a:off x="7457549" y="5783795"/>
                <a:ext cx="1219200" cy="523220"/>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28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RAP-7</a:t>
                </a:r>
              </a:p>
            </p:txBody>
          </p:sp>
        </p:grpSp>
      </p:grpSp>
    </p:spTree>
    <p:custDataLst>
      <p:tags r:id="rId1"/>
    </p:custDataLst>
    <p:extLst>
      <p:ext uri="{BB962C8B-B14F-4D97-AF65-F5344CB8AC3E}">
        <p14:creationId xmlns:p14="http://schemas.microsoft.com/office/powerpoint/2010/main" val="17133401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1000"/>
                                        <p:tgtEl>
                                          <p:spTgt spid="4">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4">
                                            <p:txEl>
                                              <p:pRg st="1" end="1"/>
                                            </p:txEl>
                                          </p:spTgt>
                                        </p:tgtEl>
                                        <p:attrNameLst>
                                          <p:attrName>style.visibility</p:attrName>
                                        </p:attrNameLst>
                                      </p:cBhvr>
                                      <p:to>
                                        <p:strVal val="visible"/>
                                      </p:to>
                                    </p:set>
                                    <p:animEffect transition="in" filter="fade">
                                      <p:cBhvr>
                                        <p:cTn id="10" dur="1000"/>
                                        <p:tgtEl>
                                          <p:spTgt spid="4">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4">
                                            <p:txEl>
                                              <p:pRg st="3" end="3"/>
                                            </p:txEl>
                                          </p:spTgt>
                                        </p:tgtEl>
                                        <p:attrNameLst>
                                          <p:attrName>style.visibility</p:attrName>
                                        </p:attrNameLst>
                                      </p:cBhvr>
                                      <p:to>
                                        <p:strVal val="visible"/>
                                      </p:to>
                                    </p:set>
                                    <p:animEffect transition="in" filter="fade">
                                      <p:cBhvr>
                                        <p:cTn id="15" dur="1000"/>
                                        <p:tgtEl>
                                          <p:spTgt spid="4">
                                            <p:txEl>
                                              <p:pRg st="3" end="3"/>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5">
                                            <p:txEl>
                                              <p:pRg st="0" end="0"/>
                                            </p:txEl>
                                          </p:spTgt>
                                        </p:tgtEl>
                                        <p:attrNameLst>
                                          <p:attrName>style.visibility</p:attrName>
                                        </p:attrNameLst>
                                      </p:cBhvr>
                                      <p:to>
                                        <p:strVal val="visible"/>
                                      </p:to>
                                    </p:set>
                                    <p:animEffect transition="in" filter="fade">
                                      <p:cBhvr>
                                        <p:cTn id="20" dur="1000"/>
                                        <p:tgtEl>
                                          <p:spTgt spid="5">
                                            <p:txEl>
                                              <p:pRg st="0" end="0"/>
                                            </p:txEl>
                                          </p:spTgt>
                                        </p:tgtEl>
                                      </p:cBhvr>
                                    </p:animEffect>
                                  </p:childTnLst>
                                </p:cTn>
                              </p:par>
                              <p:par>
                                <p:cTn id="21" presetID="10" presetClass="entr" presetSubtype="0" fill="hold" nodeType="withEffect">
                                  <p:stCondLst>
                                    <p:cond delay="0"/>
                                  </p:stCondLst>
                                  <p:childTnLst>
                                    <p:set>
                                      <p:cBhvr>
                                        <p:cTn id="22" dur="1" fill="hold">
                                          <p:stCondLst>
                                            <p:cond delay="0"/>
                                          </p:stCondLst>
                                        </p:cTn>
                                        <p:tgtEl>
                                          <p:spTgt spid="5">
                                            <p:txEl>
                                              <p:pRg st="1" end="1"/>
                                            </p:txEl>
                                          </p:spTgt>
                                        </p:tgtEl>
                                        <p:attrNameLst>
                                          <p:attrName>style.visibility</p:attrName>
                                        </p:attrNameLst>
                                      </p:cBhvr>
                                      <p:to>
                                        <p:strVal val="visible"/>
                                      </p:to>
                                    </p:set>
                                    <p:animEffect transition="in" filter="fade">
                                      <p:cBhvr>
                                        <p:cTn id="23" dur="1000"/>
                                        <p:tgtEl>
                                          <p:spTgt spid="5">
                                            <p:txEl>
                                              <p:pRg st="1" end="1"/>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5">
                                            <p:txEl>
                                              <p:pRg st="3" end="3"/>
                                            </p:txEl>
                                          </p:spTgt>
                                        </p:tgtEl>
                                        <p:attrNameLst>
                                          <p:attrName>style.visibility</p:attrName>
                                        </p:attrNameLst>
                                      </p:cBhvr>
                                      <p:to>
                                        <p:strVal val="visible"/>
                                      </p:to>
                                    </p:set>
                                    <p:animEffect transition="in" filter="fade">
                                      <p:cBhvr>
                                        <p:cTn id="28" dur="1000"/>
                                        <p:tgtEl>
                                          <p:spTgt spid="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Form-and-Pour Application</a:t>
            </a:r>
            <a:endParaRPr lang="en-US" dirty="0"/>
          </a:p>
        </p:txBody>
      </p:sp>
      <p:sp>
        <p:nvSpPr>
          <p:cNvPr id="6" name="TextBox 5"/>
          <p:cNvSpPr txBox="1"/>
          <p:nvPr/>
        </p:nvSpPr>
        <p:spPr>
          <a:xfrm>
            <a:off x="1447800" y="1220545"/>
            <a:ext cx="6400800" cy="523220"/>
          </a:xfrm>
          <a:prstGeom prst="rect">
            <a:avLst/>
          </a:prstGeom>
          <a:noFill/>
        </p:spPr>
        <p:txBody>
          <a:bodyPr wrap="square" rtlCol="0">
            <a:spAutoFit/>
          </a:bodyPr>
          <a:lstStyle/>
          <a:p>
            <a:pPr algn="ctr"/>
            <a:r>
              <a:rPr lang="en-US" sz="2800" b="1" dirty="0" smtClean="0">
                <a:solidFill>
                  <a:schemeClr val="accent1">
                    <a:lumMod val="50000"/>
                  </a:schemeClr>
                </a:solidFill>
              </a:rPr>
              <a:t>Form-and-Pour Application</a:t>
            </a:r>
            <a:endParaRPr lang="en-US" sz="2800" b="1" dirty="0">
              <a:solidFill>
                <a:schemeClr val="accent1">
                  <a:lumMod val="50000"/>
                </a:schemeClr>
              </a:solidFill>
            </a:endParaRPr>
          </a:p>
        </p:txBody>
      </p:sp>
      <p:sp>
        <p:nvSpPr>
          <p:cNvPr id="4" name="TextBox 3"/>
          <p:cNvSpPr txBox="1"/>
          <p:nvPr/>
        </p:nvSpPr>
        <p:spPr>
          <a:xfrm>
            <a:off x="533400" y="1905000"/>
            <a:ext cx="4267200" cy="3139321"/>
          </a:xfrm>
          <a:prstGeom prst="rect">
            <a:avLst/>
          </a:prstGeom>
          <a:noFill/>
        </p:spPr>
        <p:txBody>
          <a:bodyPr wrap="square" rtlCol="0">
            <a:spAutoFit/>
          </a:bodyPr>
          <a:lstStyle/>
          <a:p>
            <a:r>
              <a:rPr lang="en-US" dirty="0" smtClean="0"/>
              <a:t>Formwork is erected, repair materials are poured into the cavity and consolidated with a vibrator.</a:t>
            </a:r>
          </a:p>
          <a:p>
            <a:endParaRPr lang="en-US" dirty="0"/>
          </a:p>
          <a:p>
            <a:r>
              <a:rPr lang="en-US" b="1" dirty="0" smtClean="0"/>
              <a:t>Best Application: </a:t>
            </a:r>
            <a:r>
              <a:rPr lang="en-US" dirty="0" smtClean="0"/>
              <a:t>columns, walls, and exterior slabs.</a:t>
            </a:r>
          </a:p>
          <a:p>
            <a:endParaRPr lang="en-US" b="1" dirty="0"/>
          </a:p>
          <a:p>
            <a:r>
              <a:rPr lang="en-US" b="1" dirty="0" smtClean="0"/>
              <a:t>Material Requirements:</a:t>
            </a:r>
            <a:r>
              <a:rPr lang="en-US" dirty="0" smtClean="0"/>
              <a:t> castable concrete, or mortar, with proper bond properties, low shrinkage, low water-to-cement ratio and is highly flowable.</a:t>
            </a:r>
            <a:endParaRPr lang="en-US" b="1" dirty="0"/>
          </a:p>
        </p:txBody>
      </p:sp>
      <p:grpSp>
        <p:nvGrpSpPr>
          <p:cNvPr id="8" name="Group 7"/>
          <p:cNvGrpSpPr/>
          <p:nvPr/>
        </p:nvGrpSpPr>
        <p:grpSpPr>
          <a:xfrm>
            <a:off x="7772400" y="5943600"/>
            <a:ext cx="1230923" cy="810937"/>
            <a:chOff x="7226751" y="5867400"/>
            <a:chExt cx="1230923" cy="810937"/>
          </a:xfrm>
        </p:grpSpPr>
        <p:sp>
          <p:nvSpPr>
            <p:cNvPr id="9" name="Rectangle 8"/>
            <p:cNvSpPr/>
            <p:nvPr/>
          </p:nvSpPr>
          <p:spPr>
            <a:xfrm>
              <a:off x="7287998" y="5926517"/>
              <a:ext cx="1130224" cy="710082"/>
            </a:xfrm>
            <a:prstGeom prst="rect">
              <a:avLst/>
            </a:prstGeom>
            <a:solidFill>
              <a:schemeClr val="bg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p:cNvGrpSpPr/>
            <p:nvPr/>
          </p:nvGrpSpPr>
          <p:grpSpPr>
            <a:xfrm>
              <a:off x="7226751" y="5867400"/>
              <a:ext cx="1230923" cy="810937"/>
              <a:chOff x="7445826" y="5742263"/>
              <a:chExt cx="1230923" cy="810937"/>
            </a:xfrm>
          </p:grpSpPr>
          <p:pic>
            <p:nvPicPr>
              <p:cNvPr id="11" name="Picture 2" descr="C:\Users\ccoughlin\AppData\Local\Microsoft\Windows\Temporary Internet Files\Content.IE5\W7XYMR41\thumb-Clipboard-Background-33.3-12658[1].gif"/>
              <p:cNvPicPr>
                <a:picLocks noChangeAspect="1" noChangeArrowheads="1"/>
              </p:cNvPicPr>
              <p:nvPr>
                <p:custDataLst>
                  <p:tags r:id="rId2"/>
                </p:custDataLst>
              </p:nvPr>
            </p:nvPicPr>
            <p:blipFill>
              <a:blip r:embed="rId6">
                <a:extLst>
                  <a:ext uri="{28A0092B-C50C-407E-A947-70E740481C1C}">
                    <a14:useLocalDpi xmlns:a14="http://schemas.microsoft.com/office/drawing/2010/main" val="0"/>
                  </a:ext>
                </a:extLst>
              </a:blip>
              <a:srcRect/>
              <a:stretch>
                <a:fillRect/>
              </a:stretch>
            </p:blipFill>
            <p:spPr bwMode="auto">
              <a:xfrm>
                <a:off x="7497001" y="5742263"/>
                <a:ext cx="1140296" cy="810937"/>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11"/>
              <p:cNvSpPr txBox="1"/>
              <p:nvPr/>
            </p:nvSpPr>
            <p:spPr>
              <a:xfrm>
                <a:off x="7445826" y="6172908"/>
                <a:ext cx="1219200" cy="338554"/>
              </a:xfrm>
              <a:prstGeom prst="rect">
                <a:avLst/>
              </a:prstGeom>
              <a:noFill/>
            </p:spPr>
            <p:txBody>
              <a:bodyPr wrap="square" rtlCol="0">
                <a:spAutoFit/>
              </a:bodyPr>
              <a:lstStyle/>
              <a:p>
                <a:pPr algn="ctr"/>
                <a:r>
                  <a:rPr lang="en-US" sz="1600" i="1" dirty="0" smtClean="0"/>
                  <a:t>Bulletin </a:t>
                </a:r>
                <a:endParaRPr lang="en-US" sz="1600" i="1" dirty="0"/>
              </a:p>
            </p:txBody>
          </p:sp>
          <p:sp>
            <p:nvSpPr>
              <p:cNvPr id="13" name="Rectangle 12"/>
              <p:cNvSpPr/>
              <p:nvPr>
                <p:custDataLst>
                  <p:tags r:id="rId3"/>
                </p:custDataLst>
              </p:nvPr>
            </p:nvSpPr>
            <p:spPr>
              <a:xfrm>
                <a:off x="7457549" y="5783795"/>
                <a:ext cx="1219200" cy="523220"/>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28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RAP-4</a:t>
                </a:r>
              </a:p>
            </p:txBody>
          </p:sp>
        </p:grpSp>
      </p:grpSp>
      <p:pic>
        <p:nvPicPr>
          <p:cNvPr id="8195" name="Picture 3" descr="K:\Training\Projects\Customer\AIA\Online Courses\Concrete Repair Applications\Images\ICRI Form and pump.bmp"/>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953000" y="1904999"/>
            <a:ext cx="3692378" cy="3956119"/>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24183616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animEffect transition="in" filter="fade">
                                      <p:cBhvr>
                                        <p:cTn id="7" dur="1000"/>
                                        <p:tgtEl>
                                          <p:spTgt spid="4">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4" end="4"/>
                                            </p:txEl>
                                          </p:spTgt>
                                        </p:tgtEl>
                                        <p:attrNameLst>
                                          <p:attrName>style.visibility</p:attrName>
                                        </p:attrNameLst>
                                      </p:cBhvr>
                                      <p:to>
                                        <p:strVal val="visible"/>
                                      </p:to>
                                    </p:set>
                                    <p:animEffect transition="in" filter="fade">
                                      <p:cBhvr>
                                        <p:cTn id="12" dur="10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228600" y="1600200"/>
            <a:ext cx="8686800" cy="4876800"/>
          </a:xfrm>
          <a:prstGeom prst="rect">
            <a:avLst/>
          </a:prstGeom>
          <a:solidFill>
            <a:schemeClr val="bg1"/>
          </a:solidFill>
          <a:ln w="12700">
            <a:solidFill>
              <a:schemeClr val="bg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ounded Rectangle 11"/>
          <p:cNvSpPr/>
          <p:nvPr/>
        </p:nvSpPr>
        <p:spPr>
          <a:xfrm>
            <a:off x="2819400" y="1752600"/>
            <a:ext cx="5892188" cy="4572000"/>
          </a:xfrm>
          <a:prstGeom prst="roundRect">
            <a:avLst>
              <a:gd name="adj" fmla="val 7510"/>
            </a:avLst>
          </a:prstGeom>
          <a:solidFill>
            <a:schemeClr val="bg1"/>
          </a:solidFill>
          <a:ln w="12700">
            <a:solidFill>
              <a:schemeClr val="bg1">
                <a:lumMod val="75000"/>
              </a:schemeClr>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title"/>
          </p:nvPr>
        </p:nvSpPr>
        <p:spPr/>
        <p:txBody>
          <a:bodyPr/>
          <a:lstStyle/>
          <a:p>
            <a:r>
              <a:rPr lang="en-US" dirty="0" smtClean="0"/>
              <a:t>Concrete Repair References</a:t>
            </a:r>
            <a:endParaRPr lang="en-US" dirty="0"/>
          </a:p>
        </p:txBody>
      </p:sp>
      <p:sp>
        <p:nvSpPr>
          <p:cNvPr id="4" name="Rounded Rectangle 3"/>
          <p:cNvSpPr/>
          <p:nvPr/>
        </p:nvSpPr>
        <p:spPr>
          <a:xfrm>
            <a:off x="304800" y="1752600"/>
            <a:ext cx="2286000" cy="1371600"/>
          </a:xfrm>
          <a:prstGeom prst="roundRect">
            <a:avLst/>
          </a:prstGeom>
          <a:solidFill>
            <a:schemeClr val="accent1">
              <a:lumMod val="50000"/>
            </a:schemeClr>
          </a:solidFill>
          <a:ln>
            <a:solidFill>
              <a:schemeClr val="accent1">
                <a:lumMod val="75000"/>
              </a:schemeClr>
            </a:solidFill>
          </a:ln>
          <a:effectLst>
            <a:innerShdw blurRad="114300">
              <a:prstClr val="black"/>
            </a:innerShdw>
          </a:effectLst>
        </p:spPr>
        <p:style>
          <a:lnRef idx="2">
            <a:schemeClr val="accent2"/>
          </a:lnRef>
          <a:fillRef idx="1">
            <a:schemeClr val="lt1"/>
          </a:fillRef>
          <a:effectRef idx="0">
            <a:schemeClr val="accent2"/>
          </a:effectRef>
          <a:fontRef idx="minor">
            <a:schemeClr val="dk1"/>
          </a:fontRef>
        </p:style>
        <p:txBody>
          <a:bodyPr rtlCol="0" anchor="ctr"/>
          <a:lstStyle/>
          <a:p>
            <a:pPr algn="ctr"/>
            <a:r>
              <a:rPr lang="en-US" b="1" dirty="0" smtClean="0">
                <a:solidFill>
                  <a:schemeClr val="bg1"/>
                </a:solidFill>
              </a:rPr>
              <a:t>International Concrete Repair Institute</a:t>
            </a:r>
            <a:endParaRPr lang="en-US" b="1" dirty="0">
              <a:solidFill>
                <a:schemeClr val="bg1"/>
              </a:solidFill>
            </a:endParaRPr>
          </a:p>
        </p:txBody>
      </p:sp>
      <p:sp>
        <p:nvSpPr>
          <p:cNvPr id="5" name="Rounded Rectangle 4"/>
          <p:cNvSpPr/>
          <p:nvPr/>
        </p:nvSpPr>
        <p:spPr>
          <a:xfrm>
            <a:off x="304800" y="3352800"/>
            <a:ext cx="2286000" cy="1371600"/>
          </a:xfrm>
          <a:prstGeom prst="roundRect">
            <a:avLst/>
          </a:prstGeom>
          <a:solidFill>
            <a:schemeClr val="accent1"/>
          </a:solidFill>
          <a:ln>
            <a:solidFill>
              <a:schemeClr val="accent1">
                <a:lumMod val="75000"/>
              </a:schemeClr>
            </a:solidFill>
          </a:ln>
          <a:effectLst>
            <a:outerShdw blurRad="63500" sx="102000" sy="102000" algn="ctr"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rtlCol="0" anchor="ctr"/>
          <a:lstStyle/>
          <a:p>
            <a:pPr algn="ctr"/>
            <a:r>
              <a:rPr lang="en-US" dirty="0" smtClean="0"/>
              <a:t>American Concrete Institute</a:t>
            </a:r>
            <a:endParaRPr lang="en-US" dirty="0"/>
          </a:p>
        </p:txBody>
      </p:sp>
      <p:sp>
        <p:nvSpPr>
          <p:cNvPr id="6" name="Rounded Rectangle 5"/>
          <p:cNvSpPr/>
          <p:nvPr/>
        </p:nvSpPr>
        <p:spPr>
          <a:xfrm>
            <a:off x="336933" y="4953000"/>
            <a:ext cx="2286000" cy="1371600"/>
          </a:xfrm>
          <a:prstGeom prst="roundRect">
            <a:avLst/>
          </a:prstGeom>
          <a:solidFill>
            <a:schemeClr val="accent1"/>
          </a:solidFill>
          <a:ln>
            <a:solidFill>
              <a:schemeClr val="accent1">
                <a:lumMod val="75000"/>
              </a:schemeClr>
            </a:solidFill>
          </a:ln>
          <a:effectLst>
            <a:outerShdw blurRad="63500" sx="102000" sy="102000" algn="ctr"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rtlCol="0" anchor="ctr"/>
          <a:lstStyle/>
          <a:p>
            <a:pPr algn="ctr"/>
            <a:r>
              <a:rPr lang="en-US" dirty="0" smtClean="0"/>
              <a:t>American Society for Testing and Materials</a:t>
            </a:r>
            <a:endParaRPr lang="en-US" dirty="0"/>
          </a:p>
        </p:txBody>
      </p:sp>
      <p:sp>
        <p:nvSpPr>
          <p:cNvPr id="16" name="TextBox 15"/>
          <p:cNvSpPr txBox="1"/>
          <p:nvPr/>
        </p:nvSpPr>
        <p:spPr>
          <a:xfrm>
            <a:off x="4457700" y="1066800"/>
            <a:ext cx="2590800" cy="523220"/>
          </a:xfrm>
          <a:prstGeom prst="rect">
            <a:avLst/>
          </a:prstGeom>
          <a:noFill/>
        </p:spPr>
        <p:txBody>
          <a:bodyPr wrap="square" rtlCol="0">
            <a:spAutoFit/>
          </a:bodyPr>
          <a:lstStyle/>
          <a:p>
            <a:pPr algn="ctr"/>
            <a:r>
              <a:rPr lang="en-US" sz="2800" b="1" dirty="0" smtClean="0"/>
              <a:t>References:</a:t>
            </a:r>
            <a:endParaRPr lang="en-US" sz="2800" b="1" dirty="0"/>
          </a:p>
        </p:txBody>
      </p:sp>
      <p:sp>
        <p:nvSpPr>
          <p:cNvPr id="7" name="TextBox 6"/>
          <p:cNvSpPr txBox="1"/>
          <p:nvPr/>
        </p:nvSpPr>
        <p:spPr>
          <a:xfrm>
            <a:off x="3822400" y="4691390"/>
            <a:ext cx="3886200" cy="523220"/>
          </a:xfrm>
          <a:prstGeom prst="rect">
            <a:avLst/>
          </a:prstGeom>
          <a:noFill/>
        </p:spPr>
        <p:txBody>
          <a:bodyPr wrap="square" rtlCol="0">
            <a:spAutoFit/>
          </a:bodyPr>
          <a:lstStyle/>
          <a:p>
            <a:pPr algn="ctr"/>
            <a:r>
              <a:rPr lang="en-US" sz="2800" dirty="0" smtClean="0">
                <a:hlinkClick r:id="rId4"/>
              </a:rPr>
              <a:t>www.icri.org</a:t>
            </a:r>
            <a:endParaRPr lang="en-US" sz="2800" dirty="0" smtClean="0"/>
          </a:p>
        </p:txBody>
      </p:sp>
      <p:sp>
        <p:nvSpPr>
          <p:cNvPr id="8" name="Rectangle 7"/>
          <p:cNvSpPr/>
          <p:nvPr/>
        </p:nvSpPr>
        <p:spPr>
          <a:xfrm>
            <a:off x="3456181" y="2438400"/>
            <a:ext cx="4432239" cy="369332"/>
          </a:xfrm>
          <a:prstGeom prst="rect">
            <a:avLst/>
          </a:prstGeom>
        </p:spPr>
        <p:txBody>
          <a:bodyPr wrap="none">
            <a:spAutoFit/>
          </a:bodyPr>
          <a:lstStyle/>
          <a:p>
            <a:pPr algn="ctr"/>
            <a:r>
              <a:rPr lang="en-US" b="1" dirty="0" smtClean="0"/>
              <a:t>International Concrete Repair </a:t>
            </a:r>
            <a:r>
              <a:rPr lang="en-US" b="1" dirty="0"/>
              <a:t>Institute </a:t>
            </a:r>
            <a:r>
              <a:rPr lang="en-US" b="1" dirty="0" smtClean="0"/>
              <a:t>(ICRI</a:t>
            </a:r>
            <a:r>
              <a:rPr lang="en-US" b="1" dirty="0"/>
              <a:t>)</a:t>
            </a:r>
          </a:p>
        </p:txBody>
      </p:sp>
      <p:pic>
        <p:nvPicPr>
          <p:cNvPr id="9218" name="Picture 2" descr="K:\Training\Projects\Customer\AIA\Online Courses\Concrete Repair Applications\Images\ICRI_logo.gif"/>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001446" y="3200400"/>
            <a:ext cx="3462020" cy="1104900"/>
          </a:xfrm>
          <a:prstGeom prst="rect">
            <a:avLst/>
          </a:prstGeom>
          <a:ln>
            <a:noFill/>
          </a:ln>
          <a:effectLst/>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4148759380"/>
      </p:ext>
    </p:extLst>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descr="K:\Training\Projects\Customer\AIA\Online Courses\Concrete Repair Applications\Images\Form work example.bmp"/>
          <p:cNvPicPr>
            <a:picLocks noChangeAspect="1" noChangeArrowheads="1"/>
          </p:cNvPicPr>
          <p:nvPr/>
        </p:nvPicPr>
        <p:blipFill rotWithShape="1">
          <a:blip r:embed="rId6">
            <a:extLst>
              <a:ext uri="{28A0092B-C50C-407E-A947-70E740481C1C}">
                <a14:useLocalDpi xmlns:a14="http://schemas.microsoft.com/office/drawing/2010/main" val="0"/>
              </a:ext>
            </a:extLst>
          </a:blip>
          <a:srcRect b="5489"/>
          <a:stretch/>
        </p:blipFill>
        <p:spPr bwMode="auto">
          <a:xfrm>
            <a:off x="4534359" y="2792776"/>
            <a:ext cx="2341330" cy="4065224"/>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r>
              <a:rPr lang="en-US" dirty="0"/>
              <a:t>Form-and-Pour Application</a:t>
            </a:r>
          </a:p>
        </p:txBody>
      </p:sp>
      <p:sp>
        <p:nvSpPr>
          <p:cNvPr id="5" name="TextBox 4"/>
          <p:cNvSpPr txBox="1"/>
          <p:nvPr/>
        </p:nvSpPr>
        <p:spPr>
          <a:xfrm>
            <a:off x="457200" y="1957864"/>
            <a:ext cx="8229600" cy="923330"/>
          </a:xfrm>
          <a:prstGeom prst="rect">
            <a:avLst/>
          </a:prstGeom>
          <a:noFill/>
        </p:spPr>
        <p:txBody>
          <a:bodyPr wrap="square" rtlCol="0">
            <a:spAutoFit/>
          </a:bodyPr>
          <a:lstStyle/>
          <a:p>
            <a:pPr marL="285750" indent="-285750">
              <a:buFont typeface="Arial" panose="020B0604020202020204" pitchFamily="34" charset="0"/>
              <a:buChar char="•"/>
            </a:pPr>
            <a:r>
              <a:rPr lang="en-US" dirty="0"/>
              <a:t>After properly preparing the surface, erect the formwork. </a:t>
            </a:r>
          </a:p>
          <a:p>
            <a:pPr marL="285750" indent="-285750">
              <a:buFont typeface="Arial" panose="020B0604020202020204" pitchFamily="34" charset="0"/>
              <a:buChar char="•"/>
            </a:pPr>
            <a:endParaRPr lang="en-US" dirty="0"/>
          </a:p>
          <a:p>
            <a:pPr marL="342900" indent="-342900">
              <a:buFont typeface="+mj-lt"/>
              <a:buAutoNum type="arabicPeriod"/>
            </a:pPr>
            <a:endParaRPr lang="en-US" dirty="0"/>
          </a:p>
        </p:txBody>
      </p:sp>
      <p:sp>
        <p:nvSpPr>
          <p:cNvPr id="7" name="Oval 6"/>
          <p:cNvSpPr/>
          <p:nvPr/>
        </p:nvSpPr>
        <p:spPr>
          <a:xfrm>
            <a:off x="330506" y="1959531"/>
            <a:ext cx="381000" cy="352276"/>
          </a:xfrm>
          <a:prstGeom prst="ellipse">
            <a:avLst/>
          </a:prstGeom>
        </p:spPr>
        <p:style>
          <a:lnRef idx="1">
            <a:schemeClr val="accent2"/>
          </a:lnRef>
          <a:fillRef idx="2">
            <a:schemeClr val="accent2"/>
          </a:fillRef>
          <a:effectRef idx="1">
            <a:schemeClr val="accent2"/>
          </a:effectRef>
          <a:fontRef idx="minor">
            <a:schemeClr val="dk1"/>
          </a:fontRef>
        </p:style>
        <p:txBody>
          <a:bodyPr anchor="ctr"/>
          <a:lstStyle/>
          <a:p>
            <a:pPr algn="ctr" eaLnBrk="0" hangingPunct="0">
              <a:defRPr/>
            </a:pPr>
            <a:r>
              <a:rPr lang="en-US" sz="2400" dirty="0"/>
              <a:t>1</a:t>
            </a:r>
          </a:p>
        </p:txBody>
      </p:sp>
      <p:sp>
        <p:nvSpPr>
          <p:cNvPr id="8" name="Rectangle 7"/>
          <p:cNvSpPr/>
          <p:nvPr/>
        </p:nvSpPr>
        <p:spPr>
          <a:xfrm>
            <a:off x="330506" y="1297236"/>
            <a:ext cx="2658869" cy="523220"/>
          </a:xfrm>
          <a:prstGeom prst="rect">
            <a:avLst/>
          </a:prstGeom>
        </p:spPr>
        <p:txBody>
          <a:bodyPr wrap="none">
            <a:spAutoFit/>
          </a:bodyPr>
          <a:lstStyle/>
          <a:p>
            <a:r>
              <a:rPr lang="en-US" sz="2800" b="1" dirty="0">
                <a:solidFill>
                  <a:schemeClr val="accent1">
                    <a:lumMod val="50000"/>
                  </a:schemeClr>
                </a:solidFill>
              </a:rPr>
              <a:t>Steps in process:</a:t>
            </a:r>
          </a:p>
        </p:txBody>
      </p:sp>
      <p:cxnSp>
        <p:nvCxnSpPr>
          <p:cNvPr id="15" name="Straight Connector 14"/>
          <p:cNvCxnSpPr/>
          <p:nvPr/>
        </p:nvCxnSpPr>
        <p:spPr bwMode="auto">
          <a:xfrm>
            <a:off x="613265" y="2895600"/>
            <a:ext cx="7972983" cy="0"/>
          </a:xfrm>
          <a:prstGeom prst="line">
            <a:avLst/>
          </a:prstGeom>
          <a:ln>
            <a:solidFill>
              <a:schemeClr val="bg1">
                <a:lumMod val="75000"/>
              </a:schemeClr>
            </a:solidFill>
            <a:headEnd type="none" w="med" len="med"/>
            <a:tailEnd type="none" w="med" len="med"/>
          </a:ln>
        </p:spPr>
        <p:style>
          <a:lnRef idx="1">
            <a:schemeClr val="dk1"/>
          </a:lnRef>
          <a:fillRef idx="0">
            <a:schemeClr val="dk1"/>
          </a:fillRef>
          <a:effectRef idx="0">
            <a:schemeClr val="dk1"/>
          </a:effectRef>
          <a:fontRef idx="minor">
            <a:schemeClr val="tx1"/>
          </a:fontRef>
        </p:style>
      </p:cxnSp>
      <p:grpSp>
        <p:nvGrpSpPr>
          <p:cNvPr id="21" name="Group 20"/>
          <p:cNvGrpSpPr/>
          <p:nvPr/>
        </p:nvGrpSpPr>
        <p:grpSpPr>
          <a:xfrm>
            <a:off x="7772400" y="5943600"/>
            <a:ext cx="1230923" cy="810937"/>
            <a:chOff x="7226751" y="5867400"/>
            <a:chExt cx="1230923" cy="810937"/>
          </a:xfrm>
        </p:grpSpPr>
        <p:sp>
          <p:nvSpPr>
            <p:cNvPr id="28" name="Rectangle 27"/>
            <p:cNvSpPr/>
            <p:nvPr/>
          </p:nvSpPr>
          <p:spPr>
            <a:xfrm>
              <a:off x="7287998" y="5926517"/>
              <a:ext cx="1130224" cy="710082"/>
            </a:xfrm>
            <a:prstGeom prst="rect">
              <a:avLst/>
            </a:prstGeom>
            <a:solidFill>
              <a:schemeClr val="bg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9" name="Group 28"/>
            <p:cNvGrpSpPr/>
            <p:nvPr/>
          </p:nvGrpSpPr>
          <p:grpSpPr>
            <a:xfrm>
              <a:off x="7226751" y="5867400"/>
              <a:ext cx="1230923" cy="810937"/>
              <a:chOff x="7445826" y="5742263"/>
              <a:chExt cx="1230923" cy="810937"/>
            </a:xfrm>
          </p:grpSpPr>
          <p:pic>
            <p:nvPicPr>
              <p:cNvPr id="30" name="Picture 2" descr="C:\Users\ccoughlin\AppData\Local\Microsoft\Windows\Temporary Internet Files\Content.IE5\W7XYMR41\thumb-Clipboard-Background-33.3-12658[1].gif"/>
              <p:cNvPicPr>
                <a:picLocks noChangeAspect="1" noChangeArrowheads="1"/>
              </p:cNvPicPr>
              <p:nvPr>
                <p:custDataLst>
                  <p:tags r:id="rId2"/>
                </p:custDataLst>
              </p:nvPr>
            </p:nvPicPr>
            <p:blipFill>
              <a:blip r:embed="rId7">
                <a:extLst>
                  <a:ext uri="{28A0092B-C50C-407E-A947-70E740481C1C}">
                    <a14:useLocalDpi xmlns:a14="http://schemas.microsoft.com/office/drawing/2010/main" val="0"/>
                  </a:ext>
                </a:extLst>
              </a:blip>
              <a:srcRect/>
              <a:stretch>
                <a:fillRect/>
              </a:stretch>
            </p:blipFill>
            <p:spPr bwMode="auto">
              <a:xfrm>
                <a:off x="7497001" y="5742263"/>
                <a:ext cx="1140296" cy="810937"/>
              </a:xfrm>
              <a:prstGeom prst="rect">
                <a:avLst/>
              </a:prstGeom>
              <a:noFill/>
              <a:extLst>
                <a:ext uri="{909E8E84-426E-40DD-AFC4-6F175D3DCCD1}">
                  <a14:hiddenFill xmlns:a14="http://schemas.microsoft.com/office/drawing/2010/main">
                    <a:solidFill>
                      <a:srgbClr val="FFFFFF"/>
                    </a:solidFill>
                  </a14:hiddenFill>
                </a:ext>
              </a:extLst>
            </p:spPr>
          </p:pic>
          <p:sp>
            <p:nvSpPr>
              <p:cNvPr id="31" name="TextBox 30"/>
              <p:cNvSpPr txBox="1"/>
              <p:nvPr/>
            </p:nvSpPr>
            <p:spPr>
              <a:xfrm>
                <a:off x="7445826" y="6172908"/>
                <a:ext cx="1219200" cy="338554"/>
              </a:xfrm>
              <a:prstGeom prst="rect">
                <a:avLst/>
              </a:prstGeom>
              <a:noFill/>
            </p:spPr>
            <p:txBody>
              <a:bodyPr wrap="square" rtlCol="0">
                <a:spAutoFit/>
              </a:bodyPr>
              <a:lstStyle/>
              <a:p>
                <a:pPr algn="ctr"/>
                <a:r>
                  <a:rPr lang="en-US" sz="1600" i="1" dirty="0" smtClean="0"/>
                  <a:t>Bulletin </a:t>
                </a:r>
                <a:endParaRPr lang="en-US" sz="1600" i="1" dirty="0"/>
              </a:p>
            </p:txBody>
          </p:sp>
          <p:sp>
            <p:nvSpPr>
              <p:cNvPr id="32" name="Rectangle 31"/>
              <p:cNvSpPr/>
              <p:nvPr>
                <p:custDataLst>
                  <p:tags r:id="rId3"/>
                </p:custDataLst>
              </p:nvPr>
            </p:nvSpPr>
            <p:spPr>
              <a:xfrm>
                <a:off x="7457549" y="5783795"/>
                <a:ext cx="1219200" cy="523220"/>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28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RAP-4</a:t>
                </a:r>
              </a:p>
            </p:txBody>
          </p:sp>
        </p:grpSp>
      </p:grpSp>
      <p:sp>
        <p:nvSpPr>
          <p:cNvPr id="33" name="Rounded Rectangle 32"/>
          <p:cNvSpPr/>
          <p:nvPr/>
        </p:nvSpPr>
        <p:spPr>
          <a:xfrm>
            <a:off x="1524000" y="3505200"/>
            <a:ext cx="2743200" cy="2175806"/>
          </a:xfrm>
          <a:prstGeom prst="roundRect">
            <a:avLst/>
          </a:prstGeom>
          <a:solidFill>
            <a:schemeClr val="bg2">
              <a:lumMod val="20000"/>
              <a:lumOff val="80000"/>
            </a:schemeClr>
          </a:solidFill>
          <a:ln w="12700">
            <a:solidFill>
              <a:schemeClr val="bg2">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600" b="1" dirty="0" smtClean="0">
                <a:solidFill>
                  <a:schemeClr val="tx1"/>
                </a:solidFill>
              </a:rPr>
              <a:t>Note</a:t>
            </a:r>
            <a:r>
              <a:rPr lang="en-US" sz="1600" b="1" dirty="0">
                <a:solidFill>
                  <a:schemeClr val="tx1"/>
                </a:solidFill>
              </a:rPr>
              <a:t>: </a:t>
            </a:r>
            <a:r>
              <a:rPr lang="en-US" sz="1600" dirty="0">
                <a:solidFill>
                  <a:schemeClr val="tx1"/>
                </a:solidFill>
              </a:rPr>
              <a:t>It is critical that the formwork is designed and erected so that there is a way for the air to get out as the material is poured. This precaution decreases the chances of air pockets in the finished repair. </a:t>
            </a:r>
          </a:p>
        </p:txBody>
      </p:sp>
    </p:spTree>
    <p:custDataLst>
      <p:tags r:id="rId1"/>
    </p:custDataLst>
    <p:extLst>
      <p:ext uri="{BB962C8B-B14F-4D97-AF65-F5344CB8AC3E}">
        <p14:creationId xmlns:p14="http://schemas.microsoft.com/office/powerpoint/2010/main" val="373787775"/>
      </p:ext>
    </p:extLst>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Form-and-Pour Application</a:t>
            </a:r>
          </a:p>
        </p:txBody>
      </p:sp>
      <p:sp>
        <p:nvSpPr>
          <p:cNvPr id="5" name="TextBox 4"/>
          <p:cNvSpPr txBox="1"/>
          <p:nvPr/>
        </p:nvSpPr>
        <p:spPr>
          <a:xfrm>
            <a:off x="457200" y="1957864"/>
            <a:ext cx="8229600" cy="923330"/>
          </a:xfrm>
          <a:prstGeom prst="rect">
            <a:avLst/>
          </a:prstGeom>
          <a:noFill/>
        </p:spPr>
        <p:txBody>
          <a:bodyPr wrap="square" rtlCol="0">
            <a:spAutoFit/>
          </a:bodyPr>
          <a:lstStyle/>
          <a:p>
            <a:pPr marL="342900" indent="-342900">
              <a:buFont typeface="+mj-lt"/>
              <a:buAutoNum type="arabicPeriod"/>
            </a:pPr>
            <a:r>
              <a:rPr lang="en-US" dirty="0" smtClean="0"/>
              <a:t>After properly mixing, based on manufacturer’s recommendations, pour the repair material into the prepared cavity. Use vibrators to consolidate the repair material to ensure that there are no air pockets. </a:t>
            </a:r>
            <a:endParaRPr lang="en-US" dirty="0"/>
          </a:p>
        </p:txBody>
      </p:sp>
      <p:sp>
        <p:nvSpPr>
          <p:cNvPr id="7" name="Oval 6"/>
          <p:cNvSpPr/>
          <p:nvPr/>
        </p:nvSpPr>
        <p:spPr>
          <a:xfrm>
            <a:off x="330506" y="1959531"/>
            <a:ext cx="381000" cy="352276"/>
          </a:xfrm>
          <a:prstGeom prst="ellipse">
            <a:avLst/>
          </a:prstGeom>
        </p:spPr>
        <p:style>
          <a:lnRef idx="1">
            <a:schemeClr val="accent2"/>
          </a:lnRef>
          <a:fillRef idx="2">
            <a:schemeClr val="accent2"/>
          </a:fillRef>
          <a:effectRef idx="1">
            <a:schemeClr val="accent2"/>
          </a:effectRef>
          <a:fontRef idx="minor">
            <a:schemeClr val="dk1"/>
          </a:fontRef>
        </p:style>
        <p:txBody>
          <a:bodyPr anchor="ctr"/>
          <a:lstStyle/>
          <a:p>
            <a:pPr algn="ctr" eaLnBrk="0" hangingPunct="0">
              <a:defRPr/>
            </a:pPr>
            <a:r>
              <a:rPr lang="en-US" sz="2400" dirty="0"/>
              <a:t>2</a:t>
            </a:r>
          </a:p>
        </p:txBody>
      </p:sp>
      <p:sp>
        <p:nvSpPr>
          <p:cNvPr id="8" name="Rectangle 7"/>
          <p:cNvSpPr/>
          <p:nvPr/>
        </p:nvSpPr>
        <p:spPr>
          <a:xfrm>
            <a:off x="330506" y="1297236"/>
            <a:ext cx="2658869" cy="523220"/>
          </a:xfrm>
          <a:prstGeom prst="rect">
            <a:avLst/>
          </a:prstGeom>
        </p:spPr>
        <p:txBody>
          <a:bodyPr wrap="none">
            <a:spAutoFit/>
          </a:bodyPr>
          <a:lstStyle/>
          <a:p>
            <a:r>
              <a:rPr lang="en-US" sz="2800" b="1" dirty="0">
                <a:solidFill>
                  <a:schemeClr val="accent1">
                    <a:lumMod val="50000"/>
                  </a:schemeClr>
                </a:solidFill>
              </a:rPr>
              <a:t>Steps in process:</a:t>
            </a:r>
          </a:p>
        </p:txBody>
      </p:sp>
      <p:cxnSp>
        <p:nvCxnSpPr>
          <p:cNvPr id="15" name="Straight Connector 14"/>
          <p:cNvCxnSpPr/>
          <p:nvPr/>
        </p:nvCxnSpPr>
        <p:spPr bwMode="auto">
          <a:xfrm>
            <a:off x="613265" y="2895600"/>
            <a:ext cx="7972983" cy="0"/>
          </a:xfrm>
          <a:prstGeom prst="line">
            <a:avLst/>
          </a:prstGeom>
          <a:ln>
            <a:solidFill>
              <a:schemeClr val="bg1">
                <a:lumMod val="75000"/>
              </a:schemeClr>
            </a:solidFill>
            <a:headEnd type="none" w="med" len="med"/>
            <a:tailEnd type="none" w="med" len="med"/>
          </a:ln>
        </p:spPr>
        <p:style>
          <a:lnRef idx="1">
            <a:schemeClr val="dk1"/>
          </a:lnRef>
          <a:fillRef idx="0">
            <a:schemeClr val="dk1"/>
          </a:fillRef>
          <a:effectRef idx="0">
            <a:schemeClr val="dk1"/>
          </a:effectRef>
          <a:fontRef idx="minor">
            <a:schemeClr val="tx1"/>
          </a:fontRef>
        </p:style>
      </p:cxnSp>
      <p:grpSp>
        <p:nvGrpSpPr>
          <p:cNvPr id="21" name="Group 20"/>
          <p:cNvGrpSpPr/>
          <p:nvPr/>
        </p:nvGrpSpPr>
        <p:grpSpPr>
          <a:xfrm>
            <a:off x="7772400" y="5943600"/>
            <a:ext cx="1230923" cy="810937"/>
            <a:chOff x="7226751" y="5867400"/>
            <a:chExt cx="1230923" cy="810937"/>
          </a:xfrm>
        </p:grpSpPr>
        <p:sp>
          <p:nvSpPr>
            <p:cNvPr id="28" name="Rectangle 27"/>
            <p:cNvSpPr/>
            <p:nvPr/>
          </p:nvSpPr>
          <p:spPr>
            <a:xfrm>
              <a:off x="7287998" y="5926517"/>
              <a:ext cx="1130224" cy="710082"/>
            </a:xfrm>
            <a:prstGeom prst="rect">
              <a:avLst/>
            </a:prstGeom>
            <a:solidFill>
              <a:schemeClr val="bg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9" name="Group 28"/>
            <p:cNvGrpSpPr/>
            <p:nvPr/>
          </p:nvGrpSpPr>
          <p:grpSpPr>
            <a:xfrm>
              <a:off x="7226751" y="5867400"/>
              <a:ext cx="1230923" cy="810937"/>
              <a:chOff x="7445826" y="5742263"/>
              <a:chExt cx="1230923" cy="810937"/>
            </a:xfrm>
          </p:grpSpPr>
          <p:pic>
            <p:nvPicPr>
              <p:cNvPr id="30" name="Picture 2" descr="C:\Users\ccoughlin\AppData\Local\Microsoft\Windows\Temporary Internet Files\Content.IE5\W7XYMR41\thumb-Clipboard-Background-33.3-12658[1].gif"/>
              <p:cNvPicPr>
                <a:picLocks noChangeAspect="1" noChangeArrowheads="1"/>
              </p:cNvPicPr>
              <p:nvPr>
                <p:custDataLst>
                  <p:tags r:id="rId2"/>
                </p:custDataLst>
              </p:nvPr>
            </p:nvPicPr>
            <p:blipFill>
              <a:blip r:embed="rId6">
                <a:extLst>
                  <a:ext uri="{28A0092B-C50C-407E-A947-70E740481C1C}">
                    <a14:useLocalDpi xmlns:a14="http://schemas.microsoft.com/office/drawing/2010/main" val="0"/>
                  </a:ext>
                </a:extLst>
              </a:blip>
              <a:srcRect/>
              <a:stretch>
                <a:fillRect/>
              </a:stretch>
            </p:blipFill>
            <p:spPr bwMode="auto">
              <a:xfrm>
                <a:off x="7497001" y="5742263"/>
                <a:ext cx="1140296" cy="810937"/>
              </a:xfrm>
              <a:prstGeom prst="rect">
                <a:avLst/>
              </a:prstGeom>
              <a:noFill/>
              <a:extLst>
                <a:ext uri="{909E8E84-426E-40DD-AFC4-6F175D3DCCD1}">
                  <a14:hiddenFill xmlns:a14="http://schemas.microsoft.com/office/drawing/2010/main">
                    <a:solidFill>
                      <a:srgbClr val="FFFFFF"/>
                    </a:solidFill>
                  </a14:hiddenFill>
                </a:ext>
              </a:extLst>
            </p:spPr>
          </p:pic>
          <p:sp>
            <p:nvSpPr>
              <p:cNvPr id="31" name="TextBox 30"/>
              <p:cNvSpPr txBox="1"/>
              <p:nvPr/>
            </p:nvSpPr>
            <p:spPr>
              <a:xfrm>
                <a:off x="7445826" y="6172908"/>
                <a:ext cx="1219200" cy="338554"/>
              </a:xfrm>
              <a:prstGeom prst="rect">
                <a:avLst/>
              </a:prstGeom>
              <a:noFill/>
            </p:spPr>
            <p:txBody>
              <a:bodyPr wrap="square" rtlCol="0">
                <a:spAutoFit/>
              </a:bodyPr>
              <a:lstStyle/>
              <a:p>
                <a:pPr algn="ctr"/>
                <a:r>
                  <a:rPr lang="en-US" sz="1600" i="1" dirty="0" smtClean="0"/>
                  <a:t>Bulletin </a:t>
                </a:r>
                <a:endParaRPr lang="en-US" sz="1600" i="1" dirty="0"/>
              </a:p>
            </p:txBody>
          </p:sp>
          <p:sp>
            <p:nvSpPr>
              <p:cNvPr id="32" name="Rectangle 31"/>
              <p:cNvSpPr/>
              <p:nvPr>
                <p:custDataLst>
                  <p:tags r:id="rId3"/>
                </p:custDataLst>
              </p:nvPr>
            </p:nvSpPr>
            <p:spPr>
              <a:xfrm>
                <a:off x="7457549" y="5783795"/>
                <a:ext cx="1219200" cy="523220"/>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28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RAP-4</a:t>
                </a:r>
              </a:p>
            </p:txBody>
          </p:sp>
        </p:grpSp>
      </p:grpSp>
      <p:pic>
        <p:nvPicPr>
          <p:cNvPr id="21506" name="Picture 2" descr="K:\Training\Projects\Customer\AIA\Online Courses\Concrete Repair Applications\Images\Form and Pour 2 set up.bmp"/>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724400" y="2907535"/>
            <a:ext cx="2160798" cy="3962400"/>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2908848357"/>
      </p:ext>
    </p:extLst>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Form-and-Pour Application</a:t>
            </a:r>
          </a:p>
        </p:txBody>
      </p:sp>
      <p:sp>
        <p:nvSpPr>
          <p:cNvPr id="5" name="TextBox 4"/>
          <p:cNvSpPr txBox="1"/>
          <p:nvPr/>
        </p:nvSpPr>
        <p:spPr>
          <a:xfrm>
            <a:off x="457200" y="1957864"/>
            <a:ext cx="8229600" cy="923330"/>
          </a:xfrm>
          <a:prstGeom prst="rect">
            <a:avLst/>
          </a:prstGeom>
          <a:noFill/>
        </p:spPr>
        <p:txBody>
          <a:bodyPr wrap="square" rtlCol="0">
            <a:spAutoFit/>
          </a:bodyPr>
          <a:lstStyle/>
          <a:p>
            <a:pPr marL="285750" indent="-285750">
              <a:buFont typeface="Arial" panose="020B0604020202020204" pitchFamily="34" charset="0"/>
              <a:buChar char="•"/>
            </a:pPr>
            <a:r>
              <a:rPr lang="en-US" dirty="0"/>
              <a:t>Formwork is left on while the repair material cures. After the repair material </a:t>
            </a:r>
            <a:r>
              <a:rPr lang="en-US" dirty="0" smtClean="0"/>
              <a:t>has cured, </a:t>
            </a:r>
            <a:r>
              <a:rPr lang="en-US" dirty="0"/>
              <a:t>the formwork is removed and a curing compound </a:t>
            </a:r>
            <a:r>
              <a:rPr lang="en-US" dirty="0" smtClean="0"/>
              <a:t>may be </a:t>
            </a:r>
            <a:r>
              <a:rPr lang="en-US" dirty="0"/>
              <a:t>added to ensure that the material develops its full strength. </a:t>
            </a:r>
          </a:p>
        </p:txBody>
      </p:sp>
      <p:sp>
        <p:nvSpPr>
          <p:cNvPr id="7" name="Oval 6"/>
          <p:cNvSpPr/>
          <p:nvPr/>
        </p:nvSpPr>
        <p:spPr>
          <a:xfrm>
            <a:off x="330506" y="1959531"/>
            <a:ext cx="381000" cy="352276"/>
          </a:xfrm>
          <a:prstGeom prst="ellipse">
            <a:avLst/>
          </a:prstGeom>
        </p:spPr>
        <p:style>
          <a:lnRef idx="1">
            <a:schemeClr val="accent2"/>
          </a:lnRef>
          <a:fillRef idx="2">
            <a:schemeClr val="accent2"/>
          </a:fillRef>
          <a:effectRef idx="1">
            <a:schemeClr val="accent2"/>
          </a:effectRef>
          <a:fontRef idx="minor">
            <a:schemeClr val="dk1"/>
          </a:fontRef>
        </p:style>
        <p:txBody>
          <a:bodyPr anchor="ctr"/>
          <a:lstStyle/>
          <a:p>
            <a:pPr algn="ctr" eaLnBrk="0" hangingPunct="0">
              <a:defRPr/>
            </a:pPr>
            <a:r>
              <a:rPr lang="en-US" sz="2400" dirty="0"/>
              <a:t>3</a:t>
            </a:r>
          </a:p>
        </p:txBody>
      </p:sp>
      <p:sp>
        <p:nvSpPr>
          <p:cNvPr id="8" name="Rectangle 7"/>
          <p:cNvSpPr/>
          <p:nvPr/>
        </p:nvSpPr>
        <p:spPr>
          <a:xfrm>
            <a:off x="330506" y="1297236"/>
            <a:ext cx="2658869" cy="523220"/>
          </a:xfrm>
          <a:prstGeom prst="rect">
            <a:avLst/>
          </a:prstGeom>
        </p:spPr>
        <p:txBody>
          <a:bodyPr wrap="none">
            <a:spAutoFit/>
          </a:bodyPr>
          <a:lstStyle/>
          <a:p>
            <a:r>
              <a:rPr lang="en-US" sz="2800" b="1" dirty="0">
                <a:solidFill>
                  <a:schemeClr val="accent1">
                    <a:lumMod val="50000"/>
                  </a:schemeClr>
                </a:solidFill>
              </a:rPr>
              <a:t>Steps in process:</a:t>
            </a:r>
          </a:p>
        </p:txBody>
      </p:sp>
      <p:cxnSp>
        <p:nvCxnSpPr>
          <p:cNvPr id="15" name="Straight Connector 14"/>
          <p:cNvCxnSpPr/>
          <p:nvPr/>
        </p:nvCxnSpPr>
        <p:spPr bwMode="auto">
          <a:xfrm>
            <a:off x="613265" y="2895600"/>
            <a:ext cx="7972983" cy="0"/>
          </a:xfrm>
          <a:prstGeom prst="line">
            <a:avLst/>
          </a:prstGeom>
          <a:ln>
            <a:solidFill>
              <a:schemeClr val="bg1">
                <a:lumMod val="75000"/>
              </a:schemeClr>
            </a:solidFill>
            <a:headEnd type="none" w="med" len="med"/>
            <a:tailEnd type="none" w="med" len="med"/>
          </a:ln>
        </p:spPr>
        <p:style>
          <a:lnRef idx="1">
            <a:schemeClr val="dk1"/>
          </a:lnRef>
          <a:fillRef idx="0">
            <a:schemeClr val="dk1"/>
          </a:fillRef>
          <a:effectRef idx="0">
            <a:schemeClr val="dk1"/>
          </a:effectRef>
          <a:fontRef idx="minor">
            <a:schemeClr val="tx1"/>
          </a:fontRef>
        </p:style>
      </p:cxnSp>
      <p:grpSp>
        <p:nvGrpSpPr>
          <p:cNvPr id="21" name="Group 20"/>
          <p:cNvGrpSpPr/>
          <p:nvPr/>
        </p:nvGrpSpPr>
        <p:grpSpPr>
          <a:xfrm>
            <a:off x="7772400" y="5943600"/>
            <a:ext cx="1230923" cy="810937"/>
            <a:chOff x="7226751" y="5867400"/>
            <a:chExt cx="1230923" cy="810937"/>
          </a:xfrm>
        </p:grpSpPr>
        <p:sp>
          <p:nvSpPr>
            <p:cNvPr id="28" name="Rectangle 27"/>
            <p:cNvSpPr/>
            <p:nvPr/>
          </p:nvSpPr>
          <p:spPr>
            <a:xfrm>
              <a:off x="7287998" y="5926517"/>
              <a:ext cx="1130224" cy="710082"/>
            </a:xfrm>
            <a:prstGeom prst="rect">
              <a:avLst/>
            </a:prstGeom>
            <a:solidFill>
              <a:schemeClr val="bg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9" name="Group 28"/>
            <p:cNvGrpSpPr/>
            <p:nvPr/>
          </p:nvGrpSpPr>
          <p:grpSpPr>
            <a:xfrm>
              <a:off x="7226751" y="5867400"/>
              <a:ext cx="1230923" cy="810937"/>
              <a:chOff x="7445826" y="5742263"/>
              <a:chExt cx="1230923" cy="810937"/>
            </a:xfrm>
          </p:grpSpPr>
          <p:pic>
            <p:nvPicPr>
              <p:cNvPr id="30" name="Picture 2" descr="C:\Users\ccoughlin\AppData\Local\Microsoft\Windows\Temporary Internet Files\Content.IE5\W7XYMR41\thumb-Clipboard-Background-33.3-12658[1].gif"/>
              <p:cNvPicPr>
                <a:picLocks noChangeAspect="1" noChangeArrowheads="1"/>
              </p:cNvPicPr>
              <p:nvPr>
                <p:custDataLst>
                  <p:tags r:id="rId2"/>
                </p:custDataLst>
              </p:nvPr>
            </p:nvPicPr>
            <p:blipFill>
              <a:blip r:embed="rId6">
                <a:extLst>
                  <a:ext uri="{28A0092B-C50C-407E-A947-70E740481C1C}">
                    <a14:useLocalDpi xmlns:a14="http://schemas.microsoft.com/office/drawing/2010/main" val="0"/>
                  </a:ext>
                </a:extLst>
              </a:blip>
              <a:srcRect/>
              <a:stretch>
                <a:fillRect/>
              </a:stretch>
            </p:blipFill>
            <p:spPr bwMode="auto">
              <a:xfrm>
                <a:off x="7497001" y="5742263"/>
                <a:ext cx="1140296" cy="810937"/>
              </a:xfrm>
              <a:prstGeom prst="rect">
                <a:avLst/>
              </a:prstGeom>
              <a:noFill/>
              <a:extLst>
                <a:ext uri="{909E8E84-426E-40DD-AFC4-6F175D3DCCD1}">
                  <a14:hiddenFill xmlns:a14="http://schemas.microsoft.com/office/drawing/2010/main">
                    <a:solidFill>
                      <a:srgbClr val="FFFFFF"/>
                    </a:solidFill>
                  </a14:hiddenFill>
                </a:ext>
              </a:extLst>
            </p:spPr>
          </p:pic>
          <p:sp>
            <p:nvSpPr>
              <p:cNvPr id="31" name="TextBox 30"/>
              <p:cNvSpPr txBox="1"/>
              <p:nvPr/>
            </p:nvSpPr>
            <p:spPr>
              <a:xfrm>
                <a:off x="7445826" y="6172908"/>
                <a:ext cx="1219200" cy="338554"/>
              </a:xfrm>
              <a:prstGeom prst="rect">
                <a:avLst/>
              </a:prstGeom>
              <a:noFill/>
            </p:spPr>
            <p:txBody>
              <a:bodyPr wrap="square" rtlCol="0">
                <a:spAutoFit/>
              </a:bodyPr>
              <a:lstStyle/>
              <a:p>
                <a:pPr algn="ctr"/>
                <a:r>
                  <a:rPr lang="en-US" sz="1600" i="1" dirty="0" smtClean="0"/>
                  <a:t>Bulletin </a:t>
                </a:r>
                <a:endParaRPr lang="en-US" sz="1600" i="1" dirty="0"/>
              </a:p>
            </p:txBody>
          </p:sp>
          <p:sp>
            <p:nvSpPr>
              <p:cNvPr id="32" name="Rectangle 31"/>
              <p:cNvSpPr/>
              <p:nvPr>
                <p:custDataLst>
                  <p:tags r:id="rId3"/>
                </p:custDataLst>
              </p:nvPr>
            </p:nvSpPr>
            <p:spPr>
              <a:xfrm>
                <a:off x="7457549" y="5783795"/>
                <a:ext cx="1219200" cy="523220"/>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28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RAP-4</a:t>
                </a:r>
              </a:p>
            </p:txBody>
          </p:sp>
        </p:grpSp>
      </p:grpSp>
      <p:sp>
        <p:nvSpPr>
          <p:cNvPr id="14" name="Rounded Rectangle 13"/>
          <p:cNvSpPr/>
          <p:nvPr/>
        </p:nvSpPr>
        <p:spPr>
          <a:xfrm>
            <a:off x="1371600" y="3733800"/>
            <a:ext cx="2514600" cy="1295400"/>
          </a:xfrm>
          <a:prstGeom prst="roundRect">
            <a:avLst/>
          </a:prstGeom>
          <a:solidFill>
            <a:schemeClr val="bg2">
              <a:lumMod val="20000"/>
              <a:lumOff val="80000"/>
            </a:schemeClr>
          </a:solidFill>
          <a:ln w="12700">
            <a:solidFill>
              <a:schemeClr val="bg2">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1"/>
                </a:solidFill>
              </a:rPr>
              <a:t>Curing compounds </a:t>
            </a:r>
            <a:r>
              <a:rPr lang="en-US" sz="1600" dirty="0" smtClean="0">
                <a:solidFill>
                  <a:schemeClr val="tx1"/>
                </a:solidFill>
              </a:rPr>
              <a:t>may be applied to </a:t>
            </a:r>
            <a:r>
              <a:rPr lang="en-US" sz="1600" dirty="0">
                <a:solidFill>
                  <a:schemeClr val="tx1"/>
                </a:solidFill>
              </a:rPr>
              <a:t>protect the repair from premature drying shrinkage. </a:t>
            </a:r>
          </a:p>
        </p:txBody>
      </p:sp>
      <p:pic>
        <p:nvPicPr>
          <p:cNvPr id="22530" name="Picture 2" descr="K:\Training\Projects\Customer\AIA\Online Courses\Concrete Repair Applications\Images\Form and pour 4 finishing.bmp"/>
          <p:cNvPicPr>
            <a:picLocks noChangeAspect="1" noChangeArrowheads="1"/>
          </p:cNvPicPr>
          <p:nvPr/>
        </p:nvPicPr>
        <p:blipFill rotWithShape="1">
          <a:blip r:embed="rId7">
            <a:extLst>
              <a:ext uri="{28A0092B-C50C-407E-A947-70E740481C1C}">
                <a14:useLocalDpi xmlns:a14="http://schemas.microsoft.com/office/drawing/2010/main" val="0"/>
              </a:ext>
            </a:extLst>
          </a:blip>
          <a:srcRect t="2766" b="4704"/>
          <a:stretch/>
        </p:blipFill>
        <p:spPr bwMode="auto">
          <a:xfrm>
            <a:off x="4267200" y="3007605"/>
            <a:ext cx="2984154" cy="3746932"/>
          </a:xfrm>
          <a:prstGeom prst="rect">
            <a:avLst/>
          </a:prstGeom>
          <a:noFill/>
          <a:extLst>
            <a:ext uri="{909E8E84-426E-40DD-AFC4-6F175D3DCCD1}">
              <a14:hiddenFill xmlns:a14="http://schemas.microsoft.com/office/drawing/2010/main">
                <a:solidFill>
                  <a:srgbClr val="FFFFFF"/>
                </a:solidFill>
              </a14:hiddenFill>
            </a:ext>
          </a:extLst>
        </p:spPr>
      </p:pic>
      <p:sp>
        <p:nvSpPr>
          <p:cNvPr id="16" name="Rectangle 15"/>
          <p:cNvSpPr/>
          <p:nvPr/>
        </p:nvSpPr>
        <p:spPr>
          <a:xfrm>
            <a:off x="1832014" y="5121592"/>
            <a:ext cx="2054186" cy="738664"/>
          </a:xfrm>
          <a:prstGeom prst="rect">
            <a:avLst/>
          </a:prstGeom>
        </p:spPr>
        <p:txBody>
          <a:bodyPr wrap="square">
            <a:spAutoFit/>
          </a:bodyPr>
          <a:lstStyle/>
          <a:p>
            <a:r>
              <a:rPr lang="en-US" sz="1400" dirty="0" smtClean="0"/>
              <a:t>Curing methods are outlined in </a:t>
            </a:r>
            <a:r>
              <a:rPr lang="en-US" sz="1400" b="1" dirty="0" smtClean="0"/>
              <a:t>ACI 3048R </a:t>
            </a:r>
            <a:r>
              <a:rPr lang="en-US" sz="1400" i="1" dirty="0" smtClean="0"/>
              <a:t>Guide to Curing Concrete.</a:t>
            </a:r>
            <a:endParaRPr lang="en-US" sz="1400" b="1" dirty="0"/>
          </a:p>
        </p:txBody>
      </p:sp>
      <p:pic>
        <p:nvPicPr>
          <p:cNvPr id="17" name="Picture 2" descr="K:\Training\Projects\Customer\AIA\Online Courses\Concrete Repair Applications\Images\magnifying glass.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477426" y="5185999"/>
            <a:ext cx="290782" cy="280770"/>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17"/>
          <p:cNvPicPr>
            <a:picLocks noChangeAspect="1"/>
          </p:cNvPicPr>
          <p:nvPr/>
        </p:nvPicPr>
        <p:blipFill>
          <a:blip r:embed="rId9"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257552" y="6311687"/>
            <a:ext cx="380936" cy="380936"/>
          </a:xfrm>
          <a:prstGeom prst="rect">
            <a:avLst/>
          </a:prstGeom>
        </p:spPr>
      </p:pic>
    </p:spTree>
    <p:custDataLst>
      <p:tags r:id="rId1"/>
    </p:custDataLst>
    <p:extLst>
      <p:ext uri="{BB962C8B-B14F-4D97-AF65-F5344CB8AC3E}">
        <p14:creationId xmlns:p14="http://schemas.microsoft.com/office/powerpoint/2010/main" val="314199480"/>
      </p:ext>
    </p:extLst>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Form-and-Pour Application</a:t>
            </a:r>
          </a:p>
        </p:txBody>
      </p:sp>
      <p:sp>
        <p:nvSpPr>
          <p:cNvPr id="4" name="TextBox 3"/>
          <p:cNvSpPr txBox="1"/>
          <p:nvPr/>
        </p:nvSpPr>
        <p:spPr>
          <a:xfrm>
            <a:off x="609600" y="2286000"/>
            <a:ext cx="3711574" cy="2862322"/>
          </a:xfrm>
          <a:prstGeom prst="rect">
            <a:avLst/>
          </a:prstGeom>
          <a:noFill/>
        </p:spPr>
        <p:txBody>
          <a:bodyPr wrap="square" rtlCol="0">
            <a:spAutoFit/>
          </a:bodyPr>
          <a:lstStyle/>
          <a:p>
            <a:r>
              <a:rPr lang="en-US" sz="2000" b="1" dirty="0" smtClean="0"/>
              <a:t>Advantages:</a:t>
            </a:r>
          </a:p>
          <a:p>
            <a:pPr marL="285750" indent="-285750">
              <a:buFont typeface="Arial" panose="020B0604020202020204" pitchFamily="34" charset="0"/>
              <a:buChar char="•"/>
            </a:pPr>
            <a:r>
              <a:rPr lang="en-US" sz="1600" dirty="0" smtClean="0"/>
              <a:t>Many different materials can be used.</a:t>
            </a:r>
          </a:p>
          <a:p>
            <a:pPr marL="285750" indent="-285750">
              <a:buFont typeface="Arial" panose="020B0604020202020204" pitchFamily="34" charset="0"/>
              <a:buChar char="•"/>
            </a:pPr>
            <a:endParaRPr lang="en-US" sz="1600" dirty="0" smtClean="0"/>
          </a:p>
          <a:p>
            <a:pPr marL="285750" indent="-285750">
              <a:buFont typeface="Arial" panose="020B0604020202020204" pitchFamily="34" charset="0"/>
              <a:buChar char="•"/>
            </a:pPr>
            <a:r>
              <a:rPr lang="en-US" sz="1600" dirty="0" smtClean="0"/>
              <a:t>Repair material can be placed around reinforcement.</a:t>
            </a:r>
          </a:p>
          <a:p>
            <a:pPr marL="285750" indent="-285750">
              <a:buFont typeface="Arial" panose="020B0604020202020204" pitchFamily="34" charset="0"/>
              <a:buChar char="•"/>
            </a:pPr>
            <a:endParaRPr lang="en-US" sz="1600" dirty="0" smtClean="0"/>
          </a:p>
          <a:p>
            <a:pPr marL="285750" indent="-285750">
              <a:buFont typeface="Arial" panose="020B0604020202020204" pitchFamily="34" charset="0"/>
              <a:buChar char="•"/>
            </a:pPr>
            <a:r>
              <a:rPr lang="en-US" sz="1600" dirty="0"/>
              <a:t>No potential sagging of materials</a:t>
            </a:r>
            <a:r>
              <a:rPr lang="en-US" sz="1600" dirty="0" smtClean="0"/>
              <a:t>.</a:t>
            </a:r>
          </a:p>
          <a:p>
            <a:pPr marL="285750" indent="-285750">
              <a:buFont typeface="Arial" panose="020B0604020202020204" pitchFamily="34" charset="0"/>
              <a:buChar char="•"/>
            </a:pPr>
            <a:endParaRPr lang="en-US" sz="1600" dirty="0" smtClean="0"/>
          </a:p>
          <a:p>
            <a:pPr marL="285750" indent="-285750">
              <a:buFont typeface="Arial" panose="020B0604020202020204" pitchFamily="34" charset="0"/>
              <a:buChar char="•"/>
            </a:pPr>
            <a:r>
              <a:rPr lang="en-US" sz="1600" dirty="0" smtClean="0"/>
              <a:t>Formwork prevents against early drying which could lead to undesirable cracking.</a:t>
            </a:r>
            <a:endParaRPr lang="en-US" sz="1600" dirty="0"/>
          </a:p>
        </p:txBody>
      </p:sp>
      <p:sp>
        <p:nvSpPr>
          <p:cNvPr id="5" name="TextBox 4"/>
          <p:cNvSpPr txBox="1"/>
          <p:nvPr/>
        </p:nvSpPr>
        <p:spPr>
          <a:xfrm>
            <a:off x="4778647" y="2286000"/>
            <a:ext cx="3711574" cy="2616101"/>
          </a:xfrm>
          <a:prstGeom prst="rect">
            <a:avLst/>
          </a:prstGeom>
          <a:noFill/>
        </p:spPr>
        <p:txBody>
          <a:bodyPr wrap="square" rtlCol="0">
            <a:spAutoFit/>
          </a:bodyPr>
          <a:lstStyle/>
          <a:p>
            <a:r>
              <a:rPr lang="en-US" sz="2000" b="1" dirty="0" smtClean="0"/>
              <a:t>Disadvantages:</a:t>
            </a:r>
          </a:p>
          <a:p>
            <a:pPr marL="171450" indent="-171450">
              <a:buFont typeface="Arial" panose="020B0604020202020204" pitchFamily="34" charset="0"/>
              <a:buChar char="•"/>
            </a:pPr>
            <a:r>
              <a:rPr lang="en-US" sz="1600" dirty="0"/>
              <a:t>Formwork can be expensive to install and </a:t>
            </a:r>
            <a:r>
              <a:rPr lang="en-US" sz="1600" dirty="0" smtClean="0"/>
              <a:t>erect, </a:t>
            </a:r>
            <a:r>
              <a:rPr lang="en-US" sz="1600" dirty="0"/>
              <a:t>especially in areas that are tricky to get </a:t>
            </a:r>
            <a:r>
              <a:rPr lang="en-US" sz="1600" dirty="0" smtClean="0"/>
              <a:t>to.</a:t>
            </a:r>
          </a:p>
          <a:p>
            <a:pPr marL="171450" indent="-171450">
              <a:buFont typeface="Arial" panose="020B0604020202020204" pitchFamily="34" charset="0"/>
              <a:buChar char="•"/>
            </a:pPr>
            <a:endParaRPr lang="en-US" sz="1600" dirty="0"/>
          </a:p>
          <a:p>
            <a:pPr marL="171450" indent="-171450">
              <a:buFont typeface="Arial" panose="020B0604020202020204" pitchFamily="34" charset="0"/>
              <a:buChar char="•"/>
            </a:pPr>
            <a:r>
              <a:rPr lang="en-US" sz="1600" dirty="0" smtClean="0"/>
              <a:t>Formwork is more labor intensive.</a:t>
            </a:r>
          </a:p>
          <a:p>
            <a:pPr marL="171450" indent="-171450">
              <a:buFont typeface="Arial" panose="020B0604020202020204" pitchFamily="34" charset="0"/>
              <a:buChar char="•"/>
            </a:pPr>
            <a:endParaRPr lang="en-US" sz="1600" dirty="0"/>
          </a:p>
          <a:p>
            <a:pPr marL="171450" indent="-171450">
              <a:buFont typeface="Arial" panose="020B0604020202020204" pitchFamily="34" charset="0"/>
              <a:buChar char="•"/>
            </a:pPr>
            <a:r>
              <a:rPr lang="en-US" sz="1600" dirty="0"/>
              <a:t>Poured repair material will still need to be consolidated to ensure that there are no air pockets behind the formwork.</a:t>
            </a:r>
          </a:p>
        </p:txBody>
      </p:sp>
      <p:sp>
        <p:nvSpPr>
          <p:cNvPr id="6" name="TextBox 5"/>
          <p:cNvSpPr txBox="1"/>
          <p:nvPr/>
        </p:nvSpPr>
        <p:spPr>
          <a:xfrm>
            <a:off x="838200" y="1534180"/>
            <a:ext cx="7467600" cy="523220"/>
          </a:xfrm>
          <a:prstGeom prst="rect">
            <a:avLst/>
          </a:prstGeom>
          <a:noFill/>
        </p:spPr>
        <p:txBody>
          <a:bodyPr wrap="square" rtlCol="0">
            <a:spAutoFit/>
          </a:bodyPr>
          <a:lstStyle/>
          <a:p>
            <a:pPr algn="ctr"/>
            <a:r>
              <a:rPr lang="en-US" sz="2800" b="1" dirty="0" smtClean="0">
                <a:solidFill>
                  <a:schemeClr val="accent1">
                    <a:lumMod val="50000"/>
                  </a:schemeClr>
                </a:solidFill>
              </a:rPr>
              <a:t>Form-and-Pour Repair: Things to Consider</a:t>
            </a:r>
            <a:endParaRPr lang="en-US" sz="2800" b="1" dirty="0">
              <a:solidFill>
                <a:schemeClr val="accent1">
                  <a:lumMod val="50000"/>
                </a:schemeClr>
              </a:solidFill>
            </a:endParaRPr>
          </a:p>
        </p:txBody>
      </p:sp>
      <p:grpSp>
        <p:nvGrpSpPr>
          <p:cNvPr id="7" name="Group 6"/>
          <p:cNvGrpSpPr/>
          <p:nvPr/>
        </p:nvGrpSpPr>
        <p:grpSpPr>
          <a:xfrm>
            <a:off x="7772400" y="5943600"/>
            <a:ext cx="1230923" cy="810937"/>
            <a:chOff x="7226751" y="5867400"/>
            <a:chExt cx="1230923" cy="810937"/>
          </a:xfrm>
        </p:grpSpPr>
        <p:sp>
          <p:nvSpPr>
            <p:cNvPr id="8" name="Rectangle 7"/>
            <p:cNvSpPr/>
            <p:nvPr/>
          </p:nvSpPr>
          <p:spPr>
            <a:xfrm>
              <a:off x="7287998" y="5926517"/>
              <a:ext cx="1130224" cy="710082"/>
            </a:xfrm>
            <a:prstGeom prst="rect">
              <a:avLst/>
            </a:prstGeom>
            <a:solidFill>
              <a:schemeClr val="bg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Group 8"/>
            <p:cNvGrpSpPr/>
            <p:nvPr/>
          </p:nvGrpSpPr>
          <p:grpSpPr>
            <a:xfrm>
              <a:off x="7226751" y="5867400"/>
              <a:ext cx="1230923" cy="810937"/>
              <a:chOff x="7445826" y="5742263"/>
              <a:chExt cx="1230923" cy="810937"/>
            </a:xfrm>
          </p:grpSpPr>
          <p:pic>
            <p:nvPicPr>
              <p:cNvPr id="10" name="Picture 2" descr="C:\Users\ccoughlin\AppData\Local\Microsoft\Windows\Temporary Internet Files\Content.IE5\W7XYMR41\thumb-Clipboard-Background-33.3-12658[1].gif"/>
              <p:cNvPicPr>
                <a:picLocks noChangeAspect="1" noChangeArrowheads="1"/>
              </p:cNvPicPr>
              <p:nvPr>
                <p:custDataLst>
                  <p:tags r:id="rId2"/>
                </p:custDataLst>
              </p:nvPr>
            </p:nvPicPr>
            <p:blipFill>
              <a:blip r:embed="rId6">
                <a:extLst>
                  <a:ext uri="{28A0092B-C50C-407E-A947-70E740481C1C}">
                    <a14:useLocalDpi xmlns:a14="http://schemas.microsoft.com/office/drawing/2010/main" val="0"/>
                  </a:ext>
                </a:extLst>
              </a:blip>
              <a:srcRect/>
              <a:stretch>
                <a:fillRect/>
              </a:stretch>
            </p:blipFill>
            <p:spPr bwMode="auto">
              <a:xfrm>
                <a:off x="7497001" y="5742263"/>
                <a:ext cx="1140296" cy="810937"/>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p:cNvSpPr txBox="1"/>
              <p:nvPr/>
            </p:nvSpPr>
            <p:spPr>
              <a:xfrm>
                <a:off x="7445826" y="6172908"/>
                <a:ext cx="1219200" cy="338554"/>
              </a:xfrm>
              <a:prstGeom prst="rect">
                <a:avLst/>
              </a:prstGeom>
              <a:noFill/>
            </p:spPr>
            <p:txBody>
              <a:bodyPr wrap="square" rtlCol="0">
                <a:spAutoFit/>
              </a:bodyPr>
              <a:lstStyle/>
              <a:p>
                <a:pPr algn="ctr"/>
                <a:r>
                  <a:rPr lang="en-US" sz="1600" i="1" dirty="0" smtClean="0"/>
                  <a:t>Bulletin </a:t>
                </a:r>
                <a:endParaRPr lang="en-US" sz="1600" i="1" dirty="0"/>
              </a:p>
            </p:txBody>
          </p:sp>
          <p:sp>
            <p:nvSpPr>
              <p:cNvPr id="12" name="Rectangle 11"/>
              <p:cNvSpPr/>
              <p:nvPr>
                <p:custDataLst>
                  <p:tags r:id="rId3"/>
                </p:custDataLst>
              </p:nvPr>
            </p:nvSpPr>
            <p:spPr>
              <a:xfrm>
                <a:off x="7457549" y="5783795"/>
                <a:ext cx="1219200" cy="523220"/>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28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RAP-4</a:t>
                </a:r>
              </a:p>
            </p:txBody>
          </p:sp>
        </p:grpSp>
      </p:grpSp>
    </p:spTree>
    <p:custDataLst>
      <p:tags r:id="rId1"/>
    </p:custDataLst>
    <p:extLst>
      <p:ext uri="{BB962C8B-B14F-4D97-AF65-F5344CB8AC3E}">
        <p14:creationId xmlns:p14="http://schemas.microsoft.com/office/powerpoint/2010/main" val="19441981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1000"/>
                                        <p:tgtEl>
                                          <p:spTgt spid="4">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4">
                                            <p:txEl>
                                              <p:pRg st="1" end="1"/>
                                            </p:txEl>
                                          </p:spTgt>
                                        </p:tgtEl>
                                        <p:attrNameLst>
                                          <p:attrName>style.visibility</p:attrName>
                                        </p:attrNameLst>
                                      </p:cBhvr>
                                      <p:to>
                                        <p:strVal val="visible"/>
                                      </p:to>
                                    </p:set>
                                    <p:animEffect transition="in" filter="fade">
                                      <p:cBhvr>
                                        <p:cTn id="10" dur="1000"/>
                                        <p:tgtEl>
                                          <p:spTgt spid="4">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4">
                                            <p:txEl>
                                              <p:pRg st="3" end="3"/>
                                            </p:txEl>
                                          </p:spTgt>
                                        </p:tgtEl>
                                        <p:attrNameLst>
                                          <p:attrName>style.visibility</p:attrName>
                                        </p:attrNameLst>
                                      </p:cBhvr>
                                      <p:to>
                                        <p:strVal val="visible"/>
                                      </p:to>
                                    </p:set>
                                    <p:animEffect transition="in" filter="fade">
                                      <p:cBhvr>
                                        <p:cTn id="15" dur="1000"/>
                                        <p:tgtEl>
                                          <p:spTgt spid="4">
                                            <p:txEl>
                                              <p:pRg st="3" end="3"/>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4">
                                            <p:txEl>
                                              <p:pRg st="5" end="5"/>
                                            </p:txEl>
                                          </p:spTgt>
                                        </p:tgtEl>
                                        <p:attrNameLst>
                                          <p:attrName>style.visibility</p:attrName>
                                        </p:attrNameLst>
                                      </p:cBhvr>
                                      <p:to>
                                        <p:strVal val="visible"/>
                                      </p:to>
                                    </p:set>
                                    <p:animEffect transition="in" filter="fade">
                                      <p:cBhvr>
                                        <p:cTn id="20" dur="1000"/>
                                        <p:tgtEl>
                                          <p:spTgt spid="4">
                                            <p:txEl>
                                              <p:pRg st="5" end="5"/>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4">
                                            <p:txEl>
                                              <p:pRg st="7" end="7"/>
                                            </p:txEl>
                                          </p:spTgt>
                                        </p:tgtEl>
                                        <p:attrNameLst>
                                          <p:attrName>style.visibility</p:attrName>
                                        </p:attrNameLst>
                                      </p:cBhvr>
                                      <p:to>
                                        <p:strVal val="visible"/>
                                      </p:to>
                                    </p:set>
                                    <p:animEffect transition="in" filter="fade">
                                      <p:cBhvr>
                                        <p:cTn id="25" dur="1000"/>
                                        <p:tgtEl>
                                          <p:spTgt spid="4">
                                            <p:txEl>
                                              <p:pRg st="7" end="7"/>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5">
                                            <p:txEl>
                                              <p:pRg st="0" end="0"/>
                                            </p:txEl>
                                          </p:spTgt>
                                        </p:tgtEl>
                                        <p:attrNameLst>
                                          <p:attrName>style.visibility</p:attrName>
                                        </p:attrNameLst>
                                      </p:cBhvr>
                                      <p:to>
                                        <p:strVal val="visible"/>
                                      </p:to>
                                    </p:set>
                                    <p:animEffect transition="in" filter="fade">
                                      <p:cBhvr>
                                        <p:cTn id="30" dur="1000"/>
                                        <p:tgtEl>
                                          <p:spTgt spid="5">
                                            <p:txEl>
                                              <p:pRg st="0" end="0"/>
                                            </p:txEl>
                                          </p:spTgt>
                                        </p:tgtEl>
                                      </p:cBhvr>
                                    </p:animEffect>
                                  </p:childTnLst>
                                </p:cTn>
                              </p:par>
                              <p:par>
                                <p:cTn id="31" presetID="10" presetClass="entr" presetSubtype="0" fill="hold" nodeType="withEffect">
                                  <p:stCondLst>
                                    <p:cond delay="0"/>
                                  </p:stCondLst>
                                  <p:childTnLst>
                                    <p:set>
                                      <p:cBhvr>
                                        <p:cTn id="32" dur="1" fill="hold">
                                          <p:stCondLst>
                                            <p:cond delay="0"/>
                                          </p:stCondLst>
                                        </p:cTn>
                                        <p:tgtEl>
                                          <p:spTgt spid="5">
                                            <p:txEl>
                                              <p:pRg st="1" end="1"/>
                                            </p:txEl>
                                          </p:spTgt>
                                        </p:tgtEl>
                                        <p:attrNameLst>
                                          <p:attrName>style.visibility</p:attrName>
                                        </p:attrNameLst>
                                      </p:cBhvr>
                                      <p:to>
                                        <p:strVal val="visible"/>
                                      </p:to>
                                    </p:set>
                                    <p:animEffect transition="in" filter="fade">
                                      <p:cBhvr>
                                        <p:cTn id="33" dur="1000"/>
                                        <p:tgtEl>
                                          <p:spTgt spid="5">
                                            <p:txEl>
                                              <p:pRg st="1" end="1"/>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nodeType="clickEffect">
                                  <p:stCondLst>
                                    <p:cond delay="0"/>
                                  </p:stCondLst>
                                  <p:childTnLst>
                                    <p:set>
                                      <p:cBhvr>
                                        <p:cTn id="37" dur="1" fill="hold">
                                          <p:stCondLst>
                                            <p:cond delay="0"/>
                                          </p:stCondLst>
                                        </p:cTn>
                                        <p:tgtEl>
                                          <p:spTgt spid="5">
                                            <p:txEl>
                                              <p:pRg st="3" end="3"/>
                                            </p:txEl>
                                          </p:spTgt>
                                        </p:tgtEl>
                                        <p:attrNameLst>
                                          <p:attrName>style.visibility</p:attrName>
                                        </p:attrNameLst>
                                      </p:cBhvr>
                                      <p:to>
                                        <p:strVal val="visible"/>
                                      </p:to>
                                    </p:set>
                                    <p:animEffect transition="in" filter="fade">
                                      <p:cBhvr>
                                        <p:cTn id="38" dur="1000"/>
                                        <p:tgtEl>
                                          <p:spTgt spid="5">
                                            <p:txEl>
                                              <p:pRg st="3" end="3"/>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nodeType="clickEffect">
                                  <p:stCondLst>
                                    <p:cond delay="0"/>
                                  </p:stCondLst>
                                  <p:childTnLst>
                                    <p:set>
                                      <p:cBhvr>
                                        <p:cTn id="42" dur="1" fill="hold">
                                          <p:stCondLst>
                                            <p:cond delay="0"/>
                                          </p:stCondLst>
                                        </p:cTn>
                                        <p:tgtEl>
                                          <p:spTgt spid="5">
                                            <p:txEl>
                                              <p:pRg st="5" end="5"/>
                                            </p:txEl>
                                          </p:spTgt>
                                        </p:tgtEl>
                                        <p:attrNameLst>
                                          <p:attrName>style.visibility</p:attrName>
                                        </p:attrNameLst>
                                      </p:cBhvr>
                                      <p:to>
                                        <p:strVal val="visible"/>
                                      </p:to>
                                    </p:set>
                                    <p:animEffect transition="in" filter="fade">
                                      <p:cBhvr>
                                        <p:cTn id="43" dur="1000"/>
                                        <p:tgtEl>
                                          <p:spTgt spid="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K:\Training\Projects\Customer\AIA\Online Courses\Concrete Repair Applications\Images\ICRI Form and pump 1.bmp"/>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495800" y="1888774"/>
            <a:ext cx="4314825" cy="3969145"/>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r>
              <a:rPr lang="en-US" dirty="0" smtClean="0"/>
              <a:t>Form-and-Pump Application</a:t>
            </a:r>
            <a:endParaRPr lang="en-US" dirty="0"/>
          </a:p>
        </p:txBody>
      </p:sp>
      <p:sp>
        <p:nvSpPr>
          <p:cNvPr id="6" name="TextBox 5"/>
          <p:cNvSpPr txBox="1"/>
          <p:nvPr/>
        </p:nvSpPr>
        <p:spPr>
          <a:xfrm>
            <a:off x="1447800" y="1220545"/>
            <a:ext cx="6400800" cy="523220"/>
          </a:xfrm>
          <a:prstGeom prst="rect">
            <a:avLst/>
          </a:prstGeom>
          <a:noFill/>
        </p:spPr>
        <p:txBody>
          <a:bodyPr wrap="square" rtlCol="0">
            <a:spAutoFit/>
          </a:bodyPr>
          <a:lstStyle/>
          <a:p>
            <a:pPr algn="ctr"/>
            <a:r>
              <a:rPr lang="en-US" sz="2800" b="1" dirty="0" smtClean="0">
                <a:solidFill>
                  <a:schemeClr val="accent1">
                    <a:lumMod val="50000"/>
                  </a:schemeClr>
                </a:solidFill>
              </a:rPr>
              <a:t>Form-and-Pump Application</a:t>
            </a:r>
            <a:endParaRPr lang="en-US" sz="2800" b="1" dirty="0">
              <a:solidFill>
                <a:schemeClr val="accent1">
                  <a:lumMod val="50000"/>
                </a:schemeClr>
              </a:solidFill>
            </a:endParaRPr>
          </a:p>
        </p:txBody>
      </p:sp>
      <p:sp>
        <p:nvSpPr>
          <p:cNvPr id="4" name="TextBox 3"/>
          <p:cNvSpPr txBox="1"/>
          <p:nvPr/>
        </p:nvSpPr>
        <p:spPr>
          <a:xfrm>
            <a:off x="533400" y="1905000"/>
            <a:ext cx="4267200" cy="3416320"/>
          </a:xfrm>
          <a:prstGeom prst="rect">
            <a:avLst/>
          </a:prstGeom>
          <a:noFill/>
        </p:spPr>
        <p:txBody>
          <a:bodyPr wrap="square" rtlCol="0">
            <a:spAutoFit/>
          </a:bodyPr>
          <a:lstStyle/>
          <a:p>
            <a:r>
              <a:rPr lang="en-US" dirty="0" smtClean="0"/>
              <a:t>Formwork is erected. </a:t>
            </a:r>
            <a:r>
              <a:rPr lang="en-US" dirty="0"/>
              <a:t>R</a:t>
            </a:r>
            <a:r>
              <a:rPr lang="en-US" dirty="0" smtClean="0"/>
              <a:t>epair materials are pumped into the cavity via concrete line until cavity is filled and pressurized.</a:t>
            </a:r>
          </a:p>
          <a:p>
            <a:endParaRPr lang="en-US" dirty="0"/>
          </a:p>
          <a:p>
            <a:r>
              <a:rPr lang="en-US" b="1" dirty="0" smtClean="0"/>
              <a:t>Best Application: </a:t>
            </a:r>
            <a:r>
              <a:rPr lang="en-US" dirty="0" smtClean="0"/>
              <a:t>overhead and vertical repairs where congested reinforcement is present.</a:t>
            </a:r>
          </a:p>
          <a:p>
            <a:endParaRPr lang="en-US" b="1" dirty="0"/>
          </a:p>
          <a:p>
            <a:r>
              <a:rPr lang="en-US" b="1" dirty="0" smtClean="0"/>
              <a:t>Material Requirements:</a:t>
            </a:r>
            <a:r>
              <a:rPr lang="en-US" dirty="0" smtClean="0"/>
              <a:t> </a:t>
            </a:r>
            <a:r>
              <a:rPr lang="en-US" dirty="0" err="1" smtClean="0"/>
              <a:t>pumpable</a:t>
            </a:r>
            <a:r>
              <a:rPr lang="en-US" dirty="0" smtClean="0"/>
              <a:t>, flowable, self-bonding, with aggregate size compatible with size of cavity and space between bars.</a:t>
            </a:r>
            <a:endParaRPr lang="en-US" b="1" dirty="0"/>
          </a:p>
        </p:txBody>
      </p:sp>
      <p:grpSp>
        <p:nvGrpSpPr>
          <p:cNvPr id="8" name="Group 7"/>
          <p:cNvGrpSpPr/>
          <p:nvPr/>
        </p:nvGrpSpPr>
        <p:grpSpPr>
          <a:xfrm>
            <a:off x="7772400" y="5943600"/>
            <a:ext cx="1230923" cy="810937"/>
            <a:chOff x="7226751" y="5867400"/>
            <a:chExt cx="1230923" cy="810937"/>
          </a:xfrm>
        </p:grpSpPr>
        <p:sp>
          <p:nvSpPr>
            <p:cNvPr id="9" name="Rectangle 8"/>
            <p:cNvSpPr/>
            <p:nvPr/>
          </p:nvSpPr>
          <p:spPr>
            <a:xfrm>
              <a:off x="7287998" y="5926517"/>
              <a:ext cx="1130224" cy="710082"/>
            </a:xfrm>
            <a:prstGeom prst="rect">
              <a:avLst/>
            </a:prstGeom>
            <a:solidFill>
              <a:schemeClr val="bg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p:cNvGrpSpPr/>
            <p:nvPr/>
          </p:nvGrpSpPr>
          <p:grpSpPr>
            <a:xfrm>
              <a:off x="7226751" y="5867400"/>
              <a:ext cx="1230923" cy="810937"/>
              <a:chOff x="7445826" y="5742263"/>
              <a:chExt cx="1230923" cy="810937"/>
            </a:xfrm>
          </p:grpSpPr>
          <p:pic>
            <p:nvPicPr>
              <p:cNvPr id="11" name="Picture 2" descr="C:\Users\ccoughlin\AppData\Local\Microsoft\Windows\Temporary Internet Files\Content.IE5\W7XYMR41\thumb-Clipboard-Background-33.3-12658[1].gif"/>
              <p:cNvPicPr>
                <a:picLocks noChangeAspect="1" noChangeArrowheads="1"/>
              </p:cNvPicPr>
              <p:nvPr>
                <p:custDataLst>
                  <p:tags r:id="rId2"/>
                </p:custDataLst>
              </p:nvPr>
            </p:nvPicPr>
            <p:blipFill>
              <a:blip r:embed="rId7">
                <a:extLst>
                  <a:ext uri="{28A0092B-C50C-407E-A947-70E740481C1C}">
                    <a14:useLocalDpi xmlns:a14="http://schemas.microsoft.com/office/drawing/2010/main" val="0"/>
                  </a:ext>
                </a:extLst>
              </a:blip>
              <a:srcRect/>
              <a:stretch>
                <a:fillRect/>
              </a:stretch>
            </p:blipFill>
            <p:spPr bwMode="auto">
              <a:xfrm>
                <a:off x="7497001" y="5742263"/>
                <a:ext cx="1140296" cy="810937"/>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11"/>
              <p:cNvSpPr txBox="1"/>
              <p:nvPr/>
            </p:nvSpPr>
            <p:spPr>
              <a:xfrm>
                <a:off x="7445826" y="6172908"/>
                <a:ext cx="1219200" cy="338554"/>
              </a:xfrm>
              <a:prstGeom prst="rect">
                <a:avLst/>
              </a:prstGeom>
              <a:noFill/>
            </p:spPr>
            <p:txBody>
              <a:bodyPr wrap="square" rtlCol="0">
                <a:spAutoFit/>
              </a:bodyPr>
              <a:lstStyle/>
              <a:p>
                <a:pPr algn="ctr"/>
                <a:r>
                  <a:rPr lang="en-US" sz="1600" i="1" dirty="0" smtClean="0"/>
                  <a:t>Bulletin </a:t>
                </a:r>
                <a:endParaRPr lang="en-US" sz="1600" i="1" dirty="0"/>
              </a:p>
            </p:txBody>
          </p:sp>
          <p:sp>
            <p:nvSpPr>
              <p:cNvPr id="13" name="Rectangle 12"/>
              <p:cNvSpPr/>
              <p:nvPr>
                <p:custDataLst>
                  <p:tags r:id="rId3"/>
                </p:custDataLst>
              </p:nvPr>
            </p:nvSpPr>
            <p:spPr>
              <a:xfrm>
                <a:off x="7457549" y="5783795"/>
                <a:ext cx="1219200" cy="523220"/>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28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RAP-5</a:t>
                </a:r>
              </a:p>
            </p:txBody>
          </p:sp>
        </p:grpSp>
      </p:grpSp>
      <p:pic>
        <p:nvPicPr>
          <p:cNvPr id="14" name="Picture 13"/>
          <p:cNvPicPr>
            <a:picLocks noChangeAspect="1"/>
          </p:cNvPicPr>
          <p:nvPr/>
        </p:nvPicPr>
        <p:blipFill>
          <a:blip r:embed="rId8"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257552" y="6311687"/>
            <a:ext cx="380936" cy="380936"/>
          </a:xfrm>
          <a:prstGeom prst="rect">
            <a:avLst/>
          </a:prstGeom>
        </p:spPr>
      </p:pic>
    </p:spTree>
    <p:custDataLst>
      <p:tags r:id="rId1"/>
    </p:custDataLst>
    <p:extLst>
      <p:ext uri="{BB962C8B-B14F-4D97-AF65-F5344CB8AC3E}">
        <p14:creationId xmlns:p14="http://schemas.microsoft.com/office/powerpoint/2010/main" val="12029573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animEffect transition="in" filter="fade">
                                      <p:cBhvr>
                                        <p:cTn id="7" dur="1000"/>
                                        <p:tgtEl>
                                          <p:spTgt spid="4">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4" end="4"/>
                                            </p:txEl>
                                          </p:spTgt>
                                        </p:tgtEl>
                                        <p:attrNameLst>
                                          <p:attrName>style.visibility</p:attrName>
                                        </p:attrNameLst>
                                      </p:cBhvr>
                                      <p:to>
                                        <p:strVal val="visible"/>
                                      </p:to>
                                    </p:set>
                                    <p:animEffect transition="in" filter="fade">
                                      <p:cBhvr>
                                        <p:cTn id="12" dur="10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Form-and-Pump Application</a:t>
            </a:r>
          </a:p>
        </p:txBody>
      </p:sp>
      <p:sp>
        <p:nvSpPr>
          <p:cNvPr id="5" name="TextBox 4"/>
          <p:cNvSpPr txBox="1"/>
          <p:nvPr/>
        </p:nvSpPr>
        <p:spPr>
          <a:xfrm>
            <a:off x="457200" y="1957864"/>
            <a:ext cx="8229600" cy="923330"/>
          </a:xfrm>
          <a:prstGeom prst="rect">
            <a:avLst/>
          </a:prstGeom>
          <a:noFill/>
        </p:spPr>
        <p:txBody>
          <a:bodyPr wrap="square" rtlCol="0">
            <a:spAutoFit/>
          </a:bodyPr>
          <a:lstStyle/>
          <a:p>
            <a:pPr marL="285750" indent="-285750">
              <a:buFont typeface="Arial" panose="020B0604020202020204" pitchFamily="34" charset="0"/>
              <a:buChar char="•"/>
            </a:pPr>
            <a:r>
              <a:rPr lang="en-US" dirty="0"/>
              <a:t>After properly preparing the surface, erect the formwork. </a:t>
            </a:r>
          </a:p>
          <a:p>
            <a:pPr marL="285750" indent="-285750">
              <a:buFont typeface="Arial" panose="020B0604020202020204" pitchFamily="34" charset="0"/>
              <a:buChar char="•"/>
            </a:pPr>
            <a:endParaRPr lang="en-US" dirty="0"/>
          </a:p>
          <a:p>
            <a:pPr marL="342900" indent="-342900">
              <a:buFont typeface="+mj-lt"/>
              <a:buAutoNum type="arabicPeriod"/>
            </a:pPr>
            <a:endParaRPr lang="en-US" dirty="0"/>
          </a:p>
        </p:txBody>
      </p:sp>
      <p:sp>
        <p:nvSpPr>
          <p:cNvPr id="7" name="Oval 6"/>
          <p:cNvSpPr/>
          <p:nvPr/>
        </p:nvSpPr>
        <p:spPr>
          <a:xfrm>
            <a:off x="330506" y="1959531"/>
            <a:ext cx="381000" cy="352276"/>
          </a:xfrm>
          <a:prstGeom prst="ellipse">
            <a:avLst/>
          </a:prstGeom>
        </p:spPr>
        <p:style>
          <a:lnRef idx="1">
            <a:schemeClr val="accent2"/>
          </a:lnRef>
          <a:fillRef idx="2">
            <a:schemeClr val="accent2"/>
          </a:fillRef>
          <a:effectRef idx="1">
            <a:schemeClr val="accent2"/>
          </a:effectRef>
          <a:fontRef idx="minor">
            <a:schemeClr val="dk1"/>
          </a:fontRef>
        </p:style>
        <p:txBody>
          <a:bodyPr anchor="ctr"/>
          <a:lstStyle/>
          <a:p>
            <a:pPr algn="ctr" eaLnBrk="0" hangingPunct="0">
              <a:defRPr/>
            </a:pPr>
            <a:r>
              <a:rPr lang="en-US" sz="2400" dirty="0"/>
              <a:t>1</a:t>
            </a:r>
          </a:p>
        </p:txBody>
      </p:sp>
      <p:sp>
        <p:nvSpPr>
          <p:cNvPr id="8" name="Rectangle 7"/>
          <p:cNvSpPr/>
          <p:nvPr/>
        </p:nvSpPr>
        <p:spPr>
          <a:xfrm>
            <a:off x="330506" y="1297236"/>
            <a:ext cx="2658869" cy="523220"/>
          </a:xfrm>
          <a:prstGeom prst="rect">
            <a:avLst/>
          </a:prstGeom>
        </p:spPr>
        <p:txBody>
          <a:bodyPr wrap="none">
            <a:spAutoFit/>
          </a:bodyPr>
          <a:lstStyle/>
          <a:p>
            <a:r>
              <a:rPr lang="en-US" sz="2800" b="1" dirty="0">
                <a:solidFill>
                  <a:schemeClr val="accent1">
                    <a:lumMod val="50000"/>
                  </a:schemeClr>
                </a:solidFill>
              </a:rPr>
              <a:t>Steps in process:</a:t>
            </a:r>
          </a:p>
        </p:txBody>
      </p:sp>
      <p:cxnSp>
        <p:nvCxnSpPr>
          <p:cNvPr id="15" name="Straight Connector 14"/>
          <p:cNvCxnSpPr/>
          <p:nvPr/>
        </p:nvCxnSpPr>
        <p:spPr bwMode="auto">
          <a:xfrm>
            <a:off x="613265" y="2895600"/>
            <a:ext cx="7972983" cy="0"/>
          </a:xfrm>
          <a:prstGeom prst="line">
            <a:avLst/>
          </a:prstGeom>
          <a:ln>
            <a:solidFill>
              <a:schemeClr val="bg1">
                <a:lumMod val="75000"/>
              </a:schemeClr>
            </a:solidFill>
            <a:headEnd type="none" w="med" len="med"/>
            <a:tailEnd type="none" w="med" len="med"/>
          </a:ln>
        </p:spPr>
        <p:style>
          <a:lnRef idx="1">
            <a:schemeClr val="dk1"/>
          </a:lnRef>
          <a:fillRef idx="0">
            <a:schemeClr val="dk1"/>
          </a:fillRef>
          <a:effectRef idx="0">
            <a:schemeClr val="dk1"/>
          </a:effectRef>
          <a:fontRef idx="minor">
            <a:schemeClr val="tx1"/>
          </a:fontRef>
        </p:style>
      </p:cxnSp>
      <p:grpSp>
        <p:nvGrpSpPr>
          <p:cNvPr id="16" name="Group 15"/>
          <p:cNvGrpSpPr/>
          <p:nvPr/>
        </p:nvGrpSpPr>
        <p:grpSpPr>
          <a:xfrm>
            <a:off x="7772400" y="5943600"/>
            <a:ext cx="1230923" cy="810937"/>
            <a:chOff x="7226751" y="5867400"/>
            <a:chExt cx="1230923" cy="810937"/>
          </a:xfrm>
        </p:grpSpPr>
        <p:sp>
          <p:nvSpPr>
            <p:cNvPr id="17" name="Rectangle 16"/>
            <p:cNvSpPr/>
            <p:nvPr/>
          </p:nvSpPr>
          <p:spPr>
            <a:xfrm>
              <a:off x="7287998" y="5926517"/>
              <a:ext cx="1130224" cy="710082"/>
            </a:xfrm>
            <a:prstGeom prst="rect">
              <a:avLst/>
            </a:prstGeom>
            <a:solidFill>
              <a:schemeClr val="bg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8" name="Group 17"/>
            <p:cNvGrpSpPr/>
            <p:nvPr/>
          </p:nvGrpSpPr>
          <p:grpSpPr>
            <a:xfrm>
              <a:off x="7226751" y="5867400"/>
              <a:ext cx="1230923" cy="810937"/>
              <a:chOff x="7445826" y="5742263"/>
              <a:chExt cx="1230923" cy="810937"/>
            </a:xfrm>
          </p:grpSpPr>
          <p:pic>
            <p:nvPicPr>
              <p:cNvPr id="19" name="Picture 2" descr="C:\Users\ccoughlin\AppData\Local\Microsoft\Windows\Temporary Internet Files\Content.IE5\W7XYMR41\thumb-Clipboard-Background-33.3-12658[1].gif"/>
              <p:cNvPicPr>
                <a:picLocks noChangeAspect="1" noChangeArrowheads="1"/>
              </p:cNvPicPr>
              <p:nvPr>
                <p:custDataLst>
                  <p:tags r:id="rId2"/>
                </p:custDataLst>
              </p:nvPr>
            </p:nvPicPr>
            <p:blipFill>
              <a:blip r:embed="rId6">
                <a:extLst>
                  <a:ext uri="{28A0092B-C50C-407E-A947-70E740481C1C}">
                    <a14:useLocalDpi xmlns:a14="http://schemas.microsoft.com/office/drawing/2010/main" val="0"/>
                  </a:ext>
                </a:extLst>
              </a:blip>
              <a:srcRect/>
              <a:stretch>
                <a:fillRect/>
              </a:stretch>
            </p:blipFill>
            <p:spPr bwMode="auto">
              <a:xfrm>
                <a:off x="7497001" y="5742263"/>
                <a:ext cx="1140296" cy="810937"/>
              </a:xfrm>
              <a:prstGeom prst="rect">
                <a:avLst/>
              </a:prstGeom>
              <a:noFill/>
              <a:extLst>
                <a:ext uri="{909E8E84-426E-40DD-AFC4-6F175D3DCCD1}">
                  <a14:hiddenFill xmlns:a14="http://schemas.microsoft.com/office/drawing/2010/main">
                    <a:solidFill>
                      <a:srgbClr val="FFFFFF"/>
                    </a:solidFill>
                  </a14:hiddenFill>
                </a:ext>
              </a:extLst>
            </p:spPr>
          </p:pic>
          <p:sp>
            <p:nvSpPr>
              <p:cNvPr id="20" name="TextBox 19"/>
              <p:cNvSpPr txBox="1"/>
              <p:nvPr/>
            </p:nvSpPr>
            <p:spPr>
              <a:xfrm>
                <a:off x="7445826" y="6172908"/>
                <a:ext cx="1219200" cy="338554"/>
              </a:xfrm>
              <a:prstGeom prst="rect">
                <a:avLst/>
              </a:prstGeom>
              <a:noFill/>
            </p:spPr>
            <p:txBody>
              <a:bodyPr wrap="square" rtlCol="0">
                <a:spAutoFit/>
              </a:bodyPr>
              <a:lstStyle/>
              <a:p>
                <a:pPr algn="ctr"/>
                <a:r>
                  <a:rPr lang="en-US" sz="1600" i="1" dirty="0" smtClean="0"/>
                  <a:t>Bulletin </a:t>
                </a:r>
                <a:endParaRPr lang="en-US" sz="1600" i="1" dirty="0"/>
              </a:p>
            </p:txBody>
          </p:sp>
          <p:sp>
            <p:nvSpPr>
              <p:cNvPr id="22" name="Rectangle 21"/>
              <p:cNvSpPr/>
              <p:nvPr>
                <p:custDataLst>
                  <p:tags r:id="rId3"/>
                </p:custDataLst>
              </p:nvPr>
            </p:nvSpPr>
            <p:spPr>
              <a:xfrm>
                <a:off x="7457549" y="5783795"/>
                <a:ext cx="1219200" cy="523220"/>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28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RAP-5</a:t>
                </a:r>
              </a:p>
            </p:txBody>
          </p:sp>
        </p:grpSp>
      </p:grpSp>
      <p:grpSp>
        <p:nvGrpSpPr>
          <p:cNvPr id="12" name="Group 11"/>
          <p:cNvGrpSpPr/>
          <p:nvPr/>
        </p:nvGrpSpPr>
        <p:grpSpPr>
          <a:xfrm>
            <a:off x="982091" y="3222433"/>
            <a:ext cx="4610625" cy="2895600"/>
            <a:chOff x="2294443" y="3200400"/>
            <a:chExt cx="4610625" cy="2895600"/>
          </a:xfrm>
        </p:grpSpPr>
        <p:pic>
          <p:nvPicPr>
            <p:cNvPr id="23" name="Picture 2" descr="K:\Training\Projects\Customer\AIA\Online Courses\Concrete Repair Applications\Images\Form and Pour--Formwork.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294443" y="3200400"/>
              <a:ext cx="4610625" cy="2895600"/>
            </a:xfrm>
            <a:prstGeom prst="rect">
              <a:avLst/>
            </a:prstGeom>
            <a:noFill/>
            <a:extLst>
              <a:ext uri="{909E8E84-426E-40DD-AFC4-6F175D3DCCD1}">
                <a14:hiddenFill xmlns:a14="http://schemas.microsoft.com/office/drawing/2010/main">
                  <a:solidFill>
                    <a:srgbClr val="FFFFFF"/>
                  </a:solidFill>
                </a14:hiddenFill>
              </a:ext>
            </a:extLst>
          </p:spPr>
        </p:pic>
        <p:cxnSp>
          <p:nvCxnSpPr>
            <p:cNvPr id="4" name="Straight Connector 3"/>
            <p:cNvCxnSpPr/>
            <p:nvPr/>
          </p:nvCxnSpPr>
          <p:spPr bwMode="auto">
            <a:xfrm>
              <a:off x="5943600" y="3429000"/>
              <a:ext cx="0" cy="381000"/>
            </a:xfrm>
            <a:prstGeom prst="line">
              <a:avLst/>
            </a:prstGeom>
            <a:ln w="19050">
              <a:prstDash val="sysDash"/>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34" name="Straight Connector 33"/>
            <p:cNvCxnSpPr/>
            <p:nvPr/>
          </p:nvCxnSpPr>
          <p:spPr bwMode="auto">
            <a:xfrm>
              <a:off x="6036752" y="3429000"/>
              <a:ext cx="0" cy="381000"/>
            </a:xfrm>
            <a:prstGeom prst="line">
              <a:avLst/>
            </a:prstGeom>
            <a:ln w="19050">
              <a:prstDash val="sysDash"/>
              <a:headEnd type="none" w="med" len="med"/>
              <a:tailEnd type="none" w="med" len="med"/>
            </a:ln>
          </p:spPr>
          <p:style>
            <a:lnRef idx="1">
              <a:schemeClr val="dk1"/>
            </a:lnRef>
            <a:fillRef idx="0">
              <a:schemeClr val="dk1"/>
            </a:fillRef>
            <a:effectRef idx="0">
              <a:schemeClr val="dk1"/>
            </a:effectRef>
            <a:fontRef idx="minor">
              <a:schemeClr val="tx1"/>
            </a:fontRef>
          </p:style>
        </p:cxnSp>
      </p:grpSp>
      <p:cxnSp>
        <p:nvCxnSpPr>
          <p:cNvPr id="37" name="Straight Arrow Connector 36"/>
          <p:cNvCxnSpPr/>
          <p:nvPr/>
        </p:nvCxnSpPr>
        <p:spPr bwMode="auto">
          <a:xfrm flipH="1">
            <a:off x="4765288" y="3551512"/>
            <a:ext cx="1483112" cy="0"/>
          </a:xfrm>
          <a:prstGeom prst="straightConnector1">
            <a:avLst/>
          </a:prstGeom>
          <a:noFill/>
          <a:ln w="38100" cap="flat" cmpd="sng" algn="ctr">
            <a:solidFill>
              <a:srgbClr val="FFCC66"/>
            </a:solidFill>
            <a:prstDash val="solid"/>
            <a:round/>
            <a:headEnd type="none" w="med" len="med"/>
            <a:tailEnd type="arrow"/>
          </a:ln>
          <a:effectLst/>
        </p:spPr>
      </p:cxnSp>
      <p:sp>
        <p:nvSpPr>
          <p:cNvPr id="38" name="Rounded Rectangle 37"/>
          <p:cNvSpPr/>
          <p:nvPr/>
        </p:nvSpPr>
        <p:spPr>
          <a:xfrm>
            <a:off x="6096000" y="3151742"/>
            <a:ext cx="2302759" cy="1344058"/>
          </a:xfrm>
          <a:prstGeom prst="roundRect">
            <a:avLst/>
          </a:prstGeom>
          <a:solidFill>
            <a:schemeClr val="bg2">
              <a:lumMod val="20000"/>
              <a:lumOff val="80000"/>
            </a:schemeClr>
          </a:solidFill>
          <a:ln w="12700">
            <a:solidFill>
              <a:schemeClr val="bg2">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1"/>
                </a:solidFill>
              </a:rPr>
              <a:t>Be sure to leave a space to let entrapped air escape so that there are no air pockets in the final repair. </a:t>
            </a:r>
          </a:p>
        </p:txBody>
      </p:sp>
    </p:spTree>
    <p:custDataLst>
      <p:tags r:id="rId1"/>
    </p:custDataLst>
    <p:extLst>
      <p:ext uri="{BB962C8B-B14F-4D97-AF65-F5344CB8AC3E}">
        <p14:creationId xmlns:p14="http://schemas.microsoft.com/office/powerpoint/2010/main" val="3994485829"/>
      </p:ext>
    </p:extLst>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Form-and-Pump Application</a:t>
            </a:r>
          </a:p>
        </p:txBody>
      </p:sp>
      <p:sp>
        <p:nvSpPr>
          <p:cNvPr id="5" name="TextBox 4"/>
          <p:cNvSpPr txBox="1"/>
          <p:nvPr/>
        </p:nvSpPr>
        <p:spPr>
          <a:xfrm>
            <a:off x="457200" y="1957864"/>
            <a:ext cx="8229600" cy="646331"/>
          </a:xfrm>
          <a:prstGeom prst="rect">
            <a:avLst/>
          </a:prstGeom>
          <a:noFill/>
        </p:spPr>
        <p:txBody>
          <a:bodyPr wrap="square" rtlCol="0">
            <a:spAutoFit/>
          </a:bodyPr>
          <a:lstStyle/>
          <a:p>
            <a:pPr marL="285750" indent="-285750">
              <a:buFont typeface="Arial" panose="020B0604020202020204" pitchFamily="34" charset="0"/>
              <a:buChar char="•"/>
            </a:pPr>
            <a:r>
              <a:rPr lang="en-US" dirty="0"/>
              <a:t>Attach </a:t>
            </a:r>
            <a:r>
              <a:rPr lang="en-US" dirty="0" err="1"/>
              <a:t>pumpline</a:t>
            </a:r>
            <a:r>
              <a:rPr lang="en-US" dirty="0"/>
              <a:t> to </a:t>
            </a:r>
            <a:r>
              <a:rPr lang="en-US" dirty="0" smtClean="0"/>
              <a:t>formwork and begin pumping repair material. The pressurization from the pump consolidates the repair material as it is placed. </a:t>
            </a:r>
            <a:endParaRPr lang="en-US" dirty="0"/>
          </a:p>
        </p:txBody>
      </p:sp>
      <p:sp>
        <p:nvSpPr>
          <p:cNvPr id="7" name="Oval 6"/>
          <p:cNvSpPr/>
          <p:nvPr/>
        </p:nvSpPr>
        <p:spPr>
          <a:xfrm>
            <a:off x="330506" y="1959531"/>
            <a:ext cx="381000" cy="352276"/>
          </a:xfrm>
          <a:prstGeom prst="ellipse">
            <a:avLst/>
          </a:prstGeom>
        </p:spPr>
        <p:style>
          <a:lnRef idx="1">
            <a:schemeClr val="accent2"/>
          </a:lnRef>
          <a:fillRef idx="2">
            <a:schemeClr val="accent2"/>
          </a:fillRef>
          <a:effectRef idx="1">
            <a:schemeClr val="accent2"/>
          </a:effectRef>
          <a:fontRef idx="minor">
            <a:schemeClr val="dk1"/>
          </a:fontRef>
        </p:style>
        <p:txBody>
          <a:bodyPr anchor="ctr"/>
          <a:lstStyle/>
          <a:p>
            <a:pPr algn="ctr" eaLnBrk="0" hangingPunct="0">
              <a:defRPr/>
            </a:pPr>
            <a:r>
              <a:rPr lang="en-US" sz="2400" dirty="0"/>
              <a:t>2</a:t>
            </a:r>
          </a:p>
        </p:txBody>
      </p:sp>
      <p:sp>
        <p:nvSpPr>
          <p:cNvPr id="8" name="Rectangle 7"/>
          <p:cNvSpPr/>
          <p:nvPr/>
        </p:nvSpPr>
        <p:spPr>
          <a:xfrm>
            <a:off x="330506" y="1297236"/>
            <a:ext cx="2658869" cy="523220"/>
          </a:xfrm>
          <a:prstGeom prst="rect">
            <a:avLst/>
          </a:prstGeom>
        </p:spPr>
        <p:txBody>
          <a:bodyPr wrap="none">
            <a:spAutoFit/>
          </a:bodyPr>
          <a:lstStyle/>
          <a:p>
            <a:r>
              <a:rPr lang="en-US" sz="2800" b="1" dirty="0">
                <a:solidFill>
                  <a:schemeClr val="accent1">
                    <a:lumMod val="50000"/>
                  </a:schemeClr>
                </a:solidFill>
              </a:rPr>
              <a:t>Steps in process:</a:t>
            </a:r>
          </a:p>
        </p:txBody>
      </p:sp>
      <p:cxnSp>
        <p:nvCxnSpPr>
          <p:cNvPr id="15" name="Straight Connector 14"/>
          <p:cNvCxnSpPr/>
          <p:nvPr/>
        </p:nvCxnSpPr>
        <p:spPr bwMode="auto">
          <a:xfrm>
            <a:off x="613265" y="2895600"/>
            <a:ext cx="7972983" cy="0"/>
          </a:xfrm>
          <a:prstGeom prst="line">
            <a:avLst/>
          </a:prstGeom>
          <a:ln>
            <a:solidFill>
              <a:schemeClr val="bg1">
                <a:lumMod val="75000"/>
              </a:schemeClr>
            </a:solidFill>
            <a:headEnd type="none" w="med" len="med"/>
            <a:tailEnd type="none" w="med" len="med"/>
          </a:ln>
        </p:spPr>
        <p:style>
          <a:lnRef idx="1">
            <a:schemeClr val="dk1"/>
          </a:lnRef>
          <a:fillRef idx="0">
            <a:schemeClr val="dk1"/>
          </a:fillRef>
          <a:effectRef idx="0">
            <a:schemeClr val="dk1"/>
          </a:effectRef>
          <a:fontRef idx="minor">
            <a:schemeClr val="tx1"/>
          </a:fontRef>
        </p:style>
      </p:cxnSp>
      <p:grpSp>
        <p:nvGrpSpPr>
          <p:cNvPr id="16" name="Group 15"/>
          <p:cNvGrpSpPr/>
          <p:nvPr/>
        </p:nvGrpSpPr>
        <p:grpSpPr>
          <a:xfrm>
            <a:off x="7772400" y="5943600"/>
            <a:ext cx="1230923" cy="810937"/>
            <a:chOff x="7226751" y="5867400"/>
            <a:chExt cx="1230923" cy="810937"/>
          </a:xfrm>
        </p:grpSpPr>
        <p:sp>
          <p:nvSpPr>
            <p:cNvPr id="17" name="Rectangle 16"/>
            <p:cNvSpPr/>
            <p:nvPr/>
          </p:nvSpPr>
          <p:spPr>
            <a:xfrm>
              <a:off x="7287998" y="5926517"/>
              <a:ext cx="1130224" cy="710082"/>
            </a:xfrm>
            <a:prstGeom prst="rect">
              <a:avLst/>
            </a:prstGeom>
            <a:solidFill>
              <a:schemeClr val="bg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8" name="Group 17"/>
            <p:cNvGrpSpPr/>
            <p:nvPr/>
          </p:nvGrpSpPr>
          <p:grpSpPr>
            <a:xfrm>
              <a:off x="7226751" y="5867400"/>
              <a:ext cx="1230923" cy="810937"/>
              <a:chOff x="7445826" y="5742263"/>
              <a:chExt cx="1230923" cy="810937"/>
            </a:xfrm>
          </p:grpSpPr>
          <p:pic>
            <p:nvPicPr>
              <p:cNvPr id="19" name="Picture 2" descr="C:\Users\ccoughlin\AppData\Local\Microsoft\Windows\Temporary Internet Files\Content.IE5\W7XYMR41\thumb-Clipboard-Background-33.3-12658[1].gif"/>
              <p:cNvPicPr>
                <a:picLocks noChangeAspect="1" noChangeArrowheads="1"/>
              </p:cNvPicPr>
              <p:nvPr>
                <p:custDataLst>
                  <p:tags r:id="rId2"/>
                </p:custDataLst>
              </p:nvPr>
            </p:nvPicPr>
            <p:blipFill>
              <a:blip r:embed="rId6">
                <a:extLst>
                  <a:ext uri="{28A0092B-C50C-407E-A947-70E740481C1C}">
                    <a14:useLocalDpi xmlns:a14="http://schemas.microsoft.com/office/drawing/2010/main" val="0"/>
                  </a:ext>
                </a:extLst>
              </a:blip>
              <a:srcRect/>
              <a:stretch>
                <a:fillRect/>
              </a:stretch>
            </p:blipFill>
            <p:spPr bwMode="auto">
              <a:xfrm>
                <a:off x="7497001" y="5742263"/>
                <a:ext cx="1140296" cy="810937"/>
              </a:xfrm>
              <a:prstGeom prst="rect">
                <a:avLst/>
              </a:prstGeom>
              <a:noFill/>
              <a:extLst>
                <a:ext uri="{909E8E84-426E-40DD-AFC4-6F175D3DCCD1}">
                  <a14:hiddenFill xmlns:a14="http://schemas.microsoft.com/office/drawing/2010/main">
                    <a:solidFill>
                      <a:srgbClr val="FFFFFF"/>
                    </a:solidFill>
                  </a14:hiddenFill>
                </a:ext>
              </a:extLst>
            </p:spPr>
          </p:pic>
          <p:sp>
            <p:nvSpPr>
              <p:cNvPr id="20" name="TextBox 19"/>
              <p:cNvSpPr txBox="1"/>
              <p:nvPr/>
            </p:nvSpPr>
            <p:spPr>
              <a:xfrm>
                <a:off x="7445826" y="6172908"/>
                <a:ext cx="1219200" cy="338554"/>
              </a:xfrm>
              <a:prstGeom prst="rect">
                <a:avLst/>
              </a:prstGeom>
              <a:noFill/>
            </p:spPr>
            <p:txBody>
              <a:bodyPr wrap="square" rtlCol="0">
                <a:spAutoFit/>
              </a:bodyPr>
              <a:lstStyle/>
              <a:p>
                <a:pPr algn="ctr"/>
                <a:r>
                  <a:rPr lang="en-US" sz="1600" i="1" dirty="0" smtClean="0"/>
                  <a:t>Bulletin </a:t>
                </a:r>
                <a:endParaRPr lang="en-US" sz="1600" i="1" dirty="0"/>
              </a:p>
            </p:txBody>
          </p:sp>
          <p:sp>
            <p:nvSpPr>
              <p:cNvPr id="22" name="Rectangle 21"/>
              <p:cNvSpPr/>
              <p:nvPr>
                <p:custDataLst>
                  <p:tags r:id="rId3"/>
                </p:custDataLst>
              </p:nvPr>
            </p:nvSpPr>
            <p:spPr>
              <a:xfrm>
                <a:off x="7457549" y="5783795"/>
                <a:ext cx="1219200" cy="523220"/>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28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RAP-5</a:t>
                </a:r>
              </a:p>
            </p:txBody>
          </p:sp>
        </p:grpSp>
      </p:grpSp>
      <p:pic>
        <p:nvPicPr>
          <p:cNvPr id="23554" name="Picture 2" descr="K:\Training\Projects\Customer\AIA\Online Courses\Concrete Repair Applications\Images\Form and pump 1.bmp"/>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267073" y="3005189"/>
            <a:ext cx="4609853" cy="3749347"/>
          </a:xfrm>
          <a:prstGeom prst="rect">
            <a:avLst/>
          </a:prstGeom>
          <a:noFill/>
          <a:extLst>
            <a:ext uri="{909E8E84-426E-40DD-AFC4-6F175D3DCCD1}">
              <a14:hiddenFill xmlns:a14="http://schemas.microsoft.com/office/drawing/2010/main">
                <a:solidFill>
                  <a:srgbClr val="FFFFFF"/>
                </a:solidFill>
              </a14:hiddenFill>
            </a:ext>
          </a:extLst>
        </p:spPr>
      </p:pic>
      <p:cxnSp>
        <p:nvCxnSpPr>
          <p:cNvPr id="21" name="Straight Connector 20"/>
          <p:cNvCxnSpPr/>
          <p:nvPr/>
        </p:nvCxnSpPr>
        <p:spPr bwMode="auto">
          <a:xfrm>
            <a:off x="5715000" y="3124200"/>
            <a:ext cx="0" cy="381000"/>
          </a:xfrm>
          <a:prstGeom prst="line">
            <a:avLst/>
          </a:prstGeom>
          <a:ln w="19050">
            <a:prstDash val="sysDash"/>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24" name="Straight Connector 23"/>
          <p:cNvCxnSpPr/>
          <p:nvPr/>
        </p:nvCxnSpPr>
        <p:spPr bwMode="auto">
          <a:xfrm>
            <a:off x="5808152" y="3124200"/>
            <a:ext cx="0" cy="381000"/>
          </a:xfrm>
          <a:prstGeom prst="line">
            <a:avLst/>
          </a:prstGeom>
          <a:ln w="19050">
            <a:prstDash val="sysDash"/>
            <a:headEnd type="none" w="med" len="med"/>
            <a:tailEnd type="none" w="med" len="med"/>
          </a:ln>
        </p:spPr>
        <p:style>
          <a:lnRef idx="1">
            <a:schemeClr val="dk1"/>
          </a:lnRef>
          <a:fillRef idx="0">
            <a:schemeClr val="dk1"/>
          </a:fillRef>
          <a:effectRef idx="0">
            <a:schemeClr val="dk1"/>
          </a:effectRef>
          <a:fontRef idx="minor">
            <a:schemeClr val="tx1"/>
          </a:fontRef>
        </p:style>
      </p:cxnSp>
    </p:spTree>
    <p:custDataLst>
      <p:tags r:id="rId1"/>
    </p:custDataLst>
    <p:extLst>
      <p:ext uri="{BB962C8B-B14F-4D97-AF65-F5344CB8AC3E}">
        <p14:creationId xmlns:p14="http://schemas.microsoft.com/office/powerpoint/2010/main" val="2586115927"/>
      </p:ext>
    </p:extLst>
  </p:cSld>
  <p:clrMapOvr>
    <a:masterClrMapping/>
  </p:clrMapOvr>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Form-and-Pump Application</a:t>
            </a:r>
          </a:p>
        </p:txBody>
      </p:sp>
      <p:sp>
        <p:nvSpPr>
          <p:cNvPr id="5" name="TextBox 4"/>
          <p:cNvSpPr txBox="1"/>
          <p:nvPr/>
        </p:nvSpPr>
        <p:spPr>
          <a:xfrm>
            <a:off x="457200" y="1957864"/>
            <a:ext cx="8229600" cy="646331"/>
          </a:xfrm>
          <a:prstGeom prst="rect">
            <a:avLst/>
          </a:prstGeom>
          <a:noFill/>
        </p:spPr>
        <p:txBody>
          <a:bodyPr wrap="square" rtlCol="0">
            <a:spAutoFit/>
          </a:bodyPr>
          <a:lstStyle/>
          <a:p>
            <a:pPr marL="285750" indent="-285750">
              <a:buFont typeface="Arial" panose="020B0604020202020204" pitchFamily="34" charset="0"/>
              <a:buChar char="•"/>
            </a:pPr>
            <a:r>
              <a:rPr lang="en-US" dirty="0" smtClean="0"/>
              <a:t>Continue pumping repair material until entire cavity is filled. Shut off and remove </a:t>
            </a:r>
            <a:r>
              <a:rPr lang="en-US" dirty="0" err="1" smtClean="0"/>
              <a:t>pumpline</a:t>
            </a:r>
            <a:r>
              <a:rPr lang="en-US" dirty="0" smtClean="0"/>
              <a:t>.</a:t>
            </a:r>
            <a:endParaRPr lang="en-US" dirty="0"/>
          </a:p>
        </p:txBody>
      </p:sp>
      <p:sp>
        <p:nvSpPr>
          <p:cNvPr id="7" name="Oval 6"/>
          <p:cNvSpPr/>
          <p:nvPr/>
        </p:nvSpPr>
        <p:spPr>
          <a:xfrm>
            <a:off x="330506" y="1959531"/>
            <a:ext cx="381000" cy="352276"/>
          </a:xfrm>
          <a:prstGeom prst="ellipse">
            <a:avLst/>
          </a:prstGeom>
        </p:spPr>
        <p:style>
          <a:lnRef idx="1">
            <a:schemeClr val="accent2"/>
          </a:lnRef>
          <a:fillRef idx="2">
            <a:schemeClr val="accent2"/>
          </a:fillRef>
          <a:effectRef idx="1">
            <a:schemeClr val="accent2"/>
          </a:effectRef>
          <a:fontRef idx="minor">
            <a:schemeClr val="dk1"/>
          </a:fontRef>
        </p:style>
        <p:txBody>
          <a:bodyPr anchor="ctr"/>
          <a:lstStyle/>
          <a:p>
            <a:pPr algn="ctr" eaLnBrk="0" hangingPunct="0">
              <a:defRPr/>
            </a:pPr>
            <a:r>
              <a:rPr lang="en-US" sz="2400" dirty="0"/>
              <a:t>3</a:t>
            </a:r>
          </a:p>
        </p:txBody>
      </p:sp>
      <p:sp>
        <p:nvSpPr>
          <p:cNvPr id="8" name="Rectangle 7"/>
          <p:cNvSpPr/>
          <p:nvPr/>
        </p:nvSpPr>
        <p:spPr>
          <a:xfrm>
            <a:off x="330506" y="1297236"/>
            <a:ext cx="2658869" cy="523220"/>
          </a:xfrm>
          <a:prstGeom prst="rect">
            <a:avLst/>
          </a:prstGeom>
        </p:spPr>
        <p:txBody>
          <a:bodyPr wrap="none">
            <a:spAutoFit/>
          </a:bodyPr>
          <a:lstStyle/>
          <a:p>
            <a:r>
              <a:rPr lang="en-US" sz="2800" b="1" dirty="0">
                <a:solidFill>
                  <a:schemeClr val="accent1">
                    <a:lumMod val="50000"/>
                  </a:schemeClr>
                </a:solidFill>
              </a:rPr>
              <a:t>Steps in process:</a:t>
            </a:r>
          </a:p>
        </p:txBody>
      </p:sp>
      <p:cxnSp>
        <p:nvCxnSpPr>
          <p:cNvPr id="15" name="Straight Connector 14"/>
          <p:cNvCxnSpPr/>
          <p:nvPr/>
        </p:nvCxnSpPr>
        <p:spPr bwMode="auto">
          <a:xfrm>
            <a:off x="613265" y="2895600"/>
            <a:ext cx="7972983" cy="0"/>
          </a:xfrm>
          <a:prstGeom prst="line">
            <a:avLst/>
          </a:prstGeom>
          <a:ln>
            <a:solidFill>
              <a:schemeClr val="bg1">
                <a:lumMod val="75000"/>
              </a:schemeClr>
            </a:solidFill>
            <a:headEnd type="none" w="med" len="med"/>
            <a:tailEnd type="none" w="med" len="med"/>
          </a:ln>
        </p:spPr>
        <p:style>
          <a:lnRef idx="1">
            <a:schemeClr val="dk1"/>
          </a:lnRef>
          <a:fillRef idx="0">
            <a:schemeClr val="dk1"/>
          </a:fillRef>
          <a:effectRef idx="0">
            <a:schemeClr val="dk1"/>
          </a:effectRef>
          <a:fontRef idx="minor">
            <a:schemeClr val="tx1"/>
          </a:fontRef>
        </p:style>
      </p:cxnSp>
      <p:grpSp>
        <p:nvGrpSpPr>
          <p:cNvPr id="16" name="Group 15"/>
          <p:cNvGrpSpPr/>
          <p:nvPr/>
        </p:nvGrpSpPr>
        <p:grpSpPr>
          <a:xfrm>
            <a:off x="7772400" y="5943600"/>
            <a:ext cx="1230923" cy="810937"/>
            <a:chOff x="7226751" y="5867400"/>
            <a:chExt cx="1230923" cy="810937"/>
          </a:xfrm>
        </p:grpSpPr>
        <p:sp>
          <p:nvSpPr>
            <p:cNvPr id="17" name="Rectangle 16"/>
            <p:cNvSpPr/>
            <p:nvPr/>
          </p:nvSpPr>
          <p:spPr>
            <a:xfrm>
              <a:off x="7287998" y="5926517"/>
              <a:ext cx="1130224" cy="710082"/>
            </a:xfrm>
            <a:prstGeom prst="rect">
              <a:avLst/>
            </a:prstGeom>
            <a:solidFill>
              <a:schemeClr val="bg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8" name="Group 17"/>
            <p:cNvGrpSpPr/>
            <p:nvPr/>
          </p:nvGrpSpPr>
          <p:grpSpPr>
            <a:xfrm>
              <a:off x="7226751" y="5867400"/>
              <a:ext cx="1230923" cy="810937"/>
              <a:chOff x="7445826" y="5742263"/>
              <a:chExt cx="1230923" cy="810937"/>
            </a:xfrm>
          </p:grpSpPr>
          <p:pic>
            <p:nvPicPr>
              <p:cNvPr id="19" name="Picture 2" descr="C:\Users\ccoughlin\AppData\Local\Microsoft\Windows\Temporary Internet Files\Content.IE5\W7XYMR41\thumb-Clipboard-Background-33.3-12658[1].gif"/>
              <p:cNvPicPr>
                <a:picLocks noChangeAspect="1" noChangeArrowheads="1"/>
              </p:cNvPicPr>
              <p:nvPr>
                <p:custDataLst>
                  <p:tags r:id="rId2"/>
                </p:custDataLst>
              </p:nvPr>
            </p:nvPicPr>
            <p:blipFill>
              <a:blip r:embed="rId6">
                <a:extLst>
                  <a:ext uri="{28A0092B-C50C-407E-A947-70E740481C1C}">
                    <a14:useLocalDpi xmlns:a14="http://schemas.microsoft.com/office/drawing/2010/main" val="0"/>
                  </a:ext>
                </a:extLst>
              </a:blip>
              <a:srcRect/>
              <a:stretch>
                <a:fillRect/>
              </a:stretch>
            </p:blipFill>
            <p:spPr bwMode="auto">
              <a:xfrm>
                <a:off x="7497001" y="5742263"/>
                <a:ext cx="1140296" cy="810937"/>
              </a:xfrm>
              <a:prstGeom prst="rect">
                <a:avLst/>
              </a:prstGeom>
              <a:noFill/>
              <a:extLst>
                <a:ext uri="{909E8E84-426E-40DD-AFC4-6F175D3DCCD1}">
                  <a14:hiddenFill xmlns:a14="http://schemas.microsoft.com/office/drawing/2010/main">
                    <a:solidFill>
                      <a:srgbClr val="FFFFFF"/>
                    </a:solidFill>
                  </a14:hiddenFill>
                </a:ext>
              </a:extLst>
            </p:spPr>
          </p:pic>
          <p:sp>
            <p:nvSpPr>
              <p:cNvPr id="20" name="TextBox 19"/>
              <p:cNvSpPr txBox="1"/>
              <p:nvPr/>
            </p:nvSpPr>
            <p:spPr>
              <a:xfrm>
                <a:off x="7445826" y="6172908"/>
                <a:ext cx="1219200" cy="338554"/>
              </a:xfrm>
              <a:prstGeom prst="rect">
                <a:avLst/>
              </a:prstGeom>
              <a:noFill/>
            </p:spPr>
            <p:txBody>
              <a:bodyPr wrap="square" rtlCol="0">
                <a:spAutoFit/>
              </a:bodyPr>
              <a:lstStyle/>
              <a:p>
                <a:pPr algn="ctr"/>
                <a:r>
                  <a:rPr lang="en-US" sz="1600" i="1" dirty="0" smtClean="0"/>
                  <a:t>Bulletin </a:t>
                </a:r>
                <a:endParaRPr lang="en-US" sz="1600" i="1" dirty="0"/>
              </a:p>
            </p:txBody>
          </p:sp>
          <p:sp>
            <p:nvSpPr>
              <p:cNvPr id="22" name="Rectangle 21"/>
              <p:cNvSpPr/>
              <p:nvPr>
                <p:custDataLst>
                  <p:tags r:id="rId3"/>
                </p:custDataLst>
              </p:nvPr>
            </p:nvSpPr>
            <p:spPr>
              <a:xfrm>
                <a:off x="7457549" y="5783795"/>
                <a:ext cx="1219200" cy="523220"/>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28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RAP-5</a:t>
                </a:r>
              </a:p>
            </p:txBody>
          </p:sp>
        </p:grpSp>
      </p:grpSp>
      <p:pic>
        <p:nvPicPr>
          <p:cNvPr id="24578" name="Picture 2" descr="K:\Training\Projects\Customer\AIA\Online Courses\Concrete Repair Applications\Images\Form and Pour--cavity filled.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293937" y="2979007"/>
            <a:ext cx="4556125" cy="3775530"/>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1923152207"/>
      </p:ext>
    </p:extLst>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Form-and-Pump Application</a:t>
            </a:r>
          </a:p>
        </p:txBody>
      </p:sp>
      <p:sp>
        <p:nvSpPr>
          <p:cNvPr id="5" name="TextBox 4"/>
          <p:cNvSpPr txBox="1"/>
          <p:nvPr/>
        </p:nvSpPr>
        <p:spPr>
          <a:xfrm>
            <a:off x="457200" y="1957864"/>
            <a:ext cx="8229600" cy="923330"/>
          </a:xfrm>
          <a:prstGeom prst="rect">
            <a:avLst/>
          </a:prstGeom>
          <a:noFill/>
        </p:spPr>
        <p:txBody>
          <a:bodyPr wrap="square" rtlCol="0">
            <a:spAutoFit/>
          </a:bodyPr>
          <a:lstStyle/>
          <a:p>
            <a:pPr marL="285750" indent="-285750">
              <a:buFont typeface="Arial" panose="020B0604020202020204" pitchFamily="34" charset="0"/>
              <a:buChar char="•"/>
            </a:pPr>
            <a:r>
              <a:rPr lang="en-US" dirty="0"/>
              <a:t>After concrete is allowed to cure for a prescribed time, the formwork is removed and curing compounds are either rolled on or spray-applied to protect the repair material from drying shrinkage. </a:t>
            </a:r>
          </a:p>
        </p:txBody>
      </p:sp>
      <p:sp>
        <p:nvSpPr>
          <p:cNvPr id="7" name="Oval 6"/>
          <p:cNvSpPr/>
          <p:nvPr/>
        </p:nvSpPr>
        <p:spPr>
          <a:xfrm>
            <a:off x="330506" y="1959531"/>
            <a:ext cx="381000" cy="352276"/>
          </a:xfrm>
          <a:prstGeom prst="ellipse">
            <a:avLst/>
          </a:prstGeom>
        </p:spPr>
        <p:style>
          <a:lnRef idx="1">
            <a:schemeClr val="accent2"/>
          </a:lnRef>
          <a:fillRef idx="2">
            <a:schemeClr val="accent2"/>
          </a:fillRef>
          <a:effectRef idx="1">
            <a:schemeClr val="accent2"/>
          </a:effectRef>
          <a:fontRef idx="minor">
            <a:schemeClr val="dk1"/>
          </a:fontRef>
        </p:style>
        <p:txBody>
          <a:bodyPr anchor="ctr"/>
          <a:lstStyle/>
          <a:p>
            <a:pPr algn="ctr" eaLnBrk="0" hangingPunct="0">
              <a:defRPr/>
            </a:pPr>
            <a:r>
              <a:rPr lang="en-US" sz="2400" dirty="0"/>
              <a:t>4</a:t>
            </a:r>
          </a:p>
        </p:txBody>
      </p:sp>
      <p:sp>
        <p:nvSpPr>
          <p:cNvPr id="8" name="Rectangle 7"/>
          <p:cNvSpPr/>
          <p:nvPr/>
        </p:nvSpPr>
        <p:spPr>
          <a:xfrm>
            <a:off x="330506" y="1297236"/>
            <a:ext cx="2658869" cy="523220"/>
          </a:xfrm>
          <a:prstGeom prst="rect">
            <a:avLst/>
          </a:prstGeom>
        </p:spPr>
        <p:txBody>
          <a:bodyPr wrap="none">
            <a:spAutoFit/>
          </a:bodyPr>
          <a:lstStyle/>
          <a:p>
            <a:r>
              <a:rPr lang="en-US" sz="2800" b="1" dirty="0">
                <a:solidFill>
                  <a:schemeClr val="accent1">
                    <a:lumMod val="50000"/>
                  </a:schemeClr>
                </a:solidFill>
              </a:rPr>
              <a:t>Steps in process:</a:t>
            </a:r>
          </a:p>
        </p:txBody>
      </p:sp>
      <p:cxnSp>
        <p:nvCxnSpPr>
          <p:cNvPr id="15" name="Straight Connector 14"/>
          <p:cNvCxnSpPr/>
          <p:nvPr/>
        </p:nvCxnSpPr>
        <p:spPr bwMode="auto">
          <a:xfrm>
            <a:off x="613265" y="2895600"/>
            <a:ext cx="7972983" cy="0"/>
          </a:xfrm>
          <a:prstGeom prst="line">
            <a:avLst/>
          </a:prstGeom>
          <a:ln>
            <a:solidFill>
              <a:schemeClr val="bg1">
                <a:lumMod val="75000"/>
              </a:schemeClr>
            </a:solidFill>
            <a:headEnd type="none" w="med" len="med"/>
            <a:tailEnd type="none" w="med" len="med"/>
          </a:ln>
        </p:spPr>
        <p:style>
          <a:lnRef idx="1">
            <a:schemeClr val="dk1"/>
          </a:lnRef>
          <a:fillRef idx="0">
            <a:schemeClr val="dk1"/>
          </a:fillRef>
          <a:effectRef idx="0">
            <a:schemeClr val="dk1"/>
          </a:effectRef>
          <a:fontRef idx="minor">
            <a:schemeClr val="tx1"/>
          </a:fontRef>
        </p:style>
      </p:cxnSp>
      <p:grpSp>
        <p:nvGrpSpPr>
          <p:cNvPr id="16" name="Group 15"/>
          <p:cNvGrpSpPr/>
          <p:nvPr/>
        </p:nvGrpSpPr>
        <p:grpSpPr>
          <a:xfrm>
            <a:off x="7772400" y="5943600"/>
            <a:ext cx="1230923" cy="810937"/>
            <a:chOff x="7226751" y="5867400"/>
            <a:chExt cx="1230923" cy="810937"/>
          </a:xfrm>
        </p:grpSpPr>
        <p:sp>
          <p:nvSpPr>
            <p:cNvPr id="17" name="Rectangle 16"/>
            <p:cNvSpPr/>
            <p:nvPr/>
          </p:nvSpPr>
          <p:spPr>
            <a:xfrm>
              <a:off x="7287998" y="5926517"/>
              <a:ext cx="1130224" cy="710082"/>
            </a:xfrm>
            <a:prstGeom prst="rect">
              <a:avLst/>
            </a:prstGeom>
            <a:solidFill>
              <a:schemeClr val="bg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8" name="Group 17"/>
            <p:cNvGrpSpPr/>
            <p:nvPr/>
          </p:nvGrpSpPr>
          <p:grpSpPr>
            <a:xfrm>
              <a:off x="7226751" y="5867400"/>
              <a:ext cx="1230923" cy="810937"/>
              <a:chOff x="7445826" y="5742263"/>
              <a:chExt cx="1230923" cy="810937"/>
            </a:xfrm>
          </p:grpSpPr>
          <p:pic>
            <p:nvPicPr>
              <p:cNvPr id="19" name="Picture 2" descr="C:\Users\ccoughlin\AppData\Local\Microsoft\Windows\Temporary Internet Files\Content.IE5\W7XYMR41\thumb-Clipboard-Background-33.3-12658[1].gif"/>
              <p:cNvPicPr>
                <a:picLocks noChangeAspect="1" noChangeArrowheads="1"/>
              </p:cNvPicPr>
              <p:nvPr>
                <p:custDataLst>
                  <p:tags r:id="rId2"/>
                </p:custDataLst>
              </p:nvPr>
            </p:nvPicPr>
            <p:blipFill>
              <a:blip r:embed="rId6">
                <a:extLst>
                  <a:ext uri="{28A0092B-C50C-407E-A947-70E740481C1C}">
                    <a14:useLocalDpi xmlns:a14="http://schemas.microsoft.com/office/drawing/2010/main" val="0"/>
                  </a:ext>
                </a:extLst>
              </a:blip>
              <a:srcRect/>
              <a:stretch>
                <a:fillRect/>
              </a:stretch>
            </p:blipFill>
            <p:spPr bwMode="auto">
              <a:xfrm>
                <a:off x="7497001" y="5742263"/>
                <a:ext cx="1140296" cy="810937"/>
              </a:xfrm>
              <a:prstGeom prst="rect">
                <a:avLst/>
              </a:prstGeom>
              <a:noFill/>
              <a:extLst>
                <a:ext uri="{909E8E84-426E-40DD-AFC4-6F175D3DCCD1}">
                  <a14:hiddenFill xmlns:a14="http://schemas.microsoft.com/office/drawing/2010/main">
                    <a:solidFill>
                      <a:srgbClr val="FFFFFF"/>
                    </a:solidFill>
                  </a14:hiddenFill>
                </a:ext>
              </a:extLst>
            </p:spPr>
          </p:pic>
          <p:sp>
            <p:nvSpPr>
              <p:cNvPr id="20" name="TextBox 19"/>
              <p:cNvSpPr txBox="1"/>
              <p:nvPr/>
            </p:nvSpPr>
            <p:spPr>
              <a:xfrm>
                <a:off x="7445826" y="6172908"/>
                <a:ext cx="1219200" cy="338554"/>
              </a:xfrm>
              <a:prstGeom prst="rect">
                <a:avLst/>
              </a:prstGeom>
              <a:noFill/>
            </p:spPr>
            <p:txBody>
              <a:bodyPr wrap="square" rtlCol="0">
                <a:spAutoFit/>
              </a:bodyPr>
              <a:lstStyle/>
              <a:p>
                <a:pPr algn="ctr"/>
                <a:r>
                  <a:rPr lang="en-US" sz="1600" i="1" dirty="0" smtClean="0"/>
                  <a:t>Bulletin </a:t>
                </a:r>
                <a:endParaRPr lang="en-US" sz="1600" i="1" dirty="0"/>
              </a:p>
            </p:txBody>
          </p:sp>
          <p:sp>
            <p:nvSpPr>
              <p:cNvPr id="22" name="Rectangle 21"/>
              <p:cNvSpPr/>
              <p:nvPr>
                <p:custDataLst>
                  <p:tags r:id="rId3"/>
                </p:custDataLst>
              </p:nvPr>
            </p:nvSpPr>
            <p:spPr>
              <a:xfrm>
                <a:off x="7457549" y="5783795"/>
                <a:ext cx="1219200" cy="523220"/>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28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RAP-5</a:t>
                </a:r>
              </a:p>
            </p:txBody>
          </p:sp>
        </p:grpSp>
      </p:grpSp>
      <p:pic>
        <p:nvPicPr>
          <p:cNvPr id="25602" name="Picture 2" descr="K:\Training\Projects\Customer\AIA\Online Courses\Concrete Repair Applications\Images\Form and pump 4 uring compound.bmp"/>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522578" y="2968761"/>
            <a:ext cx="4098843" cy="3860779"/>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2445815809"/>
      </p:ext>
    </p:extLst>
  </p:cSld>
  <p:clrMapOvr>
    <a:masterClrMapping/>
  </p:clrMapOvr>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Form-and-Pump Application</a:t>
            </a:r>
          </a:p>
        </p:txBody>
      </p:sp>
      <p:sp>
        <p:nvSpPr>
          <p:cNvPr id="4" name="TextBox 3"/>
          <p:cNvSpPr txBox="1"/>
          <p:nvPr/>
        </p:nvSpPr>
        <p:spPr>
          <a:xfrm>
            <a:off x="609600" y="1894820"/>
            <a:ext cx="3711574" cy="3600986"/>
          </a:xfrm>
          <a:prstGeom prst="rect">
            <a:avLst/>
          </a:prstGeom>
          <a:noFill/>
        </p:spPr>
        <p:txBody>
          <a:bodyPr wrap="square" rtlCol="0">
            <a:spAutoFit/>
          </a:bodyPr>
          <a:lstStyle/>
          <a:p>
            <a:r>
              <a:rPr lang="en-US" sz="2000" b="1" dirty="0" smtClean="0"/>
              <a:t>Advantages:</a:t>
            </a:r>
          </a:p>
          <a:p>
            <a:pPr marL="285750" indent="-285750">
              <a:buFont typeface="Arial" panose="020B0604020202020204" pitchFamily="34" charset="0"/>
              <a:buChar char="•"/>
            </a:pPr>
            <a:r>
              <a:rPr lang="en-US" sz="1600" dirty="0"/>
              <a:t>Placement not limited to thickness of </a:t>
            </a:r>
            <a:r>
              <a:rPr lang="en-US" sz="1600" dirty="0" smtClean="0"/>
              <a:t>repair.</a:t>
            </a:r>
          </a:p>
          <a:p>
            <a:pPr marL="285750" indent="-285750">
              <a:buFont typeface="Arial" panose="020B0604020202020204" pitchFamily="34" charset="0"/>
              <a:buChar char="•"/>
            </a:pPr>
            <a:endParaRPr lang="en-US" sz="1600" dirty="0"/>
          </a:p>
          <a:p>
            <a:pPr marL="285750" indent="-285750">
              <a:buFont typeface="Arial" panose="020B0604020202020204" pitchFamily="34" charset="0"/>
              <a:buChar char="•"/>
            </a:pPr>
            <a:r>
              <a:rPr lang="en-US" sz="1600" dirty="0"/>
              <a:t>Repair materials are </a:t>
            </a:r>
            <a:r>
              <a:rPr lang="en-US" sz="1600" dirty="0" smtClean="0"/>
              <a:t>pre-mixed.</a:t>
            </a:r>
          </a:p>
          <a:p>
            <a:pPr marL="285750" indent="-285750">
              <a:buFont typeface="Arial" panose="020B0604020202020204" pitchFamily="34" charset="0"/>
              <a:buChar char="•"/>
            </a:pPr>
            <a:endParaRPr lang="en-US" sz="1600" dirty="0"/>
          </a:p>
          <a:p>
            <a:pPr marL="285750" indent="-285750">
              <a:buFont typeface="Arial" panose="020B0604020202020204" pitchFamily="34" charset="0"/>
              <a:buChar char="•"/>
            </a:pPr>
            <a:r>
              <a:rPr lang="en-US" sz="1600" dirty="0"/>
              <a:t>No potential sagging of </a:t>
            </a:r>
            <a:r>
              <a:rPr lang="en-US" sz="1600" dirty="0" smtClean="0"/>
              <a:t>materials.</a:t>
            </a:r>
          </a:p>
          <a:p>
            <a:pPr marL="285750" indent="-285750">
              <a:buFont typeface="Arial" panose="020B0604020202020204" pitchFamily="34" charset="0"/>
              <a:buChar char="•"/>
            </a:pPr>
            <a:endParaRPr lang="en-US" sz="1600" dirty="0"/>
          </a:p>
          <a:p>
            <a:pPr marL="285750" indent="-285750">
              <a:buFont typeface="Arial" panose="020B0604020202020204" pitchFamily="34" charset="0"/>
              <a:buChar char="•"/>
            </a:pPr>
            <a:r>
              <a:rPr lang="en-US" sz="1600" dirty="0"/>
              <a:t>Formwork prevents against early drying while curing that can result in cracking.</a:t>
            </a:r>
          </a:p>
          <a:p>
            <a:pPr marL="285750" indent="-285750">
              <a:buFont typeface="Arial" panose="020B0604020202020204" pitchFamily="34" charset="0"/>
              <a:buChar char="•"/>
            </a:pPr>
            <a:endParaRPr lang="en-US" sz="1600" dirty="0"/>
          </a:p>
          <a:p>
            <a:pPr marL="285750" indent="-285750">
              <a:buFont typeface="Arial" panose="020B0604020202020204" pitchFamily="34" charset="0"/>
              <a:buChar char="•"/>
            </a:pPr>
            <a:r>
              <a:rPr lang="en-US" sz="1600" dirty="0"/>
              <a:t>Pressurization consolidates material around </a:t>
            </a:r>
            <a:r>
              <a:rPr lang="en-US" sz="1600" dirty="0" smtClean="0"/>
              <a:t>rebar.</a:t>
            </a:r>
            <a:endParaRPr lang="en-US" sz="1600" dirty="0"/>
          </a:p>
        </p:txBody>
      </p:sp>
      <p:sp>
        <p:nvSpPr>
          <p:cNvPr id="5" name="TextBox 4"/>
          <p:cNvSpPr txBox="1"/>
          <p:nvPr/>
        </p:nvSpPr>
        <p:spPr>
          <a:xfrm>
            <a:off x="4778647" y="1894820"/>
            <a:ext cx="3711574" cy="1631216"/>
          </a:xfrm>
          <a:prstGeom prst="rect">
            <a:avLst/>
          </a:prstGeom>
          <a:noFill/>
        </p:spPr>
        <p:txBody>
          <a:bodyPr wrap="square" rtlCol="0">
            <a:spAutoFit/>
          </a:bodyPr>
          <a:lstStyle/>
          <a:p>
            <a:r>
              <a:rPr lang="en-US" sz="2000" b="1" dirty="0" smtClean="0"/>
              <a:t>Disadvantages:</a:t>
            </a:r>
          </a:p>
          <a:p>
            <a:pPr marL="171450" indent="-171450">
              <a:buFont typeface="Arial" panose="020B0604020202020204" pitchFamily="34" charset="0"/>
              <a:buChar char="•"/>
            </a:pPr>
            <a:r>
              <a:rPr lang="en-US" sz="1600" dirty="0"/>
              <a:t>Formwork can be expensive to install and </a:t>
            </a:r>
            <a:r>
              <a:rPr lang="en-US" sz="1600" dirty="0" smtClean="0"/>
              <a:t>erect, </a:t>
            </a:r>
            <a:r>
              <a:rPr lang="en-US" sz="1600" dirty="0"/>
              <a:t>especially in areas that are tricky to get </a:t>
            </a:r>
            <a:r>
              <a:rPr lang="en-US" sz="1600" dirty="0" smtClean="0"/>
              <a:t>to.</a:t>
            </a:r>
          </a:p>
          <a:p>
            <a:pPr marL="171450" indent="-171450">
              <a:buFont typeface="Arial" panose="020B0604020202020204" pitchFamily="34" charset="0"/>
              <a:buChar char="•"/>
            </a:pPr>
            <a:endParaRPr lang="en-US" sz="1600" dirty="0"/>
          </a:p>
          <a:p>
            <a:pPr marL="171450" indent="-171450">
              <a:buFont typeface="Arial" panose="020B0604020202020204" pitchFamily="34" charset="0"/>
              <a:buChar char="•"/>
            </a:pPr>
            <a:r>
              <a:rPr lang="en-US" sz="1600" dirty="0" smtClean="0"/>
              <a:t>Formwork is more labor intensive.</a:t>
            </a:r>
          </a:p>
        </p:txBody>
      </p:sp>
      <p:sp>
        <p:nvSpPr>
          <p:cNvPr id="6" name="TextBox 5"/>
          <p:cNvSpPr txBox="1"/>
          <p:nvPr/>
        </p:nvSpPr>
        <p:spPr>
          <a:xfrm>
            <a:off x="838200" y="1219200"/>
            <a:ext cx="7467600" cy="523220"/>
          </a:xfrm>
          <a:prstGeom prst="rect">
            <a:avLst/>
          </a:prstGeom>
          <a:noFill/>
        </p:spPr>
        <p:txBody>
          <a:bodyPr wrap="square" rtlCol="0">
            <a:spAutoFit/>
          </a:bodyPr>
          <a:lstStyle/>
          <a:p>
            <a:pPr algn="ctr"/>
            <a:r>
              <a:rPr lang="en-US" sz="2800" b="1" dirty="0" smtClean="0">
                <a:solidFill>
                  <a:schemeClr val="accent1">
                    <a:lumMod val="50000"/>
                  </a:schemeClr>
                </a:solidFill>
              </a:rPr>
              <a:t>Form-and-Pump Repair: Things to Consider</a:t>
            </a:r>
            <a:endParaRPr lang="en-US" sz="2800" b="1" dirty="0">
              <a:solidFill>
                <a:schemeClr val="accent1">
                  <a:lumMod val="50000"/>
                </a:schemeClr>
              </a:solidFill>
            </a:endParaRPr>
          </a:p>
        </p:txBody>
      </p:sp>
      <p:cxnSp>
        <p:nvCxnSpPr>
          <p:cNvPr id="13" name="Straight Arrow Connector 12"/>
          <p:cNvCxnSpPr/>
          <p:nvPr/>
        </p:nvCxnSpPr>
        <p:spPr bwMode="auto">
          <a:xfrm flipV="1">
            <a:off x="6350041" y="3516988"/>
            <a:ext cx="0" cy="736699"/>
          </a:xfrm>
          <a:prstGeom prst="straightConnector1">
            <a:avLst/>
          </a:prstGeom>
          <a:noFill/>
          <a:ln w="9525" cap="flat" cmpd="sng" algn="ctr">
            <a:solidFill>
              <a:schemeClr val="bg2"/>
            </a:solidFill>
            <a:prstDash val="solid"/>
            <a:round/>
            <a:headEnd type="none" w="med" len="med"/>
            <a:tailEnd type="arrow"/>
          </a:ln>
          <a:effectLst/>
        </p:spPr>
      </p:cxnSp>
      <p:grpSp>
        <p:nvGrpSpPr>
          <p:cNvPr id="17" name="Group 16"/>
          <p:cNvGrpSpPr/>
          <p:nvPr/>
        </p:nvGrpSpPr>
        <p:grpSpPr>
          <a:xfrm>
            <a:off x="4956992" y="4019649"/>
            <a:ext cx="2786100" cy="697816"/>
            <a:chOff x="2346589" y="3934300"/>
            <a:chExt cx="13374347" cy="823767"/>
          </a:xfrm>
        </p:grpSpPr>
        <p:sp>
          <p:nvSpPr>
            <p:cNvPr id="18" name="Rounded Rectangle 17"/>
            <p:cNvSpPr/>
            <p:nvPr/>
          </p:nvSpPr>
          <p:spPr>
            <a:xfrm>
              <a:off x="2346589" y="3934300"/>
              <a:ext cx="13374347" cy="823767"/>
            </a:xfrm>
            <a:prstGeom prst="roundRect">
              <a:avLst/>
            </a:prstGeom>
            <a:solidFill>
              <a:schemeClr val="bg2">
                <a:lumMod val="20000"/>
                <a:lumOff val="80000"/>
              </a:schemeClr>
            </a:solidFill>
            <a:ln w="12700">
              <a:solidFill>
                <a:schemeClr val="bg2">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Box 18"/>
            <p:cNvSpPr txBox="1"/>
            <p:nvPr/>
          </p:nvSpPr>
          <p:spPr>
            <a:xfrm>
              <a:off x="2411985" y="3969786"/>
              <a:ext cx="13243551" cy="704820"/>
            </a:xfrm>
            <a:prstGeom prst="rect">
              <a:avLst/>
            </a:prstGeom>
            <a:noFill/>
          </p:spPr>
          <p:txBody>
            <a:bodyPr wrap="square" rtlCol="0">
              <a:spAutoFit/>
            </a:bodyPr>
            <a:lstStyle/>
            <a:p>
              <a:pPr algn="ctr"/>
              <a:r>
                <a:rPr lang="en-US" sz="1600" dirty="0" smtClean="0"/>
                <a:t>Similar disadvantages to the form-and-pour application.</a:t>
              </a:r>
              <a:endParaRPr lang="en-US" sz="1600" dirty="0"/>
            </a:p>
          </p:txBody>
        </p:sp>
      </p:grpSp>
      <p:grpSp>
        <p:nvGrpSpPr>
          <p:cNvPr id="20" name="Group 19"/>
          <p:cNvGrpSpPr/>
          <p:nvPr/>
        </p:nvGrpSpPr>
        <p:grpSpPr>
          <a:xfrm>
            <a:off x="7772400" y="5943600"/>
            <a:ext cx="1230923" cy="810937"/>
            <a:chOff x="7226751" y="5867400"/>
            <a:chExt cx="1230923" cy="810937"/>
          </a:xfrm>
        </p:grpSpPr>
        <p:sp>
          <p:nvSpPr>
            <p:cNvPr id="21" name="Rectangle 20"/>
            <p:cNvSpPr/>
            <p:nvPr/>
          </p:nvSpPr>
          <p:spPr>
            <a:xfrm>
              <a:off x="7287998" y="5926517"/>
              <a:ext cx="1130224" cy="710082"/>
            </a:xfrm>
            <a:prstGeom prst="rect">
              <a:avLst/>
            </a:prstGeom>
            <a:solidFill>
              <a:schemeClr val="bg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2" name="Group 21"/>
            <p:cNvGrpSpPr/>
            <p:nvPr/>
          </p:nvGrpSpPr>
          <p:grpSpPr>
            <a:xfrm>
              <a:off x="7226751" y="5867400"/>
              <a:ext cx="1230923" cy="810937"/>
              <a:chOff x="7445826" y="5742263"/>
              <a:chExt cx="1230923" cy="810937"/>
            </a:xfrm>
          </p:grpSpPr>
          <p:pic>
            <p:nvPicPr>
              <p:cNvPr id="23" name="Picture 2" descr="C:\Users\ccoughlin\AppData\Local\Microsoft\Windows\Temporary Internet Files\Content.IE5\W7XYMR41\thumb-Clipboard-Background-33.3-12658[1].gif"/>
              <p:cNvPicPr>
                <a:picLocks noChangeAspect="1" noChangeArrowheads="1"/>
              </p:cNvPicPr>
              <p:nvPr>
                <p:custDataLst>
                  <p:tags r:id="rId2"/>
                </p:custDataLst>
              </p:nvPr>
            </p:nvPicPr>
            <p:blipFill>
              <a:blip r:embed="rId6">
                <a:extLst>
                  <a:ext uri="{28A0092B-C50C-407E-A947-70E740481C1C}">
                    <a14:useLocalDpi xmlns:a14="http://schemas.microsoft.com/office/drawing/2010/main" val="0"/>
                  </a:ext>
                </a:extLst>
              </a:blip>
              <a:srcRect/>
              <a:stretch>
                <a:fillRect/>
              </a:stretch>
            </p:blipFill>
            <p:spPr bwMode="auto">
              <a:xfrm>
                <a:off x="7497001" y="5742263"/>
                <a:ext cx="1140296" cy="810937"/>
              </a:xfrm>
              <a:prstGeom prst="rect">
                <a:avLst/>
              </a:prstGeom>
              <a:noFill/>
              <a:extLst>
                <a:ext uri="{909E8E84-426E-40DD-AFC4-6F175D3DCCD1}">
                  <a14:hiddenFill xmlns:a14="http://schemas.microsoft.com/office/drawing/2010/main">
                    <a:solidFill>
                      <a:srgbClr val="FFFFFF"/>
                    </a:solidFill>
                  </a14:hiddenFill>
                </a:ext>
              </a:extLst>
            </p:spPr>
          </p:pic>
          <p:sp>
            <p:nvSpPr>
              <p:cNvPr id="24" name="TextBox 23"/>
              <p:cNvSpPr txBox="1"/>
              <p:nvPr/>
            </p:nvSpPr>
            <p:spPr>
              <a:xfrm>
                <a:off x="7445826" y="6172908"/>
                <a:ext cx="1219200" cy="338554"/>
              </a:xfrm>
              <a:prstGeom prst="rect">
                <a:avLst/>
              </a:prstGeom>
              <a:noFill/>
            </p:spPr>
            <p:txBody>
              <a:bodyPr wrap="square" rtlCol="0">
                <a:spAutoFit/>
              </a:bodyPr>
              <a:lstStyle/>
              <a:p>
                <a:pPr algn="ctr"/>
                <a:r>
                  <a:rPr lang="en-US" sz="1600" i="1" dirty="0" smtClean="0"/>
                  <a:t>Bulletin </a:t>
                </a:r>
                <a:endParaRPr lang="en-US" sz="1600" i="1" dirty="0"/>
              </a:p>
            </p:txBody>
          </p:sp>
          <p:sp>
            <p:nvSpPr>
              <p:cNvPr id="25" name="Rectangle 24"/>
              <p:cNvSpPr/>
              <p:nvPr>
                <p:custDataLst>
                  <p:tags r:id="rId3"/>
                </p:custDataLst>
              </p:nvPr>
            </p:nvSpPr>
            <p:spPr>
              <a:xfrm>
                <a:off x="7457549" y="5783795"/>
                <a:ext cx="1219200" cy="523220"/>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28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RAP-5</a:t>
                </a:r>
              </a:p>
            </p:txBody>
          </p:sp>
        </p:grpSp>
      </p:grpSp>
      <p:pic>
        <p:nvPicPr>
          <p:cNvPr id="16" name="Picture 15"/>
          <p:cNvPicPr>
            <a:picLocks noChangeAspect="1"/>
          </p:cNvPicPr>
          <p:nvPr/>
        </p:nvPicPr>
        <p:blipFill>
          <a:blip r:embed="rId7"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257552" y="6311687"/>
            <a:ext cx="380936" cy="380936"/>
          </a:xfrm>
          <a:prstGeom prst="rect">
            <a:avLst/>
          </a:prstGeom>
        </p:spPr>
      </p:pic>
    </p:spTree>
    <p:custDataLst>
      <p:tags r:id="rId1"/>
    </p:custDataLst>
    <p:extLst>
      <p:ext uri="{BB962C8B-B14F-4D97-AF65-F5344CB8AC3E}">
        <p14:creationId xmlns:p14="http://schemas.microsoft.com/office/powerpoint/2010/main" val="18758247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1000"/>
                                        <p:tgtEl>
                                          <p:spTgt spid="4">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4">
                                            <p:txEl>
                                              <p:pRg st="1" end="1"/>
                                            </p:txEl>
                                          </p:spTgt>
                                        </p:tgtEl>
                                        <p:attrNameLst>
                                          <p:attrName>style.visibility</p:attrName>
                                        </p:attrNameLst>
                                      </p:cBhvr>
                                      <p:to>
                                        <p:strVal val="visible"/>
                                      </p:to>
                                    </p:set>
                                    <p:animEffect transition="in" filter="fade">
                                      <p:cBhvr>
                                        <p:cTn id="10" dur="1000"/>
                                        <p:tgtEl>
                                          <p:spTgt spid="4">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4">
                                            <p:txEl>
                                              <p:pRg st="3" end="3"/>
                                            </p:txEl>
                                          </p:spTgt>
                                        </p:tgtEl>
                                        <p:attrNameLst>
                                          <p:attrName>style.visibility</p:attrName>
                                        </p:attrNameLst>
                                      </p:cBhvr>
                                      <p:to>
                                        <p:strVal val="visible"/>
                                      </p:to>
                                    </p:set>
                                    <p:animEffect transition="in" filter="fade">
                                      <p:cBhvr>
                                        <p:cTn id="15" dur="1000"/>
                                        <p:tgtEl>
                                          <p:spTgt spid="4">
                                            <p:txEl>
                                              <p:pRg st="3" end="3"/>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4">
                                            <p:txEl>
                                              <p:pRg st="5" end="5"/>
                                            </p:txEl>
                                          </p:spTgt>
                                        </p:tgtEl>
                                        <p:attrNameLst>
                                          <p:attrName>style.visibility</p:attrName>
                                        </p:attrNameLst>
                                      </p:cBhvr>
                                      <p:to>
                                        <p:strVal val="visible"/>
                                      </p:to>
                                    </p:set>
                                    <p:animEffect transition="in" filter="fade">
                                      <p:cBhvr>
                                        <p:cTn id="20" dur="1000"/>
                                        <p:tgtEl>
                                          <p:spTgt spid="4">
                                            <p:txEl>
                                              <p:pRg st="5" end="5"/>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4">
                                            <p:txEl>
                                              <p:pRg st="7" end="7"/>
                                            </p:txEl>
                                          </p:spTgt>
                                        </p:tgtEl>
                                        <p:attrNameLst>
                                          <p:attrName>style.visibility</p:attrName>
                                        </p:attrNameLst>
                                      </p:cBhvr>
                                      <p:to>
                                        <p:strVal val="visible"/>
                                      </p:to>
                                    </p:set>
                                    <p:animEffect transition="in" filter="fade">
                                      <p:cBhvr>
                                        <p:cTn id="25" dur="1000"/>
                                        <p:tgtEl>
                                          <p:spTgt spid="4">
                                            <p:txEl>
                                              <p:pRg st="7" end="7"/>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4">
                                            <p:txEl>
                                              <p:pRg st="9" end="9"/>
                                            </p:txEl>
                                          </p:spTgt>
                                        </p:tgtEl>
                                        <p:attrNameLst>
                                          <p:attrName>style.visibility</p:attrName>
                                        </p:attrNameLst>
                                      </p:cBhvr>
                                      <p:to>
                                        <p:strVal val="visible"/>
                                      </p:to>
                                    </p:set>
                                    <p:animEffect transition="in" filter="fade">
                                      <p:cBhvr>
                                        <p:cTn id="30" dur="1000"/>
                                        <p:tgtEl>
                                          <p:spTgt spid="4">
                                            <p:txEl>
                                              <p:pRg st="9" end="9"/>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nodeType="clickEffect">
                                  <p:stCondLst>
                                    <p:cond delay="0"/>
                                  </p:stCondLst>
                                  <p:childTnLst>
                                    <p:set>
                                      <p:cBhvr>
                                        <p:cTn id="34" dur="1" fill="hold">
                                          <p:stCondLst>
                                            <p:cond delay="0"/>
                                          </p:stCondLst>
                                        </p:cTn>
                                        <p:tgtEl>
                                          <p:spTgt spid="5">
                                            <p:txEl>
                                              <p:pRg st="0" end="0"/>
                                            </p:txEl>
                                          </p:spTgt>
                                        </p:tgtEl>
                                        <p:attrNameLst>
                                          <p:attrName>style.visibility</p:attrName>
                                        </p:attrNameLst>
                                      </p:cBhvr>
                                      <p:to>
                                        <p:strVal val="visible"/>
                                      </p:to>
                                    </p:set>
                                    <p:animEffect transition="in" filter="fade">
                                      <p:cBhvr>
                                        <p:cTn id="35" dur="1000"/>
                                        <p:tgtEl>
                                          <p:spTgt spid="5">
                                            <p:txEl>
                                              <p:pRg st="0" end="0"/>
                                            </p:txEl>
                                          </p:spTgt>
                                        </p:tgtEl>
                                      </p:cBhvr>
                                    </p:animEffect>
                                  </p:childTnLst>
                                </p:cTn>
                              </p:par>
                              <p:par>
                                <p:cTn id="36" presetID="10" presetClass="entr" presetSubtype="0" fill="hold" nodeType="withEffect">
                                  <p:stCondLst>
                                    <p:cond delay="0"/>
                                  </p:stCondLst>
                                  <p:childTnLst>
                                    <p:set>
                                      <p:cBhvr>
                                        <p:cTn id="37" dur="1" fill="hold">
                                          <p:stCondLst>
                                            <p:cond delay="0"/>
                                          </p:stCondLst>
                                        </p:cTn>
                                        <p:tgtEl>
                                          <p:spTgt spid="5">
                                            <p:txEl>
                                              <p:pRg st="1" end="1"/>
                                            </p:txEl>
                                          </p:spTgt>
                                        </p:tgtEl>
                                        <p:attrNameLst>
                                          <p:attrName>style.visibility</p:attrName>
                                        </p:attrNameLst>
                                      </p:cBhvr>
                                      <p:to>
                                        <p:strVal val="visible"/>
                                      </p:to>
                                    </p:set>
                                    <p:animEffect transition="in" filter="fade">
                                      <p:cBhvr>
                                        <p:cTn id="38" dur="1000"/>
                                        <p:tgtEl>
                                          <p:spTgt spid="5">
                                            <p:txEl>
                                              <p:pRg st="1" end="1"/>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nodeType="clickEffect">
                                  <p:stCondLst>
                                    <p:cond delay="0"/>
                                  </p:stCondLst>
                                  <p:childTnLst>
                                    <p:set>
                                      <p:cBhvr>
                                        <p:cTn id="42" dur="1" fill="hold">
                                          <p:stCondLst>
                                            <p:cond delay="0"/>
                                          </p:stCondLst>
                                        </p:cTn>
                                        <p:tgtEl>
                                          <p:spTgt spid="5">
                                            <p:txEl>
                                              <p:pRg st="3" end="3"/>
                                            </p:txEl>
                                          </p:spTgt>
                                        </p:tgtEl>
                                        <p:attrNameLst>
                                          <p:attrName>style.visibility</p:attrName>
                                        </p:attrNameLst>
                                      </p:cBhvr>
                                      <p:to>
                                        <p:strVal val="visible"/>
                                      </p:to>
                                    </p:set>
                                    <p:animEffect transition="in" filter="fade">
                                      <p:cBhvr>
                                        <p:cTn id="43" dur="1000"/>
                                        <p:tgtEl>
                                          <p:spTgt spid="5">
                                            <p:txEl>
                                              <p:pRg st="3" end="3"/>
                                            </p:txEl>
                                          </p:spTgt>
                                        </p:tgtEl>
                                      </p:cBhvr>
                                    </p:animEffect>
                                  </p:childTnLst>
                                </p:cTn>
                              </p:par>
                              <p:par>
                                <p:cTn id="44" presetID="10" presetClass="entr" presetSubtype="0" fill="hold" nodeType="withEffect">
                                  <p:stCondLst>
                                    <p:cond delay="0"/>
                                  </p:stCondLst>
                                  <p:childTnLst>
                                    <p:set>
                                      <p:cBhvr>
                                        <p:cTn id="45" dur="1" fill="hold">
                                          <p:stCondLst>
                                            <p:cond delay="0"/>
                                          </p:stCondLst>
                                        </p:cTn>
                                        <p:tgtEl>
                                          <p:spTgt spid="13"/>
                                        </p:tgtEl>
                                        <p:attrNameLst>
                                          <p:attrName>style.visibility</p:attrName>
                                        </p:attrNameLst>
                                      </p:cBhvr>
                                      <p:to>
                                        <p:strVal val="visible"/>
                                      </p:to>
                                    </p:set>
                                    <p:animEffect transition="in" filter="fade">
                                      <p:cBhvr>
                                        <p:cTn id="46" dur="1000"/>
                                        <p:tgtEl>
                                          <p:spTgt spid="13"/>
                                        </p:tgtEl>
                                      </p:cBhvr>
                                    </p:animEffect>
                                  </p:childTnLst>
                                </p:cTn>
                              </p:par>
                              <p:par>
                                <p:cTn id="47" presetID="10" presetClass="entr" presetSubtype="0" fill="hold" nodeType="withEffect">
                                  <p:stCondLst>
                                    <p:cond delay="0"/>
                                  </p:stCondLst>
                                  <p:childTnLst>
                                    <p:set>
                                      <p:cBhvr>
                                        <p:cTn id="48" dur="1" fill="hold">
                                          <p:stCondLst>
                                            <p:cond delay="0"/>
                                          </p:stCondLst>
                                        </p:cTn>
                                        <p:tgtEl>
                                          <p:spTgt spid="17"/>
                                        </p:tgtEl>
                                        <p:attrNameLst>
                                          <p:attrName>style.visibility</p:attrName>
                                        </p:attrNameLst>
                                      </p:cBhvr>
                                      <p:to>
                                        <p:strVal val="visible"/>
                                      </p:to>
                                    </p:set>
                                    <p:animEffect transition="in" filter="fade">
                                      <p:cBhvr>
                                        <p:cTn id="49" dur="1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228600" y="1600200"/>
            <a:ext cx="8686800" cy="4876800"/>
          </a:xfrm>
          <a:prstGeom prst="rect">
            <a:avLst/>
          </a:prstGeom>
          <a:solidFill>
            <a:schemeClr val="bg1"/>
          </a:solidFill>
          <a:ln w="12700">
            <a:solidFill>
              <a:schemeClr val="bg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ounded Rectangle 11"/>
          <p:cNvSpPr/>
          <p:nvPr/>
        </p:nvSpPr>
        <p:spPr>
          <a:xfrm>
            <a:off x="2819400" y="1752600"/>
            <a:ext cx="5892188" cy="4572000"/>
          </a:xfrm>
          <a:prstGeom prst="roundRect">
            <a:avLst>
              <a:gd name="adj" fmla="val 7510"/>
            </a:avLst>
          </a:prstGeom>
          <a:solidFill>
            <a:schemeClr val="bg1"/>
          </a:solidFill>
          <a:ln w="12700">
            <a:solidFill>
              <a:schemeClr val="bg1">
                <a:lumMod val="75000"/>
              </a:schemeClr>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title"/>
          </p:nvPr>
        </p:nvSpPr>
        <p:spPr/>
        <p:txBody>
          <a:bodyPr/>
          <a:lstStyle/>
          <a:p>
            <a:r>
              <a:rPr lang="en-US" dirty="0" smtClean="0"/>
              <a:t>Concrete Repair References</a:t>
            </a:r>
            <a:endParaRPr lang="en-US" dirty="0"/>
          </a:p>
        </p:txBody>
      </p:sp>
      <p:sp>
        <p:nvSpPr>
          <p:cNvPr id="4" name="Rounded Rectangle 3"/>
          <p:cNvSpPr/>
          <p:nvPr/>
        </p:nvSpPr>
        <p:spPr>
          <a:xfrm>
            <a:off x="304800" y="1752600"/>
            <a:ext cx="2286000" cy="1371600"/>
          </a:xfrm>
          <a:prstGeom prst="roundRect">
            <a:avLst/>
          </a:prstGeom>
          <a:solidFill>
            <a:schemeClr val="accent1"/>
          </a:solidFill>
          <a:ln>
            <a:solidFill>
              <a:schemeClr val="accent1">
                <a:lumMod val="75000"/>
              </a:schemeClr>
            </a:solidFill>
          </a:ln>
          <a:effectLst>
            <a:outerShdw blurRad="63500" sx="102000" sy="102000" algn="ctr"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rtlCol="0" anchor="ctr"/>
          <a:lstStyle/>
          <a:p>
            <a:pPr algn="ctr"/>
            <a:r>
              <a:rPr lang="en-US" dirty="0" smtClean="0"/>
              <a:t>International Concrete Repair Institute</a:t>
            </a:r>
            <a:endParaRPr lang="en-US" dirty="0"/>
          </a:p>
        </p:txBody>
      </p:sp>
      <p:sp>
        <p:nvSpPr>
          <p:cNvPr id="5" name="Rounded Rectangle 4"/>
          <p:cNvSpPr/>
          <p:nvPr/>
        </p:nvSpPr>
        <p:spPr>
          <a:xfrm>
            <a:off x="304800" y="3352800"/>
            <a:ext cx="2286000" cy="1371600"/>
          </a:xfrm>
          <a:prstGeom prst="roundRect">
            <a:avLst/>
          </a:prstGeom>
          <a:solidFill>
            <a:schemeClr val="accent1">
              <a:lumMod val="50000"/>
            </a:schemeClr>
          </a:solidFill>
          <a:ln>
            <a:solidFill>
              <a:schemeClr val="accent1">
                <a:lumMod val="75000"/>
              </a:schemeClr>
            </a:solidFill>
          </a:ln>
          <a:effectLst>
            <a:innerShdw blurRad="114300">
              <a:prstClr val="black"/>
            </a:innerShdw>
          </a:effectLst>
        </p:spPr>
        <p:style>
          <a:lnRef idx="2">
            <a:schemeClr val="accent2"/>
          </a:lnRef>
          <a:fillRef idx="1">
            <a:schemeClr val="lt1"/>
          </a:fillRef>
          <a:effectRef idx="0">
            <a:schemeClr val="accent2"/>
          </a:effectRef>
          <a:fontRef idx="minor">
            <a:schemeClr val="dk1"/>
          </a:fontRef>
        </p:style>
        <p:txBody>
          <a:bodyPr rtlCol="0" anchor="ctr"/>
          <a:lstStyle/>
          <a:p>
            <a:pPr algn="ctr"/>
            <a:r>
              <a:rPr lang="en-US" b="1" dirty="0" smtClean="0">
                <a:solidFill>
                  <a:schemeClr val="bg1"/>
                </a:solidFill>
              </a:rPr>
              <a:t>American Concrete Institute</a:t>
            </a:r>
            <a:endParaRPr lang="en-US" b="1" dirty="0">
              <a:solidFill>
                <a:schemeClr val="bg1"/>
              </a:solidFill>
            </a:endParaRPr>
          </a:p>
        </p:txBody>
      </p:sp>
      <p:sp>
        <p:nvSpPr>
          <p:cNvPr id="6" name="Rounded Rectangle 5"/>
          <p:cNvSpPr/>
          <p:nvPr/>
        </p:nvSpPr>
        <p:spPr>
          <a:xfrm>
            <a:off x="336933" y="4953000"/>
            <a:ext cx="2286000" cy="1371600"/>
          </a:xfrm>
          <a:prstGeom prst="roundRect">
            <a:avLst/>
          </a:prstGeom>
          <a:solidFill>
            <a:schemeClr val="accent1"/>
          </a:solidFill>
          <a:ln>
            <a:solidFill>
              <a:schemeClr val="accent1">
                <a:lumMod val="75000"/>
              </a:schemeClr>
            </a:solidFill>
          </a:ln>
          <a:effectLst>
            <a:outerShdw blurRad="63500" sx="102000" sy="102000" algn="ctr"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rtlCol="0" anchor="ctr"/>
          <a:lstStyle/>
          <a:p>
            <a:pPr algn="ctr"/>
            <a:r>
              <a:rPr lang="en-US" dirty="0" smtClean="0"/>
              <a:t>American Society for Testing and Materials</a:t>
            </a:r>
            <a:endParaRPr lang="en-US" dirty="0"/>
          </a:p>
        </p:txBody>
      </p:sp>
      <p:sp>
        <p:nvSpPr>
          <p:cNvPr id="16" name="TextBox 15"/>
          <p:cNvSpPr txBox="1"/>
          <p:nvPr/>
        </p:nvSpPr>
        <p:spPr>
          <a:xfrm>
            <a:off x="4457700" y="1066800"/>
            <a:ext cx="2590800" cy="523220"/>
          </a:xfrm>
          <a:prstGeom prst="rect">
            <a:avLst/>
          </a:prstGeom>
          <a:noFill/>
        </p:spPr>
        <p:txBody>
          <a:bodyPr wrap="square" rtlCol="0">
            <a:spAutoFit/>
          </a:bodyPr>
          <a:lstStyle/>
          <a:p>
            <a:pPr algn="ctr"/>
            <a:r>
              <a:rPr lang="en-US" sz="2800" b="1" dirty="0" smtClean="0"/>
              <a:t>References:</a:t>
            </a:r>
            <a:endParaRPr lang="en-US" sz="2800" b="1" dirty="0"/>
          </a:p>
        </p:txBody>
      </p:sp>
      <p:pic>
        <p:nvPicPr>
          <p:cNvPr id="10242" name="Picture 2" descr="K:\Training\Projects\Customer\AIA\Online Courses\Concrete Repair Applications\Images\aci-logo.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68303" y="3333520"/>
            <a:ext cx="4369594" cy="762000"/>
          </a:xfrm>
          <a:prstGeom prst="rect">
            <a:avLst/>
          </a:prstGeom>
          <a:ln>
            <a:noFill/>
          </a:ln>
          <a:effectLst/>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3681341" y="2438400"/>
            <a:ext cx="4256556" cy="369332"/>
          </a:xfrm>
          <a:prstGeom prst="rect">
            <a:avLst/>
          </a:prstGeom>
          <a:noFill/>
        </p:spPr>
        <p:txBody>
          <a:bodyPr wrap="square" rtlCol="0">
            <a:spAutoFit/>
          </a:bodyPr>
          <a:lstStyle/>
          <a:p>
            <a:pPr algn="ctr"/>
            <a:r>
              <a:rPr lang="en-US" b="1" dirty="0" smtClean="0"/>
              <a:t>American Concrete Institute (ACI)</a:t>
            </a:r>
            <a:endParaRPr lang="en-US" b="1" dirty="0"/>
          </a:p>
        </p:txBody>
      </p:sp>
      <p:sp>
        <p:nvSpPr>
          <p:cNvPr id="13" name="TextBox 12"/>
          <p:cNvSpPr txBox="1"/>
          <p:nvPr/>
        </p:nvSpPr>
        <p:spPr>
          <a:xfrm>
            <a:off x="3822400" y="4462790"/>
            <a:ext cx="3886200" cy="523220"/>
          </a:xfrm>
          <a:prstGeom prst="rect">
            <a:avLst/>
          </a:prstGeom>
          <a:noFill/>
        </p:spPr>
        <p:txBody>
          <a:bodyPr wrap="square" rtlCol="0">
            <a:spAutoFit/>
          </a:bodyPr>
          <a:lstStyle/>
          <a:p>
            <a:pPr algn="ctr"/>
            <a:r>
              <a:rPr lang="en-US" sz="2800" dirty="0" smtClean="0">
                <a:hlinkClick r:id="rId5"/>
              </a:rPr>
              <a:t>www.concrete.org</a:t>
            </a:r>
            <a:endParaRPr lang="en-US" sz="2800" dirty="0" smtClean="0"/>
          </a:p>
        </p:txBody>
      </p:sp>
    </p:spTree>
    <p:custDataLst>
      <p:tags r:id="rId1"/>
    </p:custDataLst>
    <p:extLst>
      <p:ext uri="{BB962C8B-B14F-4D97-AF65-F5344CB8AC3E}">
        <p14:creationId xmlns:p14="http://schemas.microsoft.com/office/powerpoint/2010/main" val="17564530"/>
      </p:ext>
    </p:extLst>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K:\Training\Projects\Customer\AIA\Online Courses\Concrete Repair Applications\Images\ICRI preplaced aggregate.bmp"/>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836405" y="1803051"/>
            <a:ext cx="3833813" cy="4428362"/>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r>
              <a:rPr lang="en-US" dirty="0"/>
              <a:t>Preplaced Aggregate Application</a:t>
            </a:r>
          </a:p>
        </p:txBody>
      </p:sp>
      <p:sp>
        <p:nvSpPr>
          <p:cNvPr id="6" name="TextBox 5"/>
          <p:cNvSpPr txBox="1"/>
          <p:nvPr/>
        </p:nvSpPr>
        <p:spPr>
          <a:xfrm>
            <a:off x="1447800" y="1220545"/>
            <a:ext cx="6400800" cy="523220"/>
          </a:xfrm>
          <a:prstGeom prst="rect">
            <a:avLst/>
          </a:prstGeom>
          <a:noFill/>
        </p:spPr>
        <p:txBody>
          <a:bodyPr wrap="square" rtlCol="0">
            <a:spAutoFit/>
          </a:bodyPr>
          <a:lstStyle/>
          <a:p>
            <a:pPr algn="ctr"/>
            <a:r>
              <a:rPr lang="en-US" sz="2800" b="1" dirty="0" smtClean="0">
                <a:solidFill>
                  <a:schemeClr val="accent1">
                    <a:lumMod val="50000"/>
                  </a:schemeClr>
                </a:solidFill>
              </a:rPr>
              <a:t>Pre-Placed Aggregate Application</a:t>
            </a:r>
            <a:endParaRPr lang="en-US" sz="2800" b="1" dirty="0">
              <a:solidFill>
                <a:schemeClr val="accent1">
                  <a:lumMod val="50000"/>
                </a:schemeClr>
              </a:solidFill>
            </a:endParaRPr>
          </a:p>
        </p:txBody>
      </p:sp>
      <p:sp>
        <p:nvSpPr>
          <p:cNvPr id="4" name="TextBox 3"/>
          <p:cNvSpPr txBox="1"/>
          <p:nvPr/>
        </p:nvSpPr>
        <p:spPr>
          <a:xfrm>
            <a:off x="533400" y="1905000"/>
            <a:ext cx="4267200" cy="3416320"/>
          </a:xfrm>
          <a:prstGeom prst="rect">
            <a:avLst/>
          </a:prstGeom>
          <a:noFill/>
        </p:spPr>
        <p:txBody>
          <a:bodyPr wrap="square" rtlCol="0">
            <a:spAutoFit/>
          </a:bodyPr>
          <a:lstStyle/>
          <a:p>
            <a:r>
              <a:rPr lang="en-US" dirty="0" smtClean="0"/>
              <a:t>Formwork is erected. Gap-graded aggregate is placed into cavity and then grout is pumped until all voids are filled and pressurized. </a:t>
            </a:r>
          </a:p>
          <a:p>
            <a:endParaRPr lang="en-US" dirty="0"/>
          </a:p>
          <a:p>
            <a:r>
              <a:rPr lang="en-US" b="1" dirty="0" smtClean="0"/>
              <a:t>Best Application: </a:t>
            </a:r>
            <a:r>
              <a:rPr lang="en-US" dirty="0" smtClean="0"/>
              <a:t>vertical/overhead applications where extremely low shrinkage of repair material is required. </a:t>
            </a:r>
          </a:p>
          <a:p>
            <a:endParaRPr lang="en-US" b="1" dirty="0"/>
          </a:p>
          <a:p>
            <a:r>
              <a:rPr lang="en-US" b="1" dirty="0" smtClean="0"/>
              <a:t>Material Requirements:</a:t>
            </a:r>
            <a:r>
              <a:rPr lang="en-US" dirty="0" smtClean="0"/>
              <a:t> gap-graded aggregate, </a:t>
            </a:r>
            <a:r>
              <a:rPr lang="en-US" dirty="0" err="1" smtClean="0"/>
              <a:t>pumpable</a:t>
            </a:r>
            <a:r>
              <a:rPr lang="en-US" dirty="0" smtClean="0"/>
              <a:t> grout, self-bonding cement or binder.</a:t>
            </a:r>
            <a:endParaRPr lang="en-US" b="1" dirty="0"/>
          </a:p>
        </p:txBody>
      </p:sp>
      <p:grpSp>
        <p:nvGrpSpPr>
          <p:cNvPr id="8" name="Group 7"/>
          <p:cNvGrpSpPr/>
          <p:nvPr/>
        </p:nvGrpSpPr>
        <p:grpSpPr>
          <a:xfrm>
            <a:off x="7772400" y="5943600"/>
            <a:ext cx="1230923" cy="810937"/>
            <a:chOff x="7226751" y="5867400"/>
            <a:chExt cx="1230923" cy="810937"/>
          </a:xfrm>
        </p:grpSpPr>
        <p:sp>
          <p:nvSpPr>
            <p:cNvPr id="9" name="Rectangle 8"/>
            <p:cNvSpPr/>
            <p:nvPr/>
          </p:nvSpPr>
          <p:spPr>
            <a:xfrm>
              <a:off x="7287998" y="5926517"/>
              <a:ext cx="1130224" cy="710082"/>
            </a:xfrm>
            <a:prstGeom prst="rect">
              <a:avLst/>
            </a:prstGeom>
            <a:solidFill>
              <a:schemeClr val="bg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p:cNvGrpSpPr/>
            <p:nvPr/>
          </p:nvGrpSpPr>
          <p:grpSpPr>
            <a:xfrm>
              <a:off x="7226751" y="5867400"/>
              <a:ext cx="1230923" cy="810937"/>
              <a:chOff x="7445826" y="5742263"/>
              <a:chExt cx="1230923" cy="810937"/>
            </a:xfrm>
          </p:grpSpPr>
          <p:pic>
            <p:nvPicPr>
              <p:cNvPr id="11" name="Picture 2" descr="C:\Users\ccoughlin\AppData\Local\Microsoft\Windows\Temporary Internet Files\Content.IE5\W7XYMR41\thumb-Clipboard-Background-33.3-12658[1].gif"/>
              <p:cNvPicPr>
                <a:picLocks noChangeAspect="1" noChangeArrowheads="1"/>
              </p:cNvPicPr>
              <p:nvPr>
                <p:custDataLst>
                  <p:tags r:id="rId2"/>
                </p:custDataLst>
              </p:nvPr>
            </p:nvPicPr>
            <p:blipFill>
              <a:blip r:embed="rId7">
                <a:extLst>
                  <a:ext uri="{28A0092B-C50C-407E-A947-70E740481C1C}">
                    <a14:useLocalDpi xmlns:a14="http://schemas.microsoft.com/office/drawing/2010/main" val="0"/>
                  </a:ext>
                </a:extLst>
              </a:blip>
              <a:srcRect/>
              <a:stretch>
                <a:fillRect/>
              </a:stretch>
            </p:blipFill>
            <p:spPr bwMode="auto">
              <a:xfrm>
                <a:off x="7497001" y="5742263"/>
                <a:ext cx="1140296" cy="810937"/>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11"/>
              <p:cNvSpPr txBox="1"/>
              <p:nvPr/>
            </p:nvSpPr>
            <p:spPr>
              <a:xfrm>
                <a:off x="7445826" y="6172908"/>
                <a:ext cx="1219200" cy="338554"/>
              </a:xfrm>
              <a:prstGeom prst="rect">
                <a:avLst/>
              </a:prstGeom>
              <a:noFill/>
            </p:spPr>
            <p:txBody>
              <a:bodyPr wrap="square" rtlCol="0">
                <a:spAutoFit/>
              </a:bodyPr>
              <a:lstStyle/>
              <a:p>
                <a:pPr algn="ctr"/>
                <a:r>
                  <a:rPr lang="en-US" sz="1600" i="1" dirty="0" smtClean="0"/>
                  <a:t>Bulletin </a:t>
                </a:r>
                <a:endParaRPr lang="en-US" sz="1600" i="1" dirty="0"/>
              </a:p>
            </p:txBody>
          </p:sp>
          <p:sp>
            <p:nvSpPr>
              <p:cNvPr id="13" name="Rectangle 12"/>
              <p:cNvSpPr/>
              <p:nvPr>
                <p:custDataLst>
                  <p:tags r:id="rId3"/>
                </p:custDataLst>
              </p:nvPr>
            </p:nvSpPr>
            <p:spPr>
              <a:xfrm>
                <a:off x="7457549" y="5783795"/>
                <a:ext cx="1219200" cy="523220"/>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28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RAP-9</a:t>
                </a:r>
              </a:p>
            </p:txBody>
          </p:sp>
        </p:grpSp>
      </p:grpSp>
      <p:pic>
        <p:nvPicPr>
          <p:cNvPr id="14" name="Picture 13"/>
          <p:cNvPicPr>
            <a:picLocks noChangeAspect="1"/>
          </p:cNvPicPr>
          <p:nvPr/>
        </p:nvPicPr>
        <p:blipFill>
          <a:blip r:embed="rId8"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257552" y="6311687"/>
            <a:ext cx="380936" cy="380936"/>
          </a:xfrm>
          <a:prstGeom prst="rect">
            <a:avLst/>
          </a:prstGeom>
        </p:spPr>
      </p:pic>
    </p:spTree>
    <p:custDataLst>
      <p:tags r:id="rId1"/>
    </p:custDataLst>
    <p:extLst>
      <p:ext uri="{BB962C8B-B14F-4D97-AF65-F5344CB8AC3E}">
        <p14:creationId xmlns:p14="http://schemas.microsoft.com/office/powerpoint/2010/main" val="15433282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animEffect transition="in" filter="fade">
                                      <p:cBhvr>
                                        <p:cTn id="7" dur="1000"/>
                                        <p:tgtEl>
                                          <p:spTgt spid="4">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4" end="4"/>
                                            </p:txEl>
                                          </p:spTgt>
                                        </p:tgtEl>
                                        <p:attrNameLst>
                                          <p:attrName>style.visibility</p:attrName>
                                        </p:attrNameLst>
                                      </p:cBhvr>
                                      <p:to>
                                        <p:strVal val="visible"/>
                                      </p:to>
                                    </p:set>
                                    <p:animEffect transition="in" filter="fade">
                                      <p:cBhvr>
                                        <p:cTn id="12" dur="10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Preplaced Aggregate </a:t>
            </a:r>
            <a:r>
              <a:rPr lang="en-US" dirty="0"/>
              <a:t>Application</a:t>
            </a:r>
          </a:p>
        </p:txBody>
      </p:sp>
      <p:sp>
        <p:nvSpPr>
          <p:cNvPr id="5" name="TextBox 4"/>
          <p:cNvSpPr txBox="1"/>
          <p:nvPr/>
        </p:nvSpPr>
        <p:spPr>
          <a:xfrm>
            <a:off x="457200" y="1957864"/>
            <a:ext cx="8229600" cy="1200329"/>
          </a:xfrm>
          <a:prstGeom prst="rect">
            <a:avLst/>
          </a:prstGeom>
          <a:noFill/>
        </p:spPr>
        <p:txBody>
          <a:bodyPr wrap="square" rtlCol="0">
            <a:spAutoFit/>
          </a:bodyPr>
          <a:lstStyle/>
          <a:p>
            <a:pPr marL="285750" indent="-285750">
              <a:buFont typeface="Arial" panose="020B0604020202020204" pitchFamily="34" charset="0"/>
              <a:buChar char="•"/>
            </a:pPr>
            <a:r>
              <a:rPr lang="en-US" dirty="0" smtClean="0"/>
              <a:t>Create formwork. Note that this application can be used in underwater repairs so this formwork may be erected underwater.</a:t>
            </a:r>
            <a:endParaRPr lang="en-US" dirty="0"/>
          </a:p>
          <a:p>
            <a:pPr marL="285750" indent="-285750">
              <a:buFont typeface="Arial" panose="020B0604020202020204" pitchFamily="34" charset="0"/>
              <a:buChar char="•"/>
            </a:pPr>
            <a:endParaRPr lang="en-US" dirty="0"/>
          </a:p>
          <a:p>
            <a:pPr marL="342900" indent="-342900">
              <a:buFont typeface="+mj-lt"/>
              <a:buAutoNum type="arabicPeriod"/>
            </a:pPr>
            <a:endParaRPr lang="en-US" dirty="0"/>
          </a:p>
        </p:txBody>
      </p:sp>
      <p:sp>
        <p:nvSpPr>
          <p:cNvPr id="7" name="Oval 6"/>
          <p:cNvSpPr/>
          <p:nvPr/>
        </p:nvSpPr>
        <p:spPr>
          <a:xfrm>
            <a:off x="330506" y="1959531"/>
            <a:ext cx="381000" cy="352276"/>
          </a:xfrm>
          <a:prstGeom prst="ellipse">
            <a:avLst/>
          </a:prstGeom>
        </p:spPr>
        <p:style>
          <a:lnRef idx="1">
            <a:schemeClr val="accent2"/>
          </a:lnRef>
          <a:fillRef idx="2">
            <a:schemeClr val="accent2"/>
          </a:fillRef>
          <a:effectRef idx="1">
            <a:schemeClr val="accent2"/>
          </a:effectRef>
          <a:fontRef idx="minor">
            <a:schemeClr val="dk1"/>
          </a:fontRef>
        </p:style>
        <p:txBody>
          <a:bodyPr anchor="ctr"/>
          <a:lstStyle/>
          <a:p>
            <a:pPr algn="ctr" eaLnBrk="0" hangingPunct="0">
              <a:defRPr/>
            </a:pPr>
            <a:r>
              <a:rPr lang="en-US" sz="2400" dirty="0"/>
              <a:t>1</a:t>
            </a:r>
          </a:p>
        </p:txBody>
      </p:sp>
      <p:sp>
        <p:nvSpPr>
          <p:cNvPr id="8" name="Rectangle 7"/>
          <p:cNvSpPr/>
          <p:nvPr/>
        </p:nvSpPr>
        <p:spPr>
          <a:xfrm>
            <a:off x="330506" y="1297236"/>
            <a:ext cx="2658869" cy="523220"/>
          </a:xfrm>
          <a:prstGeom prst="rect">
            <a:avLst/>
          </a:prstGeom>
        </p:spPr>
        <p:txBody>
          <a:bodyPr wrap="none">
            <a:spAutoFit/>
          </a:bodyPr>
          <a:lstStyle/>
          <a:p>
            <a:r>
              <a:rPr lang="en-US" sz="2800" b="1" dirty="0">
                <a:solidFill>
                  <a:schemeClr val="accent1">
                    <a:lumMod val="50000"/>
                  </a:schemeClr>
                </a:solidFill>
              </a:rPr>
              <a:t>Steps in process:</a:t>
            </a:r>
          </a:p>
        </p:txBody>
      </p:sp>
      <p:cxnSp>
        <p:nvCxnSpPr>
          <p:cNvPr id="15" name="Straight Connector 14"/>
          <p:cNvCxnSpPr/>
          <p:nvPr/>
        </p:nvCxnSpPr>
        <p:spPr bwMode="auto">
          <a:xfrm>
            <a:off x="613265" y="2895600"/>
            <a:ext cx="7972983" cy="0"/>
          </a:xfrm>
          <a:prstGeom prst="line">
            <a:avLst/>
          </a:prstGeom>
          <a:ln>
            <a:solidFill>
              <a:schemeClr val="bg1">
                <a:lumMod val="75000"/>
              </a:schemeClr>
            </a:solidFill>
            <a:headEnd type="none" w="med" len="med"/>
            <a:tailEnd type="none" w="med" len="med"/>
          </a:ln>
        </p:spPr>
        <p:style>
          <a:lnRef idx="1">
            <a:schemeClr val="dk1"/>
          </a:lnRef>
          <a:fillRef idx="0">
            <a:schemeClr val="dk1"/>
          </a:fillRef>
          <a:effectRef idx="0">
            <a:schemeClr val="dk1"/>
          </a:effectRef>
          <a:fontRef idx="minor">
            <a:schemeClr val="tx1"/>
          </a:fontRef>
        </p:style>
      </p:cxnSp>
      <p:grpSp>
        <p:nvGrpSpPr>
          <p:cNvPr id="21" name="Group 20"/>
          <p:cNvGrpSpPr/>
          <p:nvPr/>
        </p:nvGrpSpPr>
        <p:grpSpPr>
          <a:xfrm>
            <a:off x="7772400" y="5943600"/>
            <a:ext cx="1230923" cy="810937"/>
            <a:chOff x="7226751" y="5867400"/>
            <a:chExt cx="1230923" cy="810937"/>
          </a:xfrm>
        </p:grpSpPr>
        <p:sp>
          <p:nvSpPr>
            <p:cNvPr id="24" name="Rectangle 23"/>
            <p:cNvSpPr/>
            <p:nvPr/>
          </p:nvSpPr>
          <p:spPr>
            <a:xfrm>
              <a:off x="7287998" y="5926517"/>
              <a:ext cx="1130224" cy="710082"/>
            </a:xfrm>
            <a:prstGeom prst="rect">
              <a:avLst/>
            </a:prstGeom>
            <a:solidFill>
              <a:schemeClr val="bg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5" name="Group 24"/>
            <p:cNvGrpSpPr/>
            <p:nvPr/>
          </p:nvGrpSpPr>
          <p:grpSpPr>
            <a:xfrm>
              <a:off x="7226751" y="5867400"/>
              <a:ext cx="1230923" cy="810937"/>
              <a:chOff x="7445826" y="5742263"/>
              <a:chExt cx="1230923" cy="810937"/>
            </a:xfrm>
          </p:grpSpPr>
          <p:pic>
            <p:nvPicPr>
              <p:cNvPr id="26" name="Picture 2" descr="C:\Users\ccoughlin\AppData\Local\Microsoft\Windows\Temporary Internet Files\Content.IE5\W7XYMR41\thumb-Clipboard-Background-33.3-12658[1].gif"/>
              <p:cNvPicPr>
                <a:picLocks noChangeAspect="1" noChangeArrowheads="1"/>
              </p:cNvPicPr>
              <p:nvPr>
                <p:custDataLst>
                  <p:tags r:id="rId2"/>
                </p:custDataLst>
              </p:nvPr>
            </p:nvPicPr>
            <p:blipFill>
              <a:blip r:embed="rId6">
                <a:extLst>
                  <a:ext uri="{28A0092B-C50C-407E-A947-70E740481C1C}">
                    <a14:useLocalDpi xmlns:a14="http://schemas.microsoft.com/office/drawing/2010/main" val="0"/>
                  </a:ext>
                </a:extLst>
              </a:blip>
              <a:srcRect/>
              <a:stretch>
                <a:fillRect/>
              </a:stretch>
            </p:blipFill>
            <p:spPr bwMode="auto">
              <a:xfrm>
                <a:off x="7497001" y="5742263"/>
                <a:ext cx="1140296" cy="810937"/>
              </a:xfrm>
              <a:prstGeom prst="rect">
                <a:avLst/>
              </a:prstGeom>
              <a:noFill/>
              <a:extLst>
                <a:ext uri="{909E8E84-426E-40DD-AFC4-6F175D3DCCD1}">
                  <a14:hiddenFill xmlns:a14="http://schemas.microsoft.com/office/drawing/2010/main">
                    <a:solidFill>
                      <a:srgbClr val="FFFFFF"/>
                    </a:solidFill>
                  </a14:hiddenFill>
                </a:ext>
              </a:extLst>
            </p:spPr>
          </p:pic>
          <p:sp>
            <p:nvSpPr>
              <p:cNvPr id="27" name="TextBox 26"/>
              <p:cNvSpPr txBox="1"/>
              <p:nvPr/>
            </p:nvSpPr>
            <p:spPr>
              <a:xfrm>
                <a:off x="7445826" y="6172908"/>
                <a:ext cx="1219200" cy="338554"/>
              </a:xfrm>
              <a:prstGeom prst="rect">
                <a:avLst/>
              </a:prstGeom>
              <a:noFill/>
            </p:spPr>
            <p:txBody>
              <a:bodyPr wrap="square" rtlCol="0">
                <a:spAutoFit/>
              </a:bodyPr>
              <a:lstStyle/>
              <a:p>
                <a:pPr algn="ctr"/>
                <a:r>
                  <a:rPr lang="en-US" sz="1600" i="1" dirty="0" smtClean="0"/>
                  <a:t>Bulletin </a:t>
                </a:r>
                <a:endParaRPr lang="en-US" sz="1600" i="1" dirty="0"/>
              </a:p>
            </p:txBody>
          </p:sp>
          <p:sp>
            <p:nvSpPr>
              <p:cNvPr id="28" name="Rectangle 27"/>
              <p:cNvSpPr/>
              <p:nvPr>
                <p:custDataLst>
                  <p:tags r:id="rId3"/>
                </p:custDataLst>
              </p:nvPr>
            </p:nvSpPr>
            <p:spPr>
              <a:xfrm>
                <a:off x="7457549" y="5783795"/>
                <a:ext cx="1219200" cy="523220"/>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28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RAP-9</a:t>
                </a:r>
              </a:p>
            </p:txBody>
          </p:sp>
        </p:grpSp>
      </p:grpSp>
      <p:pic>
        <p:nvPicPr>
          <p:cNvPr id="29" name="Picture 2" descr="K:\Training\Projects\Customer\AIA\Online Courses\Concrete Repair Applications\Images\Preplaced aggregate--form.png"/>
          <p:cNvPicPr>
            <a:picLocks noChangeAspect="1" noChangeArrowheads="1"/>
          </p:cNvPicPr>
          <p:nvPr/>
        </p:nvPicPr>
        <p:blipFill rotWithShape="1">
          <a:blip r:embed="rId7">
            <a:extLst>
              <a:ext uri="{28A0092B-C50C-407E-A947-70E740481C1C}">
                <a14:useLocalDpi xmlns:a14="http://schemas.microsoft.com/office/drawing/2010/main" val="0"/>
              </a:ext>
            </a:extLst>
          </a:blip>
          <a:srcRect l="22988" t="12925" r="25664"/>
          <a:stretch/>
        </p:blipFill>
        <p:spPr bwMode="auto">
          <a:xfrm>
            <a:off x="3106052" y="3084381"/>
            <a:ext cx="2987407" cy="3623828"/>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4079132411"/>
      </p:ext>
    </p:extLst>
  </p:cSld>
  <p:clrMapOvr>
    <a:masterClrMapping/>
  </p:clrMapOvr>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2" descr="K:\Training\Projects\Customer\AIA\Online Courses\Concrete Repair Applications\Images\Preplaced aggregate--place aggregate.bmp"/>
          <p:cNvPicPr>
            <a:picLocks noChangeAspect="1" noChangeArrowheads="1"/>
          </p:cNvPicPr>
          <p:nvPr/>
        </p:nvPicPr>
        <p:blipFill rotWithShape="1">
          <a:blip r:embed="rId6">
            <a:extLst>
              <a:ext uri="{28A0092B-C50C-407E-A947-70E740481C1C}">
                <a14:useLocalDpi xmlns:a14="http://schemas.microsoft.com/office/drawing/2010/main" val="0"/>
              </a:ext>
            </a:extLst>
          </a:blip>
          <a:srcRect l="23242" t="14622" r="24184"/>
          <a:stretch/>
        </p:blipFill>
        <p:spPr bwMode="auto">
          <a:xfrm>
            <a:off x="3035672" y="3173316"/>
            <a:ext cx="3072656" cy="354834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r>
              <a:rPr lang="en-US" dirty="0" smtClean="0"/>
              <a:t>Preplaced Aggregate </a:t>
            </a:r>
            <a:r>
              <a:rPr lang="en-US" dirty="0"/>
              <a:t>Application</a:t>
            </a:r>
          </a:p>
        </p:txBody>
      </p:sp>
      <p:sp>
        <p:nvSpPr>
          <p:cNvPr id="5" name="TextBox 4"/>
          <p:cNvSpPr txBox="1"/>
          <p:nvPr/>
        </p:nvSpPr>
        <p:spPr>
          <a:xfrm>
            <a:off x="457200" y="1957864"/>
            <a:ext cx="8229600" cy="923330"/>
          </a:xfrm>
          <a:prstGeom prst="rect">
            <a:avLst/>
          </a:prstGeom>
          <a:noFill/>
        </p:spPr>
        <p:txBody>
          <a:bodyPr wrap="square" rtlCol="0">
            <a:spAutoFit/>
          </a:bodyPr>
          <a:lstStyle/>
          <a:p>
            <a:pPr marL="285750" indent="-285750">
              <a:buFont typeface="Arial" panose="020B0604020202020204" pitchFamily="34" charset="0"/>
              <a:buChar char="•"/>
            </a:pPr>
            <a:r>
              <a:rPr lang="en-US" dirty="0" smtClean="0"/>
              <a:t>Place the aggregate. Be sure to use gap-graded aggregate for this application so that grout can move around aggregate and fill voids.</a:t>
            </a:r>
            <a:endParaRPr lang="en-US" dirty="0"/>
          </a:p>
          <a:p>
            <a:pPr marL="342900" indent="-342900">
              <a:buFont typeface="+mj-lt"/>
              <a:buAutoNum type="arabicPeriod"/>
            </a:pPr>
            <a:endParaRPr lang="en-US" dirty="0"/>
          </a:p>
        </p:txBody>
      </p:sp>
      <p:sp>
        <p:nvSpPr>
          <p:cNvPr id="7" name="Oval 6"/>
          <p:cNvSpPr/>
          <p:nvPr/>
        </p:nvSpPr>
        <p:spPr>
          <a:xfrm>
            <a:off x="330506" y="1959531"/>
            <a:ext cx="381000" cy="352276"/>
          </a:xfrm>
          <a:prstGeom prst="ellipse">
            <a:avLst/>
          </a:prstGeom>
        </p:spPr>
        <p:style>
          <a:lnRef idx="1">
            <a:schemeClr val="accent2"/>
          </a:lnRef>
          <a:fillRef idx="2">
            <a:schemeClr val="accent2"/>
          </a:fillRef>
          <a:effectRef idx="1">
            <a:schemeClr val="accent2"/>
          </a:effectRef>
          <a:fontRef idx="minor">
            <a:schemeClr val="dk1"/>
          </a:fontRef>
        </p:style>
        <p:txBody>
          <a:bodyPr anchor="ctr"/>
          <a:lstStyle/>
          <a:p>
            <a:pPr algn="ctr" eaLnBrk="0" hangingPunct="0">
              <a:defRPr/>
            </a:pPr>
            <a:r>
              <a:rPr lang="en-US" sz="2400" dirty="0"/>
              <a:t>2</a:t>
            </a:r>
          </a:p>
        </p:txBody>
      </p:sp>
      <p:sp>
        <p:nvSpPr>
          <p:cNvPr id="8" name="Rectangle 7"/>
          <p:cNvSpPr/>
          <p:nvPr/>
        </p:nvSpPr>
        <p:spPr>
          <a:xfrm>
            <a:off x="330506" y="1297236"/>
            <a:ext cx="2658869" cy="523220"/>
          </a:xfrm>
          <a:prstGeom prst="rect">
            <a:avLst/>
          </a:prstGeom>
        </p:spPr>
        <p:txBody>
          <a:bodyPr wrap="none">
            <a:spAutoFit/>
          </a:bodyPr>
          <a:lstStyle/>
          <a:p>
            <a:r>
              <a:rPr lang="en-US" sz="2800" b="1" dirty="0">
                <a:solidFill>
                  <a:schemeClr val="accent1">
                    <a:lumMod val="50000"/>
                  </a:schemeClr>
                </a:solidFill>
              </a:rPr>
              <a:t>Steps in process:</a:t>
            </a:r>
          </a:p>
        </p:txBody>
      </p:sp>
      <p:cxnSp>
        <p:nvCxnSpPr>
          <p:cNvPr id="15" name="Straight Connector 14"/>
          <p:cNvCxnSpPr/>
          <p:nvPr/>
        </p:nvCxnSpPr>
        <p:spPr bwMode="auto">
          <a:xfrm>
            <a:off x="613265" y="2895600"/>
            <a:ext cx="7972983" cy="0"/>
          </a:xfrm>
          <a:prstGeom prst="line">
            <a:avLst/>
          </a:prstGeom>
          <a:ln>
            <a:solidFill>
              <a:schemeClr val="bg1">
                <a:lumMod val="75000"/>
              </a:schemeClr>
            </a:solidFill>
            <a:headEnd type="none" w="med" len="med"/>
            <a:tailEnd type="none" w="med" len="med"/>
          </a:ln>
        </p:spPr>
        <p:style>
          <a:lnRef idx="1">
            <a:schemeClr val="dk1"/>
          </a:lnRef>
          <a:fillRef idx="0">
            <a:schemeClr val="dk1"/>
          </a:fillRef>
          <a:effectRef idx="0">
            <a:schemeClr val="dk1"/>
          </a:effectRef>
          <a:fontRef idx="minor">
            <a:schemeClr val="tx1"/>
          </a:fontRef>
        </p:style>
      </p:cxnSp>
      <p:grpSp>
        <p:nvGrpSpPr>
          <p:cNvPr id="21" name="Group 20"/>
          <p:cNvGrpSpPr/>
          <p:nvPr/>
        </p:nvGrpSpPr>
        <p:grpSpPr>
          <a:xfrm>
            <a:off x="7772400" y="5943600"/>
            <a:ext cx="1230923" cy="810937"/>
            <a:chOff x="7226751" y="5867400"/>
            <a:chExt cx="1230923" cy="810937"/>
          </a:xfrm>
        </p:grpSpPr>
        <p:sp>
          <p:nvSpPr>
            <p:cNvPr id="24" name="Rectangle 23"/>
            <p:cNvSpPr/>
            <p:nvPr/>
          </p:nvSpPr>
          <p:spPr>
            <a:xfrm>
              <a:off x="7287998" y="5926517"/>
              <a:ext cx="1130224" cy="710082"/>
            </a:xfrm>
            <a:prstGeom prst="rect">
              <a:avLst/>
            </a:prstGeom>
            <a:solidFill>
              <a:schemeClr val="bg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5" name="Group 24"/>
            <p:cNvGrpSpPr/>
            <p:nvPr/>
          </p:nvGrpSpPr>
          <p:grpSpPr>
            <a:xfrm>
              <a:off x="7226751" y="5867400"/>
              <a:ext cx="1230923" cy="810937"/>
              <a:chOff x="7445826" y="5742263"/>
              <a:chExt cx="1230923" cy="810937"/>
            </a:xfrm>
          </p:grpSpPr>
          <p:pic>
            <p:nvPicPr>
              <p:cNvPr id="26" name="Picture 2" descr="C:\Users\ccoughlin\AppData\Local\Microsoft\Windows\Temporary Internet Files\Content.IE5\W7XYMR41\thumb-Clipboard-Background-33.3-12658[1].gif"/>
              <p:cNvPicPr>
                <a:picLocks noChangeAspect="1" noChangeArrowheads="1"/>
              </p:cNvPicPr>
              <p:nvPr>
                <p:custDataLst>
                  <p:tags r:id="rId2"/>
                </p:custDataLst>
              </p:nvPr>
            </p:nvPicPr>
            <p:blipFill>
              <a:blip r:embed="rId7">
                <a:extLst>
                  <a:ext uri="{28A0092B-C50C-407E-A947-70E740481C1C}">
                    <a14:useLocalDpi xmlns:a14="http://schemas.microsoft.com/office/drawing/2010/main" val="0"/>
                  </a:ext>
                </a:extLst>
              </a:blip>
              <a:srcRect/>
              <a:stretch>
                <a:fillRect/>
              </a:stretch>
            </p:blipFill>
            <p:spPr bwMode="auto">
              <a:xfrm>
                <a:off x="7497001" y="5742263"/>
                <a:ext cx="1140296" cy="810937"/>
              </a:xfrm>
              <a:prstGeom prst="rect">
                <a:avLst/>
              </a:prstGeom>
              <a:noFill/>
              <a:extLst>
                <a:ext uri="{909E8E84-426E-40DD-AFC4-6F175D3DCCD1}">
                  <a14:hiddenFill xmlns:a14="http://schemas.microsoft.com/office/drawing/2010/main">
                    <a:solidFill>
                      <a:srgbClr val="FFFFFF"/>
                    </a:solidFill>
                  </a14:hiddenFill>
                </a:ext>
              </a:extLst>
            </p:spPr>
          </p:pic>
          <p:sp>
            <p:nvSpPr>
              <p:cNvPr id="27" name="TextBox 26"/>
              <p:cNvSpPr txBox="1"/>
              <p:nvPr/>
            </p:nvSpPr>
            <p:spPr>
              <a:xfrm>
                <a:off x="7445826" y="6172908"/>
                <a:ext cx="1219200" cy="338554"/>
              </a:xfrm>
              <a:prstGeom prst="rect">
                <a:avLst/>
              </a:prstGeom>
              <a:noFill/>
            </p:spPr>
            <p:txBody>
              <a:bodyPr wrap="square" rtlCol="0">
                <a:spAutoFit/>
              </a:bodyPr>
              <a:lstStyle/>
              <a:p>
                <a:pPr algn="ctr"/>
                <a:r>
                  <a:rPr lang="en-US" sz="1600" i="1" dirty="0" smtClean="0"/>
                  <a:t>Bulletin </a:t>
                </a:r>
                <a:endParaRPr lang="en-US" sz="1600" i="1" dirty="0"/>
              </a:p>
            </p:txBody>
          </p:sp>
          <p:sp>
            <p:nvSpPr>
              <p:cNvPr id="28" name="Rectangle 27"/>
              <p:cNvSpPr/>
              <p:nvPr>
                <p:custDataLst>
                  <p:tags r:id="rId3"/>
                </p:custDataLst>
              </p:nvPr>
            </p:nvSpPr>
            <p:spPr>
              <a:xfrm>
                <a:off x="7457549" y="5783795"/>
                <a:ext cx="1219200" cy="523220"/>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28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RAP-9</a:t>
                </a:r>
              </a:p>
            </p:txBody>
          </p:sp>
        </p:grpSp>
      </p:grpSp>
      <p:sp>
        <p:nvSpPr>
          <p:cNvPr id="3" name="Rectangle 2"/>
          <p:cNvSpPr/>
          <p:nvPr/>
        </p:nvSpPr>
        <p:spPr>
          <a:xfrm>
            <a:off x="521006" y="4916800"/>
            <a:ext cx="2358986" cy="1384995"/>
          </a:xfrm>
          <a:prstGeom prst="rect">
            <a:avLst/>
          </a:prstGeom>
        </p:spPr>
        <p:txBody>
          <a:bodyPr wrap="square">
            <a:spAutoFit/>
          </a:bodyPr>
          <a:lstStyle/>
          <a:p>
            <a:r>
              <a:rPr lang="en-US" sz="1400" dirty="0" smtClean="0"/>
              <a:t>Type of aggregate to be used is </a:t>
            </a:r>
            <a:r>
              <a:rPr lang="en-US" sz="1400" dirty="0"/>
              <a:t>specified in </a:t>
            </a:r>
            <a:r>
              <a:rPr lang="en-US" sz="1400" b="1" dirty="0"/>
              <a:t>ACI 304.1R </a:t>
            </a:r>
            <a:r>
              <a:rPr lang="en-US" sz="1400" i="1" dirty="0"/>
              <a:t>Guide for the Use of Preplaced Aggregate Concrete for </a:t>
            </a:r>
            <a:r>
              <a:rPr lang="en-US" sz="1400" i="1" dirty="0" smtClean="0"/>
              <a:t>Structural and Mass Concrete Applications.</a:t>
            </a:r>
            <a:endParaRPr lang="en-US" sz="1400" b="1" dirty="0"/>
          </a:p>
        </p:txBody>
      </p:sp>
      <p:pic>
        <p:nvPicPr>
          <p:cNvPr id="16" name="Picture 2" descr="K:\Training\Projects\Customer\AIA\Online Courses\Concrete Repair Applications\Images\magnifying glass.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66418" y="4981207"/>
            <a:ext cx="290782" cy="280770"/>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2902185811"/>
      </p:ext>
    </p:extLst>
  </p:cSld>
  <p:clrMapOvr>
    <a:masterClrMapping/>
  </p:clrMapOvr>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Preplaced Aggregate </a:t>
            </a:r>
            <a:r>
              <a:rPr lang="en-US" dirty="0"/>
              <a:t>Application</a:t>
            </a:r>
          </a:p>
        </p:txBody>
      </p:sp>
      <p:sp>
        <p:nvSpPr>
          <p:cNvPr id="5" name="TextBox 4"/>
          <p:cNvSpPr txBox="1"/>
          <p:nvPr/>
        </p:nvSpPr>
        <p:spPr>
          <a:xfrm>
            <a:off x="457200" y="1957864"/>
            <a:ext cx="8229600" cy="923330"/>
          </a:xfrm>
          <a:prstGeom prst="rect">
            <a:avLst/>
          </a:prstGeom>
          <a:noFill/>
        </p:spPr>
        <p:txBody>
          <a:bodyPr wrap="square" rtlCol="0">
            <a:spAutoFit/>
          </a:bodyPr>
          <a:lstStyle/>
          <a:p>
            <a:pPr marL="285750" indent="-285750">
              <a:buFont typeface="Arial" panose="020B0604020202020204" pitchFamily="34" charset="0"/>
              <a:buChar char="•"/>
            </a:pPr>
            <a:r>
              <a:rPr lang="en-US" dirty="0" smtClean="0"/>
              <a:t>Pump the grout into the cavity filled with aggregate. Start pumping at bottom of the placed aggregate. When port no longer accepts grout, move to port above until entire cavity is filled. After curing, formwork is removed.</a:t>
            </a:r>
            <a:endParaRPr lang="en-US" dirty="0"/>
          </a:p>
        </p:txBody>
      </p:sp>
      <p:sp>
        <p:nvSpPr>
          <p:cNvPr id="7" name="Oval 6"/>
          <p:cNvSpPr/>
          <p:nvPr/>
        </p:nvSpPr>
        <p:spPr>
          <a:xfrm>
            <a:off x="330506" y="1959531"/>
            <a:ext cx="381000" cy="352276"/>
          </a:xfrm>
          <a:prstGeom prst="ellipse">
            <a:avLst/>
          </a:prstGeom>
        </p:spPr>
        <p:style>
          <a:lnRef idx="1">
            <a:schemeClr val="accent2"/>
          </a:lnRef>
          <a:fillRef idx="2">
            <a:schemeClr val="accent2"/>
          </a:fillRef>
          <a:effectRef idx="1">
            <a:schemeClr val="accent2"/>
          </a:effectRef>
          <a:fontRef idx="minor">
            <a:schemeClr val="dk1"/>
          </a:fontRef>
        </p:style>
        <p:txBody>
          <a:bodyPr anchor="ctr"/>
          <a:lstStyle/>
          <a:p>
            <a:pPr algn="ctr" eaLnBrk="0" hangingPunct="0">
              <a:defRPr/>
            </a:pPr>
            <a:r>
              <a:rPr lang="en-US" sz="2400" dirty="0"/>
              <a:t>3</a:t>
            </a:r>
          </a:p>
        </p:txBody>
      </p:sp>
      <p:sp>
        <p:nvSpPr>
          <p:cNvPr id="8" name="Rectangle 7"/>
          <p:cNvSpPr/>
          <p:nvPr/>
        </p:nvSpPr>
        <p:spPr>
          <a:xfrm>
            <a:off x="330506" y="1297236"/>
            <a:ext cx="2658869" cy="523220"/>
          </a:xfrm>
          <a:prstGeom prst="rect">
            <a:avLst/>
          </a:prstGeom>
        </p:spPr>
        <p:txBody>
          <a:bodyPr wrap="none">
            <a:spAutoFit/>
          </a:bodyPr>
          <a:lstStyle/>
          <a:p>
            <a:r>
              <a:rPr lang="en-US" sz="2800" b="1" dirty="0">
                <a:solidFill>
                  <a:schemeClr val="accent1">
                    <a:lumMod val="50000"/>
                  </a:schemeClr>
                </a:solidFill>
              </a:rPr>
              <a:t>Steps in process:</a:t>
            </a:r>
          </a:p>
        </p:txBody>
      </p:sp>
      <p:cxnSp>
        <p:nvCxnSpPr>
          <p:cNvPr id="15" name="Straight Connector 14"/>
          <p:cNvCxnSpPr/>
          <p:nvPr/>
        </p:nvCxnSpPr>
        <p:spPr bwMode="auto">
          <a:xfrm>
            <a:off x="613265" y="2895600"/>
            <a:ext cx="7972983" cy="0"/>
          </a:xfrm>
          <a:prstGeom prst="line">
            <a:avLst/>
          </a:prstGeom>
          <a:ln>
            <a:solidFill>
              <a:schemeClr val="bg1">
                <a:lumMod val="75000"/>
              </a:schemeClr>
            </a:solidFill>
            <a:headEnd type="none" w="med" len="med"/>
            <a:tailEnd type="none" w="med" len="med"/>
          </a:ln>
        </p:spPr>
        <p:style>
          <a:lnRef idx="1">
            <a:schemeClr val="dk1"/>
          </a:lnRef>
          <a:fillRef idx="0">
            <a:schemeClr val="dk1"/>
          </a:fillRef>
          <a:effectRef idx="0">
            <a:schemeClr val="dk1"/>
          </a:effectRef>
          <a:fontRef idx="minor">
            <a:schemeClr val="tx1"/>
          </a:fontRef>
        </p:style>
      </p:cxnSp>
      <p:grpSp>
        <p:nvGrpSpPr>
          <p:cNvPr id="21" name="Group 20"/>
          <p:cNvGrpSpPr/>
          <p:nvPr/>
        </p:nvGrpSpPr>
        <p:grpSpPr>
          <a:xfrm>
            <a:off x="7772400" y="5943600"/>
            <a:ext cx="1230923" cy="810937"/>
            <a:chOff x="7226751" y="5867400"/>
            <a:chExt cx="1230923" cy="810937"/>
          </a:xfrm>
        </p:grpSpPr>
        <p:sp>
          <p:nvSpPr>
            <p:cNvPr id="24" name="Rectangle 23"/>
            <p:cNvSpPr/>
            <p:nvPr/>
          </p:nvSpPr>
          <p:spPr>
            <a:xfrm>
              <a:off x="7287998" y="5926517"/>
              <a:ext cx="1130224" cy="710082"/>
            </a:xfrm>
            <a:prstGeom prst="rect">
              <a:avLst/>
            </a:prstGeom>
            <a:solidFill>
              <a:schemeClr val="bg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5" name="Group 24"/>
            <p:cNvGrpSpPr/>
            <p:nvPr/>
          </p:nvGrpSpPr>
          <p:grpSpPr>
            <a:xfrm>
              <a:off x="7226751" y="5867400"/>
              <a:ext cx="1230923" cy="810937"/>
              <a:chOff x="7445826" y="5742263"/>
              <a:chExt cx="1230923" cy="810937"/>
            </a:xfrm>
          </p:grpSpPr>
          <p:pic>
            <p:nvPicPr>
              <p:cNvPr id="26" name="Picture 2" descr="C:\Users\ccoughlin\AppData\Local\Microsoft\Windows\Temporary Internet Files\Content.IE5\W7XYMR41\thumb-Clipboard-Background-33.3-12658[1].gif"/>
              <p:cNvPicPr>
                <a:picLocks noChangeAspect="1" noChangeArrowheads="1"/>
              </p:cNvPicPr>
              <p:nvPr>
                <p:custDataLst>
                  <p:tags r:id="rId2"/>
                </p:custDataLst>
              </p:nvPr>
            </p:nvPicPr>
            <p:blipFill>
              <a:blip r:embed="rId6">
                <a:extLst>
                  <a:ext uri="{28A0092B-C50C-407E-A947-70E740481C1C}">
                    <a14:useLocalDpi xmlns:a14="http://schemas.microsoft.com/office/drawing/2010/main" val="0"/>
                  </a:ext>
                </a:extLst>
              </a:blip>
              <a:srcRect/>
              <a:stretch>
                <a:fillRect/>
              </a:stretch>
            </p:blipFill>
            <p:spPr bwMode="auto">
              <a:xfrm>
                <a:off x="7497001" y="5742263"/>
                <a:ext cx="1140296" cy="810937"/>
              </a:xfrm>
              <a:prstGeom prst="rect">
                <a:avLst/>
              </a:prstGeom>
              <a:noFill/>
              <a:extLst>
                <a:ext uri="{909E8E84-426E-40DD-AFC4-6F175D3DCCD1}">
                  <a14:hiddenFill xmlns:a14="http://schemas.microsoft.com/office/drawing/2010/main">
                    <a:solidFill>
                      <a:srgbClr val="FFFFFF"/>
                    </a:solidFill>
                  </a14:hiddenFill>
                </a:ext>
              </a:extLst>
            </p:spPr>
          </p:pic>
          <p:sp>
            <p:nvSpPr>
              <p:cNvPr id="27" name="TextBox 26"/>
              <p:cNvSpPr txBox="1"/>
              <p:nvPr/>
            </p:nvSpPr>
            <p:spPr>
              <a:xfrm>
                <a:off x="7445826" y="6172908"/>
                <a:ext cx="1219200" cy="338554"/>
              </a:xfrm>
              <a:prstGeom prst="rect">
                <a:avLst/>
              </a:prstGeom>
              <a:noFill/>
            </p:spPr>
            <p:txBody>
              <a:bodyPr wrap="square" rtlCol="0">
                <a:spAutoFit/>
              </a:bodyPr>
              <a:lstStyle/>
              <a:p>
                <a:pPr algn="ctr"/>
                <a:r>
                  <a:rPr lang="en-US" sz="1600" i="1" dirty="0" smtClean="0"/>
                  <a:t>Bulletin </a:t>
                </a:r>
                <a:endParaRPr lang="en-US" sz="1600" i="1" dirty="0"/>
              </a:p>
            </p:txBody>
          </p:sp>
          <p:sp>
            <p:nvSpPr>
              <p:cNvPr id="28" name="Rectangle 27"/>
              <p:cNvSpPr/>
              <p:nvPr>
                <p:custDataLst>
                  <p:tags r:id="rId3"/>
                </p:custDataLst>
              </p:nvPr>
            </p:nvSpPr>
            <p:spPr>
              <a:xfrm>
                <a:off x="7457549" y="5783795"/>
                <a:ext cx="1219200" cy="523220"/>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28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RAP-9</a:t>
                </a:r>
              </a:p>
            </p:txBody>
          </p:sp>
        </p:grpSp>
      </p:grpSp>
      <p:sp>
        <p:nvSpPr>
          <p:cNvPr id="4" name="Rounded Rectangle 3"/>
          <p:cNvSpPr/>
          <p:nvPr/>
        </p:nvSpPr>
        <p:spPr>
          <a:xfrm>
            <a:off x="228601" y="4022993"/>
            <a:ext cx="2514600" cy="1371600"/>
          </a:xfrm>
          <a:prstGeom prst="roundRect">
            <a:avLst/>
          </a:prstGeom>
          <a:solidFill>
            <a:schemeClr val="bg2">
              <a:lumMod val="20000"/>
              <a:lumOff val="80000"/>
            </a:schemeClr>
          </a:solidFill>
          <a:ln w="12700">
            <a:solidFill>
              <a:schemeClr val="bg2">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1"/>
                </a:solidFill>
              </a:rPr>
              <a:t>External form and </a:t>
            </a:r>
            <a:r>
              <a:rPr lang="en-US" sz="1600" dirty="0" smtClean="0">
                <a:solidFill>
                  <a:schemeClr val="tx1"/>
                </a:solidFill>
              </a:rPr>
              <a:t>pressurized grout placement </a:t>
            </a:r>
            <a:r>
              <a:rPr lang="en-US" sz="1600" dirty="0">
                <a:solidFill>
                  <a:schemeClr val="tx1"/>
                </a:solidFill>
              </a:rPr>
              <a:t>will consolidate </a:t>
            </a:r>
            <a:r>
              <a:rPr lang="en-US" sz="1600" dirty="0" smtClean="0">
                <a:solidFill>
                  <a:schemeClr val="tx1"/>
                </a:solidFill>
              </a:rPr>
              <a:t>the repair materials </a:t>
            </a:r>
            <a:r>
              <a:rPr lang="en-US" sz="1600" dirty="0">
                <a:solidFill>
                  <a:schemeClr val="tx1"/>
                </a:solidFill>
              </a:rPr>
              <a:t>as it is pumped</a:t>
            </a:r>
            <a:r>
              <a:rPr lang="en-US" sz="1600" dirty="0" smtClean="0">
                <a:solidFill>
                  <a:schemeClr val="tx1"/>
                </a:solidFill>
              </a:rPr>
              <a:t>.</a:t>
            </a:r>
            <a:endParaRPr lang="en-US" sz="1600" dirty="0">
              <a:solidFill>
                <a:schemeClr val="tx1"/>
              </a:solidFill>
            </a:endParaRPr>
          </a:p>
        </p:txBody>
      </p:sp>
      <p:pic>
        <p:nvPicPr>
          <p:cNvPr id="17" name="Picture 2" descr="K:\Training\Projects\Customer\AIA\Online Courses\Concrete Repair Applications\Images\Preplaced aggregate--pump grout.bmp"/>
          <p:cNvPicPr>
            <a:picLocks noChangeAspect="1" noChangeArrowheads="1"/>
          </p:cNvPicPr>
          <p:nvPr/>
        </p:nvPicPr>
        <p:blipFill rotWithShape="1">
          <a:blip r:embed="rId7">
            <a:extLst>
              <a:ext uri="{28A0092B-C50C-407E-A947-70E740481C1C}">
                <a14:useLocalDpi xmlns:a14="http://schemas.microsoft.com/office/drawing/2010/main" val="0"/>
              </a:ext>
            </a:extLst>
          </a:blip>
          <a:srcRect l="44195"/>
          <a:stretch/>
        </p:blipFill>
        <p:spPr bwMode="auto">
          <a:xfrm>
            <a:off x="2989374" y="3159545"/>
            <a:ext cx="2876275" cy="3539483"/>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1136834581"/>
      </p:ext>
    </p:extLst>
  </p:cSld>
  <p:clrMapOvr>
    <a:masterClrMapping/>
  </p:clrMapOvr>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Preplaced Aggregate Application</a:t>
            </a:r>
            <a:endParaRPr lang="en-US" dirty="0"/>
          </a:p>
        </p:txBody>
      </p:sp>
      <p:sp>
        <p:nvSpPr>
          <p:cNvPr id="6" name="TextBox 5"/>
          <p:cNvSpPr txBox="1"/>
          <p:nvPr/>
        </p:nvSpPr>
        <p:spPr>
          <a:xfrm>
            <a:off x="304800" y="1401977"/>
            <a:ext cx="8534400" cy="523220"/>
          </a:xfrm>
          <a:prstGeom prst="rect">
            <a:avLst/>
          </a:prstGeom>
          <a:noFill/>
        </p:spPr>
        <p:txBody>
          <a:bodyPr wrap="square" rtlCol="0">
            <a:spAutoFit/>
          </a:bodyPr>
          <a:lstStyle/>
          <a:p>
            <a:pPr algn="ctr"/>
            <a:r>
              <a:rPr lang="en-US" sz="2800" b="1" dirty="0" smtClean="0">
                <a:solidFill>
                  <a:schemeClr val="accent1">
                    <a:lumMod val="50000"/>
                  </a:schemeClr>
                </a:solidFill>
              </a:rPr>
              <a:t>Preplaced Aggregate Application: Things to Consider</a:t>
            </a:r>
            <a:endParaRPr lang="en-US" sz="2800" b="1" dirty="0">
              <a:solidFill>
                <a:schemeClr val="accent1">
                  <a:lumMod val="50000"/>
                </a:schemeClr>
              </a:solidFill>
            </a:endParaRPr>
          </a:p>
        </p:txBody>
      </p:sp>
      <p:sp>
        <p:nvSpPr>
          <p:cNvPr id="16" name="TextBox 15"/>
          <p:cNvSpPr txBox="1"/>
          <p:nvPr/>
        </p:nvSpPr>
        <p:spPr>
          <a:xfrm>
            <a:off x="609600" y="1963579"/>
            <a:ext cx="3711574" cy="2369880"/>
          </a:xfrm>
          <a:prstGeom prst="rect">
            <a:avLst/>
          </a:prstGeom>
          <a:noFill/>
        </p:spPr>
        <p:txBody>
          <a:bodyPr wrap="square" rtlCol="0">
            <a:spAutoFit/>
          </a:bodyPr>
          <a:lstStyle/>
          <a:p>
            <a:r>
              <a:rPr lang="en-US" sz="2000" b="1" dirty="0" smtClean="0"/>
              <a:t>Advantages:</a:t>
            </a:r>
          </a:p>
          <a:p>
            <a:pPr marL="285750" indent="-285750">
              <a:buFont typeface="Arial" panose="020B0604020202020204" pitchFamily="34" charset="0"/>
              <a:buChar char="•"/>
            </a:pPr>
            <a:r>
              <a:rPr lang="en-US" sz="1600" dirty="0"/>
              <a:t>Can be used for underwater </a:t>
            </a:r>
            <a:r>
              <a:rPr lang="en-US" sz="1600" dirty="0" smtClean="0"/>
              <a:t>repairs.</a:t>
            </a:r>
          </a:p>
          <a:p>
            <a:pPr marL="285750" indent="-285750">
              <a:buFont typeface="Arial" panose="020B0604020202020204" pitchFamily="34" charset="0"/>
              <a:buChar char="•"/>
            </a:pPr>
            <a:endParaRPr lang="en-US" sz="1600" dirty="0"/>
          </a:p>
          <a:p>
            <a:pPr marL="285750" indent="-285750">
              <a:buFont typeface="Arial" panose="020B0604020202020204" pitchFamily="34" charset="0"/>
              <a:buChar char="•"/>
            </a:pPr>
            <a:r>
              <a:rPr lang="en-US" sz="1600" dirty="0"/>
              <a:t>Shrinkage can be reduced by 50-100</a:t>
            </a:r>
            <a:r>
              <a:rPr lang="en-US" sz="1600" dirty="0" smtClean="0"/>
              <a:t>%.</a:t>
            </a:r>
          </a:p>
          <a:p>
            <a:pPr marL="285750" indent="-285750">
              <a:buFont typeface="Arial" panose="020B0604020202020204" pitchFamily="34" charset="0"/>
              <a:buChar char="•"/>
            </a:pPr>
            <a:endParaRPr lang="en-US" sz="1600" dirty="0"/>
          </a:p>
          <a:p>
            <a:pPr marL="285750" indent="-285750">
              <a:buFont typeface="Arial" panose="020B0604020202020204" pitchFamily="34" charset="0"/>
              <a:buChar char="•"/>
            </a:pPr>
            <a:r>
              <a:rPr lang="en-US" sz="1600" dirty="0" smtClean="0"/>
              <a:t>Aggregate is uniformly distributed.</a:t>
            </a:r>
          </a:p>
          <a:p>
            <a:pPr marL="285750" indent="-285750">
              <a:buFont typeface="Arial" panose="020B0604020202020204" pitchFamily="34" charset="0"/>
              <a:buChar char="•"/>
            </a:pPr>
            <a:endParaRPr lang="en-US" sz="1600" dirty="0"/>
          </a:p>
          <a:p>
            <a:pPr marL="285750" indent="-285750">
              <a:buFont typeface="Arial" panose="020B0604020202020204" pitchFamily="34" charset="0"/>
              <a:buChar char="•"/>
            </a:pPr>
            <a:r>
              <a:rPr lang="en-US" sz="1600" dirty="0"/>
              <a:t>Aggregate can be placed in “hard-to-get” </a:t>
            </a:r>
            <a:r>
              <a:rPr lang="en-US" sz="1600" dirty="0" smtClean="0"/>
              <a:t>locations.</a:t>
            </a:r>
            <a:endParaRPr lang="en-US" sz="1600" dirty="0"/>
          </a:p>
        </p:txBody>
      </p:sp>
      <p:sp>
        <p:nvSpPr>
          <p:cNvPr id="26" name="TextBox 25"/>
          <p:cNvSpPr txBox="1"/>
          <p:nvPr/>
        </p:nvSpPr>
        <p:spPr>
          <a:xfrm>
            <a:off x="4778647" y="1963579"/>
            <a:ext cx="3711574" cy="2616101"/>
          </a:xfrm>
          <a:prstGeom prst="rect">
            <a:avLst/>
          </a:prstGeom>
          <a:noFill/>
        </p:spPr>
        <p:txBody>
          <a:bodyPr wrap="square" rtlCol="0">
            <a:spAutoFit/>
          </a:bodyPr>
          <a:lstStyle/>
          <a:p>
            <a:r>
              <a:rPr lang="en-US" sz="2000" b="1" dirty="0" smtClean="0"/>
              <a:t>Disadvantages:</a:t>
            </a:r>
          </a:p>
          <a:p>
            <a:pPr marL="171450" indent="-171450">
              <a:buFont typeface="Arial" panose="020B0604020202020204" pitchFamily="34" charset="0"/>
              <a:buChar char="•"/>
            </a:pPr>
            <a:r>
              <a:rPr lang="en-US" sz="1600" dirty="0"/>
              <a:t>Formwork can be expensive to install and erect especially in areas that are tricky to get </a:t>
            </a:r>
            <a:r>
              <a:rPr lang="en-US" sz="1600" dirty="0" smtClean="0"/>
              <a:t>to, such as underwater repairs.</a:t>
            </a:r>
          </a:p>
          <a:p>
            <a:pPr marL="171450" indent="-171450">
              <a:buFont typeface="Arial" panose="020B0604020202020204" pitchFamily="34" charset="0"/>
              <a:buChar char="•"/>
            </a:pPr>
            <a:endParaRPr lang="en-US" sz="1600" dirty="0"/>
          </a:p>
          <a:p>
            <a:pPr marL="171450" indent="-171450">
              <a:buFont typeface="Arial" panose="020B0604020202020204" pitchFamily="34" charset="0"/>
              <a:buChar char="•"/>
            </a:pPr>
            <a:r>
              <a:rPr lang="en-US" sz="1600" dirty="0" smtClean="0"/>
              <a:t>Formwork is more labor intensive.</a:t>
            </a:r>
          </a:p>
          <a:p>
            <a:pPr marL="171450" indent="-171450">
              <a:buFont typeface="Arial" panose="020B0604020202020204" pitchFamily="34" charset="0"/>
              <a:buChar char="•"/>
            </a:pPr>
            <a:endParaRPr lang="en-US" sz="1600" dirty="0"/>
          </a:p>
          <a:p>
            <a:pPr marL="171450" indent="-171450">
              <a:buFont typeface="Arial" panose="020B0604020202020204" pitchFamily="34" charset="0"/>
              <a:buChar char="•"/>
            </a:pPr>
            <a:r>
              <a:rPr lang="en-US" sz="1600" dirty="0" smtClean="0"/>
              <a:t>Proper proportioning of the structural grout mixture is necessary.</a:t>
            </a:r>
            <a:endParaRPr lang="en-US" sz="1600" dirty="0"/>
          </a:p>
        </p:txBody>
      </p:sp>
      <p:grpSp>
        <p:nvGrpSpPr>
          <p:cNvPr id="27" name="Group 26"/>
          <p:cNvGrpSpPr/>
          <p:nvPr/>
        </p:nvGrpSpPr>
        <p:grpSpPr>
          <a:xfrm>
            <a:off x="7772400" y="5943600"/>
            <a:ext cx="1230923" cy="810937"/>
            <a:chOff x="7226751" y="5867400"/>
            <a:chExt cx="1230923" cy="810937"/>
          </a:xfrm>
        </p:grpSpPr>
        <p:sp>
          <p:nvSpPr>
            <p:cNvPr id="28" name="Rectangle 27"/>
            <p:cNvSpPr/>
            <p:nvPr/>
          </p:nvSpPr>
          <p:spPr>
            <a:xfrm>
              <a:off x="7287998" y="5926517"/>
              <a:ext cx="1130224" cy="710082"/>
            </a:xfrm>
            <a:prstGeom prst="rect">
              <a:avLst/>
            </a:prstGeom>
            <a:solidFill>
              <a:schemeClr val="bg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9" name="Group 28"/>
            <p:cNvGrpSpPr/>
            <p:nvPr/>
          </p:nvGrpSpPr>
          <p:grpSpPr>
            <a:xfrm>
              <a:off x="7226751" y="5867400"/>
              <a:ext cx="1230923" cy="810937"/>
              <a:chOff x="7445826" y="5742263"/>
              <a:chExt cx="1230923" cy="810937"/>
            </a:xfrm>
          </p:grpSpPr>
          <p:pic>
            <p:nvPicPr>
              <p:cNvPr id="30" name="Picture 2" descr="C:\Users\ccoughlin\AppData\Local\Microsoft\Windows\Temporary Internet Files\Content.IE5\W7XYMR41\thumb-Clipboard-Background-33.3-12658[1].gif"/>
              <p:cNvPicPr>
                <a:picLocks noChangeAspect="1" noChangeArrowheads="1"/>
              </p:cNvPicPr>
              <p:nvPr>
                <p:custDataLst>
                  <p:tags r:id="rId2"/>
                </p:custDataLst>
              </p:nvPr>
            </p:nvPicPr>
            <p:blipFill>
              <a:blip r:embed="rId6">
                <a:extLst>
                  <a:ext uri="{28A0092B-C50C-407E-A947-70E740481C1C}">
                    <a14:useLocalDpi xmlns:a14="http://schemas.microsoft.com/office/drawing/2010/main" val="0"/>
                  </a:ext>
                </a:extLst>
              </a:blip>
              <a:srcRect/>
              <a:stretch>
                <a:fillRect/>
              </a:stretch>
            </p:blipFill>
            <p:spPr bwMode="auto">
              <a:xfrm>
                <a:off x="7497001" y="5742263"/>
                <a:ext cx="1140296" cy="810937"/>
              </a:xfrm>
              <a:prstGeom prst="rect">
                <a:avLst/>
              </a:prstGeom>
              <a:noFill/>
              <a:extLst>
                <a:ext uri="{909E8E84-426E-40DD-AFC4-6F175D3DCCD1}">
                  <a14:hiddenFill xmlns:a14="http://schemas.microsoft.com/office/drawing/2010/main">
                    <a:solidFill>
                      <a:srgbClr val="FFFFFF"/>
                    </a:solidFill>
                  </a14:hiddenFill>
                </a:ext>
              </a:extLst>
            </p:spPr>
          </p:pic>
          <p:sp>
            <p:nvSpPr>
              <p:cNvPr id="31" name="TextBox 30"/>
              <p:cNvSpPr txBox="1"/>
              <p:nvPr/>
            </p:nvSpPr>
            <p:spPr>
              <a:xfrm>
                <a:off x="7445826" y="6172908"/>
                <a:ext cx="1219200" cy="338554"/>
              </a:xfrm>
              <a:prstGeom prst="rect">
                <a:avLst/>
              </a:prstGeom>
              <a:noFill/>
            </p:spPr>
            <p:txBody>
              <a:bodyPr wrap="square" rtlCol="0">
                <a:spAutoFit/>
              </a:bodyPr>
              <a:lstStyle/>
              <a:p>
                <a:pPr algn="ctr"/>
                <a:r>
                  <a:rPr lang="en-US" sz="1600" i="1" dirty="0" smtClean="0"/>
                  <a:t>Bulletin </a:t>
                </a:r>
                <a:endParaRPr lang="en-US" sz="1600" i="1" dirty="0"/>
              </a:p>
            </p:txBody>
          </p:sp>
          <p:sp>
            <p:nvSpPr>
              <p:cNvPr id="32" name="Rectangle 31"/>
              <p:cNvSpPr/>
              <p:nvPr>
                <p:custDataLst>
                  <p:tags r:id="rId3"/>
                </p:custDataLst>
              </p:nvPr>
            </p:nvSpPr>
            <p:spPr>
              <a:xfrm>
                <a:off x="7457549" y="5783795"/>
                <a:ext cx="1219200" cy="523220"/>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28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RAP-9</a:t>
                </a:r>
              </a:p>
            </p:txBody>
          </p:sp>
        </p:grpSp>
      </p:grpSp>
      <p:grpSp>
        <p:nvGrpSpPr>
          <p:cNvPr id="33" name="Group 32"/>
          <p:cNvGrpSpPr/>
          <p:nvPr/>
        </p:nvGrpSpPr>
        <p:grpSpPr>
          <a:xfrm>
            <a:off x="671609" y="4921318"/>
            <a:ext cx="3587555" cy="1377557"/>
            <a:chOff x="4170557" y="1038852"/>
            <a:chExt cx="3587555" cy="1377557"/>
          </a:xfrm>
        </p:grpSpPr>
        <p:grpSp>
          <p:nvGrpSpPr>
            <p:cNvPr id="34" name="Group 33"/>
            <p:cNvGrpSpPr/>
            <p:nvPr/>
          </p:nvGrpSpPr>
          <p:grpSpPr>
            <a:xfrm>
              <a:off x="4170557" y="1038852"/>
              <a:ext cx="3587555" cy="1377557"/>
              <a:chOff x="1859553" y="3934300"/>
              <a:chExt cx="11218059" cy="1188881"/>
            </a:xfrm>
          </p:grpSpPr>
          <p:sp>
            <p:nvSpPr>
              <p:cNvPr id="36" name="Rounded Rectangle 35"/>
              <p:cNvSpPr/>
              <p:nvPr/>
            </p:nvSpPr>
            <p:spPr>
              <a:xfrm>
                <a:off x="1859553" y="3934300"/>
                <a:ext cx="11218059" cy="1188881"/>
              </a:xfrm>
              <a:prstGeom prst="roundRect">
                <a:avLst/>
              </a:prstGeom>
              <a:solidFill>
                <a:schemeClr val="bg2">
                  <a:lumMod val="20000"/>
                  <a:lumOff val="80000"/>
                </a:schemeClr>
              </a:solidFill>
              <a:ln w="12700">
                <a:solidFill>
                  <a:schemeClr val="bg2">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TextBox 36"/>
              <p:cNvSpPr txBox="1"/>
              <p:nvPr/>
            </p:nvSpPr>
            <p:spPr>
              <a:xfrm>
                <a:off x="1859553" y="4063901"/>
                <a:ext cx="8795624" cy="929678"/>
              </a:xfrm>
              <a:prstGeom prst="rect">
                <a:avLst/>
              </a:prstGeom>
              <a:noFill/>
            </p:spPr>
            <p:txBody>
              <a:bodyPr wrap="square" rtlCol="0">
                <a:spAutoFit/>
              </a:bodyPr>
              <a:lstStyle/>
              <a:p>
                <a:pPr algn="ctr"/>
                <a:r>
                  <a:rPr lang="en-US" sz="1600" dirty="0"/>
                  <a:t>Most </a:t>
                </a:r>
                <a:r>
                  <a:rPr lang="en-US" sz="1600" dirty="0" smtClean="0"/>
                  <a:t>preplaced </a:t>
                </a:r>
                <a:r>
                  <a:rPr lang="en-US" sz="1600" dirty="0"/>
                  <a:t>aggregate grouts are prepackaged with additives made specifically for this application. </a:t>
                </a:r>
              </a:p>
            </p:txBody>
          </p:sp>
        </p:grpSp>
        <p:pic>
          <p:nvPicPr>
            <p:cNvPr id="35" name="Picture 2" descr="C:\Users\ccoughlin\AppData\Local\Microsoft\Windows\Temporary Internet Files\Content.IE5\OBGW5ZQE\blue-water-droplet-icon-full[1].jpg"/>
            <p:cNvPicPr>
              <a:picLocks noChangeAspect="1" noChangeArrowheads="1"/>
            </p:cNvPicPr>
            <p:nvPr/>
          </p:nvPicPr>
          <p:blipFill>
            <a:blip r:embed="rId7">
              <a:extLst>
                <a:ext uri="{BEBA8EAE-BF5A-486C-A8C5-ECC9F3942E4B}">
                  <a14:imgProps xmlns:a14="http://schemas.microsoft.com/office/drawing/2010/main">
                    <a14:imgLayer r:embed="rId8">
                      <a14:imgEffect>
                        <a14:backgroundRemoval t="0" b="92308" l="8280" r="89809"/>
                      </a14:imgEffect>
                    </a14:imgLayer>
                  </a14:imgProps>
                </a:ext>
                <a:ext uri="{28A0092B-C50C-407E-A947-70E740481C1C}">
                  <a14:useLocalDpi xmlns:a14="http://schemas.microsoft.com/office/drawing/2010/main" val="0"/>
                </a:ext>
              </a:extLst>
            </a:blip>
            <a:srcRect/>
            <a:stretch>
              <a:fillRect/>
            </a:stretch>
          </p:blipFill>
          <p:spPr bwMode="auto">
            <a:xfrm>
              <a:off x="6663204" y="1363141"/>
              <a:ext cx="982521" cy="894908"/>
            </a:xfrm>
            <a:prstGeom prst="rect">
              <a:avLst/>
            </a:prstGeom>
            <a:noFill/>
            <a:extLst>
              <a:ext uri="{909E8E84-426E-40DD-AFC4-6F175D3DCCD1}">
                <a14:hiddenFill xmlns:a14="http://schemas.microsoft.com/office/drawing/2010/main">
                  <a:solidFill>
                    <a:srgbClr val="FFFFFF"/>
                  </a:solidFill>
                </a14:hiddenFill>
              </a:ext>
            </a:extLst>
          </p:spPr>
        </p:pic>
      </p:grpSp>
      <p:pic>
        <p:nvPicPr>
          <p:cNvPr id="17" name="Picture 16"/>
          <p:cNvPicPr>
            <a:picLocks noChangeAspect="1"/>
          </p:cNvPicPr>
          <p:nvPr/>
        </p:nvPicPr>
        <p:blipFill>
          <a:blip r:embed="rId9"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257552" y="6311687"/>
            <a:ext cx="380936" cy="380936"/>
          </a:xfrm>
          <a:prstGeom prst="rect">
            <a:avLst/>
          </a:prstGeom>
        </p:spPr>
      </p:pic>
    </p:spTree>
    <p:custDataLst>
      <p:tags r:id="rId1"/>
    </p:custDataLst>
    <p:extLst>
      <p:ext uri="{BB962C8B-B14F-4D97-AF65-F5344CB8AC3E}">
        <p14:creationId xmlns:p14="http://schemas.microsoft.com/office/powerpoint/2010/main" val="10805681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6">
                                            <p:txEl>
                                              <p:pRg st="0" end="0"/>
                                            </p:txEl>
                                          </p:spTgt>
                                        </p:tgtEl>
                                        <p:attrNameLst>
                                          <p:attrName>style.visibility</p:attrName>
                                        </p:attrNameLst>
                                      </p:cBhvr>
                                      <p:to>
                                        <p:strVal val="visible"/>
                                      </p:to>
                                    </p:set>
                                    <p:animEffect transition="in" filter="fade">
                                      <p:cBhvr>
                                        <p:cTn id="7" dur="1000"/>
                                        <p:tgtEl>
                                          <p:spTgt spid="16">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16">
                                            <p:txEl>
                                              <p:pRg st="1" end="1"/>
                                            </p:txEl>
                                          </p:spTgt>
                                        </p:tgtEl>
                                        <p:attrNameLst>
                                          <p:attrName>style.visibility</p:attrName>
                                        </p:attrNameLst>
                                      </p:cBhvr>
                                      <p:to>
                                        <p:strVal val="visible"/>
                                      </p:to>
                                    </p:set>
                                    <p:animEffect transition="in" filter="fade">
                                      <p:cBhvr>
                                        <p:cTn id="10" dur="1000"/>
                                        <p:tgtEl>
                                          <p:spTgt spid="16">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3"/>
                                        </p:tgtEl>
                                        <p:attrNameLst>
                                          <p:attrName>style.visibility</p:attrName>
                                        </p:attrNameLst>
                                      </p:cBhvr>
                                      <p:to>
                                        <p:strVal val="visible"/>
                                      </p:to>
                                    </p:set>
                                    <p:animEffect transition="in" filter="fade">
                                      <p:cBhvr>
                                        <p:cTn id="13" dur="1000"/>
                                        <p:tgtEl>
                                          <p:spTgt spid="33"/>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16">
                                            <p:txEl>
                                              <p:pRg st="3" end="3"/>
                                            </p:txEl>
                                          </p:spTgt>
                                        </p:tgtEl>
                                        <p:attrNameLst>
                                          <p:attrName>style.visibility</p:attrName>
                                        </p:attrNameLst>
                                      </p:cBhvr>
                                      <p:to>
                                        <p:strVal val="visible"/>
                                      </p:to>
                                    </p:set>
                                    <p:animEffect transition="in" filter="fade">
                                      <p:cBhvr>
                                        <p:cTn id="18" dur="1000"/>
                                        <p:tgtEl>
                                          <p:spTgt spid="16">
                                            <p:txEl>
                                              <p:pRg st="3" end="3"/>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16">
                                            <p:txEl>
                                              <p:pRg st="5" end="5"/>
                                            </p:txEl>
                                          </p:spTgt>
                                        </p:tgtEl>
                                        <p:attrNameLst>
                                          <p:attrName>style.visibility</p:attrName>
                                        </p:attrNameLst>
                                      </p:cBhvr>
                                      <p:to>
                                        <p:strVal val="visible"/>
                                      </p:to>
                                    </p:set>
                                    <p:animEffect transition="in" filter="fade">
                                      <p:cBhvr>
                                        <p:cTn id="23" dur="1000"/>
                                        <p:tgtEl>
                                          <p:spTgt spid="16">
                                            <p:txEl>
                                              <p:pRg st="5" end="5"/>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16">
                                            <p:txEl>
                                              <p:pRg st="7" end="7"/>
                                            </p:txEl>
                                          </p:spTgt>
                                        </p:tgtEl>
                                        <p:attrNameLst>
                                          <p:attrName>style.visibility</p:attrName>
                                        </p:attrNameLst>
                                      </p:cBhvr>
                                      <p:to>
                                        <p:strVal val="visible"/>
                                      </p:to>
                                    </p:set>
                                    <p:animEffect transition="in" filter="fade">
                                      <p:cBhvr>
                                        <p:cTn id="28" dur="1000"/>
                                        <p:tgtEl>
                                          <p:spTgt spid="16">
                                            <p:txEl>
                                              <p:pRg st="7" end="7"/>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26">
                                            <p:txEl>
                                              <p:pRg st="0" end="0"/>
                                            </p:txEl>
                                          </p:spTgt>
                                        </p:tgtEl>
                                        <p:attrNameLst>
                                          <p:attrName>style.visibility</p:attrName>
                                        </p:attrNameLst>
                                      </p:cBhvr>
                                      <p:to>
                                        <p:strVal val="visible"/>
                                      </p:to>
                                    </p:set>
                                    <p:animEffect transition="in" filter="fade">
                                      <p:cBhvr>
                                        <p:cTn id="33" dur="1000"/>
                                        <p:tgtEl>
                                          <p:spTgt spid="26">
                                            <p:txEl>
                                              <p:pRg st="0" end="0"/>
                                            </p:txEl>
                                          </p:spTgt>
                                        </p:tgtEl>
                                      </p:cBhvr>
                                    </p:animEffect>
                                  </p:childTnLst>
                                </p:cTn>
                              </p:par>
                              <p:par>
                                <p:cTn id="34" presetID="10" presetClass="entr" presetSubtype="0" fill="hold" nodeType="withEffect">
                                  <p:stCondLst>
                                    <p:cond delay="0"/>
                                  </p:stCondLst>
                                  <p:childTnLst>
                                    <p:set>
                                      <p:cBhvr>
                                        <p:cTn id="35" dur="1" fill="hold">
                                          <p:stCondLst>
                                            <p:cond delay="0"/>
                                          </p:stCondLst>
                                        </p:cTn>
                                        <p:tgtEl>
                                          <p:spTgt spid="26">
                                            <p:txEl>
                                              <p:pRg st="1" end="1"/>
                                            </p:txEl>
                                          </p:spTgt>
                                        </p:tgtEl>
                                        <p:attrNameLst>
                                          <p:attrName>style.visibility</p:attrName>
                                        </p:attrNameLst>
                                      </p:cBhvr>
                                      <p:to>
                                        <p:strVal val="visible"/>
                                      </p:to>
                                    </p:set>
                                    <p:animEffect transition="in" filter="fade">
                                      <p:cBhvr>
                                        <p:cTn id="36" dur="1000"/>
                                        <p:tgtEl>
                                          <p:spTgt spid="26">
                                            <p:txEl>
                                              <p:pRg st="1" end="1"/>
                                            </p:txEl>
                                          </p:spTgt>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nodeType="clickEffect">
                                  <p:stCondLst>
                                    <p:cond delay="0"/>
                                  </p:stCondLst>
                                  <p:childTnLst>
                                    <p:set>
                                      <p:cBhvr>
                                        <p:cTn id="40" dur="1" fill="hold">
                                          <p:stCondLst>
                                            <p:cond delay="0"/>
                                          </p:stCondLst>
                                        </p:cTn>
                                        <p:tgtEl>
                                          <p:spTgt spid="26">
                                            <p:txEl>
                                              <p:pRg st="3" end="3"/>
                                            </p:txEl>
                                          </p:spTgt>
                                        </p:tgtEl>
                                        <p:attrNameLst>
                                          <p:attrName>style.visibility</p:attrName>
                                        </p:attrNameLst>
                                      </p:cBhvr>
                                      <p:to>
                                        <p:strVal val="visible"/>
                                      </p:to>
                                    </p:set>
                                    <p:animEffect transition="in" filter="fade">
                                      <p:cBhvr>
                                        <p:cTn id="41" dur="1000"/>
                                        <p:tgtEl>
                                          <p:spTgt spid="26">
                                            <p:txEl>
                                              <p:pRg st="3" end="3"/>
                                            </p:txEl>
                                          </p:spTgt>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nodeType="clickEffect">
                                  <p:stCondLst>
                                    <p:cond delay="0"/>
                                  </p:stCondLst>
                                  <p:childTnLst>
                                    <p:set>
                                      <p:cBhvr>
                                        <p:cTn id="45" dur="1" fill="hold">
                                          <p:stCondLst>
                                            <p:cond delay="0"/>
                                          </p:stCondLst>
                                        </p:cTn>
                                        <p:tgtEl>
                                          <p:spTgt spid="26">
                                            <p:txEl>
                                              <p:pRg st="5" end="5"/>
                                            </p:txEl>
                                          </p:spTgt>
                                        </p:tgtEl>
                                        <p:attrNameLst>
                                          <p:attrName>style.visibility</p:attrName>
                                        </p:attrNameLst>
                                      </p:cBhvr>
                                      <p:to>
                                        <p:strVal val="visible"/>
                                      </p:to>
                                    </p:set>
                                    <p:animEffect transition="in" filter="fade">
                                      <p:cBhvr>
                                        <p:cTn id="46" dur="1000"/>
                                        <p:tgtEl>
                                          <p:spTgt spid="26">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Shotcrete </a:t>
            </a:r>
            <a:r>
              <a:rPr lang="en-US" dirty="0"/>
              <a:t>Application</a:t>
            </a:r>
          </a:p>
        </p:txBody>
      </p:sp>
      <p:sp>
        <p:nvSpPr>
          <p:cNvPr id="6" name="TextBox 5"/>
          <p:cNvSpPr txBox="1"/>
          <p:nvPr/>
        </p:nvSpPr>
        <p:spPr>
          <a:xfrm>
            <a:off x="1447800" y="1220545"/>
            <a:ext cx="6400800" cy="523220"/>
          </a:xfrm>
          <a:prstGeom prst="rect">
            <a:avLst/>
          </a:prstGeom>
          <a:noFill/>
        </p:spPr>
        <p:txBody>
          <a:bodyPr wrap="square" rtlCol="0">
            <a:spAutoFit/>
          </a:bodyPr>
          <a:lstStyle/>
          <a:p>
            <a:pPr algn="ctr"/>
            <a:r>
              <a:rPr lang="en-US" sz="2800" b="1" dirty="0" smtClean="0">
                <a:solidFill>
                  <a:schemeClr val="accent1">
                    <a:lumMod val="50000"/>
                  </a:schemeClr>
                </a:solidFill>
              </a:rPr>
              <a:t>Shotcrete Application</a:t>
            </a:r>
            <a:endParaRPr lang="en-US" sz="2800" b="1" dirty="0">
              <a:solidFill>
                <a:schemeClr val="accent1">
                  <a:lumMod val="50000"/>
                </a:schemeClr>
              </a:solidFill>
            </a:endParaRPr>
          </a:p>
        </p:txBody>
      </p:sp>
      <p:sp>
        <p:nvSpPr>
          <p:cNvPr id="4" name="TextBox 3"/>
          <p:cNvSpPr txBox="1"/>
          <p:nvPr/>
        </p:nvSpPr>
        <p:spPr>
          <a:xfrm>
            <a:off x="533400" y="1905000"/>
            <a:ext cx="4267200" cy="3970318"/>
          </a:xfrm>
          <a:prstGeom prst="rect">
            <a:avLst/>
          </a:prstGeom>
          <a:noFill/>
        </p:spPr>
        <p:txBody>
          <a:bodyPr wrap="square" rtlCol="0">
            <a:spAutoFit/>
          </a:bodyPr>
          <a:lstStyle/>
          <a:p>
            <a:r>
              <a:rPr lang="en-US" dirty="0" smtClean="0"/>
              <a:t>There are two types of shotcrete applications: dry-mix and wet-mix shotcrete.</a:t>
            </a:r>
          </a:p>
          <a:p>
            <a:endParaRPr lang="en-US" dirty="0"/>
          </a:p>
          <a:p>
            <a:r>
              <a:rPr lang="en-US" b="1" dirty="0" smtClean="0"/>
              <a:t>Dry-mix: </a:t>
            </a:r>
            <a:r>
              <a:rPr lang="en-US" dirty="0" smtClean="0"/>
              <a:t>water and admixtures, if any, are introduced at the spray nozzle, just before the repair material is sprayed. It is more ideal for deeper applications and may produce more rebound.</a:t>
            </a:r>
          </a:p>
          <a:p>
            <a:endParaRPr lang="en-US" b="1" dirty="0"/>
          </a:p>
          <a:p>
            <a:r>
              <a:rPr lang="en-US" b="1" dirty="0" smtClean="0"/>
              <a:t>Wet-mix:</a:t>
            </a:r>
            <a:r>
              <a:rPr lang="en-US" dirty="0" smtClean="0"/>
              <a:t> powder is mixed with water first and then sprayed. This method is more ideal for shallow repairs and offers less rebound.</a:t>
            </a:r>
            <a:endParaRPr lang="en-US" b="1" dirty="0"/>
          </a:p>
        </p:txBody>
      </p:sp>
      <p:grpSp>
        <p:nvGrpSpPr>
          <p:cNvPr id="14" name="Group 13"/>
          <p:cNvGrpSpPr/>
          <p:nvPr/>
        </p:nvGrpSpPr>
        <p:grpSpPr>
          <a:xfrm>
            <a:off x="7620000" y="5913468"/>
            <a:ext cx="1383323" cy="835480"/>
            <a:chOff x="7226751" y="5867400"/>
            <a:chExt cx="1230923" cy="810937"/>
          </a:xfrm>
        </p:grpSpPr>
        <p:sp>
          <p:nvSpPr>
            <p:cNvPr id="15" name="Rectangle 14"/>
            <p:cNvSpPr/>
            <p:nvPr/>
          </p:nvSpPr>
          <p:spPr>
            <a:xfrm>
              <a:off x="7287998" y="5926517"/>
              <a:ext cx="1130224" cy="710082"/>
            </a:xfrm>
            <a:prstGeom prst="rect">
              <a:avLst/>
            </a:prstGeom>
            <a:solidFill>
              <a:schemeClr val="bg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6" name="Group 15"/>
            <p:cNvGrpSpPr/>
            <p:nvPr/>
          </p:nvGrpSpPr>
          <p:grpSpPr>
            <a:xfrm>
              <a:off x="7226751" y="5867400"/>
              <a:ext cx="1230923" cy="810937"/>
              <a:chOff x="7445826" y="5742263"/>
              <a:chExt cx="1230923" cy="810937"/>
            </a:xfrm>
          </p:grpSpPr>
          <p:pic>
            <p:nvPicPr>
              <p:cNvPr id="17" name="Picture 2" descr="C:\Users\ccoughlin\AppData\Local\Microsoft\Windows\Temporary Internet Files\Content.IE5\W7XYMR41\thumb-Clipboard-Background-33.3-12658[1].gif"/>
              <p:cNvPicPr>
                <a:picLocks noChangeAspect="1" noChangeArrowheads="1"/>
              </p:cNvPicPr>
              <p:nvPr>
                <p:custDataLst>
                  <p:tags r:id="rId2"/>
                </p:custDataLst>
              </p:nvPr>
            </p:nvPicPr>
            <p:blipFill>
              <a:blip r:embed="rId6">
                <a:extLst>
                  <a:ext uri="{28A0092B-C50C-407E-A947-70E740481C1C}">
                    <a14:useLocalDpi xmlns:a14="http://schemas.microsoft.com/office/drawing/2010/main" val="0"/>
                  </a:ext>
                </a:extLst>
              </a:blip>
              <a:srcRect/>
              <a:stretch>
                <a:fillRect/>
              </a:stretch>
            </p:blipFill>
            <p:spPr bwMode="auto">
              <a:xfrm>
                <a:off x="7497001" y="5742263"/>
                <a:ext cx="1140296" cy="810937"/>
              </a:xfrm>
              <a:prstGeom prst="rect">
                <a:avLst/>
              </a:prstGeom>
              <a:noFill/>
              <a:extLst>
                <a:ext uri="{909E8E84-426E-40DD-AFC4-6F175D3DCCD1}">
                  <a14:hiddenFill xmlns:a14="http://schemas.microsoft.com/office/drawing/2010/main">
                    <a:solidFill>
                      <a:srgbClr val="FFFFFF"/>
                    </a:solidFill>
                  </a14:hiddenFill>
                </a:ext>
              </a:extLst>
            </p:spPr>
          </p:pic>
          <p:sp>
            <p:nvSpPr>
              <p:cNvPr id="18" name="TextBox 17"/>
              <p:cNvSpPr txBox="1"/>
              <p:nvPr/>
            </p:nvSpPr>
            <p:spPr>
              <a:xfrm>
                <a:off x="7445826" y="6172908"/>
                <a:ext cx="1219200" cy="338554"/>
              </a:xfrm>
              <a:prstGeom prst="rect">
                <a:avLst/>
              </a:prstGeom>
              <a:noFill/>
            </p:spPr>
            <p:txBody>
              <a:bodyPr wrap="square" rtlCol="0">
                <a:spAutoFit/>
              </a:bodyPr>
              <a:lstStyle/>
              <a:p>
                <a:pPr algn="ctr"/>
                <a:r>
                  <a:rPr lang="en-US" sz="1600" i="1" dirty="0" smtClean="0"/>
                  <a:t>Bulletin </a:t>
                </a:r>
                <a:endParaRPr lang="en-US" sz="1600" i="1" dirty="0"/>
              </a:p>
            </p:txBody>
          </p:sp>
          <p:sp>
            <p:nvSpPr>
              <p:cNvPr id="19" name="Rectangle 18"/>
              <p:cNvSpPr/>
              <p:nvPr>
                <p:custDataLst>
                  <p:tags r:id="rId3"/>
                </p:custDataLst>
              </p:nvPr>
            </p:nvSpPr>
            <p:spPr>
              <a:xfrm>
                <a:off x="7457549" y="5783795"/>
                <a:ext cx="1219200" cy="507850"/>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28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RAP-12</a:t>
                </a:r>
              </a:p>
            </p:txBody>
          </p:sp>
        </p:grpSp>
      </p:grpSp>
      <p:pic>
        <p:nvPicPr>
          <p:cNvPr id="11266" name="Picture 2" descr="K:\Training\Projects\Customer\AIA\Online Courses\Concrete Repair Applications\Images\Spall Repair by Low-Pressure Spraying.bmp"/>
          <p:cNvPicPr>
            <a:picLocks noChangeAspect="1" noChangeArrowheads="1"/>
          </p:cNvPicPr>
          <p:nvPr/>
        </p:nvPicPr>
        <p:blipFill rotWithShape="1">
          <a:blip r:embed="rId7">
            <a:extLst>
              <a:ext uri="{28A0092B-C50C-407E-A947-70E740481C1C}">
                <a14:useLocalDpi xmlns:a14="http://schemas.microsoft.com/office/drawing/2010/main" val="0"/>
              </a:ext>
            </a:extLst>
          </a:blip>
          <a:srcRect l="7252" r="3673"/>
          <a:stretch/>
        </p:blipFill>
        <p:spPr bwMode="auto">
          <a:xfrm>
            <a:off x="4800600" y="1905000"/>
            <a:ext cx="3822448" cy="3824368"/>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15045467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animEffect transition="in" filter="fade">
                                      <p:cBhvr>
                                        <p:cTn id="7" dur="1000"/>
                                        <p:tgtEl>
                                          <p:spTgt spid="4">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4" end="4"/>
                                            </p:txEl>
                                          </p:spTgt>
                                        </p:tgtEl>
                                        <p:attrNameLst>
                                          <p:attrName>style.visibility</p:attrName>
                                        </p:attrNameLst>
                                      </p:cBhvr>
                                      <p:to>
                                        <p:strVal val="visible"/>
                                      </p:to>
                                    </p:set>
                                    <p:animEffect transition="in" filter="fade">
                                      <p:cBhvr>
                                        <p:cTn id="12" dur="10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Shotcrete </a:t>
            </a:r>
            <a:r>
              <a:rPr lang="en-US" dirty="0"/>
              <a:t>Application</a:t>
            </a:r>
          </a:p>
        </p:txBody>
      </p:sp>
      <p:sp>
        <p:nvSpPr>
          <p:cNvPr id="6" name="TextBox 5"/>
          <p:cNvSpPr txBox="1"/>
          <p:nvPr/>
        </p:nvSpPr>
        <p:spPr>
          <a:xfrm>
            <a:off x="1447800" y="1220545"/>
            <a:ext cx="6400800" cy="523220"/>
          </a:xfrm>
          <a:prstGeom prst="rect">
            <a:avLst/>
          </a:prstGeom>
          <a:noFill/>
        </p:spPr>
        <p:txBody>
          <a:bodyPr wrap="square" rtlCol="0">
            <a:spAutoFit/>
          </a:bodyPr>
          <a:lstStyle/>
          <a:p>
            <a:pPr algn="ctr"/>
            <a:r>
              <a:rPr lang="en-US" sz="2800" b="1" dirty="0" smtClean="0">
                <a:solidFill>
                  <a:schemeClr val="accent1">
                    <a:lumMod val="50000"/>
                  </a:schemeClr>
                </a:solidFill>
              </a:rPr>
              <a:t>Dry-Mix vs. Wet-Mix Shotcrete</a:t>
            </a:r>
            <a:endParaRPr lang="en-US" sz="2800" b="1" dirty="0">
              <a:solidFill>
                <a:schemeClr val="accent1">
                  <a:lumMod val="50000"/>
                </a:schemeClr>
              </a:solidFill>
            </a:endParaRPr>
          </a:p>
        </p:txBody>
      </p:sp>
      <p:sp>
        <p:nvSpPr>
          <p:cNvPr id="5" name="TextBox 4"/>
          <p:cNvSpPr txBox="1"/>
          <p:nvPr/>
        </p:nvSpPr>
        <p:spPr>
          <a:xfrm>
            <a:off x="533400" y="5791200"/>
            <a:ext cx="5181600" cy="369332"/>
          </a:xfrm>
          <a:prstGeom prst="rect">
            <a:avLst/>
          </a:prstGeom>
          <a:noFill/>
        </p:spPr>
        <p:txBody>
          <a:bodyPr wrap="square" rtlCol="0">
            <a:spAutoFit/>
          </a:bodyPr>
          <a:lstStyle/>
          <a:p>
            <a:r>
              <a:rPr lang="en-US" dirty="0" smtClean="0"/>
              <a:t>Next, let’s look at the steps in a shotcrete repair…</a:t>
            </a:r>
            <a:endParaRPr lang="en-US" dirty="0"/>
          </a:p>
        </p:txBody>
      </p:sp>
      <p:grpSp>
        <p:nvGrpSpPr>
          <p:cNvPr id="14" name="Group 13"/>
          <p:cNvGrpSpPr/>
          <p:nvPr/>
        </p:nvGrpSpPr>
        <p:grpSpPr>
          <a:xfrm>
            <a:off x="7620000" y="5913468"/>
            <a:ext cx="1383323" cy="835480"/>
            <a:chOff x="7226751" y="5867400"/>
            <a:chExt cx="1230923" cy="810937"/>
          </a:xfrm>
        </p:grpSpPr>
        <p:sp>
          <p:nvSpPr>
            <p:cNvPr id="15" name="Rectangle 14"/>
            <p:cNvSpPr/>
            <p:nvPr/>
          </p:nvSpPr>
          <p:spPr>
            <a:xfrm>
              <a:off x="7287998" y="5926517"/>
              <a:ext cx="1130224" cy="710082"/>
            </a:xfrm>
            <a:prstGeom prst="rect">
              <a:avLst/>
            </a:prstGeom>
            <a:solidFill>
              <a:schemeClr val="bg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6" name="Group 15"/>
            <p:cNvGrpSpPr/>
            <p:nvPr/>
          </p:nvGrpSpPr>
          <p:grpSpPr>
            <a:xfrm>
              <a:off x="7226751" y="5867400"/>
              <a:ext cx="1230923" cy="810937"/>
              <a:chOff x="7445826" y="5742263"/>
              <a:chExt cx="1230923" cy="810937"/>
            </a:xfrm>
          </p:grpSpPr>
          <p:pic>
            <p:nvPicPr>
              <p:cNvPr id="17" name="Picture 2" descr="C:\Users\ccoughlin\AppData\Local\Microsoft\Windows\Temporary Internet Files\Content.IE5\W7XYMR41\thumb-Clipboard-Background-33.3-12658[1].gif"/>
              <p:cNvPicPr>
                <a:picLocks noChangeAspect="1" noChangeArrowheads="1"/>
              </p:cNvPicPr>
              <p:nvPr>
                <p:custDataLst>
                  <p:tags r:id="rId2"/>
                </p:custDataLst>
              </p:nvPr>
            </p:nvPicPr>
            <p:blipFill>
              <a:blip r:embed="rId6">
                <a:extLst>
                  <a:ext uri="{28A0092B-C50C-407E-A947-70E740481C1C}">
                    <a14:useLocalDpi xmlns:a14="http://schemas.microsoft.com/office/drawing/2010/main" val="0"/>
                  </a:ext>
                </a:extLst>
              </a:blip>
              <a:srcRect/>
              <a:stretch>
                <a:fillRect/>
              </a:stretch>
            </p:blipFill>
            <p:spPr bwMode="auto">
              <a:xfrm>
                <a:off x="7497001" y="5742263"/>
                <a:ext cx="1140296" cy="810937"/>
              </a:xfrm>
              <a:prstGeom prst="rect">
                <a:avLst/>
              </a:prstGeom>
              <a:noFill/>
              <a:extLst>
                <a:ext uri="{909E8E84-426E-40DD-AFC4-6F175D3DCCD1}">
                  <a14:hiddenFill xmlns:a14="http://schemas.microsoft.com/office/drawing/2010/main">
                    <a:solidFill>
                      <a:srgbClr val="FFFFFF"/>
                    </a:solidFill>
                  </a14:hiddenFill>
                </a:ext>
              </a:extLst>
            </p:spPr>
          </p:pic>
          <p:sp>
            <p:nvSpPr>
              <p:cNvPr id="18" name="TextBox 17"/>
              <p:cNvSpPr txBox="1"/>
              <p:nvPr/>
            </p:nvSpPr>
            <p:spPr>
              <a:xfrm>
                <a:off x="7445826" y="6172908"/>
                <a:ext cx="1219200" cy="338554"/>
              </a:xfrm>
              <a:prstGeom prst="rect">
                <a:avLst/>
              </a:prstGeom>
              <a:noFill/>
            </p:spPr>
            <p:txBody>
              <a:bodyPr wrap="square" rtlCol="0">
                <a:spAutoFit/>
              </a:bodyPr>
              <a:lstStyle/>
              <a:p>
                <a:pPr algn="ctr"/>
                <a:r>
                  <a:rPr lang="en-US" sz="1600" i="1" dirty="0" smtClean="0"/>
                  <a:t>Bulletin </a:t>
                </a:r>
                <a:endParaRPr lang="en-US" sz="1600" i="1" dirty="0"/>
              </a:p>
            </p:txBody>
          </p:sp>
          <p:sp>
            <p:nvSpPr>
              <p:cNvPr id="19" name="Rectangle 18"/>
              <p:cNvSpPr/>
              <p:nvPr>
                <p:custDataLst>
                  <p:tags r:id="rId3"/>
                </p:custDataLst>
              </p:nvPr>
            </p:nvSpPr>
            <p:spPr>
              <a:xfrm>
                <a:off x="7457549" y="5783795"/>
                <a:ext cx="1219200" cy="507850"/>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28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RAP-12</a:t>
                </a:r>
              </a:p>
            </p:txBody>
          </p:sp>
        </p:grpSp>
      </p:grpSp>
      <p:cxnSp>
        <p:nvCxnSpPr>
          <p:cNvPr id="7" name="Straight Connector 6"/>
          <p:cNvCxnSpPr/>
          <p:nvPr/>
        </p:nvCxnSpPr>
        <p:spPr bwMode="auto">
          <a:xfrm>
            <a:off x="4662487" y="2209800"/>
            <a:ext cx="14288" cy="3276600"/>
          </a:xfrm>
          <a:prstGeom prst="line">
            <a:avLst/>
          </a:prstGeom>
          <a:ln>
            <a:solidFill>
              <a:schemeClr val="bg1">
                <a:lumMod val="65000"/>
              </a:schemeClr>
            </a:solidFill>
            <a:headEnd type="none" w="med" len="med"/>
            <a:tailEnd type="none" w="med" len="med"/>
          </a:ln>
        </p:spPr>
        <p:style>
          <a:lnRef idx="1">
            <a:schemeClr val="dk1"/>
          </a:lnRef>
          <a:fillRef idx="0">
            <a:schemeClr val="dk1"/>
          </a:fillRef>
          <a:effectRef idx="0">
            <a:schemeClr val="dk1"/>
          </a:effectRef>
          <a:fontRef idx="minor">
            <a:schemeClr val="tx1"/>
          </a:fontRef>
        </p:style>
      </p:cxnSp>
      <p:sp>
        <p:nvSpPr>
          <p:cNvPr id="11" name="TextBox 10"/>
          <p:cNvSpPr txBox="1"/>
          <p:nvPr/>
        </p:nvSpPr>
        <p:spPr>
          <a:xfrm>
            <a:off x="762000" y="2209800"/>
            <a:ext cx="3657600" cy="2308324"/>
          </a:xfrm>
          <a:prstGeom prst="rect">
            <a:avLst/>
          </a:prstGeom>
          <a:noFill/>
        </p:spPr>
        <p:txBody>
          <a:bodyPr wrap="square" rtlCol="0">
            <a:spAutoFit/>
          </a:bodyPr>
          <a:lstStyle/>
          <a:p>
            <a:r>
              <a:rPr lang="en-US" b="1" dirty="0" smtClean="0"/>
              <a:t>Dry-Mix Applications: </a:t>
            </a:r>
            <a:r>
              <a:rPr lang="en-US" dirty="0" smtClean="0"/>
              <a:t>material is dry and then meets water at the exit nozzle and then is propelled using compressed air onto prepared concrete surface.</a:t>
            </a:r>
          </a:p>
          <a:p>
            <a:endParaRPr lang="en-US" dirty="0"/>
          </a:p>
          <a:p>
            <a:r>
              <a:rPr lang="en-US" b="1" dirty="0" smtClean="0"/>
              <a:t>Material Requirements: </a:t>
            </a:r>
            <a:r>
              <a:rPr lang="en-US" dirty="0" smtClean="0"/>
              <a:t>well-graded aggregate with necessary binders. </a:t>
            </a:r>
            <a:endParaRPr lang="en-US" b="1" dirty="0"/>
          </a:p>
        </p:txBody>
      </p:sp>
      <p:sp>
        <p:nvSpPr>
          <p:cNvPr id="20" name="TextBox 19"/>
          <p:cNvSpPr txBox="1"/>
          <p:nvPr/>
        </p:nvSpPr>
        <p:spPr>
          <a:xfrm>
            <a:off x="4876800" y="2209799"/>
            <a:ext cx="3657600" cy="2585323"/>
          </a:xfrm>
          <a:prstGeom prst="rect">
            <a:avLst/>
          </a:prstGeom>
          <a:noFill/>
        </p:spPr>
        <p:txBody>
          <a:bodyPr wrap="square" rtlCol="0">
            <a:spAutoFit/>
          </a:bodyPr>
          <a:lstStyle/>
          <a:p>
            <a:r>
              <a:rPr lang="en-US" b="1" dirty="0" smtClean="0"/>
              <a:t>Wet-Mix Applications: </a:t>
            </a:r>
            <a:r>
              <a:rPr lang="en-US" dirty="0" smtClean="0"/>
              <a:t>pre-mixed repair material is propelled using compressed air onto the prepared concrete surface.  </a:t>
            </a:r>
          </a:p>
          <a:p>
            <a:endParaRPr lang="en-US" dirty="0"/>
          </a:p>
          <a:p>
            <a:r>
              <a:rPr lang="en-US" b="1" dirty="0" smtClean="0"/>
              <a:t>Material Requirements: </a:t>
            </a:r>
            <a:r>
              <a:rPr lang="en-US" dirty="0" err="1" smtClean="0"/>
              <a:t>pumpable</a:t>
            </a:r>
            <a:r>
              <a:rPr lang="en-US" dirty="0" smtClean="0"/>
              <a:t>, low-clump mixture which does not sag upon impact on the prepared substrate.</a:t>
            </a:r>
            <a:endParaRPr lang="en-US" b="1" dirty="0"/>
          </a:p>
        </p:txBody>
      </p:sp>
      <p:pic>
        <p:nvPicPr>
          <p:cNvPr id="21" name="Picture 20"/>
          <p:cNvPicPr>
            <a:picLocks noChangeAspect="1"/>
          </p:cNvPicPr>
          <p:nvPr/>
        </p:nvPicPr>
        <p:blipFill>
          <a:blip r:embed="rId7"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257552" y="6311687"/>
            <a:ext cx="380936" cy="380936"/>
          </a:xfrm>
          <a:prstGeom prst="rect">
            <a:avLst/>
          </a:prstGeom>
        </p:spPr>
      </p:pic>
    </p:spTree>
    <p:custDataLst>
      <p:tags r:id="rId1"/>
    </p:custDataLst>
    <p:extLst>
      <p:ext uri="{BB962C8B-B14F-4D97-AF65-F5344CB8AC3E}">
        <p14:creationId xmlns:p14="http://schemas.microsoft.com/office/powerpoint/2010/main" val="13486116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fade">
                                      <p:cBhvr>
                                        <p:cTn id="7" dur="1000"/>
                                        <p:tgtEl>
                                          <p:spTgt spid="1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1">
                                            <p:txEl>
                                              <p:pRg st="2" end="2"/>
                                            </p:txEl>
                                          </p:spTgt>
                                        </p:tgtEl>
                                        <p:attrNameLst>
                                          <p:attrName>style.visibility</p:attrName>
                                        </p:attrNameLst>
                                      </p:cBhvr>
                                      <p:to>
                                        <p:strVal val="visible"/>
                                      </p:to>
                                    </p:set>
                                    <p:animEffect transition="in" filter="fade">
                                      <p:cBhvr>
                                        <p:cTn id="12" dur="1000"/>
                                        <p:tgtEl>
                                          <p:spTgt spid="11">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0">
                                            <p:txEl>
                                              <p:pRg st="0" end="0"/>
                                            </p:txEl>
                                          </p:spTgt>
                                        </p:tgtEl>
                                        <p:attrNameLst>
                                          <p:attrName>style.visibility</p:attrName>
                                        </p:attrNameLst>
                                      </p:cBhvr>
                                      <p:to>
                                        <p:strVal val="visible"/>
                                      </p:to>
                                    </p:set>
                                    <p:animEffect transition="in" filter="fade">
                                      <p:cBhvr>
                                        <p:cTn id="17" dur="1000"/>
                                        <p:tgtEl>
                                          <p:spTgt spid="20">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0">
                                            <p:txEl>
                                              <p:pRg st="2" end="2"/>
                                            </p:txEl>
                                          </p:spTgt>
                                        </p:tgtEl>
                                        <p:attrNameLst>
                                          <p:attrName>style.visibility</p:attrName>
                                        </p:attrNameLst>
                                      </p:cBhvr>
                                      <p:to>
                                        <p:strVal val="visible"/>
                                      </p:to>
                                    </p:set>
                                    <p:animEffect transition="in" filter="fade">
                                      <p:cBhvr>
                                        <p:cTn id="22" dur="1000"/>
                                        <p:tgtEl>
                                          <p:spTgt spid="20">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Shotcrete Application</a:t>
            </a:r>
            <a:endParaRPr lang="en-US" dirty="0"/>
          </a:p>
        </p:txBody>
      </p:sp>
      <p:sp>
        <p:nvSpPr>
          <p:cNvPr id="5" name="TextBox 4"/>
          <p:cNvSpPr txBox="1"/>
          <p:nvPr/>
        </p:nvSpPr>
        <p:spPr>
          <a:xfrm>
            <a:off x="457200" y="1957864"/>
            <a:ext cx="8229600" cy="923330"/>
          </a:xfrm>
          <a:prstGeom prst="rect">
            <a:avLst/>
          </a:prstGeom>
          <a:noFill/>
        </p:spPr>
        <p:txBody>
          <a:bodyPr wrap="square" rtlCol="0">
            <a:spAutoFit/>
          </a:bodyPr>
          <a:lstStyle/>
          <a:p>
            <a:pPr marL="285750" indent="-285750">
              <a:buFont typeface="Arial" panose="020B0604020202020204" pitchFamily="34" charset="0"/>
              <a:buChar char="•"/>
            </a:pPr>
            <a:r>
              <a:rPr lang="en-US" dirty="0"/>
              <a:t>Remove unsound concrete and prepare </a:t>
            </a:r>
            <a:r>
              <a:rPr lang="en-US" dirty="0" smtClean="0"/>
              <a:t>using the </a:t>
            </a:r>
            <a:r>
              <a:rPr lang="en-US" dirty="0"/>
              <a:t>method covered earlier. Ensure that surface is SSD (saturate-surface </a:t>
            </a:r>
            <a:r>
              <a:rPr lang="en-US" dirty="0" smtClean="0"/>
              <a:t>dry). Do not use bonding agents in shotcrete applications.</a:t>
            </a:r>
            <a:endParaRPr lang="en-US" dirty="0"/>
          </a:p>
        </p:txBody>
      </p:sp>
      <p:sp>
        <p:nvSpPr>
          <p:cNvPr id="7" name="Oval 6"/>
          <p:cNvSpPr/>
          <p:nvPr/>
        </p:nvSpPr>
        <p:spPr>
          <a:xfrm>
            <a:off x="330506" y="1959531"/>
            <a:ext cx="381000" cy="352276"/>
          </a:xfrm>
          <a:prstGeom prst="ellipse">
            <a:avLst/>
          </a:prstGeom>
        </p:spPr>
        <p:style>
          <a:lnRef idx="1">
            <a:schemeClr val="accent2"/>
          </a:lnRef>
          <a:fillRef idx="2">
            <a:schemeClr val="accent2"/>
          </a:fillRef>
          <a:effectRef idx="1">
            <a:schemeClr val="accent2"/>
          </a:effectRef>
          <a:fontRef idx="minor">
            <a:schemeClr val="dk1"/>
          </a:fontRef>
        </p:style>
        <p:txBody>
          <a:bodyPr anchor="ctr"/>
          <a:lstStyle/>
          <a:p>
            <a:pPr algn="ctr" eaLnBrk="0" hangingPunct="0">
              <a:defRPr/>
            </a:pPr>
            <a:r>
              <a:rPr lang="en-US" sz="2400" dirty="0"/>
              <a:t>1</a:t>
            </a:r>
          </a:p>
        </p:txBody>
      </p:sp>
      <p:sp>
        <p:nvSpPr>
          <p:cNvPr id="8" name="Rectangle 7"/>
          <p:cNvSpPr/>
          <p:nvPr/>
        </p:nvSpPr>
        <p:spPr>
          <a:xfrm>
            <a:off x="330506" y="1297236"/>
            <a:ext cx="2658869" cy="523220"/>
          </a:xfrm>
          <a:prstGeom prst="rect">
            <a:avLst/>
          </a:prstGeom>
        </p:spPr>
        <p:txBody>
          <a:bodyPr wrap="none">
            <a:spAutoFit/>
          </a:bodyPr>
          <a:lstStyle/>
          <a:p>
            <a:r>
              <a:rPr lang="en-US" sz="2800" b="1" dirty="0">
                <a:solidFill>
                  <a:schemeClr val="accent1">
                    <a:lumMod val="50000"/>
                  </a:schemeClr>
                </a:solidFill>
              </a:rPr>
              <a:t>Steps in process:</a:t>
            </a:r>
          </a:p>
        </p:txBody>
      </p:sp>
      <p:cxnSp>
        <p:nvCxnSpPr>
          <p:cNvPr id="15" name="Straight Connector 14"/>
          <p:cNvCxnSpPr/>
          <p:nvPr/>
        </p:nvCxnSpPr>
        <p:spPr bwMode="auto">
          <a:xfrm>
            <a:off x="613265" y="2895600"/>
            <a:ext cx="7972983" cy="0"/>
          </a:xfrm>
          <a:prstGeom prst="line">
            <a:avLst/>
          </a:prstGeom>
          <a:ln>
            <a:solidFill>
              <a:schemeClr val="bg1">
                <a:lumMod val="75000"/>
              </a:schemeClr>
            </a:solidFill>
            <a:headEnd type="none" w="med" len="med"/>
            <a:tailEnd type="none" w="med" len="med"/>
          </a:ln>
        </p:spPr>
        <p:style>
          <a:lnRef idx="1">
            <a:schemeClr val="dk1"/>
          </a:lnRef>
          <a:fillRef idx="0">
            <a:schemeClr val="dk1"/>
          </a:fillRef>
          <a:effectRef idx="0">
            <a:schemeClr val="dk1"/>
          </a:effectRef>
          <a:fontRef idx="minor">
            <a:schemeClr val="tx1"/>
          </a:fontRef>
        </p:style>
      </p:cxnSp>
      <p:pic>
        <p:nvPicPr>
          <p:cNvPr id="26626" name="Picture 2" descr="K:\Training\Projects\Customer\AIA\Online Courses\Concrete Repair Applications\Images\Saturate with water.bmp"/>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755958" y="2937338"/>
            <a:ext cx="3632084" cy="3817199"/>
          </a:xfrm>
          <a:prstGeom prst="rect">
            <a:avLst/>
          </a:prstGeom>
          <a:noFill/>
          <a:extLst>
            <a:ext uri="{909E8E84-426E-40DD-AFC4-6F175D3DCCD1}">
              <a14:hiddenFill xmlns:a14="http://schemas.microsoft.com/office/drawing/2010/main">
                <a:solidFill>
                  <a:srgbClr val="FFFFFF"/>
                </a:solidFill>
              </a14:hiddenFill>
            </a:ext>
          </a:extLst>
        </p:spPr>
      </p:pic>
      <p:grpSp>
        <p:nvGrpSpPr>
          <p:cNvPr id="16" name="Group 15"/>
          <p:cNvGrpSpPr/>
          <p:nvPr/>
        </p:nvGrpSpPr>
        <p:grpSpPr>
          <a:xfrm>
            <a:off x="7620000" y="5913468"/>
            <a:ext cx="1383323" cy="835480"/>
            <a:chOff x="7226751" y="5867400"/>
            <a:chExt cx="1230923" cy="810937"/>
          </a:xfrm>
        </p:grpSpPr>
        <p:sp>
          <p:nvSpPr>
            <p:cNvPr id="17" name="Rectangle 16"/>
            <p:cNvSpPr/>
            <p:nvPr/>
          </p:nvSpPr>
          <p:spPr>
            <a:xfrm>
              <a:off x="7287998" y="5926517"/>
              <a:ext cx="1130224" cy="710082"/>
            </a:xfrm>
            <a:prstGeom prst="rect">
              <a:avLst/>
            </a:prstGeom>
            <a:solidFill>
              <a:schemeClr val="bg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8" name="Group 17"/>
            <p:cNvGrpSpPr/>
            <p:nvPr/>
          </p:nvGrpSpPr>
          <p:grpSpPr>
            <a:xfrm>
              <a:off x="7226751" y="5867400"/>
              <a:ext cx="1230923" cy="810937"/>
              <a:chOff x="7445826" y="5742263"/>
              <a:chExt cx="1230923" cy="810937"/>
            </a:xfrm>
          </p:grpSpPr>
          <p:pic>
            <p:nvPicPr>
              <p:cNvPr id="19" name="Picture 2" descr="C:\Users\ccoughlin\AppData\Local\Microsoft\Windows\Temporary Internet Files\Content.IE5\W7XYMR41\thumb-Clipboard-Background-33.3-12658[1].gif"/>
              <p:cNvPicPr>
                <a:picLocks noChangeAspect="1" noChangeArrowheads="1"/>
              </p:cNvPicPr>
              <p:nvPr>
                <p:custDataLst>
                  <p:tags r:id="rId2"/>
                </p:custDataLst>
              </p:nvPr>
            </p:nvPicPr>
            <p:blipFill>
              <a:blip r:embed="rId7">
                <a:extLst>
                  <a:ext uri="{28A0092B-C50C-407E-A947-70E740481C1C}">
                    <a14:useLocalDpi xmlns:a14="http://schemas.microsoft.com/office/drawing/2010/main" val="0"/>
                  </a:ext>
                </a:extLst>
              </a:blip>
              <a:srcRect/>
              <a:stretch>
                <a:fillRect/>
              </a:stretch>
            </p:blipFill>
            <p:spPr bwMode="auto">
              <a:xfrm>
                <a:off x="7497001" y="5742263"/>
                <a:ext cx="1140296" cy="810937"/>
              </a:xfrm>
              <a:prstGeom prst="rect">
                <a:avLst/>
              </a:prstGeom>
              <a:noFill/>
              <a:extLst>
                <a:ext uri="{909E8E84-426E-40DD-AFC4-6F175D3DCCD1}">
                  <a14:hiddenFill xmlns:a14="http://schemas.microsoft.com/office/drawing/2010/main">
                    <a:solidFill>
                      <a:srgbClr val="FFFFFF"/>
                    </a:solidFill>
                  </a14:hiddenFill>
                </a:ext>
              </a:extLst>
            </p:spPr>
          </p:pic>
          <p:sp>
            <p:nvSpPr>
              <p:cNvPr id="20" name="TextBox 19"/>
              <p:cNvSpPr txBox="1"/>
              <p:nvPr/>
            </p:nvSpPr>
            <p:spPr>
              <a:xfrm>
                <a:off x="7445826" y="6172908"/>
                <a:ext cx="1219200" cy="338554"/>
              </a:xfrm>
              <a:prstGeom prst="rect">
                <a:avLst/>
              </a:prstGeom>
              <a:noFill/>
            </p:spPr>
            <p:txBody>
              <a:bodyPr wrap="square" rtlCol="0">
                <a:spAutoFit/>
              </a:bodyPr>
              <a:lstStyle/>
              <a:p>
                <a:pPr algn="ctr"/>
                <a:r>
                  <a:rPr lang="en-US" sz="1600" i="1" dirty="0" smtClean="0"/>
                  <a:t>Bulletin </a:t>
                </a:r>
                <a:endParaRPr lang="en-US" sz="1600" i="1" dirty="0"/>
              </a:p>
            </p:txBody>
          </p:sp>
          <p:sp>
            <p:nvSpPr>
              <p:cNvPr id="22" name="Rectangle 21"/>
              <p:cNvSpPr/>
              <p:nvPr>
                <p:custDataLst>
                  <p:tags r:id="rId3"/>
                </p:custDataLst>
              </p:nvPr>
            </p:nvSpPr>
            <p:spPr>
              <a:xfrm>
                <a:off x="7457549" y="5783795"/>
                <a:ext cx="1219200" cy="507850"/>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28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RAP-12</a:t>
                </a:r>
              </a:p>
            </p:txBody>
          </p:sp>
        </p:grpSp>
      </p:grpSp>
    </p:spTree>
    <p:custDataLst>
      <p:tags r:id="rId1"/>
    </p:custDataLst>
    <p:extLst>
      <p:ext uri="{BB962C8B-B14F-4D97-AF65-F5344CB8AC3E}">
        <p14:creationId xmlns:p14="http://schemas.microsoft.com/office/powerpoint/2010/main" val="1181147956"/>
      </p:ext>
    </p:extLst>
  </p:cSld>
  <p:clrMapOvr>
    <a:masterClrMapping/>
  </p:clrMapOvr>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Shotcrete Application</a:t>
            </a:r>
          </a:p>
        </p:txBody>
      </p:sp>
      <p:sp>
        <p:nvSpPr>
          <p:cNvPr id="5" name="TextBox 4"/>
          <p:cNvSpPr txBox="1"/>
          <p:nvPr/>
        </p:nvSpPr>
        <p:spPr>
          <a:xfrm>
            <a:off x="457200" y="1957864"/>
            <a:ext cx="8229600" cy="923330"/>
          </a:xfrm>
          <a:prstGeom prst="rect">
            <a:avLst/>
          </a:prstGeom>
          <a:noFill/>
        </p:spPr>
        <p:txBody>
          <a:bodyPr wrap="square" rtlCol="0">
            <a:spAutoFit/>
          </a:bodyPr>
          <a:lstStyle/>
          <a:p>
            <a:pPr marL="285750" indent="-285750">
              <a:spcBef>
                <a:spcPts val="600"/>
              </a:spcBef>
              <a:spcAft>
                <a:spcPts val="600"/>
              </a:spcAft>
              <a:buFont typeface="Arial" panose="020B0604020202020204" pitchFamily="34" charset="0"/>
              <a:buChar char="•"/>
            </a:pPr>
            <a:r>
              <a:rPr lang="en-US" dirty="0"/>
              <a:t>Begin by spaying the corners with the repair material and continuously moving the nozzle to encapsulate around reinforcing steel and avoid build up of material in one spot.</a:t>
            </a:r>
          </a:p>
        </p:txBody>
      </p:sp>
      <p:sp>
        <p:nvSpPr>
          <p:cNvPr id="7" name="Oval 6"/>
          <p:cNvSpPr/>
          <p:nvPr/>
        </p:nvSpPr>
        <p:spPr>
          <a:xfrm>
            <a:off x="330506" y="1959531"/>
            <a:ext cx="381000" cy="352276"/>
          </a:xfrm>
          <a:prstGeom prst="ellipse">
            <a:avLst/>
          </a:prstGeom>
        </p:spPr>
        <p:style>
          <a:lnRef idx="1">
            <a:schemeClr val="accent2"/>
          </a:lnRef>
          <a:fillRef idx="2">
            <a:schemeClr val="accent2"/>
          </a:fillRef>
          <a:effectRef idx="1">
            <a:schemeClr val="accent2"/>
          </a:effectRef>
          <a:fontRef idx="minor">
            <a:schemeClr val="dk1"/>
          </a:fontRef>
        </p:style>
        <p:txBody>
          <a:bodyPr anchor="ctr"/>
          <a:lstStyle/>
          <a:p>
            <a:pPr algn="ctr" eaLnBrk="0" hangingPunct="0">
              <a:defRPr/>
            </a:pPr>
            <a:r>
              <a:rPr lang="en-US" sz="2400" dirty="0"/>
              <a:t>2</a:t>
            </a:r>
          </a:p>
        </p:txBody>
      </p:sp>
      <p:sp>
        <p:nvSpPr>
          <p:cNvPr id="8" name="Rectangle 7"/>
          <p:cNvSpPr/>
          <p:nvPr/>
        </p:nvSpPr>
        <p:spPr>
          <a:xfrm>
            <a:off x="330506" y="1297236"/>
            <a:ext cx="2658869" cy="523220"/>
          </a:xfrm>
          <a:prstGeom prst="rect">
            <a:avLst/>
          </a:prstGeom>
        </p:spPr>
        <p:txBody>
          <a:bodyPr wrap="none">
            <a:spAutoFit/>
          </a:bodyPr>
          <a:lstStyle/>
          <a:p>
            <a:r>
              <a:rPr lang="en-US" sz="2800" b="1" dirty="0">
                <a:solidFill>
                  <a:schemeClr val="accent1">
                    <a:lumMod val="50000"/>
                  </a:schemeClr>
                </a:solidFill>
              </a:rPr>
              <a:t>Steps in process:</a:t>
            </a:r>
          </a:p>
        </p:txBody>
      </p:sp>
      <p:cxnSp>
        <p:nvCxnSpPr>
          <p:cNvPr id="15" name="Straight Connector 14"/>
          <p:cNvCxnSpPr/>
          <p:nvPr/>
        </p:nvCxnSpPr>
        <p:spPr bwMode="auto">
          <a:xfrm>
            <a:off x="613265" y="2895600"/>
            <a:ext cx="7972983" cy="0"/>
          </a:xfrm>
          <a:prstGeom prst="line">
            <a:avLst/>
          </a:prstGeom>
          <a:ln>
            <a:solidFill>
              <a:schemeClr val="bg1">
                <a:lumMod val="75000"/>
              </a:schemeClr>
            </a:solidFill>
            <a:headEnd type="none" w="med" len="med"/>
            <a:tailEnd type="none" w="med" len="med"/>
          </a:ln>
        </p:spPr>
        <p:style>
          <a:lnRef idx="1">
            <a:schemeClr val="dk1"/>
          </a:lnRef>
          <a:fillRef idx="0">
            <a:schemeClr val="dk1"/>
          </a:fillRef>
          <a:effectRef idx="0">
            <a:schemeClr val="dk1"/>
          </a:effectRef>
          <a:fontRef idx="minor">
            <a:schemeClr val="tx1"/>
          </a:fontRef>
        </p:style>
      </p:cxnSp>
      <p:pic>
        <p:nvPicPr>
          <p:cNvPr id="14" name="Picture 2" descr="K:\Training\Projects\Customer\AIA\Online Courses\Concrete Repair Applications\Images\Low pressue spraying spall repair.bmp"/>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286000" y="2966518"/>
            <a:ext cx="4191000" cy="3788019"/>
          </a:xfrm>
          <a:prstGeom prst="rect">
            <a:avLst/>
          </a:prstGeom>
          <a:noFill/>
          <a:extLst>
            <a:ext uri="{909E8E84-426E-40DD-AFC4-6F175D3DCCD1}">
              <a14:hiddenFill xmlns:a14="http://schemas.microsoft.com/office/drawing/2010/main">
                <a:solidFill>
                  <a:srgbClr val="FFFFFF"/>
                </a:solidFill>
              </a14:hiddenFill>
            </a:ext>
          </a:extLst>
        </p:spPr>
      </p:pic>
      <p:sp>
        <p:nvSpPr>
          <p:cNvPr id="16" name="Rounded Rectangle 15"/>
          <p:cNvSpPr/>
          <p:nvPr/>
        </p:nvSpPr>
        <p:spPr>
          <a:xfrm>
            <a:off x="730786" y="3337193"/>
            <a:ext cx="2514600" cy="1158607"/>
          </a:xfrm>
          <a:prstGeom prst="roundRect">
            <a:avLst/>
          </a:prstGeom>
          <a:solidFill>
            <a:schemeClr val="bg2">
              <a:lumMod val="20000"/>
              <a:lumOff val="80000"/>
            </a:schemeClr>
          </a:solidFill>
          <a:ln w="12700">
            <a:solidFill>
              <a:schemeClr val="bg2">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600"/>
              </a:spcBef>
              <a:spcAft>
                <a:spcPts val="600"/>
              </a:spcAft>
            </a:pPr>
            <a:r>
              <a:rPr lang="en-US" sz="1600" dirty="0">
                <a:solidFill>
                  <a:schemeClr val="tx1"/>
                </a:solidFill>
              </a:rPr>
              <a:t>Additional layers of shotcrete can be placed in order to create desired thickness.</a:t>
            </a:r>
          </a:p>
        </p:txBody>
      </p:sp>
      <p:grpSp>
        <p:nvGrpSpPr>
          <p:cNvPr id="17" name="Group 16"/>
          <p:cNvGrpSpPr/>
          <p:nvPr/>
        </p:nvGrpSpPr>
        <p:grpSpPr>
          <a:xfrm>
            <a:off x="7620000" y="5913468"/>
            <a:ext cx="1383323" cy="835480"/>
            <a:chOff x="7226751" y="5867400"/>
            <a:chExt cx="1230923" cy="810937"/>
          </a:xfrm>
        </p:grpSpPr>
        <p:sp>
          <p:nvSpPr>
            <p:cNvPr id="18" name="Rectangle 17"/>
            <p:cNvSpPr/>
            <p:nvPr/>
          </p:nvSpPr>
          <p:spPr>
            <a:xfrm>
              <a:off x="7287998" y="5926517"/>
              <a:ext cx="1130224" cy="710082"/>
            </a:xfrm>
            <a:prstGeom prst="rect">
              <a:avLst/>
            </a:prstGeom>
            <a:solidFill>
              <a:schemeClr val="bg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9" name="Group 18"/>
            <p:cNvGrpSpPr/>
            <p:nvPr/>
          </p:nvGrpSpPr>
          <p:grpSpPr>
            <a:xfrm>
              <a:off x="7226751" y="5867400"/>
              <a:ext cx="1230923" cy="810937"/>
              <a:chOff x="7445826" y="5742263"/>
              <a:chExt cx="1230923" cy="810937"/>
            </a:xfrm>
          </p:grpSpPr>
          <p:pic>
            <p:nvPicPr>
              <p:cNvPr id="20" name="Picture 2" descr="C:\Users\ccoughlin\AppData\Local\Microsoft\Windows\Temporary Internet Files\Content.IE5\W7XYMR41\thumb-Clipboard-Background-33.3-12658[1].gif"/>
              <p:cNvPicPr>
                <a:picLocks noChangeAspect="1" noChangeArrowheads="1"/>
              </p:cNvPicPr>
              <p:nvPr>
                <p:custDataLst>
                  <p:tags r:id="rId2"/>
                </p:custDataLst>
              </p:nvPr>
            </p:nvPicPr>
            <p:blipFill>
              <a:blip r:embed="rId7">
                <a:extLst>
                  <a:ext uri="{28A0092B-C50C-407E-A947-70E740481C1C}">
                    <a14:useLocalDpi xmlns:a14="http://schemas.microsoft.com/office/drawing/2010/main" val="0"/>
                  </a:ext>
                </a:extLst>
              </a:blip>
              <a:srcRect/>
              <a:stretch>
                <a:fillRect/>
              </a:stretch>
            </p:blipFill>
            <p:spPr bwMode="auto">
              <a:xfrm>
                <a:off x="7497001" y="5742263"/>
                <a:ext cx="1140296" cy="810937"/>
              </a:xfrm>
              <a:prstGeom prst="rect">
                <a:avLst/>
              </a:prstGeom>
              <a:noFill/>
              <a:extLst>
                <a:ext uri="{909E8E84-426E-40DD-AFC4-6F175D3DCCD1}">
                  <a14:hiddenFill xmlns:a14="http://schemas.microsoft.com/office/drawing/2010/main">
                    <a:solidFill>
                      <a:srgbClr val="FFFFFF"/>
                    </a:solidFill>
                  </a14:hiddenFill>
                </a:ext>
              </a:extLst>
            </p:spPr>
          </p:pic>
          <p:sp>
            <p:nvSpPr>
              <p:cNvPr id="22" name="TextBox 21"/>
              <p:cNvSpPr txBox="1"/>
              <p:nvPr/>
            </p:nvSpPr>
            <p:spPr>
              <a:xfrm>
                <a:off x="7445826" y="6172908"/>
                <a:ext cx="1219200" cy="338554"/>
              </a:xfrm>
              <a:prstGeom prst="rect">
                <a:avLst/>
              </a:prstGeom>
              <a:noFill/>
            </p:spPr>
            <p:txBody>
              <a:bodyPr wrap="square" rtlCol="0">
                <a:spAutoFit/>
              </a:bodyPr>
              <a:lstStyle/>
              <a:p>
                <a:pPr algn="ctr"/>
                <a:r>
                  <a:rPr lang="en-US" sz="1600" i="1" dirty="0" smtClean="0"/>
                  <a:t>Bulletin </a:t>
                </a:r>
                <a:endParaRPr lang="en-US" sz="1600" i="1" dirty="0"/>
              </a:p>
            </p:txBody>
          </p:sp>
          <p:sp>
            <p:nvSpPr>
              <p:cNvPr id="23" name="Rectangle 22"/>
              <p:cNvSpPr/>
              <p:nvPr>
                <p:custDataLst>
                  <p:tags r:id="rId3"/>
                </p:custDataLst>
              </p:nvPr>
            </p:nvSpPr>
            <p:spPr>
              <a:xfrm>
                <a:off x="7457549" y="5783795"/>
                <a:ext cx="1219200" cy="507850"/>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28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RAP-12</a:t>
                </a:r>
              </a:p>
            </p:txBody>
          </p:sp>
        </p:grpSp>
      </p:grpSp>
    </p:spTree>
    <p:custDataLst>
      <p:tags r:id="rId1"/>
    </p:custDataLst>
    <p:extLst>
      <p:ext uri="{BB962C8B-B14F-4D97-AF65-F5344CB8AC3E}">
        <p14:creationId xmlns:p14="http://schemas.microsoft.com/office/powerpoint/2010/main" val="4002362581"/>
      </p:ext>
    </p:extLst>
  </p:cSld>
  <p:clrMapOvr>
    <a:masterClrMapping/>
  </p:clrMapOvr>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Shotcrete Application</a:t>
            </a:r>
          </a:p>
        </p:txBody>
      </p:sp>
      <p:sp>
        <p:nvSpPr>
          <p:cNvPr id="5" name="TextBox 4"/>
          <p:cNvSpPr txBox="1"/>
          <p:nvPr/>
        </p:nvSpPr>
        <p:spPr>
          <a:xfrm>
            <a:off x="457200" y="1957864"/>
            <a:ext cx="8229600" cy="923330"/>
          </a:xfrm>
          <a:prstGeom prst="rect">
            <a:avLst/>
          </a:prstGeom>
          <a:noFill/>
        </p:spPr>
        <p:txBody>
          <a:bodyPr wrap="square" rtlCol="0">
            <a:spAutoFit/>
          </a:bodyPr>
          <a:lstStyle/>
          <a:p>
            <a:pPr marL="285750" indent="-285750">
              <a:spcBef>
                <a:spcPts val="600"/>
              </a:spcBef>
              <a:spcAft>
                <a:spcPts val="600"/>
              </a:spcAft>
              <a:buFont typeface="Arial" panose="020B0604020202020204" pitchFamily="34" charset="0"/>
              <a:buChar char="•"/>
            </a:pPr>
            <a:r>
              <a:rPr lang="en-US" dirty="0" smtClean="0"/>
              <a:t>Excessive finishing is discouraged in these applications although rodding into straight lines is not a problem. Proper curing with curing compounds or moist curing will ensure a successful repair.</a:t>
            </a:r>
            <a:endParaRPr lang="en-US" dirty="0"/>
          </a:p>
        </p:txBody>
      </p:sp>
      <p:sp>
        <p:nvSpPr>
          <p:cNvPr id="7" name="Oval 6"/>
          <p:cNvSpPr/>
          <p:nvPr/>
        </p:nvSpPr>
        <p:spPr>
          <a:xfrm>
            <a:off x="330506" y="1959531"/>
            <a:ext cx="381000" cy="352276"/>
          </a:xfrm>
          <a:prstGeom prst="ellipse">
            <a:avLst/>
          </a:prstGeom>
        </p:spPr>
        <p:style>
          <a:lnRef idx="1">
            <a:schemeClr val="accent2"/>
          </a:lnRef>
          <a:fillRef idx="2">
            <a:schemeClr val="accent2"/>
          </a:fillRef>
          <a:effectRef idx="1">
            <a:schemeClr val="accent2"/>
          </a:effectRef>
          <a:fontRef idx="minor">
            <a:schemeClr val="dk1"/>
          </a:fontRef>
        </p:style>
        <p:txBody>
          <a:bodyPr anchor="ctr"/>
          <a:lstStyle/>
          <a:p>
            <a:pPr algn="ctr" eaLnBrk="0" hangingPunct="0">
              <a:defRPr/>
            </a:pPr>
            <a:r>
              <a:rPr lang="en-US" sz="2400" dirty="0"/>
              <a:t>3</a:t>
            </a:r>
          </a:p>
        </p:txBody>
      </p:sp>
      <p:sp>
        <p:nvSpPr>
          <p:cNvPr id="8" name="Rectangle 7"/>
          <p:cNvSpPr/>
          <p:nvPr/>
        </p:nvSpPr>
        <p:spPr>
          <a:xfrm>
            <a:off x="330506" y="1297236"/>
            <a:ext cx="2658869" cy="523220"/>
          </a:xfrm>
          <a:prstGeom prst="rect">
            <a:avLst/>
          </a:prstGeom>
        </p:spPr>
        <p:txBody>
          <a:bodyPr wrap="none">
            <a:spAutoFit/>
          </a:bodyPr>
          <a:lstStyle/>
          <a:p>
            <a:r>
              <a:rPr lang="en-US" sz="2800" b="1" dirty="0">
                <a:solidFill>
                  <a:schemeClr val="accent1">
                    <a:lumMod val="50000"/>
                  </a:schemeClr>
                </a:solidFill>
              </a:rPr>
              <a:t>Steps in process:</a:t>
            </a:r>
          </a:p>
        </p:txBody>
      </p:sp>
      <p:cxnSp>
        <p:nvCxnSpPr>
          <p:cNvPr id="15" name="Straight Connector 14"/>
          <p:cNvCxnSpPr/>
          <p:nvPr/>
        </p:nvCxnSpPr>
        <p:spPr bwMode="auto">
          <a:xfrm>
            <a:off x="613265" y="2895600"/>
            <a:ext cx="7972983" cy="0"/>
          </a:xfrm>
          <a:prstGeom prst="line">
            <a:avLst/>
          </a:prstGeom>
          <a:ln>
            <a:solidFill>
              <a:schemeClr val="bg1">
                <a:lumMod val="75000"/>
              </a:schemeClr>
            </a:solidFill>
            <a:headEnd type="none" w="med" len="med"/>
            <a:tailEnd type="none" w="med" len="med"/>
          </a:ln>
        </p:spPr>
        <p:style>
          <a:lnRef idx="1">
            <a:schemeClr val="dk1"/>
          </a:lnRef>
          <a:fillRef idx="0">
            <a:schemeClr val="dk1"/>
          </a:fillRef>
          <a:effectRef idx="0">
            <a:schemeClr val="dk1"/>
          </a:effectRef>
          <a:fontRef idx="minor">
            <a:schemeClr val="tx1"/>
          </a:fontRef>
        </p:style>
      </p:cxnSp>
      <p:grpSp>
        <p:nvGrpSpPr>
          <p:cNvPr id="17" name="Group 16"/>
          <p:cNvGrpSpPr/>
          <p:nvPr/>
        </p:nvGrpSpPr>
        <p:grpSpPr>
          <a:xfrm>
            <a:off x="7620000" y="5913468"/>
            <a:ext cx="1383323" cy="835480"/>
            <a:chOff x="7226751" y="5867400"/>
            <a:chExt cx="1230923" cy="810937"/>
          </a:xfrm>
        </p:grpSpPr>
        <p:sp>
          <p:nvSpPr>
            <p:cNvPr id="18" name="Rectangle 17"/>
            <p:cNvSpPr/>
            <p:nvPr/>
          </p:nvSpPr>
          <p:spPr>
            <a:xfrm>
              <a:off x="7287998" y="5926517"/>
              <a:ext cx="1130224" cy="710082"/>
            </a:xfrm>
            <a:prstGeom prst="rect">
              <a:avLst/>
            </a:prstGeom>
            <a:solidFill>
              <a:schemeClr val="bg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9" name="Group 18"/>
            <p:cNvGrpSpPr/>
            <p:nvPr/>
          </p:nvGrpSpPr>
          <p:grpSpPr>
            <a:xfrm>
              <a:off x="7226751" y="5867400"/>
              <a:ext cx="1230923" cy="810937"/>
              <a:chOff x="7445826" y="5742263"/>
              <a:chExt cx="1230923" cy="810937"/>
            </a:xfrm>
          </p:grpSpPr>
          <p:pic>
            <p:nvPicPr>
              <p:cNvPr id="20" name="Picture 2" descr="C:\Users\ccoughlin\AppData\Local\Microsoft\Windows\Temporary Internet Files\Content.IE5\W7XYMR41\thumb-Clipboard-Background-33.3-12658[1].gif"/>
              <p:cNvPicPr>
                <a:picLocks noChangeAspect="1" noChangeArrowheads="1"/>
              </p:cNvPicPr>
              <p:nvPr>
                <p:custDataLst>
                  <p:tags r:id="rId2"/>
                </p:custDataLst>
              </p:nvPr>
            </p:nvPicPr>
            <p:blipFill>
              <a:blip r:embed="rId6">
                <a:extLst>
                  <a:ext uri="{28A0092B-C50C-407E-A947-70E740481C1C}">
                    <a14:useLocalDpi xmlns:a14="http://schemas.microsoft.com/office/drawing/2010/main" val="0"/>
                  </a:ext>
                </a:extLst>
              </a:blip>
              <a:srcRect/>
              <a:stretch>
                <a:fillRect/>
              </a:stretch>
            </p:blipFill>
            <p:spPr bwMode="auto">
              <a:xfrm>
                <a:off x="7497001" y="5742263"/>
                <a:ext cx="1140296" cy="810937"/>
              </a:xfrm>
              <a:prstGeom prst="rect">
                <a:avLst/>
              </a:prstGeom>
              <a:noFill/>
              <a:extLst>
                <a:ext uri="{909E8E84-426E-40DD-AFC4-6F175D3DCCD1}">
                  <a14:hiddenFill xmlns:a14="http://schemas.microsoft.com/office/drawing/2010/main">
                    <a:solidFill>
                      <a:srgbClr val="FFFFFF"/>
                    </a:solidFill>
                  </a14:hiddenFill>
                </a:ext>
              </a:extLst>
            </p:spPr>
          </p:pic>
          <p:sp>
            <p:nvSpPr>
              <p:cNvPr id="22" name="TextBox 21"/>
              <p:cNvSpPr txBox="1"/>
              <p:nvPr/>
            </p:nvSpPr>
            <p:spPr>
              <a:xfrm>
                <a:off x="7445826" y="6172908"/>
                <a:ext cx="1219200" cy="338554"/>
              </a:xfrm>
              <a:prstGeom prst="rect">
                <a:avLst/>
              </a:prstGeom>
              <a:noFill/>
            </p:spPr>
            <p:txBody>
              <a:bodyPr wrap="square" rtlCol="0">
                <a:spAutoFit/>
              </a:bodyPr>
              <a:lstStyle/>
              <a:p>
                <a:pPr algn="ctr"/>
                <a:r>
                  <a:rPr lang="en-US" sz="1600" i="1" dirty="0" smtClean="0"/>
                  <a:t>Bulletin </a:t>
                </a:r>
                <a:endParaRPr lang="en-US" sz="1600" i="1" dirty="0"/>
              </a:p>
            </p:txBody>
          </p:sp>
          <p:sp>
            <p:nvSpPr>
              <p:cNvPr id="23" name="Rectangle 22"/>
              <p:cNvSpPr/>
              <p:nvPr>
                <p:custDataLst>
                  <p:tags r:id="rId3"/>
                </p:custDataLst>
              </p:nvPr>
            </p:nvSpPr>
            <p:spPr>
              <a:xfrm>
                <a:off x="7457549" y="5783795"/>
                <a:ext cx="1219200" cy="507850"/>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28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RAP-12</a:t>
                </a:r>
              </a:p>
            </p:txBody>
          </p:sp>
        </p:grpSp>
      </p:grpSp>
      <p:sp>
        <p:nvSpPr>
          <p:cNvPr id="29" name="Rectangle 28"/>
          <p:cNvSpPr/>
          <p:nvPr/>
        </p:nvSpPr>
        <p:spPr>
          <a:xfrm>
            <a:off x="480447" y="5916745"/>
            <a:ext cx="2358986" cy="738664"/>
          </a:xfrm>
          <a:prstGeom prst="rect">
            <a:avLst/>
          </a:prstGeom>
        </p:spPr>
        <p:txBody>
          <a:bodyPr wrap="square">
            <a:spAutoFit/>
          </a:bodyPr>
          <a:lstStyle/>
          <a:p>
            <a:r>
              <a:rPr lang="en-US" sz="1400" dirty="0" smtClean="0"/>
              <a:t>Curing methods are outlined in </a:t>
            </a:r>
            <a:r>
              <a:rPr lang="en-US" sz="1400" b="1" dirty="0" smtClean="0"/>
              <a:t>ACI 3048R </a:t>
            </a:r>
            <a:r>
              <a:rPr lang="en-US" sz="1400" i="1" dirty="0" smtClean="0"/>
              <a:t>Guide to Curing Concrete.</a:t>
            </a:r>
            <a:endParaRPr lang="en-US" sz="1400" b="1" dirty="0"/>
          </a:p>
        </p:txBody>
      </p:sp>
      <p:pic>
        <p:nvPicPr>
          <p:cNvPr id="30" name="Picture 2" descr="K:\Training\Projects\Customer\AIA\Online Courses\Concrete Repair Applications\Images\magnifying glass.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25859" y="5981152"/>
            <a:ext cx="290782" cy="280770"/>
          </a:xfrm>
          <a:prstGeom prst="rect">
            <a:avLst/>
          </a:prstGeom>
          <a:noFill/>
          <a:extLst>
            <a:ext uri="{909E8E84-426E-40DD-AFC4-6F175D3DCCD1}">
              <a14:hiddenFill xmlns:a14="http://schemas.microsoft.com/office/drawing/2010/main">
                <a:solidFill>
                  <a:srgbClr val="FFFFFF"/>
                </a:solidFill>
              </a14:hiddenFill>
            </a:ext>
          </a:extLst>
        </p:spPr>
      </p:pic>
      <p:pic>
        <p:nvPicPr>
          <p:cNvPr id="31" name="Picture 2" descr="K:\Training\Projects\Customer\AIA\Online Courses\Concrete Repair Applications\Images\Form and pour 4 finishing.bmp"/>
          <p:cNvPicPr>
            <a:picLocks noChangeAspect="1" noChangeArrowheads="1"/>
          </p:cNvPicPr>
          <p:nvPr/>
        </p:nvPicPr>
        <p:blipFill rotWithShape="1">
          <a:blip r:embed="rId8">
            <a:extLst>
              <a:ext uri="{28A0092B-C50C-407E-A947-70E740481C1C}">
                <a14:useLocalDpi xmlns:a14="http://schemas.microsoft.com/office/drawing/2010/main" val="0"/>
              </a:ext>
            </a:extLst>
          </a:blip>
          <a:srcRect t="2766" b="4704"/>
          <a:stretch/>
        </p:blipFill>
        <p:spPr bwMode="auto">
          <a:xfrm>
            <a:off x="3239877" y="3022798"/>
            <a:ext cx="2984154" cy="3746932"/>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267178244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228600" y="1600200"/>
            <a:ext cx="8686800" cy="4876800"/>
          </a:xfrm>
          <a:prstGeom prst="rect">
            <a:avLst/>
          </a:prstGeom>
          <a:solidFill>
            <a:schemeClr val="bg1"/>
          </a:solidFill>
          <a:ln w="12700">
            <a:solidFill>
              <a:schemeClr val="bg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ounded Rectangle 11"/>
          <p:cNvSpPr/>
          <p:nvPr/>
        </p:nvSpPr>
        <p:spPr>
          <a:xfrm>
            <a:off x="2819400" y="1752600"/>
            <a:ext cx="5892188" cy="4572000"/>
          </a:xfrm>
          <a:prstGeom prst="roundRect">
            <a:avLst>
              <a:gd name="adj" fmla="val 7510"/>
            </a:avLst>
          </a:prstGeom>
          <a:solidFill>
            <a:schemeClr val="bg1"/>
          </a:solidFill>
          <a:ln w="12700">
            <a:solidFill>
              <a:schemeClr val="bg1">
                <a:lumMod val="75000"/>
              </a:schemeClr>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title"/>
          </p:nvPr>
        </p:nvSpPr>
        <p:spPr/>
        <p:txBody>
          <a:bodyPr/>
          <a:lstStyle/>
          <a:p>
            <a:r>
              <a:rPr lang="en-US" dirty="0" smtClean="0"/>
              <a:t>Concrete Repair References</a:t>
            </a:r>
            <a:endParaRPr lang="en-US" dirty="0"/>
          </a:p>
        </p:txBody>
      </p:sp>
      <p:sp>
        <p:nvSpPr>
          <p:cNvPr id="4" name="Rounded Rectangle 3"/>
          <p:cNvSpPr/>
          <p:nvPr/>
        </p:nvSpPr>
        <p:spPr>
          <a:xfrm>
            <a:off x="304800" y="1752600"/>
            <a:ext cx="2286000" cy="1371600"/>
          </a:xfrm>
          <a:prstGeom prst="roundRect">
            <a:avLst/>
          </a:prstGeom>
          <a:solidFill>
            <a:schemeClr val="accent1"/>
          </a:solidFill>
          <a:ln>
            <a:solidFill>
              <a:schemeClr val="accent1">
                <a:lumMod val="75000"/>
              </a:schemeClr>
            </a:solidFill>
          </a:ln>
          <a:effectLst>
            <a:outerShdw blurRad="63500" sx="102000" sy="102000" algn="ctr"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rtlCol="0" anchor="ctr"/>
          <a:lstStyle/>
          <a:p>
            <a:pPr algn="ctr"/>
            <a:r>
              <a:rPr lang="en-US" dirty="0" smtClean="0"/>
              <a:t>International Concrete Repair Institute</a:t>
            </a:r>
            <a:endParaRPr lang="en-US" dirty="0"/>
          </a:p>
        </p:txBody>
      </p:sp>
      <p:sp>
        <p:nvSpPr>
          <p:cNvPr id="5" name="Rounded Rectangle 4"/>
          <p:cNvSpPr/>
          <p:nvPr/>
        </p:nvSpPr>
        <p:spPr>
          <a:xfrm>
            <a:off x="304800" y="3352800"/>
            <a:ext cx="2286000" cy="1371600"/>
          </a:xfrm>
          <a:prstGeom prst="roundRect">
            <a:avLst/>
          </a:prstGeom>
          <a:solidFill>
            <a:schemeClr val="accent1"/>
          </a:solidFill>
          <a:ln>
            <a:solidFill>
              <a:schemeClr val="accent1">
                <a:lumMod val="75000"/>
              </a:schemeClr>
            </a:solidFill>
          </a:ln>
          <a:effectLst>
            <a:outerShdw blurRad="63500" sx="102000" sy="102000" algn="ctr"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rtlCol="0" anchor="ctr"/>
          <a:lstStyle/>
          <a:p>
            <a:pPr algn="ctr"/>
            <a:r>
              <a:rPr lang="en-US" dirty="0" smtClean="0"/>
              <a:t>American Concrete Institute</a:t>
            </a:r>
            <a:endParaRPr lang="en-US" dirty="0"/>
          </a:p>
        </p:txBody>
      </p:sp>
      <p:sp>
        <p:nvSpPr>
          <p:cNvPr id="6" name="Rounded Rectangle 5"/>
          <p:cNvSpPr/>
          <p:nvPr/>
        </p:nvSpPr>
        <p:spPr>
          <a:xfrm>
            <a:off x="336933" y="4953000"/>
            <a:ext cx="2286000" cy="1371600"/>
          </a:xfrm>
          <a:prstGeom prst="roundRect">
            <a:avLst/>
          </a:prstGeom>
          <a:solidFill>
            <a:schemeClr val="accent1">
              <a:lumMod val="50000"/>
            </a:schemeClr>
          </a:solidFill>
          <a:ln>
            <a:solidFill>
              <a:schemeClr val="accent1">
                <a:lumMod val="75000"/>
              </a:schemeClr>
            </a:solidFill>
          </a:ln>
          <a:effectLst>
            <a:innerShdw blurRad="114300">
              <a:prstClr val="black"/>
            </a:innerShdw>
          </a:effectLst>
        </p:spPr>
        <p:style>
          <a:lnRef idx="2">
            <a:schemeClr val="accent2"/>
          </a:lnRef>
          <a:fillRef idx="1">
            <a:schemeClr val="lt1"/>
          </a:fillRef>
          <a:effectRef idx="0">
            <a:schemeClr val="accent2"/>
          </a:effectRef>
          <a:fontRef idx="minor">
            <a:schemeClr val="dk1"/>
          </a:fontRef>
        </p:style>
        <p:txBody>
          <a:bodyPr rtlCol="0" anchor="ctr"/>
          <a:lstStyle/>
          <a:p>
            <a:pPr algn="ctr"/>
            <a:r>
              <a:rPr lang="en-US" b="1" dirty="0" smtClean="0">
                <a:solidFill>
                  <a:schemeClr val="bg1"/>
                </a:solidFill>
              </a:rPr>
              <a:t>American Society for Testing and Materials</a:t>
            </a:r>
            <a:endParaRPr lang="en-US" b="1" dirty="0">
              <a:solidFill>
                <a:schemeClr val="bg1"/>
              </a:solidFill>
            </a:endParaRPr>
          </a:p>
        </p:txBody>
      </p:sp>
      <p:sp>
        <p:nvSpPr>
          <p:cNvPr id="16" name="TextBox 15"/>
          <p:cNvSpPr txBox="1"/>
          <p:nvPr/>
        </p:nvSpPr>
        <p:spPr>
          <a:xfrm>
            <a:off x="4457700" y="1066800"/>
            <a:ext cx="2590800" cy="523220"/>
          </a:xfrm>
          <a:prstGeom prst="rect">
            <a:avLst/>
          </a:prstGeom>
          <a:noFill/>
        </p:spPr>
        <p:txBody>
          <a:bodyPr wrap="square" rtlCol="0">
            <a:spAutoFit/>
          </a:bodyPr>
          <a:lstStyle/>
          <a:p>
            <a:pPr algn="ctr"/>
            <a:r>
              <a:rPr lang="en-US" sz="2800" b="1" dirty="0" smtClean="0"/>
              <a:t>References:</a:t>
            </a:r>
            <a:endParaRPr lang="en-US" sz="2800" b="1" dirty="0"/>
          </a:p>
        </p:txBody>
      </p:sp>
      <p:pic>
        <p:nvPicPr>
          <p:cNvPr id="11266" name="Picture 2" descr="K:\Training\Projects\Customer\AIA\Online Courses\Concrete Repair Applications\Images\astm-internal.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05200" y="3390900"/>
            <a:ext cx="4806763" cy="876300"/>
          </a:xfrm>
          <a:prstGeom prst="rect">
            <a:avLst/>
          </a:prstGeom>
          <a:ln>
            <a:noFill/>
          </a:ln>
          <a:effectLst/>
          <a:extLst>
            <a:ext uri="{909E8E84-426E-40DD-AFC4-6F175D3DCCD1}">
              <a14:hiddenFill xmlns:a14="http://schemas.microsoft.com/office/drawing/2010/main">
                <a:solidFill>
                  <a:srgbClr val="FFFFFF"/>
                </a:solidFill>
              </a14:hiddenFill>
            </a:ext>
          </a:extLst>
        </p:spPr>
      </p:pic>
      <p:sp>
        <p:nvSpPr>
          <p:cNvPr id="13" name="TextBox 12"/>
          <p:cNvSpPr txBox="1"/>
          <p:nvPr/>
        </p:nvSpPr>
        <p:spPr>
          <a:xfrm>
            <a:off x="3681341" y="2438400"/>
            <a:ext cx="4256556" cy="646331"/>
          </a:xfrm>
          <a:prstGeom prst="rect">
            <a:avLst/>
          </a:prstGeom>
          <a:noFill/>
        </p:spPr>
        <p:txBody>
          <a:bodyPr wrap="square" rtlCol="0">
            <a:spAutoFit/>
          </a:bodyPr>
          <a:lstStyle/>
          <a:p>
            <a:pPr algn="ctr"/>
            <a:r>
              <a:rPr lang="en-US" b="1" dirty="0" smtClean="0"/>
              <a:t>American Society for Testing and Materials (ASTM)</a:t>
            </a:r>
            <a:endParaRPr lang="en-US" b="1" dirty="0"/>
          </a:p>
        </p:txBody>
      </p:sp>
      <p:sp>
        <p:nvSpPr>
          <p:cNvPr id="14" name="TextBox 13"/>
          <p:cNvSpPr txBox="1"/>
          <p:nvPr/>
        </p:nvSpPr>
        <p:spPr>
          <a:xfrm>
            <a:off x="3822400" y="4462790"/>
            <a:ext cx="3886200" cy="523220"/>
          </a:xfrm>
          <a:prstGeom prst="rect">
            <a:avLst/>
          </a:prstGeom>
          <a:noFill/>
        </p:spPr>
        <p:txBody>
          <a:bodyPr wrap="square" rtlCol="0">
            <a:spAutoFit/>
          </a:bodyPr>
          <a:lstStyle/>
          <a:p>
            <a:pPr algn="ctr"/>
            <a:r>
              <a:rPr lang="en-US" sz="2800" dirty="0" smtClean="0">
                <a:hlinkClick r:id="rId5"/>
              </a:rPr>
              <a:t>www.astm.org</a:t>
            </a:r>
            <a:endParaRPr lang="en-US" sz="2800" dirty="0" smtClean="0"/>
          </a:p>
        </p:txBody>
      </p:sp>
    </p:spTree>
    <p:custDataLst>
      <p:tags r:id="rId1"/>
    </p:custDataLst>
    <p:extLst>
      <p:ext uri="{BB962C8B-B14F-4D97-AF65-F5344CB8AC3E}">
        <p14:creationId xmlns:p14="http://schemas.microsoft.com/office/powerpoint/2010/main" val="2289644491"/>
      </p:ext>
    </p:extLst>
  </p:cSld>
  <p:clrMapOvr>
    <a:masterClrMapping/>
  </p:clrMapOvr>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descr="K:\Training\Projects\Customer\AIA\Online Courses\Concrete Repair Applications\Images\shotcrete (everything about concrete.com).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123468" y="3763463"/>
            <a:ext cx="3142308" cy="247643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r>
              <a:rPr lang="en-US" dirty="0" smtClean="0"/>
              <a:t>Shotcrete Application </a:t>
            </a:r>
            <a:endParaRPr lang="en-US" dirty="0"/>
          </a:p>
        </p:txBody>
      </p:sp>
      <p:sp>
        <p:nvSpPr>
          <p:cNvPr id="4" name="TextBox 3"/>
          <p:cNvSpPr txBox="1"/>
          <p:nvPr/>
        </p:nvSpPr>
        <p:spPr>
          <a:xfrm>
            <a:off x="609600" y="2209800"/>
            <a:ext cx="3711574" cy="2616101"/>
          </a:xfrm>
          <a:prstGeom prst="rect">
            <a:avLst/>
          </a:prstGeom>
          <a:noFill/>
        </p:spPr>
        <p:txBody>
          <a:bodyPr wrap="square" rtlCol="0">
            <a:spAutoFit/>
          </a:bodyPr>
          <a:lstStyle/>
          <a:p>
            <a:r>
              <a:rPr lang="en-US" sz="2000" b="1" dirty="0" smtClean="0"/>
              <a:t>Advantages:</a:t>
            </a:r>
          </a:p>
          <a:p>
            <a:pPr marL="285750" indent="-285750">
              <a:buFont typeface="Arial" panose="020B0604020202020204" pitchFamily="34" charset="0"/>
              <a:buChar char="•"/>
            </a:pPr>
            <a:r>
              <a:rPr lang="en-US" sz="1600" dirty="0" smtClean="0"/>
              <a:t>Ideal for hard-to-reach locations</a:t>
            </a:r>
          </a:p>
          <a:p>
            <a:pPr marL="285750" indent="-285750">
              <a:buFont typeface="Arial" panose="020B0604020202020204" pitchFamily="34" charset="0"/>
              <a:buChar char="•"/>
            </a:pPr>
            <a:endParaRPr lang="en-US" sz="1600" dirty="0"/>
          </a:p>
          <a:p>
            <a:pPr marL="285750" indent="-285750">
              <a:buFont typeface="Arial" panose="020B0604020202020204" pitchFamily="34" charset="0"/>
              <a:buChar char="•"/>
            </a:pPr>
            <a:r>
              <a:rPr lang="en-US" sz="1600" dirty="0" smtClean="0"/>
              <a:t>Ideal for covering large areas </a:t>
            </a:r>
          </a:p>
          <a:p>
            <a:pPr marL="285750" indent="-285750">
              <a:buFont typeface="Arial" panose="020B0604020202020204" pitchFamily="34" charset="0"/>
              <a:buChar char="•"/>
            </a:pPr>
            <a:endParaRPr lang="en-US" sz="1600" dirty="0"/>
          </a:p>
          <a:p>
            <a:pPr marL="285750" indent="-285750">
              <a:buFont typeface="Arial" panose="020B0604020202020204" pitchFamily="34" charset="0"/>
              <a:buChar char="•"/>
            </a:pPr>
            <a:r>
              <a:rPr lang="en-US" sz="1600" dirty="0" smtClean="0"/>
              <a:t>Fast erection</a:t>
            </a:r>
          </a:p>
          <a:p>
            <a:pPr marL="285750" indent="-285750">
              <a:buFont typeface="Arial" panose="020B0604020202020204" pitchFamily="34" charset="0"/>
              <a:buChar char="•"/>
            </a:pPr>
            <a:endParaRPr lang="en-US" sz="1600" dirty="0"/>
          </a:p>
          <a:p>
            <a:pPr marL="285750" indent="-285750">
              <a:buFont typeface="Arial" panose="020B0604020202020204" pitchFamily="34" charset="0"/>
              <a:buChar char="•"/>
            </a:pPr>
            <a:r>
              <a:rPr lang="en-US" sz="1600" dirty="0" smtClean="0"/>
              <a:t>Consolidates as it is applied without formwork. </a:t>
            </a:r>
            <a:endParaRPr lang="en-US" sz="1600" dirty="0"/>
          </a:p>
          <a:p>
            <a:pPr marL="285750" indent="-285750">
              <a:buFont typeface="Arial" panose="020B0604020202020204" pitchFamily="34" charset="0"/>
              <a:buChar char="•"/>
            </a:pPr>
            <a:endParaRPr lang="en-US" sz="1600" dirty="0"/>
          </a:p>
        </p:txBody>
      </p:sp>
      <p:sp>
        <p:nvSpPr>
          <p:cNvPr id="5" name="TextBox 4"/>
          <p:cNvSpPr txBox="1"/>
          <p:nvPr/>
        </p:nvSpPr>
        <p:spPr>
          <a:xfrm>
            <a:off x="4778646" y="2209800"/>
            <a:ext cx="3831953" cy="1384995"/>
          </a:xfrm>
          <a:prstGeom prst="rect">
            <a:avLst/>
          </a:prstGeom>
          <a:noFill/>
        </p:spPr>
        <p:txBody>
          <a:bodyPr wrap="square" rtlCol="0">
            <a:spAutoFit/>
          </a:bodyPr>
          <a:lstStyle/>
          <a:p>
            <a:r>
              <a:rPr lang="en-US" sz="2000" b="1" dirty="0" smtClean="0"/>
              <a:t>Disadvantages:</a:t>
            </a:r>
          </a:p>
          <a:p>
            <a:pPr marL="171450" indent="-171450">
              <a:buFont typeface="Arial" panose="020B0604020202020204" pitchFamily="34" charset="0"/>
              <a:buChar char="•"/>
            </a:pPr>
            <a:r>
              <a:rPr lang="en-US" sz="1600" dirty="0" smtClean="0"/>
              <a:t>Can be messy to clean up</a:t>
            </a:r>
          </a:p>
          <a:p>
            <a:pPr marL="171450" indent="-171450">
              <a:buFont typeface="Arial" panose="020B0604020202020204" pitchFamily="34" charset="0"/>
              <a:buChar char="•"/>
            </a:pPr>
            <a:endParaRPr lang="en-US" sz="1600" dirty="0"/>
          </a:p>
          <a:p>
            <a:pPr marL="171450" indent="-171450">
              <a:buFont typeface="Arial" panose="020B0604020202020204" pitchFamily="34" charset="0"/>
              <a:buChar char="•"/>
            </a:pPr>
            <a:r>
              <a:rPr lang="en-US" sz="1600" dirty="0" smtClean="0"/>
              <a:t>Skilled, certified installer necessary</a:t>
            </a:r>
            <a:endParaRPr lang="en-US" sz="1600" dirty="0"/>
          </a:p>
          <a:p>
            <a:pPr marL="171450" indent="-171450">
              <a:buFont typeface="Arial" panose="020B0604020202020204" pitchFamily="34" charset="0"/>
              <a:buChar char="•"/>
            </a:pPr>
            <a:endParaRPr lang="en-US" sz="1600" dirty="0"/>
          </a:p>
        </p:txBody>
      </p:sp>
      <p:grpSp>
        <p:nvGrpSpPr>
          <p:cNvPr id="17" name="Group 16"/>
          <p:cNvGrpSpPr/>
          <p:nvPr/>
        </p:nvGrpSpPr>
        <p:grpSpPr>
          <a:xfrm>
            <a:off x="1110808" y="5023140"/>
            <a:ext cx="2682920" cy="959661"/>
            <a:chOff x="2346589" y="3934300"/>
            <a:chExt cx="13374347" cy="1188881"/>
          </a:xfrm>
        </p:grpSpPr>
        <p:sp>
          <p:nvSpPr>
            <p:cNvPr id="18" name="Rounded Rectangle 17"/>
            <p:cNvSpPr/>
            <p:nvPr/>
          </p:nvSpPr>
          <p:spPr>
            <a:xfrm>
              <a:off x="2346589" y="3934300"/>
              <a:ext cx="13374347" cy="1188881"/>
            </a:xfrm>
            <a:prstGeom prst="roundRect">
              <a:avLst/>
            </a:prstGeom>
            <a:solidFill>
              <a:schemeClr val="bg2">
                <a:lumMod val="20000"/>
                <a:lumOff val="80000"/>
              </a:schemeClr>
            </a:solidFill>
            <a:ln w="12700">
              <a:solidFill>
                <a:schemeClr val="bg2">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Box 18"/>
            <p:cNvSpPr txBox="1"/>
            <p:nvPr/>
          </p:nvSpPr>
          <p:spPr>
            <a:xfrm>
              <a:off x="2411987" y="3934300"/>
              <a:ext cx="13243551" cy="1143872"/>
            </a:xfrm>
            <a:prstGeom prst="rect">
              <a:avLst/>
            </a:prstGeom>
            <a:noFill/>
          </p:spPr>
          <p:txBody>
            <a:bodyPr wrap="square" rtlCol="0">
              <a:spAutoFit/>
            </a:bodyPr>
            <a:lstStyle/>
            <a:p>
              <a:pPr algn="ctr"/>
              <a:r>
                <a:rPr lang="en-US" dirty="0" smtClean="0">
                  <a:solidFill>
                    <a:srgbClr val="C00000"/>
                  </a:solidFill>
                </a:rPr>
                <a:t>Often used when forming requirements are difficult or too expensive</a:t>
              </a:r>
              <a:endParaRPr lang="en-US" dirty="0">
                <a:solidFill>
                  <a:srgbClr val="C00000"/>
                </a:solidFill>
              </a:endParaRPr>
            </a:p>
          </p:txBody>
        </p:sp>
      </p:grpSp>
      <p:grpSp>
        <p:nvGrpSpPr>
          <p:cNvPr id="20" name="Group 19"/>
          <p:cNvGrpSpPr/>
          <p:nvPr/>
        </p:nvGrpSpPr>
        <p:grpSpPr>
          <a:xfrm>
            <a:off x="7620000" y="5913468"/>
            <a:ext cx="1383323" cy="835480"/>
            <a:chOff x="7226751" y="5867400"/>
            <a:chExt cx="1230923" cy="810937"/>
          </a:xfrm>
        </p:grpSpPr>
        <p:sp>
          <p:nvSpPr>
            <p:cNvPr id="21" name="Rectangle 20"/>
            <p:cNvSpPr/>
            <p:nvPr/>
          </p:nvSpPr>
          <p:spPr>
            <a:xfrm>
              <a:off x="7287998" y="5926517"/>
              <a:ext cx="1130224" cy="710082"/>
            </a:xfrm>
            <a:prstGeom prst="rect">
              <a:avLst/>
            </a:prstGeom>
            <a:solidFill>
              <a:schemeClr val="bg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2" name="Group 21"/>
            <p:cNvGrpSpPr/>
            <p:nvPr/>
          </p:nvGrpSpPr>
          <p:grpSpPr>
            <a:xfrm>
              <a:off x="7226751" y="5867400"/>
              <a:ext cx="1230923" cy="810937"/>
              <a:chOff x="7445826" y="5742263"/>
              <a:chExt cx="1230923" cy="810937"/>
            </a:xfrm>
          </p:grpSpPr>
          <p:pic>
            <p:nvPicPr>
              <p:cNvPr id="23" name="Picture 2" descr="C:\Users\ccoughlin\AppData\Local\Microsoft\Windows\Temporary Internet Files\Content.IE5\W7XYMR41\thumb-Clipboard-Background-33.3-12658[1].gif"/>
              <p:cNvPicPr>
                <a:picLocks noChangeAspect="1" noChangeArrowheads="1"/>
              </p:cNvPicPr>
              <p:nvPr>
                <p:custDataLst>
                  <p:tags r:id="rId2"/>
                </p:custDataLst>
              </p:nvPr>
            </p:nvPicPr>
            <p:blipFill>
              <a:blip r:embed="rId7">
                <a:extLst>
                  <a:ext uri="{28A0092B-C50C-407E-A947-70E740481C1C}">
                    <a14:useLocalDpi xmlns:a14="http://schemas.microsoft.com/office/drawing/2010/main" val="0"/>
                  </a:ext>
                </a:extLst>
              </a:blip>
              <a:srcRect/>
              <a:stretch>
                <a:fillRect/>
              </a:stretch>
            </p:blipFill>
            <p:spPr bwMode="auto">
              <a:xfrm>
                <a:off x="7497001" y="5742263"/>
                <a:ext cx="1140296" cy="810937"/>
              </a:xfrm>
              <a:prstGeom prst="rect">
                <a:avLst/>
              </a:prstGeom>
              <a:noFill/>
              <a:extLst>
                <a:ext uri="{909E8E84-426E-40DD-AFC4-6F175D3DCCD1}">
                  <a14:hiddenFill xmlns:a14="http://schemas.microsoft.com/office/drawing/2010/main">
                    <a:solidFill>
                      <a:srgbClr val="FFFFFF"/>
                    </a:solidFill>
                  </a14:hiddenFill>
                </a:ext>
              </a:extLst>
            </p:spPr>
          </p:pic>
          <p:sp>
            <p:nvSpPr>
              <p:cNvPr id="24" name="TextBox 23"/>
              <p:cNvSpPr txBox="1"/>
              <p:nvPr/>
            </p:nvSpPr>
            <p:spPr>
              <a:xfrm>
                <a:off x="7445826" y="6172908"/>
                <a:ext cx="1219200" cy="338554"/>
              </a:xfrm>
              <a:prstGeom prst="rect">
                <a:avLst/>
              </a:prstGeom>
              <a:noFill/>
            </p:spPr>
            <p:txBody>
              <a:bodyPr wrap="square" rtlCol="0">
                <a:spAutoFit/>
              </a:bodyPr>
              <a:lstStyle/>
              <a:p>
                <a:pPr algn="ctr"/>
                <a:r>
                  <a:rPr lang="en-US" sz="1600" i="1" dirty="0" smtClean="0"/>
                  <a:t>Bulletin </a:t>
                </a:r>
                <a:endParaRPr lang="en-US" sz="1600" i="1" dirty="0"/>
              </a:p>
            </p:txBody>
          </p:sp>
          <p:sp>
            <p:nvSpPr>
              <p:cNvPr id="25" name="Rectangle 24"/>
              <p:cNvSpPr/>
              <p:nvPr>
                <p:custDataLst>
                  <p:tags r:id="rId3"/>
                </p:custDataLst>
              </p:nvPr>
            </p:nvSpPr>
            <p:spPr>
              <a:xfrm>
                <a:off x="7457549" y="5783795"/>
                <a:ext cx="1219200" cy="507850"/>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28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RAP-12</a:t>
                </a:r>
              </a:p>
            </p:txBody>
          </p:sp>
        </p:grpSp>
      </p:grpSp>
      <p:sp>
        <p:nvSpPr>
          <p:cNvPr id="16" name="TextBox 15"/>
          <p:cNvSpPr txBox="1"/>
          <p:nvPr/>
        </p:nvSpPr>
        <p:spPr>
          <a:xfrm>
            <a:off x="304800" y="1534180"/>
            <a:ext cx="8534400" cy="523220"/>
          </a:xfrm>
          <a:prstGeom prst="rect">
            <a:avLst/>
          </a:prstGeom>
          <a:noFill/>
        </p:spPr>
        <p:txBody>
          <a:bodyPr wrap="square" rtlCol="0">
            <a:spAutoFit/>
          </a:bodyPr>
          <a:lstStyle/>
          <a:p>
            <a:pPr algn="ctr"/>
            <a:r>
              <a:rPr lang="en-US" sz="2800" b="1" dirty="0" smtClean="0">
                <a:solidFill>
                  <a:schemeClr val="accent1">
                    <a:lumMod val="50000"/>
                  </a:schemeClr>
                </a:solidFill>
              </a:rPr>
              <a:t>Shotcrete Application: Things to Consider</a:t>
            </a:r>
            <a:endParaRPr lang="en-US" sz="2800" b="1" dirty="0">
              <a:solidFill>
                <a:schemeClr val="accent1">
                  <a:lumMod val="50000"/>
                </a:schemeClr>
              </a:solidFill>
            </a:endParaRPr>
          </a:p>
        </p:txBody>
      </p:sp>
    </p:spTree>
    <p:custDataLst>
      <p:tags r:id="rId1"/>
    </p:custDataLst>
    <p:extLst>
      <p:ext uri="{BB962C8B-B14F-4D97-AF65-F5344CB8AC3E}">
        <p14:creationId xmlns:p14="http://schemas.microsoft.com/office/powerpoint/2010/main" val="37260182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1000"/>
                                        <p:tgtEl>
                                          <p:spTgt spid="4">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4">
                                            <p:txEl>
                                              <p:pRg st="1" end="1"/>
                                            </p:txEl>
                                          </p:spTgt>
                                        </p:tgtEl>
                                        <p:attrNameLst>
                                          <p:attrName>style.visibility</p:attrName>
                                        </p:attrNameLst>
                                      </p:cBhvr>
                                      <p:to>
                                        <p:strVal val="visible"/>
                                      </p:to>
                                    </p:set>
                                    <p:animEffect transition="in" filter="fade">
                                      <p:cBhvr>
                                        <p:cTn id="10" dur="1000"/>
                                        <p:tgtEl>
                                          <p:spTgt spid="4">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fade">
                                      <p:cBhvr>
                                        <p:cTn id="13" dur="1000"/>
                                        <p:tgtEl>
                                          <p:spTgt spid="17"/>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4">
                                            <p:txEl>
                                              <p:pRg st="3" end="3"/>
                                            </p:txEl>
                                          </p:spTgt>
                                        </p:tgtEl>
                                        <p:attrNameLst>
                                          <p:attrName>style.visibility</p:attrName>
                                        </p:attrNameLst>
                                      </p:cBhvr>
                                      <p:to>
                                        <p:strVal val="visible"/>
                                      </p:to>
                                    </p:set>
                                    <p:animEffect transition="in" filter="fade">
                                      <p:cBhvr>
                                        <p:cTn id="18" dur="1000"/>
                                        <p:tgtEl>
                                          <p:spTgt spid="4">
                                            <p:txEl>
                                              <p:pRg st="3" end="3"/>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4">
                                            <p:txEl>
                                              <p:pRg st="5" end="5"/>
                                            </p:txEl>
                                          </p:spTgt>
                                        </p:tgtEl>
                                        <p:attrNameLst>
                                          <p:attrName>style.visibility</p:attrName>
                                        </p:attrNameLst>
                                      </p:cBhvr>
                                      <p:to>
                                        <p:strVal val="visible"/>
                                      </p:to>
                                    </p:set>
                                    <p:animEffect transition="in" filter="fade">
                                      <p:cBhvr>
                                        <p:cTn id="23" dur="1000"/>
                                        <p:tgtEl>
                                          <p:spTgt spid="4">
                                            <p:txEl>
                                              <p:pRg st="5" end="5"/>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4">
                                            <p:txEl>
                                              <p:pRg st="7" end="7"/>
                                            </p:txEl>
                                          </p:spTgt>
                                        </p:tgtEl>
                                        <p:attrNameLst>
                                          <p:attrName>style.visibility</p:attrName>
                                        </p:attrNameLst>
                                      </p:cBhvr>
                                      <p:to>
                                        <p:strVal val="visible"/>
                                      </p:to>
                                    </p:set>
                                    <p:animEffect transition="in" filter="fade">
                                      <p:cBhvr>
                                        <p:cTn id="28" dur="1000"/>
                                        <p:tgtEl>
                                          <p:spTgt spid="4">
                                            <p:txEl>
                                              <p:pRg st="7" end="7"/>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5">
                                            <p:txEl>
                                              <p:pRg st="0" end="0"/>
                                            </p:txEl>
                                          </p:spTgt>
                                        </p:tgtEl>
                                        <p:attrNameLst>
                                          <p:attrName>style.visibility</p:attrName>
                                        </p:attrNameLst>
                                      </p:cBhvr>
                                      <p:to>
                                        <p:strVal val="visible"/>
                                      </p:to>
                                    </p:set>
                                    <p:animEffect transition="in" filter="fade">
                                      <p:cBhvr>
                                        <p:cTn id="33" dur="1000"/>
                                        <p:tgtEl>
                                          <p:spTgt spid="5">
                                            <p:txEl>
                                              <p:pRg st="0" end="0"/>
                                            </p:txEl>
                                          </p:spTgt>
                                        </p:tgtEl>
                                      </p:cBhvr>
                                    </p:animEffect>
                                  </p:childTnLst>
                                </p:cTn>
                              </p:par>
                              <p:par>
                                <p:cTn id="34" presetID="10" presetClass="entr" presetSubtype="0" fill="hold" nodeType="withEffect">
                                  <p:stCondLst>
                                    <p:cond delay="0"/>
                                  </p:stCondLst>
                                  <p:childTnLst>
                                    <p:set>
                                      <p:cBhvr>
                                        <p:cTn id="35" dur="1" fill="hold">
                                          <p:stCondLst>
                                            <p:cond delay="0"/>
                                          </p:stCondLst>
                                        </p:cTn>
                                        <p:tgtEl>
                                          <p:spTgt spid="5">
                                            <p:txEl>
                                              <p:pRg st="1" end="1"/>
                                            </p:txEl>
                                          </p:spTgt>
                                        </p:tgtEl>
                                        <p:attrNameLst>
                                          <p:attrName>style.visibility</p:attrName>
                                        </p:attrNameLst>
                                      </p:cBhvr>
                                      <p:to>
                                        <p:strVal val="visible"/>
                                      </p:to>
                                    </p:set>
                                    <p:animEffect transition="in" filter="fade">
                                      <p:cBhvr>
                                        <p:cTn id="36" dur="1000"/>
                                        <p:tgtEl>
                                          <p:spTgt spid="5">
                                            <p:txEl>
                                              <p:pRg st="1" end="1"/>
                                            </p:txEl>
                                          </p:spTgt>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nodeType="clickEffect">
                                  <p:stCondLst>
                                    <p:cond delay="0"/>
                                  </p:stCondLst>
                                  <p:childTnLst>
                                    <p:set>
                                      <p:cBhvr>
                                        <p:cTn id="40" dur="1" fill="hold">
                                          <p:stCondLst>
                                            <p:cond delay="0"/>
                                          </p:stCondLst>
                                        </p:cTn>
                                        <p:tgtEl>
                                          <p:spTgt spid="5">
                                            <p:txEl>
                                              <p:pRg st="3" end="3"/>
                                            </p:txEl>
                                          </p:spTgt>
                                        </p:tgtEl>
                                        <p:attrNameLst>
                                          <p:attrName>style.visibility</p:attrName>
                                        </p:attrNameLst>
                                      </p:cBhvr>
                                      <p:to>
                                        <p:strVal val="visible"/>
                                      </p:to>
                                    </p:set>
                                    <p:animEffect transition="in" filter="fade">
                                      <p:cBhvr>
                                        <p:cTn id="41" dur="1000"/>
                                        <p:tgtEl>
                                          <p:spTgt spid="5">
                                            <p:txEl>
                                              <p:pRg st="3" end="3"/>
                                            </p:txEl>
                                          </p:spTgt>
                                        </p:tgtEl>
                                      </p:cBhvr>
                                    </p:animEffect>
                                  </p:childTnLst>
                                </p:cTn>
                              </p:par>
                              <p:par>
                                <p:cTn id="42" presetID="10" presetClass="entr" presetSubtype="0" fill="hold" nodeType="withEffect">
                                  <p:stCondLst>
                                    <p:cond delay="0"/>
                                  </p:stCondLst>
                                  <p:childTnLst>
                                    <p:set>
                                      <p:cBhvr>
                                        <p:cTn id="43" dur="1" fill="hold">
                                          <p:stCondLst>
                                            <p:cond delay="0"/>
                                          </p:stCondLst>
                                        </p:cTn>
                                        <p:tgtEl>
                                          <p:spTgt spid="17410"/>
                                        </p:tgtEl>
                                        <p:attrNameLst>
                                          <p:attrName>style.visibility</p:attrName>
                                        </p:attrNameLst>
                                      </p:cBhvr>
                                      <p:to>
                                        <p:strVal val="visible"/>
                                      </p:to>
                                    </p:set>
                                    <p:animEffect transition="in" filter="fade">
                                      <p:cBhvr>
                                        <p:cTn id="44" dur="1000"/>
                                        <p:tgtEl>
                                          <p:spTgt spid="174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p:cNvSpPr txBox="1"/>
          <p:nvPr/>
        </p:nvSpPr>
        <p:spPr>
          <a:xfrm>
            <a:off x="359206" y="1927653"/>
            <a:ext cx="5103426" cy="1384995"/>
          </a:xfrm>
          <a:prstGeom prst="rect">
            <a:avLst/>
          </a:prstGeom>
          <a:noFill/>
        </p:spPr>
        <p:txBody>
          <a:bodyPr wrap="square" rtlCol="0">
            <a:spAutoFit/>
          </a:bodyPr>
          <a:lstStyle/>
          <a:p>
            <a:pPr algn="ctr"/>
            <a:r>
              <a:rPr lang="en-US" sz="2800" b="1" dirty="0" smtClean="0">
                <a:solidFill>
                  <a:schemeClr val="accent1">
                    <a:lumMod val="50000"/>
                  </a:schemeClr>
                </a:solidFill>
              </a:rPr>
              <a:t>As we covered before, some repairs do not require removal of concrete.</a:t>
            </a:r>
            <a:endParaRPr lang="en-US" sz="2800" b="1" dirty="0">
              <a:solidFill>
                <a:schemeClr val="accent1">
                  <a:lumMod val="50000"/>
                </a:schemeClr>
              </a:solidFill>
            </a:endParaRPr>
          </a:p>
        </p:txBody>
      </p:sp>
      <p:sp>
        <p:nvSpPr>
          <p:cNvPr id="2" name="Title 1"/>
          <p:cNvSpPr>
            <a:spLocks noGrp="1"/>
          </p:cNvSpPr>
          <p:nvPr>
            <p:ph type="title"/>
          </p:nvPr>
        </p:nvSpPr>
        <p:spPr/>
        <p:txBody>
          <a:bodyPr/>
          <a:lstStyle/>
          <a:p>
            <a:r>
              <a:rPr lang="en-US" dirty="0" smtClean="0"/>
              <a:t>Crack Repair</a:t>
            </a:r>
            <a:endParaRPr lang="en-US" dirty="0"/>
          </a:p>
        </p:txBody>
      </p:sp>
      <p:sp>
        <p:nvSpPr>
          <p:cNvPr id="21" name="TextBox 20"/>
          <p:cNvSpPr txBox="1"/>
          <p:nvPr/>
        </p:nvSpPr>
        <p:spPr>
          <a:xfrm>
            <a:off x="221533" y="3592370"/>
            <a:ext cx="5378769" cy="338554"/>
          </a:xfrm>
          <a:prstGeom prst="rect">
            <a:avLst/>
          </a:prstGeom>
          <a:noFill/>
        </p:spPr>
        <p:txBody>
          <a:bodyPr wrap="square" rtlCol="0">
            <a:spAutoFit/>
          </a:bodyPr>
          <a:lstStyle/>
          <a:p>
            <a:pPr algn="ctr"/>
            <a:r>
              <a:rPr lang="en-US" sz="1600" i="1" dirty="0" smtClean="0"/>
              <a:t>If no delamination is found, the repair methods differ. </a:t>
            </a:r>
            <a:endParaRPr lang="en-US" sz="1600" i="1" dirty="0"/>
          </a:p>
        </p:txBody>
      </p:sp>
      <p:sp>
        <p:nvSpPr>
          <p:cNvPr id="6" name="TextBox 5"/>
          <p:cNvSpPr txBox="1"/>
          <p:nvPr/>
        </p:nvSpPr>
        <p:spPr>
          <a:xfrm>
            <a:off x="707752" y="4267200"/>
            <a:ext cx="4406330" cy="1384995"/>
          </a:xfrm>
          <a:prstGeom prst="rect">
            <a:avLst/>
          </a:prstGeom>
          <a:noFill/>
        </p:spPr>
        <p:txBody>
          <a:bodyPr wrap="square" rtlCol="0">
            <a:spAutoFit/>
          </a:bodyPr>
          <a:lstStyle/>
          <a:p>
            <a:pPr algn="ctr"/>
            <a:r>
              <a:rPr lang="en-US" sz="2800" dirty="0" smtClean="0"/>
              <a:t>Next, we will look at crack repair applications and the materials used to fix them.</a:t>
            </a:r>
            <a:endParaRPr lang="en-US" sz="2800" dirty="0"/>
          </a:p>
        </p:txBody>
      </p:sp>
      <p:pic>
        <p:nvPicPr>
          <p:cNvPr id="24" name="Picture 23"/>
          <p:cNvPicPr>
            <a:picLocks noChangeAspect="1"/>
          </p:cNvPicPr>
          <p:nvPr>
            <p:custDataLst>
              <p:tags r:id="rId2"/>
            </p:custDataLst>
          </p:nvPr>
        </p:nvPicPr>
        <p:blipFill rotWithShape="1">
          <a:blip r:embed="rId5" cstate="print">
            <a:extLst>
              <a:ext uri="{28A0092B-C50C-407E-A947-70E740481C1C}">
                <a14:useLocalDpi xmlns:a14="http://schemas.microsoft.com/office/drawing/2010/main" val="0"/>
              </a:ext>
            </a:extLst>
          </a:blip>
          <a:srcRect b="6991"/>
          <a:stretch/>
        </p:blipFill>
        <p:spPr>
          <a:xfrm>
            <a:off x="6019800" y="914400"/>
            <a:ext cx="3124200" cy="5956299"/>
          </a:xfrm>
          <a:prstGeom prst="rect">
            <a:avLst/>
          </a:prstGeom>
        </p:spPr>
      </p:pic>
    </p:spTree>
    <p:custDataLst>
      <p:tags r:id="rId1"/>
    </p:custDataLst>
    <p:extLst>
      <p:ext uri="{BB962C8B-B14F-4D97-AF65-F5344CB8AC3E}">
        <p14:creationId xmlns:p14="http://schemas.microsoft.com/office/powerpoint/2010/main" val="2332308167"/>
      </p:ext>
    </p:extLst>
  </p:cSld>
  <p:clrMapOvr>
    <a:masterClrMapping/>
  </p:clrMapOvr>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Materials for Crack Repairs</a:t>
            </a:r>
            <a:endParaRPr lang="en-US" dirty="0"/>
          </a:p>
        </p:txBody>
      </p:sp>
      <p:pic>
        <p:nvPicPr>
          <p:cNvPr id="14338" name="Picture 2" descr="K:\Training\Projects\Customer\AIA\Online Courses\Concrete Repair Applications\Images\tn_IMG_1040.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16200000">
            <a:off x="4926733" y="1218989"/>
            <a:ext cx="2638132" cy="3957198"/>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9" name="TextBox 8"/>
          <p:cNvSpPr txBox="1"/>
          <p:nvPr/>
        </p:nvSpPr>
        <p:spPr>
          <a:xfrm>
            <a:off x="762000" y="5035501"/>
            <a:ext cx="2466976" cy="1477328"/>
          </a:xfrm>
          <a:prstGeom prst="rect">
            <a:avLst/>
          </a:prstGeom>
          <a:noFill/>
        </p:spPr>
        <p:txBody>
          <a:bodyPr wrap="square" rtlCol="0">
            <a:spAutoFit/>
          </a:bodyPr>
          <a:lstStyle/>
          <a:p>
            <a:pPr algn="ctr"/>
            <a:r>
              <a:rPr lang="en-US" sz="3600" dirty="0" smtClean="0">
                <a:solidFill>
                  <a:srgbClr val="C00000"/>
                </a:solidFill>
              </a:rPr>
              <a:t>Viscosity</a:t>
            </a:r>
            <a:r>
              <a:rPr lang="en-US" sz="3600" dirty="0" smtClean="0"/>
              <a:t> </a:t>
            </a:r>
            <a:r>
              <a:rPr lang="en-US" sz="2000" i="1" dirty="0" smtClean="0">
                <a:solidFill>
                  <a:srgbClr val="C00000"/>
                </a:solidFill>
              </a:rPr>
              <a:t> </a:t>
            </a:r>
            <a:r>
              <a:rPr lang="en-US" dirty="0" smtClean="0"/>
              <a:t>refers to the thickness of a material and is measured in cps.</a:t>
            </a:r>
            <a:endParaRPr lang="en-US" dirty="0"/>
          </a:p>
        </p:txBody>
      </p:sp>
      <p:pic>
        <p:nvPicPr>
          <p:cNvPr id="14344" name="Picture 8" descr="C:\Users\ccoughlin\AppData\Local\Microsoft\Windows\Temporary Internet Files\Content.IE5\A0R1K8AW\peanutrecallcookies[1].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956761" y="4854374"/>
            <a:ext cx="2076450" cy="1384300"/>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p:cNvSpPr txBox="1"/>
          <p:nvPr/>
        </p:nvSpPr>
        <p:spPr>
          <a:xfrm>
            <a:off x="3775786" y="6189709"/>
            <a:ext cx="2438400" cy="369332"/>
          </a:xfrm>
          <a:prstGeom prst="rect">
            <a:avLst/>
          </a:prstGeom>
          <a:noFill/>
        </p:spPr>
        <p:txBody>
          <a:bodyPr wrap="square" rtlCol="0">
            <a:spAutoFit/>
          </a:bodyPr>
          <a:lstStyle/>
          <a:p>
            <a:r>
              <a:rPr lang="en-US" dirty="0" smtClean="0"/>
              <a:t>Peanut butter = 250 cps</a:t>
            </a:r>
            <a:endParaRPr lang="en-US" dirty="0"/>
          </a:p>
        </p:txBody>
      </p:sp>
      <p:sp>
        <p:nvSpPr>
          <p:cNvPr id="19" name="TextBox 18"/>
          <p:cNvSpPr txBox="1"/>
          <p:nvPr/>
        </p:nvSpPr>
        <p:spPr>
          <a:xfrm>
            <a:off x="6144582" y="6169447"/>
            <a:ext cx="2438400" cy="369332"/>
          </a:xfrm>
          <a:prstGeom prst="rect">
            <a:avLst/>
          </a:prstGeom>
          <a:noFill/>
        </p:spPr>
        <p:txBody>
          <a:bodyPr wrap="square" rtlCol="0">
            <a:spAutoFit/>
          </a:bodyPr>
          <a:lstStyle/>
          <a:p>
            <a:pPr algn="ctr"/>
            <a:r>
              <a:rPr lang="en-US" dirty="0" smtClean="0"/>
              <a:t>Milk = 3 cps</a:t>
            </a:r>
            <a:endParaRPr lang="en-US" dirty="0"/>
          </a:p>
        </p:txBody>
      </p:sp>
      <p:pic>
        <p:nvPicPr>
          <p:cNvPr id="14345" name="Picture 9" descr="C:\Users\ccoughlin\AppData\Local\Microsoft\Windows\Temporary Internet Files\Content.IE5\4QLENBFY\ist2_2177357-vector-milk-carton[1].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800809" y="4846812"/>
            <a:ext cx="1125946" cy="1358900"/>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662006" y="1187389"/>
            <a:ext cx="7896188" cy="523220"/>
          </a:xfrm>
          <a:prstGeom prst="rect">
            <a:avLst/>
          </a:prstGeom>
          <a:noFill/>
        </p:spPr>
        <p:txBody>
          <a:bodyPr wrap="square" rtlCol="0">
            <a:spAutoFit/>
          </a:bodyPr>
          <a:lstStyle/>
          <a:p>
            <a:pPr algn="ctr"/>
            <a:r>
              <a:rPr lang="en-US" sz="2800" dirty="0" smtClean="0"/>
              <a:t>Different materials are used for crack repairs.</a:t>
            </a:r>
            <a:endParaRPr lang="en-US" sz="2800" dirty="0"/>
          </a:p>
        </p:txBody>
      </p:sp>
      <p:sp>
        <p:nvSpPr>
          <p:cNvPr id="5" name="TextBox 4"/>
          <p:cNvSpPr txBox="1"/>
          <p:nvPr/>
        </p:nvSpPr>
        <p:spPr>
          <a:xfrm>
            <a:off x="457200" y="2057400"/>
            <a:ext cx="3733800" cy="1754326"/>
          </a:xfrm>
          <a:prstGeom prst="rect">
            <a:avLst/>
          </a:prstGeom>
          <a:noFill/>
        </p:spPr>
        <p:txBody>
          <a:bodyPr wrap="square" rtlCol="0">
            <a:spAutoFit/>
          </a:bodyPr>
          <a:lstStyle/>
          <a:p>
            <a:r>
              <a:rPr lang="en-US" dirty="0" smtClean="0"/>
              <a:t>Crack repair </a:t>
            </a:r>
            <a:r>
              <a:rPr lang="en-US" dirty="0"/>
              <a:t>materials </a:t>
            </a:r>
            <a:r>
              <a:rPr lang="en-US" dirty="0" smtClean="0"/>
              <a:t>tend to have a </a:t>
            </a:r>
            <a:r>
              <a:rPr lang="en-US" dirty="0"/>
              <a:t>lower viscosity in order to fully penetrate the depth of the repair. </a:t>
            </a:r>
            <a:endParaRPr lang="en-US" dirty="0" smtClean="0"/>
          </a:p>
          <a:p>
            <a:endParaRPr lang="en-US" dirty="0"/>
          </a:p>
          <a:p>
            <a:r>
              <a:rPr lang="en-US" dirty="0" smtClean="0"/>
              <a:t>Their </a:t>
            </a:r>
            <a:r>
              <a:rPr lang="en-US" b="1" dirty="0" smtClean="0"/>
              <a:t>low viscosity </a:t>
            </a:r>
            <a:r>
              <a:rPr lang="en-US" dirty="0" smtClean="0"/>
              <a:t>makes it easier for them to penetrate and fill cracks.</a:t>
            </a:r>
            <a:endParaRPr lang="en-US" dirty="0"/>
          </a:p>
        </p:txBody>
      </p:sp>
    </p:spTree>
    <p:custDataLst>
      <p:tags r:id="rId1"/>
    </p:custDataLst>
    <p:extLst>
      <p:ext uri="{BB962C8B-B14F-4D97-AF65-F5344CB8AC3E}">
        <p14:creationId xmlns:p14="http://schemas.microsoft.com/office/powerpoint/2010/main" val="3339454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4344"/>
                                        </p:tgtEl>
                                        <p:attrNameLst>
                                          <p:attrName>style.visibility</p:attrName>
                                        </p:attrNameLst>
                                      </p:cBhvr>
                                      <p:to>
                                        <p:strVal val="visible"/>
                                      </p:to>
                                    </p:set>
                                    <p:animEffect transition="in" filter="fade">
                                      <p:cBhvr>
                                        <p:cTn id="12" dur="1000"/>
                                        <p:tgtEl>
                                          <p:spTgt spid="14344"/>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1000"/>
                                        <p:tgtEl>
                                          <p:spTgt spid="10"/>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14345"/>
                                        </p:tgtEl>
                                        <p:attrNameLst>
                                          <p:attrName>style.visibility</p:attrName>
                                        </p:attrNameLst>
                                      </p:cBhvr>
                                      <p:to>
                                        <p:strVal val="visible"/>
                                      </p:to>
                                    </p:set>
                                    <p:animEffect transition="in" filter="fade">
                                      <p:cBhvr>
                                        <p:cTn id="20" dur="1000"/>
                                        <p:tgtEl>
                                          <p:spTgt spid="14345"/>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fade">
                                      <p:cBhvr>
                                        <p:cTn id="23" dur="1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9" grpId="0"/>
    </p:bld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Types of Cracks</a:t>
            </a:r>
            <a:endParaRPr lang="en-US" dirty="0"/>
          </a:p>
        </p:txBody>
      </p:sp>
      <p:sp>
        <p:nvSpPr>
          <p:cNvPr id="24" name="TextBox 23"/>
          <p:cNvSpPr txBox="1"/>
          <p:nvPr/>
        </p:nvSpPr>
        <p:spPr>
          <a:xfrm>
            <a:off x="582058" y="1295400"/>
            <a:ext cx="7696200" cy="584775"/>
          </a:xfrm>
          <a:prstGeom prst="rect">
            <a:avLst/>
          </a:prstGeom>
          <a:noFill/>
        </p:spPr>
        <p:txBody>
          <a:bodyPr wrap="square" rtlCol="0">
            <a:spAutoFit/>
          </a:bodyPr>
          <a:lstStyle/>
          <a:p>
            <a:pPr algn="ctr"/>
            <a:r>
              <a:rPr lang="en-US" sz="3200" dirty="0" smtClean="0"/>
              <a:t>Is the crack moving or non-moving?</a:t>
            </a:r>
            <a:endParaRPr lang="en-US" sz="3200" dirty="0"/>
          </a:p>
        </p:txBody>
      </p:sp>
      <p:sp>
        <p:nvSpPr>
          <p:cNvPr id="3" name="Rectangle 2"/>
          <p:cNvSpPr/>
          <p:nvPr/>
        </p:nvSpPr>
        <p:spPr>
          <a:xfrm>
            <a:off x="1033136" y="3723211"/>
            <a:ext cx="2590800" cy="954107"/>
          </a:xfrm>
          <a:prstGeom prst="rect">
            <a:avLst/>
          </a:prstGeom>
        </p:spPr>
        <p:txBody>
          <a:bodyPr wrap="square">
            <a:spAutoFit/>
          </a:bodyPr>
          <a:lstStyle/>
          <a:p>
            <a:pPr algn="ctr"/>
            <a:r>
              <a:rPr lang="en-US" sz="2800" b="1" dirty="0" smtClean="0">
                <a:solidFill>
                  <a:srgbClr val="C00000"/>
                </a:solidFill>
              </a:rPr>
              <a:t>Structural</a:t>
            </a:r>
            <a:endParaRPr lang="en-US" sz="2400" b="1" dirty="0">
              <a:solidFill>
                <a:srgbClr val="C00000"/>
              </a:solidFill>
            </a:endParaRPr>
          </a:p>
          <a:p>
            <a:pPr algn="ctr"/>
            <a:r>
              <a:rPr lang="en-US" sz="1400" i="1" dirty="0" smtClean="0"/>
              <a:t>The crack compromises </a:t>
            </a:r>
            <a:r>
              <a:rPr lang="en-US" sz="1400" i="1" dirty="0"/>
              <a:t>integrity of the structure</a:t>
            </a:r>
          </a:p>
        </p:txBody>
      </p:sp>
      <p:sp>
        <p:nvSpPr>
          <p:cNvPr id="6" name="Rectangle 5"/>
          <p:cNvSpPr/>
          <p:nvPr/>
        </p:nvSpPr>
        <p:spPr>
          <a:xfrm>
            <a:off x="5169971" y="3729864"/>
            <a:ext cx="3200400" cy="954107"/>
          </a:xfrm>
          <a:prstGeom prst="rect">
            <a:avLst/>
          </a:prstGeom>
        </p:spPr>
        <p:txBody>
          <a:bodyPr wrap="square">
            <a:spAutoFit/>
          </a:bodyPr>
          <a:lstStyle/>
          <a:p>
            <a:pPr algn="ctr"/>
            <a:r>
              <a:rPr lang="en-US" sz="2800" b="1" dirty="0">
                <a:solidFill>
                  <a:srgbClr val="00B050"/>
                </a:solidFill>
              </a:rPr>
              <a:t>Non-Structural</a:t>
            </a:r>
            <a:endParaRPr lang="en-US" sz="2000" b="1" dirty="0">
              <a:solidFill>
                <a:srgbClr val="00B050"/>
              </a:solidFill>
            </a:endParaRPr>
          </a:p>
          <a:p>
            <a:pPr algn="ctr"/>
            <a:r>
              <a:rPr lang="en-US" sz="1400" dirty="0" smtClean="0"/>
              <a:t>The crack does </a:t>
            </a:r>
            <a:r>
              <a:rPr lang="en-US" sz="1400" dirty="0"/>
              <a:t>not compromise the integrity of the structure</a:t>
            </a:r>
          </a:p>
        </p:txBody>
      </p:sp>
      <p:cxnSp>
        <p:nvCxnSpPr>
          <p:cNvPr id="8" name="Straight Arrow Connector 7"/>
          <p:cNvCxnSpPr/>
          <p:nvPr/>
        </p:nvCxnSpPr>
        <p:spPr bwMode="auto">
          <a:xfrm>
            <a:off x="2328536" y="3047904"/>
            <a:ext cx="0" cy="669445"/>
          </a:xfrm>
          <a:prstGeom prst="straightConnector1">
            <a:avLst/>
          </a:prstGeom>
          <a:noFill/>
          <a:ln w="9525" cap="flat" cmpd="sng" algn="ctr">
            <a:solidFill>
              <a:schemeClr val="bg2">
                <a:lumMod val="50000"/>
              </a:schemeClr>
            </a:solidFill>
            <a:prstDash val="solid"/>
            <a:round/>
            <a:headEnd type="none" w="med" len="med"/>
            <a:tailEnd type="arrow"/>
          </a:ln>
          <a:effectLst/>
        </p:spPr>
      </p:cxnSp>
      <p:sp>
        <p:nvSpPr>
          <p:cNvPr id="9" name="TextBox 8"/>
          <p:cNvSpPr txBox="1"/>
          <p:nvPr/>
        </p:nvSpPr>
        <p:spPr>
          <a:xfrm>
            <a:off x="992741" y="2247685"/>
            <a:ext cx="2653229" cy="738664"/>
          </a:xfrm>
          <a:prstGeom prst="rect">
            <a:avLst/>
          </a:prstGeom>
          <a:noFill/>
        </p:spPr>
        <p:txBody>
          <a:bodyPr wrap="square" rtlCol="0">
            <a:spAutoFit/>
          </a:bodyPr>
          <a:lstStyle/>
          <a:p>
            <a:pPr algn="ctr"/>
            <a:r>
              <a:rPr lang="en-US" sz="2800" b="1" dirty="0" smtClean="0">
                <a:solidFill>
                  <a:srgbClr val="C00000"/>
                </a:solidFill>
              </a:rPr>
              <a:t>Non-moving</a:t>
            </a:r>
          </a:p>
          <a:p>
            <a:pPr algn="ctr"/>
            <a:r>
              <a:rPr lang="en-US" sz="1400" i="1" dirty="0" smtClean="0"/>
              <a:t>Crack will not move</a:t>
            </a:r>
            <a:endParaRPr lang="en-US" sz="1400" i="1" dirty="0"/>
          </a:p>
        </p:txBody>
      </p:sp>
      <p:cxnSp>
        <p:nvCxnSpPr>
          <p:cNvPr id="12" name="Straight Arrow Connector 11"/>
          <p:cNvCxnSpPr>
            <a:stCxn id="13" idx="2"/>
            <a:endCxn id="6" idx="0"/>
          </p:cNvCxnSpPr>
          <p:nvPr/>
        </p:nvCxnSpPr>
        <p:spPr bwMode="auto">
          <a:xfrm>
            <a:off x="6770171" y="3224356"/>
            <a:ext cx="0" cy="505508"/>
          </a:xfrm>
          <a:prstGeom prst="straightConnector1">
            <a:avLst/>
          </a:prstGeom>
          <a:noFill/>
          <a:ln w="9525" cap="flat" cmpd="sng" algn="ctr">
            <a:solidFill>
              <a:schemeClr val="bg2">
                <a:lumMod val="50000"/>
              </a:schemeClr>
            </a:solidFill>
            <a:prstDash val="solid"/>
            <a:round/>
            <a:headEnd type="none" w="med" len="med"/>
            <a:tailEnd type="arrow"/>
          </a:ln>
          <a:effectLst/>
        </p:spPr>
      </p:cxnSp>
      <p:sp>
        <p:nvSpPr>
          <p:cNvPr id="13" name="TextBox 12"/>
          <p:cNvSpPr txBox="1"/>
          <p:nvPr/>
        </p:nvSpPr>
        <p:spPr>
          <a:xfrm>
            <a:off x="5059745" y="2270249"/>
            <a:ext cx="3420851" cy="954107"/>
          </a:xfrm>
          <a:prstGeom prst="rect">
            <a:avLst/>
          </a:prstGeom>
          <a:noFill/>
        </p:spPr>
        <p:txBody>
          <a:bodyPr wrap="square" rtlCol="0">
            <a:spAutoFit/>
          </a:bodyPr>
          <a:lstStyle/>
          <a:p>
            <a:pPr algn="ctr"/>
            <a:r>
              <a:rPr lang="en-US" sz="2800" b="1" dirty="0" smtClean="0">
                <a:solidFill>
                  <a:srgbClr val="00B050"/>
                </a:solidFill>
              </a:rPr>
              <a:t>Moving</a:t>
            </a:r>
          </a:p>
          <a:p>
            <a:pPr algn="ctr"/>
            <a:r>
              <a:rPr lang="en-US" sz="1400" dirty="0" smtClean="0"/>
              <a:t>Repair material allows for some movement of the cracks. </a:t>
            </a:r>
          </a:p>
        </p:txBody>
      </p:sp>
      <p:sp>
        <p:nvSpPr>
          <p:cNvPr id="4" name="TextBox 3"/>
          <p:cNvSpPr txBox="1"/>
          <p:nvPr/>
        </p:nvSpPr>
        <p:spPr>
          <a:xfrm>
            <a:off x="5121045" y="4895190"/>
            <a:ext cx="3240108" cy="646331"/>
          </a:xfrm>
          <a:prstGeom prst="rect">
            <a:avLst/>
          </a:prstGeom>
          <a:noFill/>
        </p:spPr>
        <p:txBody>
          <a:bodyPr wrap="square" rtlCol="0">
            <a:spAutoFit/>
          </a:bodyPr>
          <a:lstStyle/>
          <a:p>
            <a:pPr algn="ctr"/>
            <a:r>
              <a:rPr lang="en-US" dirty="0" smtClean="0"/>
              <a:t>Should be fixed with </a:t>
            </a:r>
            <a:r>
              <a:rPr lang="en-US" b="1" dirty="0" smtClean="0"/>
              <a:t>a flexible material such as a sealant</a:t>
            </a:r>
            <a:r>
              <a:rPr lang="en-US" dirty="0" smtClean="0"/>
              <a:t>. </a:t>
            </a:r>
            <a:endParaRPr lang="en-US" dirty="0"/>
          </a:p>
        </p:txBody>
      </p:sp>
      <p:sp>
        <p:nvSpPr>
          <p:cNvPr id="11" name="TextBox 10"/>
          <p:cNvSpPr txBox="1"/>
          <p:nvPr/>
        </p:nvSpPr>
        <p:spPr>
          <a:xfrm>
            <a:off x="676925" y="4883561"/>
            <a:ext cx="3352800" cy="923330"/>
          </a:xfrm>
          <a:prstGeom prst="rect">
            <a:avLst/>
          </a:prstGeom>
          <a:noFill/>
        </p:spPr>
        <p:txBody>
          <a:bodyPr wrap="square" rtlCol="0">
            <a:spAutoFit/>
          </a:bodyPr>
          <a:lstStyle/>
          <a:p>
            <a:pPr algn="ctr"/>
            <a:r>
              <a:rPr lang="en-US" dirty="0" smtClean="0"/>
              <a:t>Non-moving cracks should be filled with an </a:t>
            </a:r>
            <a:r>
              <a:rPr lang="en-US" b="1" dirty="0" smtClean="0"/>
              <a:t>inflexible material such as an epoxy resin</a:t>
            </a:r>
            <a:r>
              <a:rPr lang="en-US" dirty="0" smtClean="0"/>
              <a:t>. </a:t>
            </a:r>
            <a:endParaRPr lang="en-US" dirty="0"/>
          </a:p>
        </p:txBody>
      </p:sp>
      <p:cxnSp>
        <p:nvCxnSpPr>
          <p:cNvPr id="14" name="Straight Arrow Connector 13"/>
          <p:cNvCxnSpPr/>
          <p:nvPr/>
        </p:nvCxnSpPr>
        <p:spPr bwMode="auto">
          <a:xfrm>
            <a:off x="2717799" y="3047904"/>
            <a:ext cx="2461352" cy="1116450"/>
          </a:xfrm>
          <a:prstGeom prst="straightConnector1">
            <a:avLst/>
          </a:prstGeom>
          <a:noFill/>
          <a:ln w="9525" cap="flat" cmpd="sng" algn="ctr">
            <a:solidFill>
              <a:schemeClr val="bg2">
                <a:lumMod val="50000"/>
              </a:schemeClr>
            </a:solidFill>
            <a:prstDash val="solid"/>
            <a:round/>
            <a:headEnd type="none" w="med" len="med"/>
            <a:tailEnd type="arrow"/>
          </a:ln>
          <a:effectLst/>
        </p:spPr>
      </p:cxnSp>
      <p:sp>
        <p:nvSpPr>
          <p:cNvPr id="7" name="TextBox 6"/>
          <p:cNvSpPr txBox="1"/>
          <p:nvPr/>
        </p:nvSpPr>
        <p:spPr>
          <a:xfrm>
            <a:off x="3098799" y="3382626"/>
            <a:ext cx="2209800" cy="523220"/>
          </a:xfrm>
          <a:prstGeom prst="rect">
            <a:avLst/>
          </a:prstGeom>
          <a:solidFill>
            <a:schemeClr val="bg1"/>
          </a:solidFill>
        </p:spPr>
        <p:txBody>
          <a:bodyPr wrap="square" rtlCol="0">
            <a:spAutoFit/>
          </a:bodyPr>
          <a:lstStyle/>
          <a:p>
            <a:pPr algn="ctr"/>
            <a:r>
              <a:rPr lang="en-US" sz="1400" i="1" dirty="0" smtClean="0"/>
              <a:t>Some non-moving cracks can be non-structural</a:t>
            </a:r>
            <a:endParaRPr lang="en-US" sz="1400" i="1" dirty="0"/>
          </a:p>
        </p:txBody>
      </p:sp>
    </p:spTree>
    <p:custDataLst>
      <p:tags r:id="rId1"/>
    </p:custDataLst>
    <p:extLst>
      <p:ext uri="{BB962C8B-B14F-4D97-AF65-F5344CB8AC3E}">
        <p14:creationId xmlns:p14="http://schemas.microsoft.com/office/powerpoint/2010/main" val="38320594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1000"/>
                                        <p:tgtEl>
                                          <p:spTgt spid="8"/>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1000"/>
                                        <p:tgtEl>
                                          <p:spTgt spid="3"/>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1000"/>
                                        <p:tgtEl>
                                          <p:spTgt spid="11"/>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1000"/>
                                        <p:tgtEl>
                                          <p:spTgt spid="13"/>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fade">
                                      <p:cBhvr>
                                        <p:cTn id="30" dur="1000"/>
                                        <p:tgtEl>
                                          <p:spTgt spid="12"/>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fade">
                                      <p:cBhvr>
                                        <p:cTn id="33" dur="1000"/>
                                        <p:tgtEl>
                                          <p:spTgt spid="6"/>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4"/>
                                        </p:tgtEl>
                                        <p:attrNameLst>
                                          <p:attrName>style.visibility</p:attrName>
                                        </p:attrNameLst>
                                      </p:cBhvr>
                                      <p:to>
                                        <p:strVal val="visible"/>
                                      </p:to>
                                    </p:set>
                                    <p:animEffect transition="in" filter="fade">
                                      <p:cBhvr>
                                        <p:cTn id="38" dur="1000"/>
                                        <p:tgtEl>
                                          <p:spTgt spid="4"/>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nodeType="click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fade">
                                      <p:cBhvr>
                                        <p:cTn id="43" dur="1000"/>
                                        <p:tgtEl>
                                          <p:spTgt spid="14"/>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7"/>
                                        </p:tgtEl>
                                        <p:attrNameLst>
                                          <p:attrName>style.visibility</p:attrName>
                                        </p:attrNameLst>
                                      </p:cBhvr>
                                      <p:to>
                                        <p:strVal val="visible"/>
                                      </p:to>
                                    </p:set>
                                    <p:animEffect transition="in" filter="fade">
                                      <p:cBhvr>
                                        <p:cTn id="46"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P spid="9" grpId="0"/>
      <p:bldP spid="13" grpId="0"/>
      <p:bldP spid="4" grpId="0"/>
      <p:bldP spid="11" grpId="0"/>
      <p:bldP spid="7" grpId="0" animBg="1"/>
    </p:bld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Materials for Crack Repairs</a:t>
            </a:r>
            <a:endParaRPr lang="en-US" dirty="0"/>
          </a:p>
        </p:txBody>
      </p:sp>
      <p:sp>
        <p:nvSpPr>
          <p:cNvPr id="4" name="TextBox 3"/>
          <p:cNvSpPr txBox="1"/>
          <p:nvPr/>
        </p:nvSpPr>
        <p:spPr>
          <a:xfrm>
            <a:off x="457200" y="1295400"/>
            <a:ext cx="8153400" cy="4462760"/>
          </a:xfrm>
          <a:prstGeom prst="rect">
            <a:avLst/>
          </a:prstGeom>
          <a:noFill/>
        </p:spPr>
        <p:txBody>
          <a:bodyPr wrap="square" rtlCol="0">
            <a:spAutoFit/>
          </a:bodyPr>
          <a:lstStyle/>
          <a:p>
            <a:r>
              <a:rPr lang="en-US" sz="2800" b="1" dirty="0" smtClean="0">
                <a:solidFill>
                  <a:srgbClr val="C00000"/>
                </a:solidFill>
              </a:rPr>
              <a:t>Structural, non-moving cracks</a:t>
            </a:r>
            <a:r>
              <a:rPr lang="en-US" sz="2800" b="1" dirty="0" smtClean="0">
                <a:solidFill>
                  <a:srgbClr val="FF0000"/>
                </a:solidFill>
              </a:rPr>
              <a:t> </a:t>
            </a:r>
            <a:r>
              <a:rPr lang="en-US" sz="2800" dirty="0" smtClean="0"/>
              <a:t>that are not associated with delaminated concrete, should be filled with a rigid material. </a:t>
            </a:r>
          </a:p>
          <a:p>
            <a:endParaRPr lang="en-US" sz="2000" dirty="0"/>
          </a:p>
          <a:p>
            <a:r>
              <a:rPr lang="en-US" b="1" dirty="0" smtClean="0"/>
              <a:t>Examples:</a:t>
            </a:r>
            <a:endParaRPr lang="en-US" sz="1600" b="1" dirty="0"/>
          </a:p>
          <a:p>
            <a:pPr marL="742950" lvl="1" indent="-285750">
              <a:lnSpc>
                <a:spcPct val="200000"/>
              </a:lnSpc>
              <a:buFont typeface="Arial" panose="020B0604020202020204" pitchFamily="34" charset="0"/>
              <a:buChar char="•"/>
            </a:pPr>
            <a:r>
              <a:rPr lang="en-US" dirty="0" smtClean="0"/>
              <a:t>Epoxy Resins</a:t>
            </a:r>
          </a:p>
          <a:p>
            <a:pPr marL="742950" lvl="1" indent="-285750">
              <a:lnSpc>
                <a:spcPct val="200000"/>
              </a:lnSpc>
              <a:buFont typeface="Arial" panose="020B0604020202020204" pitchFamily="34" charset="0"/>
              <a:buChar char="•"/>
            </a:pPr>
            <a:r>
              <a:rPr lang="en-US" dirty="0" smtClean="0"/>
              <a:t>Polymer Mortars</a:t>
            </a:r>
          </a:p>
          <a:p>
            <a:pPr marL="742950" lvl="1" indent="-285750">
              <a:lnSpc>
                <a:spcPct val="200000"/>
              </a:lnSpc>
              <a:buFont typeface="Arial" panose="020B0604020202020204" pitchFamily="34" charset="0"/>
              <a:buChar char="•"/>
            </a:pPr>
            <a:r>
              <a:rPr lang="en-US" dirty="0" smtClean="0"/>
              <a:t>Polymer-Cement Mortars</a:t>
            </a:r>
          </a:p>
          <a:p>
            <a:pPr marL="742950" lvl="1" indent="-285750">
              <a:lnSpc>
                <a:spcPct val="200000"/>
              </a:lnSpc>
              <a:buFont typeface="Arial" panose="020B0604020202020204" pitchFamily="34" charset="0"/>
              <a:buChar char="•"/>
            </a:pPr>
            <a:r>
              <a:rPr lang="en-US" dirty="0" smtClean="0"/>
              <a:t>Cement</a:t>
            </a:r>
            <a:r>
              <a:rPr lang="en-US" dirty="0"/>
              <a:t> </a:t>
            </a:r>
            <a:r>
              <a:rPr lang="en-US" dirty="0" smtClean="0"/>
              <a:t>Grouts</a:t>
            </a:r>
          </a:p>
          <a:p>
            <a:endParaRPr lang="en-US" dirty="0"/>
          </a:p>
        </p:txBody>
      </p:sp>
      <p:pic>
        <p:nvPicPr>
          <p:cNvPr id="8194" name="Picture 2" descr="K:\Training\Projects\Customer\AIA\Online Courses\Concrete Repair Applications\Images\Crack Repair by Epoxy Injection.bmp"/>
          <p:cNvPicPr>
            <a:picLocks noChangeAspect="1" noChangeArrowheads="1"/>
          </p:cNvPicPr>
          <p:nvPr/>
        </p:nvPicPr>
        <p:blipFill rotWithShape="1">
          <a:blip r:embed="rId4">
            <a:extLst>
              <a:ext uri="{28A0092B-C50C-407E-A947-70E740481C1C}">
                <a14:useLocalDpi xmlns:a14="http://schemas.microsoft.com/office/drawing/2010/main" val="0"/>
              </a:ext>
            </a:extLst>
          </a:blip>
          <a:srcRect l="-111" t="667" r="76989" b="34327"/>
          <a:stretch/>
        </p:blipFill>
        <p:spPr bwMode="auto">
          <a:xfrm>
            <a:off x="4953000" y="2743200"/>
            <a:ext cx="3510249" cy="3295508"/>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p:cNvPicPr>
            <a:picLocks noChangeAspect="1"/>
          </p:cNvPicPr>
          <p:nvPr/>
        </p:nvPicPr>
        <p:blipFill>
          <a:blip r:embed="rId5"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257552" y="6311687"/>
            <a:ext cx="380936" cy="380936"/>
          </a:xfrm>
          <a:prstGeom prst="rect">
            <a:avLst/>
          </a:prstGeom>
        </p:spPr>
      </p:pic>
    </p:spTree>
    <p:custDataLst>
      <p:tags r:id="rId1"/>
    </p:custDataLst>
    <p:extLst>
      <p:ext uri="{BB962C8B-B14F-4D97-AF65-F5344CB8AC3E}">
        <p14:creationId xmlns:p14="http://schemas.microsoft.com/office/powerpoint/2010/main" val="4175572361"/>
      </p:ext>
    </p:extLst>
  </p:cSld>
  <p:clrMapOvr>
    <a:masterClrMapping/>
  </p:clrMapOvr>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Materials for Crack Repairs</a:t>
            </a:r>
            <a:endParaRPr lang="en-US" dirty="0"/>
          </a:p>
        </p:txBody>
      </p:sp>
      <p:sp>
        <p:nvSpPr>
          <p:cNvPr id="4" name="TextBox 3"/>
          <p:cNvSpPr txBox="1"/>
          <p:nvPr/>
        </p:nvSpPr>
        <p:spPr>
          <a:xfrm>
            <a:off x="457200" y="1295400"/>
            <a:ext cx="8153400" cy="4585871"/>
          </a:xfrm>
          <a:prstGeom prst="rect">
            <a:avLst/>
          </a:prstGeom>
          <a:noFill/>
        </p:spPr>
        <p:txBody>
          <a:bodyPr wrap="square" rtlCol="0">
            <a:spAutoFit/>
          </a:bodyPr>
          <a:lstStyle/>
          <a:p>
            <a:r>
              <a:rPr lang="en-US" sz="2800" b="1" dirty="0" smtClean="0">
                <a:solidFill>
                  <a:srgbClr val="00B050"/>
                </a:solidFill>
              </a:rPr>
              <a:t>Non-structural, moving cracks </a:t>
            </a:r>
            <a:r>
              <a:rPr lang="en-US" sz="2800" dirty="0" smtClean="0"/>
              <a:t>should be able to accommodate for some movement.</a:t>
            </a:r>
          </a:p>
          <a:p>
            <a:endParaRPr lang="en-US" sz="2000" dirty="0"/>
          </a:p>
          <a:p>
            <a:r>
              <a:rPr lang="en-US" b="1" dirty="0" smtClean="0"/>
              <a:t>Examples:</a:t>
            </a:r>
            <a:endParaRPr lang="en-US" sz="1600" b="1" dirty="0"/>
          </a:p>
          <a:p>
            <a:pPr marL="742950" lvl="1" indent="-285750">
              <a:lnSpc>
                <a:spcPct val="200000"/>
              </a:lnSpc>
              <a:buFont typeface="Arial" panose="020B0604020202020204" pitchFamily="34" charset="0"/>
              <a:buChar char="•"/>
            </a:pPr>
            <a:r>
              <a:rPr lang="en-US" dirty="0" smtClean="0"/>
              <a:t>Polyurethane Chemical Grouts</a:t>
            </a:r>
          </a:p>
          <a:p>
            <a:pPr marL="742950" lvl="1" indent="-285750">
              <a:lnSpc>
                <a:spcPct val="200000"/>
              </a:lnSpc>
              <a:buFont typeface="Arial" panose="020B0604020202020204" pitchFamily="34" charset="0"/>
              <a:buChar char="•"/>
            </a:pPr>
            <a:r>
              <a:rPr lang="en-US" dirty="0" smtClean="0"/>
              <a:t>Silicone Sealants</a:t>
            </a:r>
          </a:p>
          <a:p>
            <a:pPr marL="742950" lvl="1" indent="-285750">
              <a:lnSpc>
                <a:spcPct val="200000"/>
              </a:lnSpc>
              <a:buFont typeface="Arial" panose="020B0604020202020204" pitchFamily="34" charset="0"/>
              <a:buChar char="•"/>
            </a:pPr>
            <a:r>
              <a:rPr lang="en-US" dirty="0" smtClean="0"/>
              <a:t>Polysulfide Sealants</a:t>
            </a:r>
          </a:p>
          <a:p>
            <a:pPr marL="742950" lvl="1" indent="-285750">
              <a:lnSpc>
                <a:spcPct val="200000"/>
              </a:lnSpc>
              <a:buFont typeface="Arial" panose="020B0604020202020204" pitchFamily="34" charset="0"/>
              <a:buChar char="•"/>
            </a:pPr>
            <a:r>
              <a:rPr lang="en-US" dirty="0" smtClean="0"/>
              <a:t>Polyurethane (Urethane) Sealants</a:t>
            </a:r>
          </a:p>
          <a:p>
            <a:pPr marL="742950" lvl="1" indent="-285750">
              <a:lnSpc>
                <a:spcPct val="200000"/>
              </a:lnSpc>
              <a:buFont typeface="Arial" panose="020B0604020202020204" pitchFamily="34" charset="0"/>
              <a:buChar char="•"/>
            </a:pPr>
            <a:r>
              <a:rPr lang="en-US" dirty="0" err="1" smtClean="0"/>
              <a:t>Methacrylates</a:t>
            </a:r>
            <a:endParaRPr lang="en-US" dirty="0" smtClean="0"/>
          </a:p>
          <a:p>
            <a:endParaRPr lang="en-US" dirty="0"/>
          </a:p>
        </p:txBody>
      </p:sp>
    </p:spTree>
    <p:custDataLst>
      <p:tags r:id="rId1"/>
    </p:custDataLst>
    <p:extLst>
      <p:ext uri="{BB962C8B-B14F-4D97-AF65-F5344CB8AC3E}">
        <p14:creationId xmlns:p14="http://schemas.microsoft.com/office/powerpoint/2010/main" val="2707216135"/>
      </p:ext>
    </p:extLst>
  </p:cSld>
  <p:clrMapOvr>
    <a:masterClrMapping/>
  </p:clrMapOvr>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Crack Repair by Gravity Feed Resin</a:t>
            </a:r>
            <a:endParaRPr lang="en-US" dirty="0"/>
          </a:p>
        </p:txBody>
      </p:sp>
      <p:sp>
        <p:nvSpPr>
          <p:cNvPr id="3" name="TextBox 2"/>
          <p:cNvSpPr txBox="1"/>
          <p:nvPr/>
        </p:nvSpPr>
        <p:spPr>
          <a:xfrm>
            <a:off x="304801" y="1838899"/>
            <a:ext cx="3657599" cy="3293209"/>
          </a:xfrm>
          <a:prstGeom prst="rect">
            <a:avLst/>
          </a:prstGeom>
          <a:noFill/>
        </p:spPr>
        <p:txBody>
          <a:bodyPr wrap="square" rtlCol="0">
            <a:spAutoFit/>
          </a:bodyPr>
          <a:lstStyle/>
          <a:p>
            <a:r>
              <a:rPr lang="en-US" sz="1600" b="1" dirty="0" smtClean="0"/>
              <a:t>General Description: </a:t>
            </a:r>
            <a:r>
              <a:rPr lang="en-US" sz="1600" dirty="0" smtClean="0"/>
              <a:t>After crack is properly cleaned with compressed air to remove debris, dispense the epoxy until the void is completely filled.</a:t>
            </a:r>
          </a:p>
          <a:p>
            <a:endParaRPr lang="en-US" sz="1600" dirty="0"/>
          </a:p>
          <a:p>
            <a:r>
              <a:rPr lang="en-US" sz="1600" b="1" dirty="0" smtClean="0"/>
              <a:t>Material Requirements: </a:t>
            </a:r>
            <a:r>
              <a:rPr lang="en-US" sz="1600" dirty="0" smtClean="0"/>
              <a:t>a non-moving structural material that is highly flowable.</a:t>
            </a:r>
          </a:p>
          <a:p>
            <a:endParaRPr lang="en-US" sz="1600" dirty="0"/>
          </a:p>
          <a:p>
            <a:r>
              <a:rPr lang="en-US" sz="1600" b="1" dirty="0" smtClean="0"/>
              <a:t>Best Applications</a:t>
            </a:r>
            <a:r>
              <a:rPr lang="en-US" sz="1600" dirty="0" smtClean="0"/>
              <a:t>: horizontal, structural applications.</a:t>
            </a:r>
          </a:p>
          <a:p>
            <a:endParaRPr lang="en-US" sz="1600" b="1" dirty="0"/>
          </a:p>
          <a:p>
            <a:pPr marL="285750" indent="-285750">
              <a:buFont typeface="Arial" panose="020B0604020202020204" pitchFamily="34" charset="0"/>
              <a:buChar char="•"/>
            </a:pPr>
            <a:endParaRPr lang="en-US" sz="1600" b="1" dirty="0" smtClean="0"/>
          </a:p>
          <a:p>
            <a:pPr marL="285750" indent="-285750">
              <a:buFont typeface="Arial" panose="020B0604020202020204" pitchFamily="34" charset="0"/>
              <a:buChar char="•"/>
            </a:pPr>
            <a:endParaRPr lang="en-US" sz="1600" b="1" dirty="0" smtClean="0"/>
          </a:p>
        </p:txBody>
      </p:sp>
      <p:sp>
        <p:nvSpPr>
          <p:cNvPr id="13" name="TextBox 12"/>
          <p:cNvSpPr txBox="1"/>
          <p:nvPr/>
        </p:nvSpPr>
        <p:spPr>
          <a:xfrm>
            <a:off x="304801" y="1066800"/>
            <a:ext cx="7660480" cy="523220"/>
          </a:xfrm>
          <a:prstGeom prst="rect">
            <a:avLst/>
          </a:prstGeom>
          <a:noFill/>
        </p:spPr>
        <p:txBody>
          <a:bodyPr wrap="square" rtlCol="0">
            <a:spAutoFit/>
          </a:bodyPr>
          <a:lstStyle/>
          <a:p>
            <a:r>
              <a:rPr lang="en-US" sz="2800" b="1" dirty="0" smtClean="0">
                <a:solidFill>
                  <a:schemeClr val="accent1">
                    <a:lumMod val="50000"/>
                  </a:schemeClr>
                </a:solidFill>
              </a:rPr>
              <a:t>Crack Repair by Gravity Feed with Epoxy Resin</a:t>
            </a:r>
            <a:endParaRPr lang="en-US" sz="2800" b="1" dirty="0">
              <a:solidFill>
                <a:schemeClr val="accent1">
                  <a:lumMod val="50000"/>
                </a:schemeClr>
              </a:solidFill>
            </a:endParaRPr>
          </a:p>
        </p:txBody>
      </p:sp>
      <p:sp>
        <p:nvSpPr>
          <p:cNvPr id="5" name="Rectangle 4"/>
          <p:cNvSpPr/>
          <p:nvPr/>
        </p:nvSpPr>
        <p:spPr>
          <a:xfrm>
            <a:off x="332343" y="5439503"/>
            <a:ext cx="7226146" cy="1323439"/>
          </a:xfrm>
          <a:prstGeom prst="rect">
            <a:avLst/>
          </a:prstGeom>
        </p:spPr>
        <p:txBody>
          <a:bodyPr wrap="square">
            <a:spAutoFit/>
          </a:bodyPr>
          <a:lstStyle/>
          <a:p>
            <a:r>
              <a:rPr lang="en-US" sz="1600" b="1" dirty="0"/>
              <a:t>For more information, refer to:</a:t>
            </a:r>
          </a:p>
          <a:p>
            <a:pPr marL="285750" indent="-285750">
              <a:buFont typeface="Arial" panose="020B0604020202020204" pitchFamily="34" charset="0"/>
              <a:buChar char="•"/>
            </a:pPr>
            <a:r>
              <a:rPr lang="en-US" sz="1600" b="1" dirty="0" smtClean="0"/>
              <a:t>ACI </a:t>
            </a:r>
            <a:r>
              <a:rPr lang="en-US" sz="1600" b="1" dirty="0"/>
              <a:t>546.3R-14 </a:t>
            </a:r>
            <a:r>
              <a:rPr lang="en-US" sz="1600" i="1" dirty="0"/>
              <a:t>Guide to Materials Selection for Concrete </a:t>
            </a:r>
            <a:r>
              <a:rPr lang="en-US" sz="1600" i="1" dirty="0" smtClean="0"/>
              <a:t>Repair</a:t>
            </a:r>
          </a:p>
          <a:p>
            <a:pPr marL="285750" indent="-285750">
              <a:buFont typeface="Arial" panose="020B0604020202020204" pitchFamily="34" charset="0"/>
              <a:buChar char="•"/>
            </a:pPr>
            <a:r>
              <a:rPr lang="en-US" sz="1600" b="1" dirty="0"/>
              <a:t>ACI 224.1R </a:t>
            </a:r>
            <a:r>
              <a:rPr lang="en-US" sz="1600" i="1" dirty="0"/>
              <a:t>Causes, Evaluation, and Repair of Cracks in Concrete </a:t>
            </a:r>
            <a:r>
              <a:rPr lang="en-US" sz="1600" i="1" dirty="0" smtClean="0"/>
              <a:t>Structures</a:t>
            </a:r>
            <a:endParaRPr lang="en-US" sz="1600" b="1" dirty="0"/>
          </a:p>
          <a:p>
            <a:pPr marL="285750" indent="-285750">
              <a:buFont typeface="Arial" panose="020B0604020202020204" pitchFamily="34" charset="0"/>
              <a:buChar char="•"/>
            </a:pPr>
            <a:r>
              <a:rPr lang="en-US" sz="1600" b="1" dirty="0"/>
              <a:t>ASTM C881</a:t>
            </a:r>
            <a:r>
              <a:rPr lang="en-US" sz="1600" dirty="0"/>
              <a:t> </a:t>
            </a:r>
            <a:r>
              <a:rPr lang="en-US" sz="1600" i="1" dirty="0"/>
              <a:t>Standard Specification for Epoxy-Resin-Base Bonding systems for Concrete</a:t>
            </a:r>
          </a:p>
        </p:txBody>
      </p:sp>
      <p:sp>
        <p:nvSpPr>
          <p:cNvPr id="22" name="TextBox 21"/>
          <p:cNvSpPr txBox="1"/>
          <p:nvPr/>
        </p:nvSpPr>
        <p:spPr>
          <a:xfrm>
            <a:off x="4380582" y="4972050"/>
            <a:ext cx="3659435" cy="523220"/>
          </a:xfrm>
          <a:prstGeom prst="rect">
            <a:avLst/>
          </a:prstGeom>
          <a:noFill/>
        </p:spPr>
        <p:txBody>
          <a:bodyPr wrap="square" rtlCol="0">
            <a:spAutoFit/>
          </a:bodyPr>
          <a:lstStyle/>
          <a:p>
            <a:pPr algn="ctr"/>
            <a:r>
              <a:rPr lang="en-US" sz="2800" b="1" dirty="0" smtClean="0">
                <a:solidFill>
                  <a:srgbClr val="C00000"/>
                </a:solidFill>
              </a:rPr>
              <a:t>For non-moving cracks</a:t>
            </a:r>
          </a:p>
        </p:txBody>
      </p:sp>
      <p:pic>
        <p:nvPicPr>
          <p:cNvPr id="7" name="Picture 2" descr="K:\Training\Projects\Customer\AIA\Online Courses\Concrete Repair Applications\Images\magnifying glass.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71684" y="5492628"/>
            <a:ext cx="260659" cy="251684"/>
          </a:xfrm>
          <a:prstGeom prst="rect">
            <a:avLst/>
          </a:prstGeom>
          <a:noFill/>
          <a:extLst>
            <a:ext uri="{909E8E84-426E-40DD-AFC4-6F175D3DCCD1}">
              <a14:hiddenFill xmlns:a14="http://schemas.microsoft.com/office/drawing/2010/main">
                <a:solidFill>
                  <a:srgbClr val="FFFFFF"/>
                </a:solidFill>
              </a14:hiddenFill>
            </a:ext>
          </a:extLst>
        </p:spPr>
      </p:pic>
      <p:grpSp>
        <p:nvGrpSpPr>
          <p:cNvPr id="8" name="Group 7"/>
          <p:cNvGrpSpPr/>
          <p:nvPr/>
        </p:nvGrpSpPr>
        <p:grpSpPr>
          <a:xfrm>
            <a:off x="7620000" y="5913468"/>
            <a:ext cx="1383323" cy="835480"/>
            <a:chOff x="7226751" y="5867400"/>
            <a:chExt cx="1230923" cy="810937"/>
          </a:xfrm>
        </p:grpSpPr>
        <p:sp>
          <p:nvSpPr>
            <p:cNvPr id="9" name="Rectangle 8"/>
            <p:cNvSpPr/>
            <p:nvPr/>
          </p:nvSpPr>
          <p:spPr>
            <a:xfrm>
              <a:off x="7287998" y="5926517"/>
              <a:ext cx="1130224" cy="710082"/>
            </a:xfrm>
            <a:prstGeom prst="rect">
              <a:avLst/>
            </a:prstGeom>
            <a:solidFill>
              <a:schemeClr val="bg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p:cNvGrpSpPr/>
            <p:nvPr/>
          </p:nvGrpSpPr>
          <p:grpSpPr>
            <a:xfrm>
              <a:off x="7226751" y="5867400"/>
              <a:ext cx="1230923" cy="810937"/>
              <a:chOff x="7445826" y="5742263"/>
              <a:chExt cx="1230923" cy="810937"/>
            </a:xfrm>
          </p:grpSpPr>
          <p:pic>
            <p:nvPicPr>
              <p:cNvPr id="11" name="Picture 2" descr="C:\Users\ccoughlin\AppData\Local\Microsoft\Windows\Temporary Internet Files\Content.IE5\W7XYMR41\thumb-Clipboard-Background-33.3-12658[1].gif"/>
              <p:cNvPicPr>
                <a:picLocks noChangeAspect="1" noChangeArrowheads="1"/>
              </p:cNvPicPr>
              <p:nvPr>
                <p:custDataLst>
                  <p:tags r:id="rId4"/>
                </p:custDataLst>
              </p:nvPr>
            </p:nvPicPr>
            <p:blipFill>
              <a:blip r:embed="rId9">
                <a:extLst>
                  <a:ext uri="{28A0092B-C50C-407E-A947-70E740481C1C}">
                    <a14:useLocalDpi xmlns:a14="http://schemas.microsoft.com/office/drawing/2010/main" val="0"/>
                  </a:ext>
                </a:extLst>
              </a:blip>
              <a:srcRect/>
              <a:stretch>
                <a:fillRect/>
              </a:stretch>
            </p:blipFill>
            <p:spPr bwMode="auto">
              <a:xfrm>
                <a:off x="7497001" y="5742263"/>
                <a:ext cx="1140296" cy="810937"/>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11"/>
              <p:cNvSpPr txBox="1"/>
              <p:nvPr/>
            </p:nvSpPr>
            <p:spPr>
              <a:xfrm>
                <a:off x="7445826" y="6172908"/>
                <a:ext cx="1219200" cy="338554"/>
              </a:xfrm>
              <a:prstGeom prst="rect">
                <a:avLst/>
              </a:prstGeom>
              <a:noFill/>
            </p:spPr>
            <p:txBody>
              <a:bodyPr wrap="square" rtlCol="0">
                <a:spAutoFit/>
              </a:bodyPr>
              <a:lstStyle/>
              <a:p>
                <a:pPr algn="ctr"/>
                <a:r>
                  <a:rPr lang="en-US" sz="1600" i="1" dirty="0" smtClean="0"/>
                  <a:t>Bulletin </a:t>
                </a:r>
                <a:endParaRPr lang="en-US" sz="1600" i="1" dirty="0"/>
              </a:p>
            </p:txBody>
          </p:sp>
          <p:sp>
            <p:nvSpPr>
              <p:cNvPr id="14" name="Rectangle 13"/>
              <p:cNvSpPr/>
              <p:nvPr>
                <p:custDataLst>
                  <p:tags r:id="rId5"/>
                </p:custDataLst>
              </p:nvPr>
            </p:nvSpPr>
            <p:spPr>
              <a:xfrm>
                <a:off x="7457549" y="5783795"/>
                <a:ext cx="1219200" cy="507850"/>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28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RAP-2</a:t>
                </a:r>
              </a:p>
            </p:txBody>
          </p:sp>
        </p:grpSp>
      </p:grpSp>
      <p:pic>
        <p:nvPicPr>
          <p:cNvPr id="4" name="Gravity Feed.wmv">
            <a:hlinkClick r:id="" action="ppaction://media"/>
          </p:cNvPr>
          <p:cNvPicPr>
            <a:picLocks noChangeAspect="1"/>
          </p:cNvPicPr>
          <p:nvPr>
            <a:videoFile r:link="rId3"/>
            <p:extLst>
              <p:ext uri="{DAA4B4D4-6D71-4841-9C94-3DE7FCFB9230}">
                <p14:media xmlns:p14="http://schemas.microsoft.com/office/powerpoint/2010/main" r:embed="rId2"/>
              </p:ext>
            </p:extLst>
          </p:nvPr>
        </p:nvPicPr>
        <p:blipFill>
          <a:blip r:embed="rId10"/>
          <a:stretch>
            <a:fillRect/>
          </a:stretch>
        </p:blipFill>
        <p:spPr>
          <a:xfrm>
            <a:off x="4131827" y="1590020"/>
            <a:ext cx="4038600" cy="3028950"/>
          </a:xfrm>
          <a:prstGeom prst="rect">
            <a:avLst/>
          </a:prstGeom>
        </p:spPr>
      </p:pic>
    </p:spTree>
    <p:custDataLst>
      <p:tags r:id="rId1"/>
    </p:custDataLst>
    <p:extLst>
      <p:ext uri="{BB962C8B-B14F-4D97-AF65-F5344CB8AC3E}">
        <p14:creationId xmlns:p14="http://schemas.microsoft.com/office/powerpoint/2010/main" val="24356436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1000"/>
                                        <p:tgtEl>
                                          <p:spTgt spid="3">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4" end="4"/>
                                            </p:txEl>
                                          </p:spTgt>
                                        </p:tgtEl>
                                        <p:attrNameLst>
                                          <p:attrName>style.visibility</p:attrName>
                                        </p:attrNameLst>
                                      </p:cBhvr>
                                      <p:to>
                                        <p:strVal val="visible"/>
                                      </p:to>
                                    </p:set>
                                    <p:animEffect transition="in" filter="fade">
                                      <p:cBhvr>
                                        <p:cTn id="12" dur="1000"/>
                                        <p:tgtEl>
                                          <p:spTgt spid="3">
                                            <p:txEl>
                                              <p:pRg st="4" end="4"/>
                                            </p:txEl>
                                          </p:spTgt>
                                        </p:tgtEl>
                                      </p:cBhvr>
                                    </p:animEffect>
                                  </p:childTnLst>
                                </p:cTn>
                              </p:par>
                            </p:childTnLst>
                          </p:cTn>
                        </p:par>
                        <p:par>
                          <p:cTn id="13" fill="hold">
                            <p:stCondLst>
                              <p:cond delay="1000"/>
                            </p:stCondLst>
                            <p:childTnLst>
                              <p:par>
                                <p:cTn id="14" presetID="1" presetClass="mediacall" presetSubtype="0" fill="hold" nodeType="afterEffect">
                                  <p:stCondLst>
                                    <p:cond delay="0"/>
                                  </p:stCondLst>
                                  <p:childTnLst>
                                    <p:cmd type="call" cmd="playFrom(0.0)">
                                      <p:cBhvr>
                                        <p:cTn id="15" dur="13228"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16" fill="hold" display="0">
                  <p:stCondLst>
                    <p:cond delay="indefinite"/>
                  </p:stCondLst>
                </p:cTn>
                <p:tgtEl>
                  <p:spTgt spid="4"/>
                </p:tgtEl>
              </p:cMediaNode>
            </p:video>
            <p:seq concurrent="1" nextAc="seek">
              <p:cTn id="17" restart="whenNotActive" fill="hold" evtFilter="cancelBubble" nodeType="interactiveSeq">
                <p:stCondLst>
                  <p:cond evt="onClick" delay="0">
                    <p:tgtEl>
                      <p:spTgt spid="4"/>
                    </p:tgtEl>
                  </p:cond>
                </p:stCondLst>
                <p:endSync evt="end" delay="0">
                  <p:rtn val="all"/>
                </p:endSync>
                <p:childTnLst>
                  <p:par>
                    <p:cTn id="18" fill="hold">
                      <p:stCondLst>
                        <p:cond delay="0"/>
                      </p:stCondLst>
                      <p:childTnLst>
                        <p:par>
                          <p:cTn id="19" fill="hold">
                            <p:stCondLst>
                              <p:cond delay="0"/>
                            </p:stCondLst>
                            <p:childTnLst>
                              <p:par>
                                <p:cTn id="20" presetID="2" presetClass="mediacall" presetSubtype="0" fill="hold" nodeType="clickEffect">
                                  <p:stCondLst>
                                    <p:cond delay="0"/>
                                  </p:stCondLst>
                                  <p:childTnLst>
                                    <p:cmd type="call" cmd="togglePause">
                                      <p:cBhvr>
                                        <p:cTn id="21"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303881" y="5622380"/>
            <a:ext cx="8459117" cy="1077218"/>
          </a:xfrm>
          <a:prstGeom prst="rect">
            <a:avLst/>
          </a:prstGeom>
        </p:spPr>
        <p:txBody>
          <a:bodyPr wrap="square">
            <a:spAutoFit/>
          </a:bodyPr>
          <a:lstStyle/>
          <a:p>
            <a:r>
              <a:rPr lang="en-US" sz="1600" b="1" dirty="0"/>
              <a:t>For more information, refer to:</a:t>
            </a:r>
          </a:p>
          <a:p>
            <a:pPr marL="285750" indent="-285750">
              <a:buFont typeface="Arial" panose="020B0604020202020204" pitchFamily="34" charset="0"/>
              <a:buChar char="•"/>
            </a:pPr>
            <a:r>
              <a:rPr lang="en-US" sz="1600" b="1" dirty="0" smtClean="0"/>
              <a:t>ACI </a:t>
            </a:r>
            <a:r>
              <a:rPr lang="en-US" sz="1600" b="1" dirty="0"/>
              <a:t>546.3R-14 </a:t>
            </a:r>
            <a:r>
              <a:rPr lang="en-US" sz="1600" i="1" dirty="0"/>
              <a:t>Guide to Materials Selection for Concrete </a:t>
            </a:r>
            <a:r>
              <a:rPr lang="en-US" sz="1600" i="1" dirty="0" smtClean="0"/>
              <a:t>Repair</a:t>
            </a:r>
          </a:p>
          <a:p>
            <a:pPr marL="285750" indent="-285750">
              <a:buFont typeface="Arial" panose="020B0604020202020204" pitchFamily="34" charset="0"/>
              <a:buChar char="•"/>
            </a:pPr>
            <a:r>
              <a:rPr lang="en-US" sz="1600" b="1" dirty="0"/>
              <a:t>ACI 224.1R </a:t>
            </a:r>
            <a:r>
              <a:rPr lang="en-US" sz="1600" i="1" dirty="0"/>
              <a:t>Causes, Evaluation, and Repair of Cracks in Concrete </a:t>
            </a:r>
            <a:r>
              <a:rPr lang="en-US" sz="1600" i="1" dirty="0" smtClean="0"/>
              <a:t>Structures</a:t>
            </a:r>
            <a:endParaRPr lang="en-US" sz="1600" b="1" dirty="0"/>
          </a:p>
          <a:p>
            <a:pPr marL="285750" indent="-285750">
              <a:buFont typeface="Arial" panose="020B0604020202020204" pitchFamily="34" charset="0"/>
              <a:buChar char="•"/>
            </a:pPr>
            <a:r>
              <a:rPr lang="en-US" sz="1600" b="1" dirty="0"/>
              <a:t>ASTM C881</a:t>
            </a:r>
            <a:r>
              <a:rPr lang="en-US" sz="1600" dirty="0"/>
              <a:t> </a:t>
            </a:r>
            <a:r>
              <a:rPr lang="en-US" sz="1600" i="1" dirty="0"/>
              <a:t>Standard Specification for Epoxy-Resin-Base Bonding </a:t>
            </a:r>
            <a:r>
              <a:rPr lang="en-US" sz="1600" i="1" dirty="0" smtClean="0"/>
              <a:t>Systems </a:t>
            </a:r>
            <a:r>
              <a:rPr lang="en-US" sz="1600" i="1" dirty="0"/>
              <a:t>for Concrete</a:t>
            </a:r>
          </a:p>
        </p:txBody>
      </p:sp>
      <p:sp>
        <p:nvSpPr>
          <p:cNvPr id="2" name="Title 1"/>
          <p:cNvSpPr>
            <a:spLocks noGrp="1"/>
          </p:cNvSpPr>
          <p:nvPr>
            <p:ph type="title"/>
          </p:nvPr>
        </p:nvSpPr>
        <p:spPr/>
        <p:txBody>
          <a:bodyPr/>
          <a:lstStyle/>
          <a:p>
            <a:r>
              <a:rPr lang="en-US" dirty="0" smtClean="0"/>
              <a:t>Crack Repair by Epoxy Pressure Injection</a:t>
            </a:r>
            <a:endParaRPr lang="en-US" dirty="0"/>
          </a:p>
        </p:txBody>
      </p:sp>
      <p:sp>
        <p:nvSpPr>
          <p:cNvPr id="17" name="TextBox 16"/>
          <p:cNvSpPr txBox="1"/>
          <p:nvPr/>
        </p:nvSpPr>
        <p:spPr>
          <a:xfrm>
            <a:off x="304801" y="1066800"/>
            <a:ext cx="7660480" cy="523220"/>
          </a:xfrm>
          <a:prstGeom prst="rect">
            <a:avLst/>
          </a:prstGeom>
          <a:noFill/>
        </p:spPr>
        <p:txBody>
          <a:bodyPr wrap="square" rtlCol="0">
            <a:spAutoFit/>
          </a:bodyPr>
          <a:lstStyle/>
          <a:p>
            <a:r>
              <a:rPr lang="en-US" sz="2800" b="1" dirty="0" smtClean="0">
                <a:solidFill>
                  <a:schemeClr val="accent1">
                    <a:lumMod val="50000"/>
                  </a:schemeClr>
                </a:solidFill>
              </a:rPr>
              <a:t>Crack Repair by Epoxy Pressure Injection</a:t>
            </a:r>
            <a:endParaRPr lang="en-US" sz="2800" b="1" dirty="0">
              <a:solidFill>
                <a:schemeClr val="accent1">
                  <a:lumMod val="50000"/>
                </a:schemeClr>
              </a:solidFill>
            </a:endParaRPr>
          </a:p>
        </p:txBody>
      </p:sp>
      <p:sp>
        <p:nvSpPr>
          <p:cNvPr id="12" name="TextBox 11"/>
          <p:cNvSpPr txBox="1"/>
          <p:nvPr/>
        </p:nvSpPr>
        <p:spPr>
          <a:xfrm>
            <a:off x="304800" y="1848587"/>
            <a:ext cx="3597925" cy="2554545"/>
          </a:xfrm>
          <a:prstGeom prst="rect">
            <a:avLst/>
          </a:prstGeom>
          <a:noFill/>
        </p:spPr>
        <p:txBody>
          <a:bodyPr wrap="square" rtlCol="0">
            <a:spAutoFit/>
          </a:bodyPr>
          <a:lstStyle/>
          <a:p>
            <a:r>
              <a:rPr lang="en-US" sz="1600" b="1" dirty="0" smtClean="0"/>
              <a:t>General Description: </a:t>
            </a:r>
            <a:r>
              <a:rPr lang="en-US" sz="1600" dirty="0"/>
              <a:t>Crack is filled under pressure through ports.</a:t>
            </a:r>
          </a:p>
          <a:p>
            <a:endParaRPr lang="en-US" sz="1600" dirty="0" smtClean="0"/>
          </a:p>
          <a:p>
            <a:r>
              <a:rPr lang="en-US" sz="1600" b="1" dirty="0" smtClean="0"/>
              <a:t>Material Requirements: </a:t>
            </a:r>
            <a:r>
              <a:rPr lang="en-US" sz="1600" dirty="0" smtClean="0"/>
              <a:t>flowable, </a:t>
            </a:r>
            <a:r>
              <a:rPr lang="en-US" sz="1600" dirty="0" err="1" smtClean="0"/>
              <a:t>pumpable</a:t>
            </a:r>
            <a:r>
              <a:rPr lang="en-US" sz="1600" dirty="0" smtClean="0"/>
              <a:t>, non-moving material.</a:t>
            </a:r>
            <a:endParaRPr lang="en-US" sz="1600" b="1" dirty="0" smtClean="0"/>
          </a:p>
          <a:p>
            <a:endParaRPr lang="en-US" sz="1600" dirty="0"/>
          </a:p>
          <a:p>
            <a:r>
              <a:rPr lang="en-US" sz="1600" b="1" dirty="0" smtClean="0"/>
              <a:t>Best Applications: </a:t>
            </a:r>
            <a:r>
              <a:rPr lang="en-US" sz="1600" dirty="0" smtClean="0"/>
              <a:t>vertical/overhead structural cracks.</a:t>
            </a:r>
          </a:p>
          <a:p>
            <a:endParaRPr lang="en-US" sz="1600" i="1" dirty="0" smtClean="0"/>
          </a:p>
          <a:p>
            <a:pPr marL="285750" indent="-285750">
              <a:buFont typeface="Arial" panose="020B0604020202020204" pitchFamily="34" charset="0"/>
              <a:buChar char="•"/>
            </a:pPr>
            <a:endParaRPr lang="en-US" sz="1600" b="1" dirty="0" smtClean="0"/>
          </a:p>
        </p:txBody>
      </p:sp>
      <p:sp>
        <p:nvSpPr>
          <p:cNvPr id="15" name="TextBox 14"/>
          <p:cNvSpPr txBox="1"/>
          <p:nvPr/>
        </p:nvSpPr>
        <p:spPr>
          <a:xfrm>
            <a:off x="4571082" y="5219700"/>
            <a:ext cx="3659435" cy="523220"/>
          </a:xfrm>
          <a:prstGeom prst="rect">
            <a:avLst/>
          </a:prstGeom>
          <a:noFill/>
        </p:spPr>
        <p:txBody>
          <a:bodyPr wrap="square" rtlCol="0">
            <a:spAutoFit/>
          </a:bodyPr>
          <a:lstStyle/>
          <a:p>
            <a:pPr algn="ctr"/>
            <a:r>
              <a:rPr lang="en-US" sz="2800" b="1" dirty="0" smtClean="0">
                <a:solidFill>
                  <a:srgbClr val="C00000"/>
                </a:solidFill>
              </a:rPr>
              <a:t>For non-moving cracks</a:t>
            </a:r>
          </a:p>
        </p:txBody>
      </p:sp>
      <p:pic>
        <p:nvPicPr>
          <p:cNvPr id="7" name="Picture 2" descr="K:\Training\Projects\Customer\AIA\Online Courses\Concrete Repair Applications\Images\magnifying glass.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56994" y="5668499"/>
            <a:ext cx="260659" cy="251684"/>
          </a:xfrm>
          <a:prstGeom prst="rect">
            <a:avLst/>
          </a:prstGeom>
          <a:noFill/>
          <a:extLst>
            <a:ext uri="{909E8E84-426E-40DD-AFC4-6F175D3DCCD1}">
              <a14:hiddenFill xmlns:a14="http://schemas.microsoft.com/office/drawing/2010/main">
                <a:solidFill>
                  <a:srgbClr val="FFFFFF"/>
                </a:solidFill>
              </a14:hiddenFill>
            </a:ext>
          </a:extLst>
        </p:spPr>
      </p:pic>
      <p:grpSp>
        <p:nvGrpSpPr>
          <p:cNvPr id="8" name="Group 7"/>
          <p:cNvGrpSpPr/>
          <p:nvPr/>
        </p:nvGrpSpPr>
        <p:grpSpPr>
          <a:xfrm>
            <a:off x="7772400" y="5943600"/>
            <a:ext cx="1230923" cy="810937"/>
            <a:chOff x="7226751" y="5867400"/>
            <a:chExt cx="1230923" cy="810937"/>
          </a:xfrm>
        </p:grpSpPr>
        <p:sp>
          <p:nvSpPr>
            <p:cNvPr id="9" name="Rectangle 8"/>
            <p:cNvSpPr/>
            <p:nvPr/>
          </p:nvSpPr>
          <p:spPr>
            <a:xfrm>
              <a:off x="7287998" y="5926517"/>
              <a:ext cx="1130224" cy="710082"/>
            </a:xfrm>
            <a:prstGeom prst="rect">
              <a:avLst/>
            </a:prstGeom>
            <a:solidFill>
              <a:schemeClr val="bg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p:cNvGrpSpPr/>
            <p:nvPr/>
          </p:nvGrpSpPr>
          <p:grpSpPr>
            <a:xfrm>
              <a:off x="7226751" y="5867400"/>
              <a:ext cx="1230923" cy="810937"/>
              <a:chOff x="7445826" y="5742263"/>
              <a:chExt cx="1230923" cy="810937"/>
            </a:xfrm>
          </p:grpSpPr>
          <p:pic>
            <p:nvPicPr>
              <p:cNvPr id="11" name="Picture 2" descr="C:\Users\ccoughlin\AppData\Local\Microsoft\Windows\Temporary Internet Files\Content.IE5\W7XYMR41\thumb-Clipboard-Background-33.3-12658[1].gif"/>
              <p:cNvPicPr>
                <a:picLocks noChangeAspect="1" noChangeArrowheads="1"/>
              </p:cNvPicPr>
              <p:nvPr>
                <p:custDataLst>
                  <p:tags r:id="rId4"/>
                </p:custDataLst>
              </p:nvPr>
            </p:nvPicPr>
            <p:blipFill>
              <a:blip r:embed="rId9">
                <a:extLst>
                  <a:ext uri="{28A0092B-C50C-407E-A947-70E740481C1C}">
                    <a14:useLocalDpi xmlns:a14="http://schemas.microsoft.com/office/drawing/2010/main" val="0"/>
                  </a:ext>
                </a:extLst>
              </a:blip>
              <a:srcRect/>
              <a:stretch>
                <a:fillRect/>
              </a:stretch>
            </p:blipFill>
            <p:spPr bwMode="auto">
              <a:xfrm>
                <a:off x="7497001" y="5742263"/>
                <a:ext cx="1140296" cy="810937"/>
              </a:xfrm>
              <a:prstGeom prst="rect">
                <a:avLst/>
              </a:prstGeom>
              <a:noFill/>
              <a:extLst>
                <a:ext uri="{909E8E84-426E-40DD-AFC4-6F175D3DCCD1}">
                  <a14:hiddenFill xmlns:a14="http://schemas.microsoft.com/office/drawing/2010/main">
                    <a:solidFill>
                      <a:srgbClr val="FFFFFF"/>
                    </a:solidFill>
                  </a14:hiddenFill>
                </a:ext>
              </a:extLst>
            </p:spPr>
          </p:pic>
          <p:sp>
            <p:nvSpPr>
              <p:cNvPr id="13" name="TextBox 12"/>
              <p:cNvSpPr txBox="1"/>
              <p:nvPr/>
            </p:nvSpPr>
            <p:spPr>
              <a:xfrm>
                <a:off x="7445826" y="6172908"/>
                <a:ext cx="1219200" cy="338554"/>
              </a:xfrm>
              <a:prstGeom prst="rect">
                <a:avLst/>
              </a:prstGeom>
              <a:noFill/>
            </p:spPr>
            <p:txBody>
              <a:bodyPr wrap="square" rtlCol="0">
                <a:spAutoFit/>
              </a:bodyPr>
              <a:lstStyle/>
              <a:p>
                <a:pPr algn="ctr"/>
                <a:r>
                  <a:rPr lang="en-US" sz="1600" i="1" dirty="0" smtClean="0"/>
                  <a:t>Bulletin </a:t>
                </a:r>
                <a:endParaRPr lang="en-US" sz="1600" i="1" dirty="0"/>
              </a:p>
            </p:txBody>
          </p:sp>
          <p:sp>
            <p:nvSpPr>
              <p:cNvPr id="14" name="Rectangle 13"/>
              <p:cNvSpPr/>
              <p:nvPr>
                <p:custDataLst>
                  <p:tags r:id="rId5"/>
                </p:custDataLst>
              </p:nvPr>
            </p:nvSpPr>
            <p:spPr>
              <a:xfrm>
                <a:off x="7457549" y="5783795"/>
                <a:ext cx="1219200" cy="523220"/>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28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RAP-1</a:t>
                </a:r>
              </a:p>
            </p:txBody>
          </p:sp>
        </p:grpSp>
      </p:grpSp>
      <p:pic>
        <p:nvPicPr>
          <p:cNvPr id="4" name="Filling With Ports.wmv">
            <a:hlinkClick r:id="" action="ppaction://media"/>
          </p:cNvPr>
          <p:cNvPicPr>
            <a:picLocks noChangeAspect="1"/>
          </p:cNvPicPr>
          <p:nvPr>
            <a:videoFile r:link="rId3"/>
            <p:extLst>
              <p:ext uri="{DAA4B4D4-6D71-4841-9C94-3DE7FCFB9230}">
                <p14:media xmlns:p14="http://schemas.microsoft.com/office/powerpoint/2010/main" r:embed="rId2"/>
              </p:ext>
            </p:extLst>
          </p:nvPr>
        </p:nvPicPr>
        <p:blipFill>
          <a:blip r:embed="rId10"/>
          <a:stretch>
            <a:fillRect/>
          </a:stretch>
        </p:blipFill>
        <p:spPr>
          <a:xfrm>
            <a:off x="4267200" y="1752600"/>
            <a:ext cx="4114800" cy="3086100"/>
          </a:xfrm>
          <a:prstGeom prst="rect">
            <a:avLst/>
          </a:prstGeom>
        </p:spPr>
      </p:pic>
    </p:spTree>
    <p:custDataLst>
      <p:tags r:id="rId1"/>
    </p:custDataLst>
    <p:extLst>
      <p:ext uri="{BB962C8B-B14F-4D97-AF65-F5344CB8AC3E}">
        <p14:creationId xmlns:p14="http://schemas.microsoft.com/office/powerpoint/2010/main" val="368618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2">
                                            <p:txEl>
                                              <p:pRg st="2" end="2"/>
                                            </p:txEl>
                                          </p:spTgt>
                                        </p:tgtEl>
                                        <p:attrNameLst>
                                          <p:attrName>style.visibility</p:attrName>
                                        </p:attrNameLst>
                                      </p:cBhvr>
                                      <p:to>
                                        <p:strVal val="visible"/>
                                      </p:to>
                                    </p:set>
                                    <p:animEffect transition="in" filter="fade">
                                      <p:cBhvr>
                                        <p:cTn id="7" dur="1000"/>
                                        <p:tgtEl>
                                          <p:spTgt spid="12">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2">
                                            <p:txEl>
                                              <p:pRg st="4" end="4"/>
                                            </p:txEl>
                                          </p:spTgt>
                                        </p:tgtEl>
                                        <p:attrNameLst>
                                          <p:attrName>style.visibility</p:attrName>
                                        </p:attrNameLst>
                                      </p:cBhvr>
                                      <p:to>
                                        <p:strVal val="visible"/>
                                      </p:to>
                                    </p:set>
                                    <p:animEffect transition="in" filter="fade">
                                      <p:cBhvr>
                                        <p:cTn id="12" dur="1000"/>
                                        <p:tgtEl>
                                          <p:spTgt spid="12">
                                            <p:txEl>
                                              <p:pRg st="4" end="4"/>
                                            </p:txEl>
                                          </p:spTgt>
                                        </p:tgtEl>
                                      </p:cBhvr>
                                    </p:animEffect>
                                  </p:childTnLst>
                                </p:cTn>
                              </p:par>
                            </p:childTnLst>
                          </p:cTn>
                        </p:par>
                        <p:par>
                          <p:cTn id="13" fill="hold">
                            <p:stCondLst>
                              <p:cond delay="1000"/>
                            </p:stCondLst>
                            <p:childTnLst>
                              <p:par>
                                <p:cTn id="14" presetID="1" presetClass="mediacall" presetSubtype="0" fill="hold" nodeType="afterEffect">
                                  <p:stCondLst>
                                    <p:cond delay="0"/>
                                  </p:stCondLst>
                                  <p:childTnLst>
                                    <p:cmd type="call" cmd="playFrom(0.0)">
                                      <p:cBhvr>
                                        <p:cTn id="15" dur="17872"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16" fill="hold" display="0">
                  <p:stCondLst>
                    <p:cond delay="indefinite"/>
                  </p:stCondLst>
                </p:cTn>
                <p:tgtEl>
                  <p:spTgt spid="4"/>
                </p:tgtEl>
              </p:cMediaNode>
            </p:video>
            <p:seq concurrent="1" nextAc="seek">
              <p:cTn id="17" restart="whenNotActive" fill="hold" evtFilter="cancelBubble" nodeType="interactiveSeq">
                <p:stCondLst>
                  <p:cond evt="onClick" delay="0">
                    <p:tgtEl>
                      <p:spTgt spid="4"/>
                    </p:tgtEl>
                  </p:cond>
                </p:stCondLst>
                <p:endSync evt="end" delay="0">
                  <p:rtn val="all"/>
                </p:endSync>
                <p:childTnLst>
                  <p:par>
                    <p:cTn id="18" fill="hold">
                      <p:stCondLst>
                        <p:cond delay="0"/>
                      </p:stCondLst>
                      <p:childTnLst>
                        <p:par>
                          <p:cTn id="19" fill="hold">
                            <p:stCondLst>
                              <p:cond delay="0"/>
                            </p:stCondLst>
                            <p:childTnLst>
                              <p:par>
                                <p:cTn id="20" presetID="2" presetClass="mediacall" presetSubtype="0" fill="hold" nodeType="clickEffect">
                                  <p:stCondLst>
                                    <p:cond delay="0"/>
                                  </p:stCondLst>
                                  <p:childTnLst>
                                    <p:cmd type="call" cmd="togglePause">
                                      <p:cBhvr>
                                        <p:cTn id="21"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Crack Repair Rout and Seal</a:t>
            </a:r>
          </a:p>
        </p:txBody>
      </p:sp>
      <p:sp>
        <p:nvSpPr>
          <p:cNvPr id="4" name="TextBox 3"/>
          <p:cNvSpPr txBox="1"/>
          <p:nvPr/>
        </p:nvSpPr>
        <p:spPr>
          <a:xfrm>
            <a:off x="304801" y="1066800"/>
            <a:ext cx="7660480" cy="523220"/>
          </a:xfrm>
          <a:prstGeom prst="rect">
            <a:avLst/>
          </a:prstGeom>
          <a:noFill/>
        </p:spPr>
        <p:txBody>
          <a:bodyPr wrap="square" rtlCol="0">
            <a:spAutoFit/>
          </a:bodyPr>
          <a:lstStyle/>
          <a:p>
            <a:r>
              <a:rPr lang="en-US" sz="2800" b="1" dirty="0" smtClean="0">
                <a:solidFill>
                  <a:schemeClr val="accent1">
                    <a:lumMod val="50000"/>
                  </a:schemeClr>
                </a:solidFill>
              </a:rPr>
              <a:t>Rout-and-Seal Applications</a:t>
            </a:r>
            <a:endParaRPr lang="en-US" sz="2800" b="1" dirty="0">
              <a:solidFill>
                <a:schemeClr val="accent1">
                  <a:lumMod val="50000"/>
                </a:schemeClr>
              </a:solidFill>
            </a:endParaRPr>
          </a:p>
        </p:txBody>
      </p:sp>
      <p:sp>
        <p:nvSpPr>
          <p:cNvPr id="5" name="Rectangle 4"/>
          <p:cNvSpPr/>
          <p:nvPr/>
        </p:nvSpPr>
        <p:spPr>
          <a:xfrm>
            <a:off x="304801" y="1832166"/>
            <a:ext cx="5257799" cy="3693319"/>
          </a:xfrm>
          <a:prstGeom prst="rect">
            <a:avLst/>
          </a:prstGeom>
        </p:spPr>
        <p:txBody>
          <a:bodyPr wrap="square">
            <a:spAutoFit/>
          </a:bodyPr>
          <a:lstStyle/>
          <a:p>
            <a:r>
              <a:rPr lang="en-US" sz="1600" b="1" dirty="0" smtClean="0"/>
              <a:t>General Description: </a:t>
            </a:r>
            <a:r>
              <a:rPr lang="en-US" sz="1600" dirty="0" smtClean="0"/>
              <a:t>Sometimes </a:t>
            </a:r>
            <a:r>
              <a:rPr lang="en-US" sz="1600" dirty="0"/>
              <a:t>known as “crack </a:t>
            </a:r>
            <a:r>
              <a:rPr lang="en-US" sz="1600" dirty="0" smtClean="0"/>
              <a:t>chasing,” this method uses </a:t>
            </a:r>
            <a:r>
              <a:rPr lang="en-US" sz="1600" dirty="0"/>
              <a:t>a saw or router to create a recess over an existing </a:t>
            </a:r>
            <a:r>
              <a:rPr lang="en-US" sz="1600" dirty="0" smtClean="0"/>
              <a:t>crack. It is then filled </a:t>
            </a:r>
            <a:r>
              <a:rPr lang="en-US" sz="1600" dirty="0"/>
              <a:t>with cementitious material or epoxy paste</a:t>
            </a:r>
            <a:r>
              <a:rPr lang="en-US" sz="1600" dirty="0" smtClean="0"/>
              <a:t>.</a:t>
            </a:r>
          </a:p>
          <a:p>
            <a:endParaRPr lang="en-US" sz="1600" dirty="0"/>
          </a:p>
          <a:p>
            <a:r>
              <a:rPr lang="en-US" sz="1600" b="1" dirty="0"/>
              <a:t>Material Requirements: </a:t>
            </a:r>
            <a:r>
              <a:rPr lang="en-US" sz="1600" dirty="0" smtClean="0"/>
              <a:t>cementitious material or epoxy paste.</a:t>
            </a:r>
            <a:endParaRPr lang="en-US" sz="1600" b="1" dirty="0"/>
          </a:p>
          <a:p>
            <a:endParaRPr lang="en-US" sz="1600" dirty="0"/>
          </a:p>
          <a:p>
            <a:r>
              <a:rPr lang="en-US" sz="1600" b="1" dirty="0"/>
              <a:t>Best Applications: </a:t>
            </a:r>
            <a:r>
              <a:rPr lang="en-US" sz="1600" dirty="0" smtClean="0"/>
              <a:t>non-moving, horizontal crack.</a:t>
            </a:r>
            <a:endParaRPr lang="en-US" sz="1600" dirty="0"/>
          </a:p>
          <a:p>
            <a:endParaRPr lang="en-US" sz="1600" dirty="0" smtClean="0"/>
          </a:p>
          <a:p>
            <a:r>
              <a:rPr lang="en-US" sz="1600" b="1" dirty="0"/>
              <a:t>For more information, refer to:</a:t>
            </a:r>
          </a:p>
          <a:p>
            <a:pPr marL="285750" indent="-285750">
              <a:buFont typeface="Arial" panose="020B0604020202020204" pitchFamily="34" charset="0"/>
              <a:buChar char="•"/>
            </a:pPr>
            <a:r>
              <a:rPr lang="en-US" sz="1600" b="1" dirty="0"/>
              <a:t>ACI </a:t>
            </a:r>
            <a:r>
              <a:rPr lang="en-US" sz="1600" b="1" dirty="0" smtClean="0"/>
              <a:t>224.1R </a:t>
            </a:r>
            <a:r>
              <a:rPr lang="en-US" sz="1600" i="1" dirty="0" smtClean="0"/>
              <a:t>Causes, Evaluation, and Repair of Cracks in Concrete Structures</a:t>
            </a:r>
            <a:endParaRPr lang="en-US" sz="1600" i="1" dirty="0"/>
          </a:p>
          <a:p>
            <a:endParaRPr lang="en-US" dirty="0"/>
          </a:p>
        </p:txBody>
      </p:sp>
      <p:pic>
        <p:nvPicPr>
          <p:cNvPr id="6" name="Picture 27" descr="Y:\Mark Kennedy\CampConcrete\Simpson_day_4_JPEGS_4096x2731\Thumbnails\tn_IMG_1003.jpg"/>
          <p:cNvPicPr>
            <a:picLocks noChangeAspect="1" noChangeArrowheads="1"/>
          </p:cNvPicPr>
          <p:nvPr>
            <p:custDataLst>
              <p:tags r:id="rId2"/>
            </p:custDataLst>
          </p:nvPr>
        </p:nvPicPr>
        <p:blipFill rotWithShape="1">
          <a:blip r:embed="rId7"/>
          <a:srcRect l="15862" r="8605" b="17607"/>
          <a:stretch/>
        </p:blipFill>
        <p:spPr bwMode="auto">
          <a:xfrm>
            <a:off x="5908737" y="1143000"/>
            <a:ext cx="2419482" cy="1757743"/>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7" name="Picture 4" descr="Y:\Mark Kennedy\CampConcrete\Simpson_day_4_JPEGS_4096x2731\Thumbnails\tn_IMG_1126.jpg"/>
          <p:cNvPicPr>
            <a:picLocks noChangeAspect="1" noChangeArrowheads="1"/>
          </p:cNvPicPr>
          <p:nvPr>
            <p:custDataLst>
              <p:tags r:id="rId3"/>
            </p:custDataLst>
          </p:nvPr>
        </p:nvPicPr>
        <p:blipFill rotWithShape="1">
          <a:blip r:embed="rId8"/>
          <a:srcRect l="14571" t="12363"/>
          <a:stretch/>
        </p:blipFill>
        <p:spPr bwMode="auto">
          <a:xfrm>
            <a:off x="5919571" y="3048000"/>
            <a:ext cx="2408648" cy="1646502"/>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8" name="Picture 5" descr="Y:\Mark Kennedy\CampConcrete\Simpson_day_4_JPEGS_4096x2731\Thumbnails\tn_IMG_1103.jpg"/>
          <p:cNvPicPr>
            <a:picLocks noChangeAspect="1" noChangeArrowheads="1"/>
          </p:cNvPicPr>
          <p:nvPr>
            <p:custDataLst>
              <p:tags r:id="rId4"/>
            </p:custDataLst>
          </p:nvPr>
        </p:nvPicPr>
        <p:blipFill rotWithShape="1">
          <a:blip r:embed="rId9"/>
          <a:srcRect l="6466" r="10089" b="10710"/>
          <a:stretch/>
        </p:blipFill>
        <p:spPr bwMode="auto">
          <a:xfrm>
            <a:off x="5908735" y="4876799"/>
            <a:ext cx="2419484" cy="1724005"/>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9" name="TextBox 8"/>
          <p:cNvSpPr txBox="1"/>
          <p:nvPr/>
        </p:nvSpPr>
        <p:spPr>
          <a:xfrm>
            <a:off x="838200" y="5215581"/>
            <a:ext cx="3659435" cy="523220"/>
          </a:xfrm>
          <a:prstGeom prst="rect">
            <a:avLst/>
          </a:prstGeom>
          <a:noFill/>
        </p:spPr>
        <p:txBody>
          <a:bodyPr wrap="square" rtlCol="0">
            <a:spAutoFit/>
          </a:bodyPr>
          <a:lstStyle/>
          <a:p>
            <a:pPr algn="ctr"/>
            <a:r>
              <a:rPr lang="en-US" sz="2800" b="1" dirty="0" smtClean="0">
                <a:solidFill>
                  <a:srgbClr val="C00000"/>
                </a:solidFill>
              </a:rPr>
              <a:t>For non-moving cracks</a:t>
            </a:r>
          </a:p>
        </p:txBody>
      </p:sp>
      <p:pic>
        <p:nvPicPr>
          <p:cNvPr id="13" name="Picture 2" descr="K:\Training\Projects\Customer\AIA\Online Courses\Concrete Repair Applications\Images\magnifying glass.png"/>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56995" y="4343400"/>
            <a:ext cx="260659" cy="251684"/>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35248702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animEffect transition="in" filter="fade">
                                      <p:cBhvr>
                                        <p:cTn id="7" dur="1000"/>
                                        <p:tgtEl>
                                          <p:spTgt spid="5">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xEl>
                                              <p:pRg st="4" end="4"/>
                                            </p:txEl>
                                          </p:spTgt>
                                        </p:tgtEl>
                                        <p:attrNameLst>
                                          <p:attrName>style.visibility</p:attrName>
                                        </p:attrNameLst>
                                      </p:cBhvr>
                                      <p:to>
                                        <p:strVal val="visible"/>
                                      </p:to>
                                    </p:set>
                                    <p:animEffect transition="in" filter="fade">
                                      <p:cBhvr>
                                        <p:cTn id="12" dur="1000"/>
                                        <p:tgtEl>
                                          <p:spTgt spid="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Crack </a:t>
            </a:r>
            <a:r>
              <a:rPr lang="en-US" dirty="0" smtClean="0"/>
              <a:t>Repair: Flood Coating</a:t>
            </a:r>
            <a:endParaRPr lang="en-US" dirty="0"/>
          </a:p>
        </p:txBody>
      </p:sp>
      <p:sp>
        <p:nvSpPr>
          <p:cNvPr id="4" name="TextBox 3"/>
          <p:cNvSpPr txBox="1"/>
          <p:nvPr/>
        </p:nvSpPr>
        <p:spPr>
          <a:xfrm>
            <a:off x="304801" y="1066800"/>
            <a:ext cx="7660480" cy="523220"/>
          </a:xfrm>
          <a:prstGeom prst="rect">
            <a:avLst/>
          </a:prstGeom>
          <a:noFill/>
        </p:spPr>
        <p:txBody>
          <a:bodyPr wrap="square" rtlCol="0">
            <a:spAutoFit/>
          </a:bodyPr>
          <a:lstStyle/>
          <a:p>
            <a:r>
              <a:rPr lang="en-US" sz="2800" b="1" dirty="0">
                <a:solidFill>
                  <a:schemeClr val="accent1">
                    <a:lumMod val="50000"/>
                  </a:schemeClr>
                </a:solidFill>
              </a:rPr>
              <a:t>Methyl-Methacrylate Flood Coating</a:t>
            </a:r>
          </a:p>
        </p:txBody>
      </p:sp>
      <p:sp>
        <p:nvSpPr>
          <p:cNvPr id="5" name="Rectangle 4"/>
          <p:cNvSpPr/>
          <p:nvPr/>
        </p:nvSpPr>
        <p:spPr>
          <a:xfrm>
            <a:off x="369984" y="1676400"/>
            <a:ext cx="4202016" cy="3539430"/>
          </a:xfrm>
          <a:prstGeom prst="rect">
            <a:avLst/>
          </a:prstGeom>
        </p:spPr>
        <p:txBody>
          <a:bodyPr wrap="square">
            <a:spAutoFit/>
          </a:bodyPr>
          <a:lstStyle/>
          <a:p>
            <a:r>
              <a:rPr lang="en-US" sz="1600" b="1" dirty="0" smtClean="0"/>
              <a:t>General Description: </a:t>
            </a:r>
            <a:r>
              <a:rPr lang="en-US" sz="1600" dirty="0" smtClean="0"/>
              <a:t>Hairline cracks that are not associated with delamination can be filled by pouring a low-viscosity, methyl-methacrylate material over the properly prepared area.</a:t>
            </a:r>
          </a:p>
          <a:p>
            <a:endParaRPr lang="en-US" sz="1600" dirty="0"/>
          </a:p>
          <a:p>
            <a:r>
              <a:rPr lang="en-US" sz="1600" b="1" dirty="0"/>
              <a:t>Material Requirements: </a:t>
            </a:r>
            <a:r>
              <a:rPr lang="en-US" sz="1600" dirty="0" smtClean="0"/>
              <a:t>extremely low-viscosity repair material. Sand is sometimes broadcast over the area after material is poured to decrease slipping potential.</a:t>
            </a:r>
          </a:p>
          <a:p>
            <a:endParaRPr lang="en-US" sz="1600" dirty="0"/>
          </a:p>
          <a:p>
            <a:r>
              <a:rPr lang="en-US" sz="1600" b="1" dirty="0"/>
              <a:t>Best Applications: </a:t>
            </a:r>
            <a:r>
              <a:rPr lang="en-US" sz="1600" dirty="0" smtClean="0"/>
              <a:t>horizontal surfaces with shallow, hairline cracks that show no evidence of steel rebar corrosion. Be sure to not use in sloped areas where material could pool.</a:t>
            </a:r>
            <a:endParaRPr lang="en-US" sz="1600" dirty="0"/>
          </a:p>
        </p:txBody>
      </p:sp>
      <p:pic>
        <p:nvPicPr>
          <p:cNvPr id="9" name="Picture 2" descr="K:\Training\Projects\Customer\AIA\Online Courses\Concrete Repair Applications\Images\Flood coating.bmp"/>
          <p:cNvPicPr>
            <a:picLocks noChangeAspect="1" noChangeArrowheads="1"/>
          </p:cNvPicPr>
          <p:nvPr/>
        </p:nvPicPr>
        <p:blipFill rotWithShape="1">
          <a:blip r:embed="rId6">
            <a:extLst>
              <a:ext uri="{28A0092B-C50C-407E-A947-70E740481C1C}">
                <a14:useLocalDpi xmlns:a14="http://schemas.microsoft.com/office/drawing/2010/main" val="0"/>
              </a:ext>
            </a:extLst>
          </a:blip>
          <a:srcRect l="2355" t="5536" r="2355" b="5531"/>
          <a:stretch/>
        </p:blipFill>
        <p:spPr bwMode="auto">
          <a:xfrm>
            <a:off x="4659156" y="1819313"/>
            <a:ext cx="4256243" cy="3057487"/>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3" name="Rectangle 2"/>
          <p:cNvSpPr/>
          <p:nvPr/>
        </p:nvSpPr>
        <p:spPr>
          <a:xfrm>
            <a:off x="369984" y="5994975"/>
            <a:ext cx="7749447" cy="584775"/>
          </a:xfrm>
          <a:prstGeom prst="rect">
            <a:avLst/>
          </a:prstGeom>
        </p:spPr>
        <p:txBody>
          <a:bodyPr wrap="square">
            <a:spAutoFit/>
          </a:bodyPr>
          <a:lstStyle/>
          <a:p>
            <a:r>
              <a:rPr lang="en-US" sz="1600" b="1" dirty="0"/>
              <a:t>For more information, refer to:</a:t>
            </a:r>
          </a:p>
          <a:p>
            <a:pPr marL="285750" indent="-285750">
              <a:buFont typeface="Arial" panose="020B0604020202020204" pitchFamily="34" charset="0"/>
              <a:buChar char="•"/>
            </a:pPr>
            <a:r>
              <a:rPr lang="en-US" sz="1600" b="1" dirty="0" smtClean="0"/>
              <a:t>ACI </a:t>
            </a:r>
            <a:r>
              <a:rPr lang="en-US" sz="1600" b="1" dirty="0"/>
              <a:t>224.1R </a:t>
            </a:r>
            <a:r>
              <a:rPr lang="en-US" sz="1600" i="1" dirty="0"/>
              <a:t>Causes, Evaluation, and Repair of Cracks in Concrete Structures</a:t>
            </a:r>
          </a:p>
        </p:txBody>
      </p:sp>
      <p:sp>
        <p:nvSpPr>
          <p:cNvPr id="10" name="TextBox 9"/>
          <p:cNvSpPr txBox="1"/>
          <p:nvPr/>
        </p:nvSpPr>
        <p:spPr>
          <a:xfrm>
            <a:off x="4957559" y="4886980"/>
            <a:ext cx="3659435" cy="523220"/>
          </a:xfrm>
          <a:prstGeom prst="rect">
            <a:avLst/>
          </a:prstGeom>
          <a:noFill/>
        </p:spPr>
        <p:txBody>
          <a:bodyPr wrap="square" rtlCol="0">
            <a:spAutoFit/>
          </a:bodyPr>
          <a:lstStyle/>
          <a:p>
            <a:pPr algn="ctr"/>
            <a:r>
              <a:rPr lang="en-US" sz="2800" b="1" dirty="0" smtClean="0">
                <a:solidFill>
                  <a:srgbClr val="C00000"/>
                </a:solidFill>
              </a:rPr>
              <a:t>For non-moving cracks</a:t>
            </a:r>
          </a:p>
        </p:txBody>
      </p:sp>
      <p:pic>
        <p:nvPicPr>
          <p:cNvPr id="11" name="Picture 2" descr="K:\Training\Projects\Customer\AIA\Online Courses\Concrete Repair Applications\Images\magnifying glass.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09325" y="6071175"/>
            <a:ext cx="260659" cy="251684"/>
          </a:xfrm>
          <a:prstGeom prst="rect">
            <a:avLst/>
          </a:prstGeom>
          <a:noFill/>
          <a:extLst>
            <a:ext uri="{909E8E84-426E-40DD-AFC4-6F175D3DCCD1}">
              <a14:hiddenFill xmlns:a14="http://schemas.microsoft.com/office/drawing/2010/main">
                <a:solidFill>
                  <a:srgbClr val="FFFFFF"/>
                </a:solidFill>
              </a14:hiddenFill>
            </a:ext>
          </a:extLst>
        </p:spPr>
      </p:pic>
      <p:grpSp>
        <p:nvGrpSpPr>
          <p:cNvPr id="12" name="Group 11"/>
          <p:cNvGrpSpPr/>
          <p:nvPr/>
        </p:nvGrpSpPr>
        <p:grpSpPr>
          <a:xfrm>
            <a:off x="7620000" y="5913468"/>
            <a:ext cx="1383323" cy="835480"/>
            <a:chOff x="7226751" y="5867400"/>
            <a:chExt cx="1230923" cy="810937"/>
          </a:xfrm>
        </p:grpSpPr>
        <p:sp>
          <p:nvSpPr>
            <p:cNvPr id="13" name="Rectangle 12"/>
            <p:cNvSpPr/>
            <p:nvPr/>
          </p:nvSpPr>
          <p:spPr>
            <a:xfrm>
              <a:off x="7287998" y="5926517"/>
              <a:ext cx="1130224" cy="710082"/>
            </a:xfrm>
            <a:prstGeom prst="rect">
              <a:avLst/>
            </a:prstGeom>
            <a:solidFill>
              <a:schemeClr val="bg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4" name="Group 13"/>
            <p:cNvGrpSpPr/>
            <p:nvPr/>
          </p:nvGrpSpPr>
          <p:grpSpPr>
            <a:xfrm>
              <a:off x="7226751" y="5867400"/>
              <a:ext cx="1230923" cy="810937"/>
              <a:chOff x="7445826" y="5742263"/>
              <a:chExt cx="1230923" cy="810937"/>
            </a:xfrm>
          </p:grpSpPr>
          <p:pic>
            <p:nvPicPr>
              <p:cNvPr id="15" name="Picture 2" descr="C:\Users\ccoughlin\AppData\Local\Microsoft\Windows\Temporary Internet Files\Content.IE5\W7XYMR41\thumb-Clipboard-Background-33.3-12658[1].gif"/>
              <p:cNvPicPr>
                <a:picLocks noChangeAspect="1" noChangeArrowheads="1"/>
              </p:cNvPicPr>
              <p:nvPr>
                <p:custDataLst>
                  <p:tags r:id="rId2"/>
                </p:custDataLst>
              </p:nvPr>
            </p:nvPicPr>
            <p:blipFill>
              <a:blip r:embed="rId8">
                <a:extLst>
                  <a:ext uri="{28A0092B-C50C-407E-A947-70E740481C1C}">
                    <a14:useLocalDpi xmlns:a14="http://schemas.microsoft.com/office/drawing/2010/main" val="0"/>
                  </a:ext>
                </a:extLst>
              </a:blip>
              <a:srcRect/>
              <a:stretch>
                <a:fillRect/>
              </a:stretch>
            </p:blipFill>
            <p:spPr bwMode="auto">
              <a:xfrm>
                <a:off x="7497001" y="5742263"/>
                <a:ext cx="1140296" cy="810937"/>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5"/>
              <p:cNvSpPr txBox="1"/>
              <p:nvPr/>
            </p:nvSpPr>
            <p:spPr>
              <a:xfrm>
                <a:off x="7445826" y="6172908"/>
                <a:ext cx="1219200" cy="338554"/>
              </a:xfrm>
              <a:prstGeom prst="rect">
                <a:avLst/>
              </a:prstGeom>
              <a:noFill/>
            </p:spPr>
            <p:txBody>
              <a:bodyPr wrap="square" rtlCol="0">
                <a:spAutoFit/>
              </a:bodyPr>
              <a:lstStyle/>
              <a:p>
                <a:pPr algn="ctr"/>
                <a:r>
                  <a:rPr lang="en-US" sz="1600" i="1" dirty="0" smtClean="0"/>
                  <a:t>Bulletin </a:t>
                </a:r>
                <a:endParaRPr lang="en-US" sz="1600" i="1" dirty="0"/>
              </a:p>
            </p:txBody>
          </p:sp>
          <p:sp>
            <p:nvSpPr>
              <p:cNvPr id="17" name="Rectangle 16"/>
              <p:cNvSpPr/>
              <p:nvPr>
                <p:custDataLst>
                  <p:tags r:id="rId3"/>
                </p:custDataLst>
              </p:nvPr>
            </p:nvSpPr>
            <p:spPr>
              <a:xfrm>
                <a:off x="7457549" y="5783795"/>
                <a:ext cx="1219200" cy="507850"/>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28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RAP-13</a:t>
                </a:r>
              </a:p>
            </p:txBody>
          </p:sp>
        </p:grpSp>
      </p:grpSp>
    </p:spTree>
    <p:custDataLst>
      <p:tags r:id="rId1"/>
    </p:custDataLst>
    <p:extLst>
      <p:ext uri="{BB962C8B-B14F-4D97-AF65-F5344CB8AC3E}">
        <p14:creationId xmlns:p14="http://schemas.microsoft.com/office/powerpoint/2010/main" val="12798410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animEffect transition="in" filter="fade">
                                      <p:cBhvr>
                                        <p:cTn id="7" dur="1000"/>
                                        <p:tgtEl>
                                          <p:spTgt spid="5">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xEl>
                                              <p:pRg st="4" end="4"/>
                                            </p:txEl>
                                          </p:spTgt>
                                        </p:tgtEl>
                                        <p:attrNameLst>
                                          <p:attrName>style.visibility</p:attrName>
                                        </p:attrNameLst>
                                      </p:cBhvr>
                                      <p:to>
                                        <p:strVal val="visible"/>
                                      </p:to>
                                    </p:set>
                                    <p:animEffect transition="in" filter="fade">
                                      <p:cBhvr>
                                        <p:cTn id="12" dur="1000"/>
                                        <p:tgtEl>
                                          <p:spTgt spid="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dirty="0" smtClean="0"/>
              <a:t>Concrete Basics</a:t>
            </a:r>
            <a:endParaRPr lang="en-US" dirty="0"/>
          </a:p>
        </p:txBody>
      </p:sp>
    </p:spTree>
    <p:custDataLst>
      <p:tags r:id="rId1"/>
    </p:custDataLst>
    <p:extLst>
      <p:ext uri="{BB962C8B-B14F-4D97-AF65-F5344CB8AC3E}">
        <p14:creationId xmlns:p14="http://schemas.microsoft.com/office/powerpoint/2010/main" val="3282388325"/>
      </p:ext>
    </p:extLst>
  </p:cSld>
  <p:clrMapOvr>
    <a:masterClrMapping/>
  </p:clrMapOvr>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Moving Cracks</a:t>
            </a:r>
            <a:endParaRPr lang="en-US" dirty="0"/>
          </a:p>
        </p:txBody>
      </p:sp>
      <p:sp>
        <p:nvSpPr>
          <p:cNvPr id="3" name="Content Placeholder 2"/>
          <p:cNvSpPr>
            <a:spLocks noGrp="1"/>
          </p:cNvSpPr>
          <p:nvPr>
            <p:ph idx="1"/>
          </p:nvPr>
        </p:nvSpPr>
        <p:spPr>
          <a:xfrm>
            <a:off x="457200" y="1162051"/>
            <a:ext cx="8229600" cy="514350"/>
          </a:xfrm>
        </p:spPr>
        <p:txBody>
          <a:bodyPr/>
          <a:lstStyle/>
          <a:p>
            <a:r>
              <a:rPr lang="en-US" sz="2400" dirty="0" smtClean="0">
                <a:solidFill>
                  <a:schemeClr val="tx1"/>
                </a:solidFill>
              </a:rPr>
              <a:t>Now we’ll take a look at how to repair </a:t>
            </a:r>
            <a:r>
              <a:rPr lang="en-US" sz="2400" b="1" dirty="0" smtClean="0">
                <a:solidFill>
                  <a:srgbClr val="00B050"/>
                </a:solidFill>
              </a:rPr>
              <a:t>moving cracks</a:t>
            </a:r>
            <a:r>
              <a:rPr lang="en-US" sz="2400" dirty="0" smtClean="0">
                <a:solidFill>
                  <a:schemeClr val="tx1"/>
                </a:solidFill>
              </a:rPr>
              <a:t>…</a:t>
            </a:r>
            <a:endParaRPr lang="en-US" sz="2400" dirty="0">
              <a:solidFill>
                <a:schemeClr val="tx1"/>
              </a:solidFill>
            </a:endParaRPr>
          </a:p>
        </p:txBody>
      </p:sp>
      <p:sp>
        <p:nvSpPr>
          <p:cNvPr id="4" name="TextBox 3"/>
          <p:cNvSpPr txBox="1"/>
          <p:nvPr/>
        </p:nvSpPr>
        <p:spPr>
          <a:xfrm>
            <a:off x="457200" y="1752600"/>
            <a:ext cx="7620000" cy="2308324"/>
          </a:xfrm>
          <a:prstGeom prst="rect">
            <a:avLst/>
          </a:prstGeom>
          <a:noFill/>
        </p:spPr>
        <p:txBody>
          <a:bodyPr wrap="square" rtlCol="0">
            <a:spAutoFit/>
          </a:bodyPr>
          <a:lstStyle/>
          <a:p>
            <a:r>
              <a:rPr lang="en-US" dirty="0" smtClean="0"/>
              <a:t>Remember, generally </a:t>
            </a:r>
            <a:r>
              <a:rPr lang="en-US" b="1" dirty="0" smtClean="0">
                <a:solidFill>
                  <a:srgbClr val="00B050"/>
                </a:solidFill>
              </a:rPr>
              <a:t>moving cracks are non-structural </a:t>
            </a:r>
            <a:r>
              <a:rPr lang="en-US" dirty="0" smtClean="0"/>
              <a:t>and need to be filled with a flexible, rubbery material that can accommodate for movement.</a:t>
            </a:r>
          </a:p>
          <a:p>
            <a:endParaRPr lang="en-US" b="1" dirty="0">
              <a:solidFill>
                <a:srgbClr val="00B050"/>
              </a:solidFill>
            </a:endParaRPr>
          </a:p>
          <a:p>
            <a:r>
              <a:rPr lang="en-US" b="1" dirty="0" smtClean="0"/>
              <a:t>Possible repair materials for moving cracks include:</a:t>
            </a:r>
          </a:p>
          <a:p>
            <a:pPr marL="285750" indent="-285750">
              <a:buFont typeface="Arial" panose="020B0604020202020204" pitchFamily="34" charset="0"/>
              <a:buChar char="•"/>
            </a:pPr>
            <a:r>
              <a:rPr lang="en-US" dirty="0" smtClean="0"/>
              <a:t>Polyurethane grouts or sealants</a:t>
            </a:r>
          </a:p>
          <a:p>
            <a:pPr marL="285750" indent="-285750">
              <a:buFont typeface="Arial" panose="020B0604020202020204" pitchFamily="34" charset="0"/>
              <a:buChar char="•"/>
            </a:pPr>
            <a:r>
              <a:rPr lang="en-US" dirty="0" smtClean="0"/>
              <a:t>Polysulfide sealants</a:t>
            </a:r>
          </a:p>
          <a:p>
            <a:pPr marL="285750" indent="-285750">
              <a:buFont typeface="Arial" panose="020B0604020202020204" pitchFamily="34" charset="0"/>
              <a:buChar char="•"/>
            </a:pPr>
            <a:r>
              <a:rPr lang="en-US" dirty="0" smtClean="0"/>
              <a:t>Silicone sealants</a:t>
            </a:r>
          </a:p>
          <a:p>
            <a:pPr marL="285750" indent="-285750">
              <a:buFont typeface="Arial" panose="020B0604020202020204" pitchFamily="34" charset="0"/>
              <a:buChar char="•"/>
            </a:pPr>
            <a:endParaRPr lang="en-US" dirty="0"/>
          </a:p>
        </p:txBody>
      </p:sp>
      <p:pic>
        <p:nvPicPr>
          <p:cNvPr id="61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05399" y="3124200"/>
            <a:ext cx="2782887" cy="30152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ustDataLst>
      <p:tags r:id="rId1"/>
    </p:custDataLst>
    <p:extLst>
      <p:ext uri="{BB962C8B-B14F-4D97-AF65-F5344CB8AC3E}">
        <p14:creationId xmlns:p14="http://schemas.microsoft.com/office/powerpoint/2010/main" val="11352734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animEffect transition="in" filter="fade">
                                      <p:cBhvr>
                                        <p:cTn id="7" dur="1000"/>
                                        <p:tgtEl>
                                          <p:spTgt spid="4">
                                            <p:txEl>
                                              <p:pRg st="2" end="2"/>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4">
                                            <p:txEl>
                                              <p:pRg st="3" end="3"/>
                                            </p:txEl>
                                          </p:spTgt>
                                        </p:tgtEl>
                                        <p:attrNameLst>
                                          <p:attrName>style.visibility</p:attrName>
                                        </p:attrNameLst>
                                      </p:cBhvr>
                                      <p:to>
                                        <p:strVal val="visible"/>
                                      </p:to>
                                    </p:set>
                                    <p:animEffect transition="in" filter="fade">
                                      <p:cBhvr>
                                        <p:cTn id="10" dur="1000"/>
                                        <p:tgtEl>
                                          <p:spTgt spid="4">
                                            <p:txEl>
                                              <p:pRg st="3" end="3"/>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4">
                                            <p:txEl>
                                              <p:pRg st="4" end="4"/>
                                            </p:txEl>
                                          </p:spTgt>
                                        </p:tgtEl>
                                        <p:attrNameLst>
                                          <p:attrName>style.visibility</p:attrName>
                                        </p:attrNameLst>
                                      </p:cBhvr>
                                      <p:to>
                                        <p:strVal val="visible"/>
                                      </p:to>
                                    </p:set>
                                    <p:animEffect transition="in" filter="fade">
                                      <p:cBhvr>
                                        <p:cTn id="13" dur="1000"/>
                                        <p:tgtEl>
                                          <p:spTgt spid="4">
                                            <p:txEl>
                                              <p:pRg st="4" end="4"/>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4">
                                            <p:txEl>
                                              <p:pRg st="5" end="5"/>
                                            </p:txEl>
                                          </p:spTgt>
                                        </p:tgtEl>
                                        <p:attrNameLst>
                                          <p:attrName>style.visibility</p:attrName>
                                        </p:attrNameLst>
                                      </p:cBhvr>
                                      <p:to>
                                        <p:strVal val="visible"/>
                                      </p:to>
                                    </p:set>
                                    <p:animEffect transition="in" filter="fade">
                                      <p:cBhvr>
                                        <p:cTn id="16" dur="1000"/>
                                        <p:tgtEl>
                                          <p:spTgt spid="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Moving Cracks</a:t>
            </a:r>
            <a:endParaRPr lang="en-US" dirty="0"/>
          </a:p>
        </p:txBody>
      </p:sp>
      <p:sp>
        <p:nvSpPr>
          <p:cNvPr id="5" name="Content Placeholder 2"/>
          <p:cNvSpPr txBox="1">
            <a:spLocks/>
          </p:cNvSpPr>
          <p:nvPr/>
        </p:nvSpPr>
        <p:spPr>
          <a:xfrm>
            <a:off x="457200" y="1162051"/>
            <a:ext cx="8229600" cy="514350"/>
          </a:xfrm>
          <a:prstGeom prst="rect">
            <a:avLst/>
          </a:prstGeom>
        </p:spPr>
        <p:txBody>
          <a:bodyPr/>
          <a:lstStyle>
            <a:lvl1pPr marL="0" indent="0" algn="l" rtl="0" eaLnBrk="0" fontAlgn="base" hangingPunct="0">
              <a:spcBef>
                <a:spcPct val="20000"/>
              </a:spcBef>
              <a:spcAft>
                <a:spcPct val="0"/>
              </a:spcAft>
              <a:buNone/>
              <a:defRPr sz="2000">
                <a:solidFill>
                  <a:schemeClr val="tx1">
                    <a:lumMod val="75000"/>
                    <a:lumOff val="25000"/>
                  </a:schemeClr>
                </a:solidFill>
                <a:latin typeface="Calibri" pitchFamily="34" charset="0"/>
                <a:ea typeface="+mn-ea"/>
                <a:cs typeface="Calibri" pitchFamily="34" charset="0"/>
              </a:defRPr>
            </a:lvl1pPr>
            <a:lvl2pPr marL="742950" indent="-285750" algn="l" rtl="0" eaLnBrk="0" fontAlgn="base" hangingPunct="0">
              <a:spcBef>
                <a:spcPct val="20000"/>
              </a:spcBef>
              <a:spcAft>
                <a:spcPct val="0"/>
              </a:spcAft>
              <a:buChar char="–"/>
              <a:defRPr>
                <a:solidFill>
                  <a:srgbClr val="4D4D4D"/>
                </a:solidFill>
                <a:latin typeface="Calibri" pitchFamily="34" charset="0"/>
                <a:cs typeface="Calibri" pitchFamily="34" charset="0"/>
              </a:defRPr>
            </a:lvl2pPr>
            <a:lvl3pPr marL="1143000" indent="-228600" algn="l" rtl="0" eaLnBrk="0" fontAlgn="base" hangingPunct="0">
              <a:spcBef>
                <a:spcPct val="20000"/>
              </a:spcBef>
              <a:spcAft>
                <a:spcPct val="0"/>
              </a:spcAft>
              <a:buChar char="•"/>
              <a:defRPr sz="1600">
                <a:solidFill>
                  <a:srgbClr val="4D4D4D"/>
                </a:solidFill>
                <a:latin typeface="Calibri" pitchFamily="34" charset="0"/>
                <a:cs typeface="Calibri" pitchFamily="34" charset="0"/>
              </a:defRPr>
            </a:lvl3pPr>
            <a:lvl4pPr marL="1600200" indent="-228600" algn="l" rtl="0" eaLnBrk="0" fontAlgn="base" hangingPunct="0">
              <a:spcBef>
                <a:spcPct val="20000"/>
              </a:spcBef>
              <a:spcAft>
                <a:spcPct val="0"/>
              </a:spcAft>
              <a:buChar char="–"/>
              <a:defRPr sz="1400">
                <a:solidFill>
                  <a:srgbClr val="4D4D4D"/>
                </a:solidFill>
                <a:latin typeface="Calibri" pitchFamily="34" charset="0"/>
                <a:cs typeface="Calibri" pitchFamily="34" charset="0"/>
              </a:defRPr>
            </a:lvl4pPr>
            <a:lvl5pPr marL="2057400" indent="-228600" algn="l" rtl="0" eaLnBrk="0" fontAlgn="base" hangingPunct="0">
              <a:spcBef>
                <a:spcPct val="20000"/>
              </a:spcBef>
              <a:spcAft>
                <a:spcPct val="0"/>
              </a:spcAft>
              <a:buChar char="»"/>
              <a:defRPr sz="1200">
                <a:solidFill>
                  <a:srgbClr val="4D4D4D"/>
                </a:solidFill>
                <a:latin typeface="Calibri" pitchFamily="34" charset="0"/>
                <a:cs typeface="Calibri" pitchFamily="34" charset="0"/>
              </a:defRPr>
            </a:lvl5pPr>
            <a:lvl6pPr marL="2514600" indent="-228600" algn="l" rtl="0" fontAlgn="base">
              <a:spcBef>
                <a:spcPct val="20000"/>
              </a:spcBef>
              <a:spcAft>
                <a:spcPct val="0"/>
              </a:spcAft>
              <a:buChar char="»"/>
              <a:defRPr sz="1200">
                <a:solidFill>
                  <a:srgbClr val="4D4D4D"/>
                </a:solidFill>
                <a:latin typeface="+mn-lt"/>
              </a:defRPr>
            </a:lvl6pPr>
            <a:lvl7pPr marL="2971800" indent="-228600" algn="l" rtl="0" fontAlgn="base">
              <a:spcBef>
                <a:spcPct val="20000"/>
              </a:spcBef>
              <a:spcAft>
                <a:spcPct val="0"/>
              </a:spcAft>
              <a:buChar char="»"/>
              <a:defRPr sz="1200">
                <a:solidFill>
                  <a:srgbClr val="4D4D4D"/>
                </a:solidFill>
                <a:latin typeface="+mn-lt"/>
              </a:defRPr>
            </a:lvl7pPr>
            <a:lvl8pPr marL="3429000" indent="-228600" algn="l" rtl="0" fontAlgn="base">
              <a:spcBef>
                <a:spcPct val="20000"/>
              </a:spcBef>
              <a:spcAft>
                <a:spcPct val="0"/>
              </a:spcAft>
              <a:buChar char="»"/>
              <a:defRPr sz="1200">
                <a:solidFill>
                  <a:srgbClr val="4D4D4D"/>
                </a:solidFill>
                <a:latin typeface="+mn-lt"/>
              </a:defRPr>
            </a:lvl8pPr>
            <a:lvl9pPr marL="3886200" indent="-228600" algn="l" rtl="0" fontAlgn="base">
              <a:spcBef>
                <a:spcPct val="20000"/>
              </a:spcBef>
              <a:spcAft>
                <a:spcPct val="0"/>
              </a:spcAft>
              <a:buChar char="»"/>
              <a:defRPr sz="1200">
                <a:solidFill>
                  <a:srgbClr val="4D4D4D"/>
                </a:solidFill>
                <a:latin typeface="+mn-lt"/>
              </a:defRPr>
            </a:lvl9pPr>
          </a:lstStyle>
          <a:p>
            <a:r>
              <a:rPr lang="en-US" sz="2400" kern="0" dirty="0" smtClean="0">
                <a:solidFill>
                  <a:schemeClr val="tx1"/>
                </a:solidFill>
              </a:rPr>
              <a:t>When applying repair material to </a:t>
            </a:r>
            <a:r>
              <a:rPr lang="en-US" sz="2400" b="1" kern="0" dirty="0" smtClean="0">
                <a:solidFill>
                  <a:srgbClr val="00B050"/>
                </a:solidFill>
              </a:rPr>
              <a:t>moving cracks </a:t>
            </a:r>
            <a:r>
              <a:rPr lang="en-US" sz="2400" kern="0" dirty="0" smtClean="0">
                <a:solidFill>
                  <a:schemeClr val="tx1"/>
                </a:solidFill>
              </a:rPr>
              <a:t>there should be no “three-sided adhesion.”</a:t>
            </a:r>
            <a:endParaRPr lang="en-US" sz="2400" kern="0" dirty="0">
              <a:solidFill>
                <a:schemeClr val="tx1"/>
              </a:solidFill>
            </a:endParaRPr>
          </a:p>
        </p:txBody>
      </p:sp>
      <p:sp>
        <p:nvSpPr>
          <p:cNvPr id="6" name="TextBox 5"/>
          <p:cNvSpPr txBox="1"/>
          <p:nvPr/>
        </p:nvSpPr>
        <p:spPr>
          <a:xfrm>
            <a:off x="457200" y="1944469"/>
            <a:ext cx="7848600" cy="646331"/>
          </a:xfrm>
          <a:prstGeom prst="rect">
            <a:avLst/>
          </a:prstGeom>
          <a:noFill/>
        </p:spPr>
        <p:txBody>
          <a:bodyPr wrap="square" rtlCol="0">
            <a:spAutoFit/>
          </a:bodyPr>
          <a:lstStyle/>
          <a:p>
            <a:r>
              <a:rPr lang="en-US" dirty="0" smtClean="0"/>
              <a:t>This is done so that the material can expand and contract horizontally without putting pressure on the bottom of the crack. </a:t>
            </a:r>
            <a:endParaRPr lang="en-US" dirty="0"/>
          </a:p>
        </p:txBody>
      </p:sp>
      <p:grpSp>
        <p:nvGrpSpPr>
          <p:cNvPr id="17" name="Group 16"/>
          <p:cNvGrpSpPr/>
          <p:nvPr/>
        </p:nvGrpSpPr>
        <p:grpSpPr>
          <a:xfrm>
            <a:off x="2352101" y="2869375"/>
            <a:ext cx="4054541" cy="1574614"/>
            <a:chOff x="1371600" y="2810099"/>
            <a:chExt cx="4054541" cy="1574614"/>
          </a:xfrm>
        </p:grpSpPr>
        <p:sp>
          <p:nvSpPr>
            <p:cNvPr id="16" name="Rectangle 15"/>
            <p:cNvSpPr/>
            <p:nvPr/>
          </p:nvSpPr>
          <p:spPr>
            <a:xfrm>
              <a:off x="1371600" y="2831335"/>
              <a:ext cx="4054541" cy="1553378"/>
            </a:xfrm>
            <a:prstGeom prst="rect">
              <a:avLst/>
            </a:prstGeom>
            <a:solidFill>
              <a:schemeClr val="bg2"/>
            </a:solidFill>
            <a:ln w="12700">
              <a:solidFill>
                <a:schemeClr val="bg2"/>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2356566" y="2831335"/>
              <a:ext cx="1682033" cy="1283465"/>
            </a:xfrm>
            <a:prstGeom prst="rect">
              <a:avLst/>
            </a:prstGeom>
            <a:solidFill>
              <a:srgbClr val="FFCC66"/>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p:nvSpPr>
          <p:spPr>
            <a:xfrm>
              <a:off x="2883435" y="4039518"/>
              <a:ext cx="838659" cy="265782"/>
            </a:xfrm>
            <a:prstGeom prst="rect">
              <a:avLst/>
            </a:prstGeom>
            <a:solidFill>
              <a:schemeClr val="bg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Freeform 12"/>
            <p:cNvSpPr/>
            <p:nvPr/>
          </p:nvSpPr>
          <p:spPr>
            <a:xfrm>
              <a:off x="1371600" y="2810099"/>
              <a:ext cx="1969934" cy="1574614"/>
            </a:xfrm>
            <a:custGeom>
              <a:avLst/>
              <a:gdLst>
                <a:gd name="connsiteX0" fmla="*/ 1187736 w 1969934"/>
                <a:gd name="connsiteY0" fmla="*/ 18480 h 1560842"/>
                <a:gd name="connsiteX1" fmla="*/ 1419090 w 1969934"/>
                <a:gd name="connsiteY1" fmla="*/ 7463 h 1560842"/>
                <a:gd name="connsiteX2" fmla="*/ 1463158 w 1969934"/>
                <a:gd name="connsiteY2" fmla="*/ 18480 h 1560842"/>
                <a:gd name="connsiteX3" fmla="*/ 1441124 w 1969934"/>
                <a:gd name="connsiteY3" fmla="*/ 51531 h 1560842"/>
                <a:gd name="connsiteX4" fmla="*/ 1430107 w 1969934"/>
                <a:gd name="connsiteY4" fmla="*/ 95598 h 1560842"/>
                <a:gd name="connsiteX5" fmla="*/ 1408073 w 1969934"/>
                <a:gd name="connsiteY5" fmla="*/ 128649 h 1560842"/>
                <a:gd name="connsiteX6" fmla="*/ 1397056 w 1969934"/>
                <a:gd name="connsiteY6" fmla="*/ 161700 h 1560842"/>
                <a:gd name="connsiteX7" fmla="*/ 1430107 w 1969934"/>
                <a:gd name="connsiteY7" fmla="*/ 271868 h 1560842"/>
                <a:gd name="connsiteX8" fmla="*/ 1452141 w 1969934"/>
                <a:gd name="connsiteY8" fmla="*/ 304919 h 1560842"/>
                <a:gd name="connsiteX9" fmla="*/ 1485191 w 1969934"/>
                <a:gd name="connsiteY9" fmla="*/ 315936 h 1560842"/>
                <a:gd name="connsiteX10" fmla="*/ 1496208 w 1969934"/>
                <a:gd name="connsiteY10" fmla="*/ 481189 h 1560842"/>
                <a:gd name="connsiteX11" fmla="*/ 1518242 w 1969934"/>
                <a:gd name="connsiteY11" fmla="*/ 514239 h 1560842"/>
                <a:gd name="connsiteX12" fmla="*/ 1573326 w 1969934"/>
                <a:gd name="connsiteY12" fmla="*/ 525256 h 1560842"/>
                <a:gd name="connsiteX13" fmla="*/ 1606377 w 1969934"/>
                <a:gd name="connsiteY13" fmla="*/ 591357 h 1560842"/>
                <a:gd name="connsiteX14" fmla="*/ 1584343 w 1969934"/>
                <a:gd name="connsiteY14" fmla="*/ 657459 h 1560842"/>
                <a:gd name="connsiteX15" fmla="*/ 1606377 w 1969934"/>
                <a:gd name="connsiteY15" fmla="*/ 690509 h 1560842"/>
                <a:gd name="connsiteX16" fmla="*/ 1639428 w 1969934"/>
                <a:gd name="connsiteY16" fmla="*/ 701526 h 1560842"/>
                <a:gd name="connsiteX17" fmla="*/ 1672478 w 1969934"/>
                <a:gd name="connsiteY17" fmla="*/ 723560 h 1560842"/>
                <a:gd name="connsiteX18" fmla="*/ 1683495 w 1969934"/>
                <a:gd name="connsiteY18" fmla="*/ 778644 h 1560842"/>
                <a:gd name="connsiteX19" fmla="*/ 1694512 w 1969934"/>
                <a:gd name="connsiteY19" fmla="*/ 822712 h 1560842"/>
                <a:gd name="connsiteX20" fmla="*/ 1705529 w 1969934"/>
                <a:gd name="connsiteY20" fmla="*/ 888813 h 1560842"/>
                <a:gd name="connsiteX21" fmla="*/ 1738579 w 1969934"/>
                <a:gd name="connsiteY21" fmla="*/ 954914 h 1560842"/>
                <a:gd name="connsiteX22" fmla="*/ 1749596 w 1969934"/>
                <a:gd name="connsiteY22" fmla="*/ 987965 h 1560842"/>
                <a:gd name="connsiteX23" fmla="*/ 1760613 w 1969934"/>
                <a:gd name="connsiteY23" fmla="*/ 1175251 h 1560842"/>
                <a:gd name="connsiteX24" fmla="*/ 1782647 w 1969934"/>
                <a:gd name="connsiteY24" fmla="*/ 1241353 h 1560842"/>
                <a:gd name="connsiteX25" fmla="*/ 1804681 w 1969934"/>
                <a:gd name="connsiteY25" fmla="*/ 1417622 h 1560842"/>
                <a:gd name="connsiteX26" fmla="*/ 1826714 w 1969934"/>
                <a:gd name="connsiteY26" fmla="*/ 1450673 h 1560842"/>
                <a:gd name="connsiteX27" fmla="*/ 1859765 w 1969934"/>
                <a:gd name="connsiteY27" fmla="*/ 1472707 h 1560842"/>
                <a:gd name="connsiteX28" fmla="*/ 1936883 w 1969934"/>
                <a:gd name="connsiteY28" fmla="*/ 1527791 h 1560842"/>
                <a:gd name="connsiteX29" fmla="*/ 1969934 w 1969934"/>
                <a:gd name="connsiteY29" fmla="*/ 1538808 h 1560842"/>
                <a:gd name="connsiteX30" fmla="*/ 1925866 w 1969934"/>
                <a:gd name="connsiteY30" fmla="*/ 1560842 h 1560842"/>
                <a:gd name="connsiteX31" fmla="*/ 1760613 w 1969934"/>
                <a:gd name="connsiteY31" fmla="*/ 1516774 h 1560842"/>
                <a:gd name="connsiteX32" fmla="*/ 1540276 w 1969934"/>
                <a:gd name="connsiteY32" fmla="*/ 1494741 h 1560842"/>
                <a:gd name="connsiteX33" fmla="*/ 1485191 w 1969934"/>
                <a:gd name="connsiteY33" fmla="*/ 1483724 h 1560842"/>
                <a:gd name="connsiteX34" fmla="*/ 1441124 w 1969934"/>
                <a:gd name="connsiteY34" fmla="*/ 1472707 h 1560842"/>
                <a:gd name="connsiteX35" fmla="*/ 1375023 w 1969934"/>
                <a:gd name="connsiteY35" fmla="*/ 1461690 h 1560842"/>
                <a:gd name="connsiteX36" fmla="*/ 758078 w 1969934"/>
                <a:gd name="connsiteY36" fmla="*/ 1472707 h 1560842"/>
                <a:gd name="connsiteX37" fmla="*/ 493673 w 1969934"/>
                <a:gd name="connsiteY37" fmla="*/ 1461690 h 1560842"/>
                <a:gd name="connsiteX38" fmla="*/ 86049 w 1969934"/>
                <a:gd name="connsiteY38" fmla="*/ 1472707 h 1560842"/>
                <a:gd name="connsiteX39" fmla="*/ 52999 w 1969934"/>
                <a:gd name="connsiteY39" fmla="*/ 1098133 h 1560842"/>
                <a:gd name="connsiteX40" fmla="*/ 64015 w 1969934"/>
                <a:gd name="connsiteY40" fmla="*/ 965931 h 1560842"/>
                <a:gd name="connsiteX41" fmla="*/ 41982 w 1969934"/>
                <a:gd name="connsiteY41" fmla="*/ 282885 h 1560842"/>
                <a:gd name="connsiteX42" fmla="*/ 30965 w 1969934"/>
                <a:gd name="connsiteY42" fmla="*/ 227801 h 1560842"/>
                <a:gd name="connsiteX43" fmla="*/ 19948 w 1969934"/>
                <a:gd name="connsiteY43" fmla="*/ 194750 h 1560842"/>
                <a:gd name="connsiteX44" fmla="*/ 8931 w 1969934"/>
                <a:gd name="connsiteY44" fmla="*/ 84581 h 1560842"/>
                <a:gd name="connsiteX45" fmla="*/ 19948 w 1969934"/>
                <a:gd name="connsiteY45" fmla="*/ 7463 h 1560842"/>
                <a:gd name="connsiteX46" fmla="*/ 273336 w 1969934"/>
                <a:gd name="connsiteY46" fmla="*/ 18480 h 1560842"/>
                <a:gd name="connsiteX47" fmla="*/ 339437 w 1969934"/>
                <a:gd name="connsiteY47" fmla="*/ 29497 h 1560842"/>
                <a:gd name="connsiteX48" fmla="*/ 1187736 w 1969934"/>
                <a:gd name="connsiteY48" fmla="*/ 18480 h 1560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1969934" h="1560842">
                  <a:moveTo>
                    <a:pt x="1187736" y="18480"/>
                  </a:moveTo>
                  <a:cubicBezTo>
                    <a:pt x="1367678" y="14808"/>
                    <a:pt x="1341885" y="7463"/>
                    <a:pt x="1419090" y="7463"/>
                  </a:cubicBezTo>
                  <a:cubicBezTo>
                    <a:pt x="1434231" y="7463"/>
                    <a:pt x="1456387" y="4937"/>
                    <a:pt x="1463158" y="18480"/>
                  </a:cubicBezTo>
                  <a:cubicBezTo>
                    <a:pt x="1469079" y="30323"/>
                    <a:pt x="1448469" y="40514"/>
                    <a:pt x="1441124" y="51531"/>
                  </a:cubicBezTo>
                  <a:cubicBezTo>
                    <a:pt x="1437452" y="66220"/>
                    <a:pt x="1436071" y="81681"/>
                    <a:pt x="1430107" y="95598"/>
                  </a:cubicBezTo>
                  <a:cubicBezTo>
                    <a:pt x="1424891" y="107768"/>
                    <a:pt x="1413994" y="116806"/>
                    <a:pt x="1408073" y="128649"/>
                  </a:cubicBezTo>
                  <a:cubicBezTo>
                    <a:pt x="1402880" y="139036"/>
                    <a:pt x="1400728" y="150683"/>
                    <a:pt x="1397056" y="161700"/>
                  </a:cubicBezTo>
                  <a:cubicBezTo>
                    <a:pt x="1403215" y="186334"/>
                    <a:pt x="1419378" y="255775"/>
                    <a:pt x="1430107" y="271868"/>
                  </a:cubicBezTo>
                  <a:cubicBezTo>
                    <a:pt x="1437452" y="282885"/>
                    <a:pt x="1441802" y="296647"/>
                    <a:pt x="1452141" y="304919"/>
                  </a:cubicBezTo>
                  <a:cubicBezTo>
                    <a:pt x="1461209" y="312173"/>
                    <a:pt x="1474174" y="312264"/>
                    <a:pt x="1485191" y="315936"/>
                  </a:cubicBezTo>
                  <a:cubicBezTo>
                    <a:pt x="1488863" y="371020"/>
                    <a:pt x="1487132" y="426734"/>
                    <a:pt x="1496208" y="481189"/>
                  </a:cubicBezTo>
                  <a:cubicBezTo>
                    <a:pt x="1498385" y="494249"/>
                    <a:pt x="1506746" y="507670"/>
                    <a:pt x="1518242" y="514239"/>
                  </a:cubicBezTo>
                  <a:cubicBezTo>
                    <a:pt x="1534500" y="523529"/>
                    <a:pt x="1554965" y="521584"/>
                    <a:pt x="1573326" y="525256"/>
                  </a:cubicBezTo>
                  <a:cubicBezTo>
                    <a:pt x="1581989" y="538251"/>
                    <a:pt x="1608549" y="571810"/>
                    <a:pt x="1606377" y="591357"/>
                  </a:cubicBezTo>
                  <a:cubicBezTo>
                    <a:pt x="1603812" y="614441"/>
                    <a:pt x="1584343" y="657459"/>
                    <a:pt x="1584343" y="657459"/>
                  </a:cubicBezTo>
                  <a:cubicBezTo>
                    <a:pt x="1591688" y="668476"/>
                    <a:pt x="1596038" y="682238"/>
                    <a:pt x="1606377" y="690509"/>
                  </a:cubicBezTo>
                  <a:cubicBezTo>
                    <a:pt x="1615445" y="697763"/>
                    <a:pt x="1629041" y="696332"/>
                    <a:pt x="1639428" y="701526"/>
                  </a:cubicBezTo>
                  <a:cubicBezTo>
                    <a:pt x="1651271" y="707447"/>
                    <a:pt x="1661461" y="716215"/>
                    <a:pt x="1672478" y="723560"/>
                  </a:cubicBezTo>
                  <a:cubicBezTo>
                    <a:pt x="1676150" y="741921"/>
                    <a:pt x="1679433" y="760365"/>
                    <a:pt x="1683495" y="778644"/>
                  </a:cubicBezTo>
                  <a:cubicBezTo>
                    <a:pt x="1686780" y="793425"/>
                    <a:pt x="1691542" y="807865"/>
                    <a:pt x="1694512" y="822712"/>
                  </a:cubicBezTo>
                  <a:cubicBezTo>
                    <a:pt x="1698893" y="844616"/>
                    <a:pt x="1700683" y="867007"/>
                    <a:pt x="1705529" y="888813"/>
                  </a:cubicBezTo>
                  <a:cubicBezTo>
                    <a:pt x="1716605" y="938654"/>
                    <a:pt x="1714812" y="907378"/>
                    <a:pt x="1738579" y="954914"/>
                  </a:cubicBezTo>
                  <a:cubicBezTo>
                    <a:pt x="1743772" y="965301"/>
                    <a:pt x="1745924" y="976948"/>
                    <a:pt x="1749596" y="987965"/>
                  </a:cubicBezTo>
                  <a:cubicBezTo>
                    <a:pt x="1753268" y="1050394"/>
                    <a:pt x="1752524" y="1113240"/>
                    <a:pt x="1760613" y="1175251"/>
                  </a:cubicBezTo>
                  <a:cubicBezTo>
                    <a:pt x="1763617" y="1198282"/>
                    <a:pt x="1782647" y="1241353"/>
                    <a:pt x="1782647" y="1241353"/>
                  </a:cubicBezTo>
                  <a:cubicBezTo>
                    <a:pt x="1784751" y="1268699"/>
                    <a:pt x="1780900" y="1370060"/>
                    <a:pt x="1804681" y="1417622"/>
                  </a:cubicBezTo>
                  <a:cubicBezTo>
                    <a:pt x="1810602" y="1429465"/>
                    <a:pt x="1817352" y="1441310"/>
                    <a:pt x="1826714" y="1450673"/>
                  </a:cubicBezTo>
                  <a:cubicBezTo>
                    <a:pt x="1836077" y="1460036"/>
                    <a:pt x="1848748" y="1465362"/>
                    <a:pt x="1859765" y="1472707"/>
                  </a:cubicBezTo>
                  <a:cubicBezTo>
                    <a:pt x="1878127" y="1527791"/>
                    <a:pt x="1859765" y="1502085"/>
                    <a:pt x="1936883" y="1527791"/>
                  </a:cubicBezTo>
                  <a:lnTo>
                    <a:pt x="1969934" y="1538808"/>
                  </a:lnTo>
                  <a:cubicBezTo>
                    <a:pt x="1955245" y="1546153"/>
                    <a:pt x="1942289" y="1560842"/>
                    <a:pt x="1925866" y="1560842"/>
                  </a:cubicBezTo>
                  <a:cubicBezTo>
                    <a:pt x="1703003" y="1560842"/>
                    <a:pt x="1899737" y="1539034"/>
                    <a:pt x="1760613" y="1516774"/>
                  </a:cubicBezTo>
                  <a:cubicBezTo>
                    <a:pt x="1687728" y="1505113"/>
                    <a:pt x="1540276" y="1494741"/>
                    <a:pt x="1540276" y="1494741"/>
                  </a:cubicBezTo>
                  <a:cubicBezTo>
                    <a:pt x="1521914" y="1491069"/>
                    <a:pt x="1503470" y="1487786"/>
                    <a:pt x="1485191" y="1483724"/>
                  </a:cubicBezTo>
                  <a:cubicBezTo>
                    <a:pt x="1470410" y="1480439"/>
                    <a:pt x="1455971" y="1475676"/>
                    <a:pt x="1441124" y="1472707"/>
                  </a:cubicBezTo>
                  <a:cubicBezTo>
                    <a:pt x="1419220" y="1468326"/>
                    <a:pt x="1397057" y="1465362"/>
                    <a:pt x="1375023" y="1461690"/>
                  </a:cubicBezTo>
                  <a:lnTo>
                    <a:pt x="758078" y="1472707"/>
                  </a:lnTo>
                  <a:cubicBezTo>
                    <a:pt x="669867" y="1472707"/>
                    <a:pt x="581884" y="1461690"/>
                    <a:pt x="493673" y="1461690"/>
                  </a:cubicBezTo>
                  <a:cubicBezTo>
                    <a:pt x="357749" y="1461690"/>
                    <a:pt x="221924" y="1469035"/>
                    <a:pt x="86049" y="1472707"/>
                  </a:cubicBezTo>
                  <a:cubicBezTo>
                    <a:pt x="-74978" y="1432449"/>
                    <a:pt x="36228" y="1475500"/>
                    <a:pt x="52999" y="1098133"/>
                  </a:cubicBezTo>
                  <a:cubicBezTo>
                    <a:pt x="54962" y="1053957"/>
                    <a:pt x="60343" y="1009998"/>
                    <a:pt x="64015" y="965931"/>
                  </a:cubicBezTo>
                  <a:cubicBezTo>
                    <a:pt x="56671" y="738249"/>
                    <a:pt x="86658" y="506262"/>
                    <a:pt x="41982" y="282885"/>
                  </a:cubicBezTo>
                  <a:cubicBezTo>
                    <a:pt x="38310" y="264524"/>
                    <a:pt x="35507" y="245967"/>
                    <a:pt x="30965" y="227801"/>
                  </a:cubicBezTo>
                  <a:cubicBezTo>
                    <a:pt x="28148" y="216535"/>
                    <a:pt x="23620" y="205767"/>
                    <a:pt x="19948" y="194750"/>
                  </a:cubicBezTo>
                  <a:cubicBezTo>
                    <a:pt x="16276" y="158027"/>
                    <a:pt x="8931" y="121487"/>
                    <a:pt x="8931" y="84581"/>
                  </a:cubicBezTo>
                  <a:cubicBezTo>
                    <a:pt x="8931" y="58614"/>
                    <a:pt x="-5244" y="13761"/>
                    <a:pt x="19948" y="7463"/>
                  </a:cubicBezTo>
                  <a:cubicBezTo>
                    <a:pt x="101966" y="-13041"/>
                    <a:pt x="188873" y="14808"/>
                    <a:pt x="273336" y="18480"/>
                  </a:cubicBezTo>
                  <a:cubicBezTo>
                    <a:pt x="295370" y="22152"/>
                    <a:pt x="317099" y="29497"/>
                    <a:pt x="339437" y="29497"/>
                  </a:cubicBezTo>
                  <a:cubicBezTo>
                    <a:pt x="636915" y="29497"/>
                    <a:pt x="1007794" y="22152"/>
                    <a:pt x="1187736" y="18480"/>
                  </a:cubicBezTo>
                  <a:close/>
                </a:path>
              </a:pathLst>
            </a:custGeom>
            <a:solidFill>
              <a:schemeClr val="bg2"/>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Freeform 13"/>
            <p:cNvSpPr/>
            <p:nvPr/>
          </p:nvSpPr>
          <p:spPr>
            <a:xfrm flipH="1">
              <a:off x="3189383" y="2810099"/>
              <a:ext cx="2236758" cy="1574613"/>
            </a:xfrm>
            <a:custGeom>
              <a:avLst/>
              <a:gdLst>
                <a:gd name="connsiteX0" fmla="*/ 1187736 w 1969934"/>
                <a:gd name="connsiteY0" fmla="*/ 18480 h 1560842"/>
                <a:gd name="connsiteX1" fmla="*/ 1419090 w 1969934"/>
                <a:gd name="connsiteY1" fmla="*/ 7463 h 1560842"/>
                <a:gd name="connsiteX2" fmla="*/ 1463158 w 1969934"/>
                <a:gd name="connsiteY2" fmla="*/ 18480 h 1560842"/>
                <a:gd name="connsiteX3" fmla="*/ 1441124 w 1969934"/>
                <a:gd name="connsiteY3" fmla="*/ 51531 h 1560842"/>
                <a:gd name="connsiteX4" fmla="*/ 1430107 w 1969934"/>
                <a:gd name="connsiteY4" fmla="*/ 95598 h 1560842"/>
                <a:gd name="connsiteX5" fmla="*/ 1408073 w 1969934"/>
                <a:gd name="connsiteY5" fmla="*/ 128649 h 1560842"/>
                <a:gd name="connsiteX6" fmla="*/ 1397056 w 1969934"/>
                <a:gd name="connsiteY6" fmla="*/ 161700 h 1560842"/>
                <a:gd name="connsiteX7" fmla="*/ 1430107 w 1969934"/>
                <a:gd name="connsiteY7" fmla="*/ 271868 h 1560842"/>
                <a:gd name="connsiteX8" fmla="*/ 1452141 w 1969934"/>
                <a:gd name="connsiteY8" fmla="*/ 304919 h 1560842"/>
                <a:gd name="connsiteX9" fmla="*/ 1485191 w 1969934"/>
                <a:gd name="connsiteY9" fmla="*/ 315936 h 1560842"/>
                <a:gd name="connsiteX10" fmla="*/ 1496208 w 1969934"/>
                <a:gd name="connsiteY10" fmla="*/ 481189 h 1560842"/>
                <a:gd name="connsiteX11" fmla="*/ 1518242 w 1969934"/>
                <a:gd name="connsiteY11" fmla="*/ 514239 h 1560842"/>
                <a:gd name="connsiteX12" fmla="*/ 1573326 w 1969934"/>
                <a:gd name="connsiteY12" fmla="*/ 525256 h 1560842"/>
                <a:gd name="connsiteX13" fmla="*/ 1606377 w 1969934"/>
                <a:gd name="connsiteY13" fmla="*/ 591357 h 1560842"/>
                <a:gd name="connsiteX14" fmla="*/ 1584343 w 1969934"/>
                <a:gd name="connsiteY14" fmla="*/ 657459 h 1560842"/>
                <a:gd name="connsiteX15" fmla="*/ 1606377 w 1969934"/>
                <a:gd name="connsiteY15" fmla="*/ 690509 h 1560842"/>
                <a:gd name="connsiteX16" fmla="*/ 1639428 w 1969934"/>
                <a:gd name="connsiteY16" fmla="*/ 701526 h 1560842"/>
                <a:gd name="connsiteX17" fmla="*/ 1672478 w 1969934"/>
                <a:gd name="connsiteY17" fmla="*/ 723560 h 1560842"/>
                <a:gd name="connsiteX18" fmla="*/ 1683495 w 1969934"/>
                <a:gd name="connsiteY18" fmla="*/ 778644 h 1560842"/>
                <a:gd name="connsiteX19" fmla="*/ 1694512 w 1969934"/>
                <a:gd name="connsiteY19" fmla="*/ 822712 h 1560842"/>
                <a:gd name="connsiteX20" fmla="*/ 1705529 w 1969934"/>
                <a:gd name="connsiteY20" fmla="*/ 888813 h 1560842"/>
                <a:gd name="connsiteX21" fmla="*/ 1738579 w 1969934"/>
                <a:gd name="connsiteY21" fmla="*/ 954914 h 1560842"/>
                <a:gd name="connsiteX22" fmla="*/ 1749596 w 1969934"/>
                <a:gd name="connsiteY22" fmla="*/ 987965 h 1560842"/>
                <a:gd name="connsiteX23" fmla="*/ 1760613 w 1969934"/>
                <a:gd name="connsiteY23" fmla="*/ 1175251 h 1560842"/>
                <a:gd name="connsiteX24" fmla="*/ 1782647 w 1969934"/>
                <a:gd name="connsiteY24" fmla="*/ 1241353 h 1560842"/>
                <a:gd name="connsiteX25" fmla="*/ 1804681 w 1969934"/>
                <a:gd name="connsiteY25" fmla="*/ 1417622 h 1560842"/>
                <a:gd name="connsiteX26" fmla="*/ 1826714 w 1969934"/>
                <a:gd name="connsiteY26" fmla="*/ 1450673 h 1560842"/>
                <a:gd name="connsiteX27" fmla="*/ 1859765 w 1969934"/>
                <a:gd name="connsiteY27" fmla="*/ 1472707 h 1560842"/>
                <a:gd name="connsiteX28" fmla="*/ 1936883 w 1969934"/>
                <a:gd name="connsiteY28" fmla="*/ 1527791 h 1560842"/>
                <a:gd name="connsiteX29" fmla="*/ 1969934 w 1969934"/>
                <a:gd name="connsiteY29" fmla="*/ 1538808 h 1560842"/>
                <a:gd name="connsiteX30" fmla="*/ 1925866 w 1969934"/>
                <a:gd name="connsiteY30" fmla="*/ 1560842 h 1560842"/>
                <a:gd name="connsiteX31" fmla="*/ 1760613 w 1969934"/>
                <a:gd name="connsiteY31" fmla="*/ 1516774 h 1560842"/>
                <a:gd name="connsiteX32" fmla="*/ 1540276 w 1969934"/>
                <a:gd name="connsiteY32" fmla="*/ 1494741 h 1560842"/>
                <a:gd name="connsiteX33" fmla="*/ 1485191 w 1969934"/>
                <a:gd name="connsiteY33" fmla="*/ 1483724 h 1560842"/>
                <a:gd name="connsiteX34" fmla="*/ 1441124 w 1969934"/>
                <a:gd name="connsiteY34" fmla="*/ 1472707 h 1560842"/>
                <a:gd name="connsiteX35" fmla="*/ 1375023 w 1969934"/>
                <a:gd name="connsiteY35" fmla="*/ 1461690 h 1560842"/>
                <a:gd name="connsiteX36" fmla="*/ 758078 w 1969934"/>
                <a:gd name="connsiteY36" fmla="*/ 1472707 h 1560842"/>
                <a:gd name="connsiteX37" fmla="*/ 493673 w 1969934"/>
                <a:gd name="connsiteY37" fmla="*/ 1461690 h 1560842"/>
                <a:gd name="connsiteX38" fmla="*/ 86049 w 1969934"/>
                <a:gd name="connsiteY38" fmla="*/ 1472707 h 1560842"/>
                <a:gd name="connsiteX39" fmla="*/ 52999 w 1969934"/>
                <a:gd name="connsiteY39" fmla="*/ 1098133 h 1560842"/>
                <a:gd name="connsiteX40" fmla="*/ 64015 w 1969934"/>
                <a:gd name="connsiteY40" fmla="*/ 965931 h 1560842"/>
                <a:gd name="connsiteX41" fmla="*/ 41982 w 1969934"/>
                <a:gd name="connsiteY41" fmla="*/ 282885 h 1560842"/>
                <a:gd name="connsiteX42" fmla="*/ 30965 w 1969934"/>
                <a:gd name="connsiteY42" fmla="*/ 227801 h 1560842"/>
                <a:gd name="connsiteX43" fmla="*/ 19948 w 1969934"/>
                <a:gd name="connsiteY43" fmla="*/ 194750 h 1560842"/>
                <a:gd name="connsiteX44" fmla="*/ 8931 w 1969934"/>
                <a:gd name="connsiteY44" fmla="*/ 84581 h 1560842"/>
                <a:gd name="connsiteX45" fmla="*/ 19948 w 1969934"/>
                <a:gd name="connsiteY45" fmla="*/ 7463 h 1560842"/>
                <a:gd name="connsiteX46" fmla="*/ 273336 w 1969934"/>
                <a:gd name="connsiteY46" fmla="*/ 18480 h 1560842"/>
                <a:gd name="connsiteX47" fmla="*/ 339437 w 1969934"/>
                <a:gd name="connsiteY47" fmla="*/ 29497 h 1560842"/>
                <a:gd name="connsiteX48" fmla="*/ 1187736 w 1969934"/>
                <a:gd name="connsiteY48" fmla="*/ 18480 h 1560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1969934" h="1560842">
                  <a:moveTo>
                    <a:pt x="1187736" y="18480"/>
                  </a:moveTo>
                  <a:cubicBezTo>
                    <a:pt x="1367678" y="14808"/>
                    <a:pt x="1341885" y="7463"/>
                    <a:pt x="1419090" y="7463"/>
                  </a:cubicBezTo>
                  <a:cubicBezTo>
                    <a:pt x="1434231" y="7463"/>
                    <a:pt x="1456387" y="4937"/>
                    <a:pt x="1463158" y="18480"/>
                  </a:cubicBezTo>
                  <a:cubicBezTo>
                    <a:pt x="1469079" y="30323"/>
                    <a:pt x="1448469" y="40514"/>
                    <a:pt x="1441124" y="51531"/>
                  </a:cubicBezTo>
                  <a:cubicBezTo>
                    <a:pt x="1437452" y="66220"/>
                    <a:pt x="1436071" y="81681"/>
                    <a:pt x="1430107" y="95598"/>
                  </a:cubicBezTo>
                  <a:cubicBezTo>
                    <a:pt x="1424891" y="107768"/>
                    <a:pt x="1413994" y="116806"/>
                    <a:pt x="1408073" y="128649"/>
                  </a:cubicBezTo>
                  <a:cubicBezTo>
                    <a:pt x="1402880" y="139036"/>
                    <a:pt x="1400728" y="150683"/>
                    <a:pt x="1397056" y="161700"/>
                  </a:cubicBezTo>
                  <a:cubicBezTo>
                    <a:pt x="1403215" y="186334"/>
                    <a:pt x="1419378" y="255775"/>
                    <a:pt x="1430107" y="271868"/>
                  </a:cubicBezTo>
                  <a:cubicBezTo>
                    <a:pt x="1437452" y="282885"/>
                    <a:pt x="1441802" y="296647"/>
                    <a:pt x="1452141" y="304919"/>
                  </a:cubicBezTo>
                  <a:cubicBezTo>
                    <a:pt x="1461209" y="312173"/>
                    <a:pt x="1474174" y="312264"/>
                    <a:pt x="1485191" y="315936"/>
                  </a:cubicBezTo>
                  <a:cubicBezTo>
                    <a:pt x="1488863" y="371020"/>
                    <a:pt x="1487132" y="426734"/>
                    <a:pt x="1496208" y="481189"/>
                  </a:cubicBezTo>
                  <a:cubicBezTo>
                    <a:pt x="1498385" y="494249"/>
                    <a:pt x="1506746" y="507670"/>
                    <a:pt x="1518242" y="514239"/>
                  </a:cubicBezTo>
                  <a:cubicBezTo>
                    <a:pt x="1534500" y="523529"/>
                    <a:pt x="1554965" y="521584"/>
                    <a:pt x="1573326" y="525256"/>
                  </a:cubicBezTo>
                  <a:cubicBezTo>
                    <a:pt x="1581989" y="538251"/>
                    <a:pt x="1608549" y="571810"/>
                    <a:pt x="1606377" y="591357"/>
                  </a:cubicBezTo>
                  <a:cubicBezTo>
                    <a:pt x="1603812" y="614441"/>
                    <a:pt x="1584343" y="657459"/>
                    <a:pt x="1584343" y="657459"/>
                  </a:cubicBezTo>
                  <a:cubicBezTo>
                    <a:pt x="1591688" y="668476"/>
                    <a:pt x="1596038" y="682238"/>
                    <a:pt x="1606377" y="690509"/>
                  </a:cubicBezTo>
                  <a:cubicBezTo>
                    <a:pt x="1615445" y="697763"/>
                    <a:pt x="1629041" y="696332"/>
                    <a:pt x="1639428" y="701526"/>
                  </a:cubicBezTo>
                  <a:cubicBezTo>
                    <a:pt x="1651271" y="707447"/>
                    <a:pt x="1661461" y="716215"/>
                    <a:pt x="1672478" y="723560"/>
                  </a:cubicBezTo>
                  <a:cubicBezTo>
                    <a:pt x="1676150" y="741921"/>
                    <a:pt x="1679433" y="760365"/>
                    <a:pt x="1683495" y="778644"/>
                  </a:cubicBezTo>
                  <a:cubicBezTo>
                    <a:pt x="1686780" y="793425"/>
                    <a:pt x="1691542" y="807865"/>
                    <a:pt x="1694512" y="822712"/>
                  </a:cubicBezTo>
                  <a:cubicBezTo>
                    <a:pt x="1698893" y="844616"/>
                    <a:pt x="1700683" y="867007"/>
                    <a:pt x="1705529" y="888813"/>
                  </a:cubicBezTo>
                  <a:cubicBezTo>
                    <a:pt x="1716605" y="938654"/>
                    <a:pt x="1714812" y="907378"/>
                    <a:pt x="1738579" y="954914"/>
                  </a:cubicBezTo>
                  <a:cubicBezTo>
                    <a:pt x="1743772" y="965301"/>
                    <a:pt x="1745924" y="976948"/>
                    <a:pt x="1749596" y="987965"/>
                  </a:cubicBezTo>
                  <a:cubicBezTo>
                    <a:pt x="1753268" y="1050394"/>
                    <a:pt x="1752524" y="1113240"/>
                    <a:pt x="1760613" y="1175251"/>
                  </a:cubicBezTo>
                  <a:cubicBezTo>
                    <a:pt x="1763617" y="1198282"/>
                    <a:pt x="1782647" y="1241353"/>
                    <a:pt x="1782647" y="1241353"/>
                  </a:cubicBezTo>
                  <a:cubicBezTo>
                    <a:pt x="1784751" y="1268699"/>
                    <a:pt x="1780900" y="1370060"/>
                    <a:pt x="1804681" y="1417622"/>
                  </a:cubicBezTo>
                  <a:cubicBezTo>
                    <a:pt x="1810602" y="1429465"/>
                    <a:pt x="1817352" y="1441310"/>
                    <a:pt x="1826714" y="1450673"/>
                  </a:cubicBezTo>
                  <a:cubicBezTo>
                    <a:pt x="1836077" y="1460036"/>
                    <a:pt x="1848748" y="1465362"/>
                    <a:pt x="1859765" y="1472707"/>
                  </a:cubicBezTo>
                  <a:cubicBezTo>
                    <a:pt x="1878127" y="1527791"/>
                    <a:pt x="1859765" y="1502085"/>
                    <a:pt x="1936883" y="1527791"/>
                  </a:cubicBezTo>
                  <a:lnTo>
                    <a:pt x="1969934" y="1538808"/>
                  </a:lnTo>
                  <a:cubicBezTo>
                    <a:pt x="1955245" y="1546153"/>
                    <a:pt x="1942289" y="1560842"/>
                    <a:pt x="1925866" y="1560842"/>
                  </a:cubicBezTo>
                  <a:cubicBezTo>
                    <a:pt x="1703003" y="1560842"/>
                    <a:pt x="1899737" y="1539034"/>
                    <a:pt x="1760613" y="1516774"/>
                  </a:cubicBezTo>
                  <a:cubicBezTo>
                    <a:pt x="1687728" y="1505113"/>
                    <a:pt x="1540276" y="1494741"/>
                    <a:pt x="1540276" y="1494741"/>
                  </a:cubicBezTo>
                  <a:cubicBezTo>
                    <a:pt x="1521914" y="1491069"/>
                    <a:pt x="1503470" y="1487786"/>
                    <a:pt x="1485191" y="1483724"/>
                  </a:cubicBezTo>
                  <a:cubicBezTo>
                    <a:pt x="1470410" y="1480439"/>
                    <a:pt x="1455971" y="1475676"/>
                    <a:pt x="1441124" y="1472707"/>
                  </a:cubicBezTo>
                  <a:cubicBezTo>
                    <a:pt x="1419220" y="1468326"/>
                    <a:pt x="1397057" y="1465362"/>
                    <a:pt x="1375023" y="1461690"/>
                  </a:cubicBezTo>
                  <a:lnTo>
                    <a:pt x="758078" y="1472707"/>
                  </a:lnTo>
                  <a:cubicBezTo>
                    <a:pt x="669867" y="1472707"/>
                    <a:pt x="581884" y="1461690"/>
                    <a:pt x="493673" y="1461690"/>
                  </a:cubicBezTo>
                  <a:cubicBezTo>
                    <a:pt x="357749" y="1461690"/>
                    <a:pt x="221924" y="1469035"/>
                    <a:pt x="86049" y="1472707"/>
                  </a:cubicBezTo>
                  <a:cubicBezTo>
                    <a:pt x="-74978" y="1432449"/>
                    <a:pt x="36228" y="1475500"/>
                    <a:pt x="52999" y="1098133"/>
                  </a:cubicBezTo>
                  <a:cubicBezTo>
                    <a:pt x="54962" y="1053957"/>
                    <a:pt x="60343" y="1009998"/>
                    <a:pt x="64015" y="965931"/>
                  </a:cubicBezTo>
                  <a:cubicBezTo>
                    <a:pt x="56671" y="738249"/>
                    <a:pt x="86658" y="506262"/>
                    <a:pt x="41982" y="282885"/>
                  </a:cubicBezTo>
                  <a:cubicBezTo>
                    <a:pt x="38310" y="264524"/>
                    <a:pt x="35507" y="245967"/>
                    <a:pt x="30965" y="227801"/>
                  </a:cubicBezTo>
                  <a:cubicBezTo>
                    <a:pt x="28148" y="216535"/>
                    <a:pt x="23620" y="205767"/>
                    <a:pt x="19948" y="194750"/>
                  </a:cubicBezTo>
                  <a:cubicBezTo>
                    <a:pt x="16276" y="158027"/>
                    <a:pt x="8931" y="121487"/>
                    <a:pt x="8931" y="84581"/>
                  </a:cubicBezTo>
                  <a:cubicBezTo>
                    <a:pt x="8931" y="58614"/>
                    <a:pt x="-5244" y="13761"/>
                    <a:pt x="19948" y="7463"/>
                  </a:cubicBezTo>
                  <a:cubicBezTo>
                    <a:pt x="101966" y="-13041"/>
                    <a:pt x="188873" y="14808"/>
                    <a:pt x="273336" y="18480"/>
                  </a:cubicBezTo>
                  <a:cubicBezTo>
                    <a:pt x="295370" y="22152"/>
                    <a:pt x="317099" y="29497"/>
                    <a:pt x="339437" y="29497"/>
                  </a:cubicBezTo>
                  <a:cubicBezTo>
                    <a:pt x="636915" y="29497"/>
                    <a:pt x="1007794" y="22152"/>
                    <a:pt x="1187736" y="18480"/>
                  </a:cubicBezTo>
                  <a:close/>
                </a:path>
              </a:pathLst>
            </a:custGeom>
            <a:solidFill>
              <a:schemeClr val="bg2"/>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9" name="Line Callout 1 18"/>
          <p:cNvSpPr/>
          <p:nvPr/>
        </p:nvSpPr>
        <p:spPr>
          <a:xfrm>
            <a:off x="266240" y="4053410"/>
            <a:ext cx="2553160" cy="1259595"/>
          </a:xfrm>
          <a:prstGeom prst="borderCallout1">
            <a:avLst>
              <a:gd name="adj1" fmla="val 1182"/>
              <a:gd name="adj2" fmla="val 99522"/>
              <a:gd name="adj3" fmla="val -38085"/>
              <a:gd name="adj4" fmla="val 145663"/>
            </a:avLst>
          </a:prstGeom>
          <a:solidFill>
            <a:schemeClr val="bg2">
              <a:lumMod val="20000"/>
              <a:lumOff val="80000"/>
            </a:schemeClr>
          </a:solidFill>
          <a:ln w="12700">
            <a:solidFill>
              <a:srgbClr val="C00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Here the repair material is only attached to two sides of the cracked substrate.</a:t>
            </a:r>
            <a:endParaRPr lang="en-US" dirty="0">
              <a:solidFill>
                <a:schemeClr val="tx1"/>
              </a:solidFill>
            </a:endParaRPr>
          </a:p>
        </p:txBody>
      </p:sp>
      <p:sp>
        <p:nvSpPr>
          <p:cNvPr id="21" name="Line Callout 1 20"/>
          <p:cNvSpPr/>
          <p:nvPr/>
        </p:nvSpPr>
        <p:spPr>
          <a:xfrm>
            <a:off x="4572000" y="5313005"/>
            <a:ext cx="4057713" cy="1259595"/>
          </a:xfrm>
          <a:prstGeom prst="borderCallout1">
            <a:avLst>
              <a:gd name="adj1" fmla="val -10188"/>
              <a:gd name="adj2" fmla="val 1094"/>
              <a:gd name="adj3" fmla="val -73945"/>
              <a:gd name="adj4" fmla="val -7803"/>
            </a:avLst>
          </a:prstGeom>
          <a:solidFill>
            <a:schemeClr val="bg2">
              <a:lumMod val="20000"/>
              <a:lumOff val="80000"/>
            </a:schemeClr>
          </a:solidFill>
          <a:ln w="12700">
            <a:solidFill>
              <a:srgbClr val="C00000"/>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Repair material can be applied using a backer rod or bond breaker tape to prevent the repair material from adhering to the bottom of the crack.</a:t>
            </a:r>
            <a:endParaRPr lang="en-US" dirty="0">
              <a:solidFill>
                <a:schemeClr val="tx1"/>
              </a:solidFill>
            </a:endParaRPr>
          </a:p>
        </p:txBody>
      </p:sp>
      <p:sp>
        <p:nvSpPr>
          <p:cNvPr id="22" name="AutoShape 26"/>
          <p:cNvSpPr>
            <a:spLocks noChangeArrowheads="1"/>
          </p:cNvSpPr>
          <p:nvPr/>
        </p:nvSpPr>
        <p:spPr bwMode="auto">
          <a:xfrm>
            <a:off x="1676400" y="2869375"/>
            <a:ext cx="527050" cy="485775"/>
          </a:xfrm>
          <a:prstGeom prst="rightArrow">
            <a:avLst>
              <a:gd name="adj1" fmla="val 50000"/>
              <a:gd name="adj2" fmla="val 27124"/>
            </a:avLst>
          </a:prstGeom>
          <a:solidFill>
            <a:schemeClr val="accent2">
              <a:lumMod val="60000"/>
              <a:lumOff val="40000"/>
            </a:schemeClr>
          </a:solidFill>
          <a:ln>
            <a:noFill/>
          </a:ln>
          <a:effectLst/>
          <a:extLst/>
        </p:spPr>
        <p:txBody>
          <a:bodyPr wrap="none" anchor="ctr"/>
          <a:lstStyle>
            <a:lvl1pPr>
              <a:defRPr sz="2800">
                <a:solidFill>
                  <a:schemeClr val="tx1"/>
                </a:solidFill>
                <a:latin typeface="Arial" charset="0"/>
              </a:defRPr>
            </a:lvl1pPr>
            <a:lvl2pPr marL="742950" indent="-285750">
              <a:defRPr sz="2800">
                <a:solidFill>
                  <a:schemeClr val="tx1"/>
                </a:solidFill>
                <a:latin typeface="Arial" charset="0"/>
              </a:defRPr>
            </a:lvl2pPr>
            <a:lvl3pPr marL="1143000" indent="-228600">
              <a:defRPr sz="2800">
                <a:solidFill>
                  <a:schemeClr val="tx1"/>
                </a:solidFill>
                <a:latin typeface="Arial" charset="0"/>
              </a:defRPr>
            </a:lvl3pPr>
            <a:lvl4pPr marL="1600200" indent="-228600">
              <a:defRPr sz="2800">
                <a:solidFill>
                  <a:schemeClr val="tx1"/>
                </a:solidFill>
                <a:latin typeface="Arial" charset="0"/>
              </a:defRPr>
            </a:lvl4pPr>
            <a:lvl5pPr marL="2057400" indent="-228600">
              <a:defRPr sz="2800">
                <a:solidFill>
                  <a:schemeClr val="tx1"/>
                </a:solidFill>
                <a:latin typeface="Arial" charset="0"/>
              </a:defRPr>
            </a:lvl5pPr>
            <a:lvl6pPr marL="2514600" indent="-228600" algn="ctr" eaLnBrk="0" fontAlgn="base" hangingPunct="0">
              <a:spcBef>
                <a:spcPct val="0"/>
              </a:spcBef>
              <a:spcAft>
                <a:spcPct val="0"/>
              </a:spcAft>
              <a:defRPr sz="2800">
                <a:solidFill>
                  <a:schemeClr val="tx1"/>
                </a:solidFill>
                <a:latin typeface="Arial" charset="0"/>
              </a:defRPr>
            </a:lvl6pPr>
            <a:lvl7pPr marL="2971800" indent="-228600" algn="ctr" eaLnBrk="0" fontAlgn="base" hangingPunct="0">
              <a:spcBef>
                <a:spcPct val="0"/>
              </a:spcBef>
              <a:spcAft>
                <a:spcPct val="0"/>
              </a:spcAft>
              <a:defRPr sz="2800">
                <a:solidFill>
                  <a:schemeClr val="tx1"/>
                </a:solidFill>
                <a:latin typeface="Arial" charset="0"/>
              </a:defRPr>
            </a:lvl7pPr>
            <a:lvl8pPr marL="3429000" indent="-228600" algn="ctr" eaLnBrk="0" fontAlgn="base" hangingPunct="0">
              <a:spcBef>
                <a:spcPct val="0"/>
              </a:spcBef>
              <a:spcAft>
                <a:spcPct val="0"/>
              </a:spcAft>
              <a:defRPr sz="2800">
                <a:solidFill>
                  <a:schemeClr val="tx1"/>
                </a:solidFill>
                <a:latin typeface="Arial" charset="0"/>
              </a:defRPr>
            </a:lvl8pPr>
            <a:lvl9pPr marL="3886200" indent="-228600" algn="ctr" eaLnBrk="0" fontAlgn="base" hangingPunct="0">
              <a:spcBef>
                <a:spcPct val="0"/>
              </a:spcBef>
              <a:spcAft>
                <a:spcPct val="0"/>
              </a:spcAft>
              <a:defRPr sz="2800">
                <a:solidFill>
                  <a:schemeClr val="tx1"/>
                </a:solidFill>
                <a:latin typeface="Arial" charset="0"/>
              </a:defRPr>
            </a:lvl9pPr>
          </a:lstStyle>
          <a:p>
            <a:pPr algn="ctr"/>
            <a:endParaRPr lang="en-US" altLang="en-US">
              <a:latin typeface="Calibri" panose="020F0502020204030204" pitchFamily="34" charset="0"/>
            </a:endParaRPr>
          </a:p>
        </p:txBody>
      </p:sp>
      <p:sp>
        <p:nvSpPr>
          <p:cNvPr id="23" name="AutoShape 27"/>
          <p:cNvSpPr>
            <a:spLocks noChangeArrowheads="1"/>
          </p:cNvSpPr>
          <p:nvPr/>
        </p:nvSpPr>
        <p:spPr bwMode="auto">
          <a:xfrm>
            <a:off x="6553200" y="2869374"/>
            <a:ext cx="542925" cy="485775"/>
          </a:xfrm>
          <a:prstGeom prst="leftArrow">
            <a:avLst>
              <a:gd name="adj1" fmla="val 50000"/>
              <a:gd name="adj2" fmla="val 27941"/>
            </a:avLst>
          </a:prstGeom>
          <a:solidFill>
            <a:schemeClr val="accent2">
              <a:lumMod val="60000"/>
              <a:lumOff val="40000"/>
            </a:schemeClr>
          </a:solidFill>
          <a:ln>
            <a:noFill/>
          </a:ln>
          <a:effectLst/>
          <a:extLst/>
        </p:spPr>
        <p:txBody>
          <a:bodyPr wrap="none" anchor="ctr"/>
          <a:lstStyle>
            <a:lvl1pPr>
              <a:defRPr sz="2800">
                <a:solidFill>
                  <a:schemeClr val="tx1"/>
                </a:solidFill>
                <a:latin typeface="Arial" charset="0"/>
              </a:defRPr>
            </a:lvl1pPr>
            <a:lvl2pPr marL="742950" indent="-285750">
              <a:defRPr sz="2800">
                <a:solidFill>
                  <a:schemeClr val="tx1"/>
                </a:solidFill>
                <a:latin typeface="Arial" charset="0"/>
              </a:defRPr>
            </a:lvl2pPr>
            <a:lvl3pPr marL="1143000" indent="-228600">
              <a:defRPr sz="2800">
                <a:solidFill>
                  <a:schemeClr val="tx1"/>
                </a:solidFill>
                <a:latin typeface="Arial" charset="0"/>
              </a:defRPr>
            </a:lvl3pPr>
            <a:lvl4pPr marL="1600200" indent="-228600">
              <a:defRPr sz="2800">
                <a:solidFill>
                  <a:schemeClr val="tx1"/>
                </a:solidFill>
                <a:latin typeface="Arial" charset="0"/>
              </a:defRPr>
            </a:lvl4pPr>
            <a:lvl5pPr marL="2057400" indent="-228600">
              <a:defRPr sz="2800">
                <a:solidFill>
                  <a:schemeClr val="tx1"/>
                </a:solidFill>
                <a:latin typeface="Arial" charset="0"/>
              </a:defRPr>
            </a:lvl5pPr>
            <a:lvl6pPr marL="2514600" indent="-228600" algn="ctr" eaLnBrk="0" fontAlgn="base" hangingPunct="0">
              <a:spcBef>
                <a:spcPct val="0"/>
              </a:spcBef>
              <a:spcAft>
                <a:spcPct val="0"/>
              </a:spcAft>
              <a:defRPr sz="2800">
                <a:solidFill>
                  <a:schemeClr val="tx1"/>
                </a:solidFill>
                <a:latin typeface="Arial" charset="0"/>
              </a:defRPr>
            </a:lvl6pPr>
            <a:lvl7pPr marL="2971800" indent="-228600" algn="ctr" eaLnBrk="0" fontAlgn="base" hangingPunct="0">
              <a:spcBef>
                <a:spcPct val="0"/>
              </a:spcBef>
              <a:spcAft>
                <a:spcPct val="0"/>
              </a:spcAft>
              <a:defRPr sz="2800">
                <a:solidFill>
                  <a:schemeClr val="tx1"/>
                </a:solidFill>
                <a:latin typeface="Arial" charset="0"/>
              </a:defRPr>
            </a:lvl7pPr>
            <a:lvl8pPr marL="3429000" indent="-228600" algn="ctr" eaLnBrk="0" fontAlgn="base" hangingPunct="0">
              <a:spcBef>
                <a:spcPct val="0"/>
              </a:spcBef>
              <a:spcAft>
                <a:spcPct val="0"/>
              </a:spcAft>
              <a:defRPr sz="2800">
                <a:solidFill>
                  <a:schemeClr val="tx1"/>
                </a:solidFill>
                <a:latin typeface="Arial" charset="0"/>
              </a:defRPr>
            </a:lvl8pPr>
            <a:lvl9pPr marL="3886200" indent="-228600" algn="ctr" eaLnBrk="0" fontAlgn="base" hangingPunct="0">
              <a:spcBef>
                <a:spcPct val="0"/>
              </a:spcBef>
              <a:spcAft>
                <a:spcPct val="0"/>
              </a:spcAft>
              <a:defRPr sz="2800">
                <a:solidFill>
                  <a:schemeClr val="tx1"/>
                </a:solidFill>
                <a:latin typeface="Arial" charset="0"/>
              </a:defRPr>
            </a:lvl9pPr>
          </a:lstStyle>
          <a:p>
            <a:pPr algn="ctr"/>
            <a:endParaRPr lang="en-US" altLang="en-US">
              <a:latin typeface="Calibri" panose="020F0502020204030204" pitchFamily="34" charset="0"/>
            </a:endParaRPr>
          </a:p>
        </p:txBody>
      </p:sp>
      <p:sp>
        <p:nvSpPr>
          <p:cNvPr id="24" name="AutoShape 28"/>
          <p:cNvSpPr>
            <a:spLocks noChangeArrowheads="1"/>
          </p:cNvSpPr>
          <p:nvPr/>
        </p:nvSpPr>
        <p:spPr bwMode="auto">
          <a:xfrm>
            <a:off x="7217706" y="3289455"/>
            <a:ext cx="476250" cy="485775"/>
          </a:xfrm>
          <a:prstGeom prst="rightArrow">
            <a:avLst>
              <a:gd name="adj1" fmla="val 50000"/>
              <a:gd name="adj2" fmla="val 25000"/>
            </a:avLst>
          </a:prstGeom>
          <a:solidFill>
            <a:schemeClr val="hlink"/>
          </a:solidFill>
          <a:ln>
            <a:noFill/>
          </a:ln>
          <a:effectLst/>
          <a:extLs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800">
                <a:solidFill>
                  <a:schemeClr val="tx1"/>
                </a:solidFill>
                <a:latin typeface="Arial" charset="0"/>
              </a:defRPr>
            </a:lvl1pPr>
            <a:lvl2pPr marL="742950" indent="-285750">
              <a:defRPr sz="2800">
                <a:solidFill>
                  <a:schemeClr val="tx1"/>
                </a:solidFill>
                <a:latin typeface="Arial" charset="0"/>
              </a:defRPr>
            </a:lvl2pPr>
            <a:lvl3pPr marL="1143000" indent="-228600">
              <a:defRPr sz="2800">
                <a:solidFill>
                  <a:schemeClr val="tx1"/>
                </a:solidFill>
                <a:latin typeface="Arial" charset="0"/>
              </a:defRPr>
            </a:lvl3pPr>
            <a:lvl4pPr marL="1600200" indent="-228600">
              <a:defRPr sz="2800">
                <a:solidFill>
                  <a:schemeClr val="tx1"/>
                </a:solidFill>
                <a:latin typeface="Arial" charset="0"/>
              </a:defRPr>
            </a:lvl4pPr>
            <a:lvl5pPr marL="2057400" indent="-228600">
              <a:defRPr sz="2800">
                <a:solidFill>
                  <a:schemeClr val="tx1"/>
                </a:solidFill>
                <a:latin typeface="Arial" charset="0"/>
              </a:defRPr>
            </a:lvl5pPr>
            <a:lvl6pPr marL="2514600" indent="-228600" algn="ctr" eaLnBrk="0" fontAlgn="base" hangingPunct="0">
              <a:spcBef>
                <a:spcPct val="0"/>
              </a:spcBef>
              <a:spcAft>
                <a:spcPct val="0"/>
              </a:spcAft>
              <a:defRPr sz="2800">
                <a:solidFill>
                  <a:schemeClr val="tx1"/>
                </a:solidFill>
                <a:latin typeface="Arial" charset="0"/>
              </a:defRPr>
            </a:lvl6pPr>
            <a:lvl7pPr marL="2971800" indent="-228600" algn="ctr" eaLnBrk="0" fontAlgn="base" hangingPunct="0">
              <a:spcBef>
                <a:spcPct val="0"/>
              </a:spcBef>
              <a:spcAft>
                <a:spcPct val="0"/>
              </a:spcAft>
              <a:defRPr sz="2800">
                <a:solidFill>
                  <a:schemeClr val="tx1"/>
                </a:solidFill>
                <a:latin typeface="Arial" charset="0"/>
              </a:defRPr>
            </a:lvl7pPr>
            <a:lvl8pPr marL="3429000" indent="-228600" algn="ctr" eaLnBrk="0" fontAlgn="base" hangingPunct="0">
              <a:spcBef>
                <a:spcPct val="0"/>
              </a:spcBef>
              <a:spcAft>
                <a:spcPct val="0"/>
              </a:spcAft>
              <a:defRPr sz="2800">
                <a:solidFill>
                  <a:schemeClr val="tx1"/>
                </a:solidFill>
                <a:latin typeface="Arial" charset="0"/>
              </a:defRPr>
            </a:lvl8pPr>
            <a:lvl9pPr marL="3886200" indent="-228600" algn="ctr" eaLnBrk="0" fontAlgn="base" hangingPunct="0">
              <a:spcBef>
                <a:spcPct val="0"/>
              </a:spcBef>
              <a:spcAft>
                <a:spcPct val="0"/>
              </a:spcAft>
              <a:defRPr sz="2800">
                <a:solidFill>
                  <a:schemeClr val="tx1"/>
                </a:solidFill>
                <a:latin typeface="Arial" charset="0"/>
              </a:defRPr>
            </a:lvl9pPr>
          </a:lstStyle>
          <a:p>
            <a:pPr algn="ctr"/>
            <a:endParaRPr lang="en-US" altLang="en-US">
              <a:latin typeface="Calibri" panose="020F0502020204030204" pitchFamily="34" charset="0"/>
            </a:endParaRPr>
          </a:p>
        </p:txBody>
      </p:sp>
      <p:sp>
        <p:nvSpPr>
          <p:cNvPr id="25" name="AutoShape 29"/>
          <p:cNvSpPr>
            <a:spLocks noChangeArrowheads="1"/>
          </p:cNvSpPr>
          <p:nvPr/>
        </p:nvSpPr>
        <p:spPr bwMode="auto">
          <a:xfrm>
            <a:off x="990600" y="3289455"/>
            <a:ext cx="542925" cy="485775"/>
          </a:xfrm>
          <a:prstGeom prst="leftArrow">
            <a:avLst>
              <a:gd name="adj1" fmla="val 50000"/>
              <a:gd name="adj2" fmla="val 27941"/>
            </a:avLst>
          </a:prstGeom>
          <a:solidFill>
            <a:schemeClr val="hlink"/>
          </a:solidFill>
          <a:ln>
            <a:noFill/>
          </a:ln>
          <a:effectLst/>
          <a:extLs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800">
                <a:solidFill>
                  <a:schemeClr val="tx1"/>
                </a:solidFill>
                <a:latin typeface="Arial" charset="0"/>
              </a:defRPr>
            </a:lvl1pPr>
            <a:lvl2pPr marL="742950" indent="-285750">
              <a:defRPr sz="2800">
                <a:solidFill>
                  <a:schemeClr val="tx1"/>
                </a:solidFill>
                <a:latin typeface="Arial" charset="0"/>
              </a:defRPr>
            </a:lvl2pPr>
            <a:lvl3pPr marL="1143000" indent="-228600">
              <a:defRPr sz="2800">
                <a:solidFill>
                  <a:schemeClr val="tx1"/>
                </a:solidFill>
                <a:latin typeface="Arial" charset="0"/>
              </a:defRPr>
            </a:lvl3pPr>
            <a:lvl4pPr marL="1600200" indent="-228600">
              <a:defRPr sz="2800">
                <a:solidFill>
                  <a:schemeClr val="tx1"/>
                </a:solidFill>
                <a:latin typeface="Arial" charset="0"/>
              </a:defRPr>
            </a:lvl4pPr>
            <a:lvl5pPr marL="2057400" indent="-228600">
              <a:defRPr sz="2800">
                <a:solidFill>
                  <a:schemeClr val="tx1"/>
                </a:solidFill>
                <a:latin typeface="Arial" charset="0"/>
              </a:defRPr>
            </a:lvl5pPr>
            <a:lvl6pPr marL="2514600" indent="-228600" algn="ctr" eaLnBrk="0" fontAlgn="base" hangingPunct="0">
              <a:spcBef>
                <a:spcPct val="0"/>
              </a:spcBef>
              <a:spcAft>
                <a:spcPct val="0"/>
              </a:spcAft>
              <a:defRPr sz="2800">
                <a:solidFill>
                  <a:schemeClr val="tx1"/>
                </a:solidFill>
                <a:latin typeface="Arial" charset="0"/>
              </a:defRPr>
            </a:lvl6pPr>
            <a:lvl7pPr marL="2971800" indent="-228600" algn="ctr" eaLnBrk="0" fontAlgn="base" hangingPunct="0">
              <a:spcBef>
                <a:spcPct val="0"/>
              </a:spcBef>
              <a:spcAft>
                <a:spcPct val="0"/>
              </a:spcAft>
              <a:defRPr sz="2800">
                <a:solidFill>
                  <a:schemeClr val="tx1"/>
                </a:solidFill>
                <a:latin typeface="Arial" charset="0"/>
              </a:defRPr>
            </a:lvl7pPr>
            <a:lvl8pPr marL="3429000" indent="-228600" algn="ctr" eaLnBrk="0" fontAlgn="base" hangingPunct="0">
              <a:spcBef>
                <a:spcPct val="0"/>
              </a:spcBef>
              <a:spcAft>
                <a:spcPct val="0"/>
              </a:spcAft>
              <a:defRPr sz="2800">
                <a:solidFill>
                  <a:schemeClr val="tx1"/>
                </a:solidFill>
                <a:latin typeface="Arial" charset="0"/>
              </a:defRPr>
            </a:lvl8pPr>
            <a:lvl9pPr marL="3886200" indent="-228600" algn="ctr" eaLnBrk="0" fontAlgn="base" hangingPunct="0">
              <a:spcBef>
                <a:spcPct val="0"/>
              </a:spcBef>
              <a:spcAft>
                <a:spcPct val="0"/>
              </a:spcAft>
              <a:defRPr sz="2800">
                <a:solidFill>
                  <a:schemeClr val="tx1"/>
                </a:solidFill>
                <a:latin typeface="Arial" charset="0"/>
              </a:defRPr>
            </a:lvl9pPr>
          </a:lstStyle>
          <a:p>
            <a:pPr algn="ctr"/>
            <a:endParaRPr lang="en-US" altLang="en-US">
              <a:latin typeface="Calibri" panose="020F0502020204030204" pitchFamily="34" charset="0"/>
            </a:endParaRPr>
          </a:p>
        </p:txBody>
      </p:sp>
      <p:cxnSp>
        <p:nvCxnSpPr>
          <p:cNvPr id="27" name="Straight Connector 26"/>
          <p:cNvCxnSpPr>
            <a:endCxn id="14" idx="18"/>
          </p:cNvCxnSpPr>
          <p:nvPr/>
        </p:nvCxnSpPr>
        <p:spPr bwMode="auto">
          <a:xfrm flipV="1">
            <a:off x="2819400" y="3654889"/>
            <a:ext cx="1675721" cy="409011"/>
          </a:xfrm>
          <a:prstGeom prst="line">
            <a:avLst/>
          </a:prstGeom>
          <a:noFill/>
          <a:ln w="12700" cap="flat" cmpd="sng" algn="ctr">
            <a:solidFill>
              <a:srgbClr val="C00000"/>
            </a:solidFill>
            <a:prstDash val="solid"/>
            <a:round/>
            <a:headEnd type="none" w="med" len="med"/>
            <a:tailEnd type="none" w="med" len="med"/>
          </a:ln>
          <a:effectLst/>
        </p:spPr>
      </p:cxnSp>
    </p:spTree>
    <p:custDataLst>
      <p:tags r:id="rId1"/>
    </p:custDataLst>
    <p:extLst>
      <p:ext uri="{BB962C8B-B14F-4D97-AF65-F5344CB8AC3E}">
        <p14:creationId xmlns:p14="http://schemas.microsoft.com/office/powerpoint/2010/main" val="41655729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1000"/>
                                        <p:tgtEl>
                                          <p:spTgt spid="19"/>
                                        </p:tgtEl>
                                      </p:cBhvr>
                                    </p:animEffect>
                                  </p:childTnLst>
                                </p:cTn>
                              </p:par>
                              <p:par>
                                <p:cTn id="8" presetID="10" presetClass="entr" presetSubtype="0" fill="hold" nodeType="withEffect">
                                  <p:stCondLst>
                                    <p:cond delay="0"/>
                                  </p:stCondLst>
                                  <p:childTnLst>
                                    <p:set>
                                      <p:cBhvr>
                                        <p:cTn id="9" dur="1" fill="hold">
                                          <p:stCondLst>
                                            <p:cond delay="0"/>
                                          </p:stCondLst>
                                        </p:cTn>
                                        <p:tgtEl>
                                          <p:spTgt spid="27"/>
                                        </p:tgtEl>
                                        <p:attrNameLst>
                                          <p:attrName>style.visibility</p:attrName>
                                        </p:attrNameLst>
                                      </p:cBhvr>
                                      <p:to>
                                        <p:strVal val="visible"/>
                                      </p:to>
                                    </p:set>
                                    <p:animEffect transition="in" filter="fade">
                                      <p:cBhvr>
                                        <p:cTn id="10" dur="1000"/>
                                        <p:tgtEl>
                                          <p:spTgt spid="27"/>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fade">
                                      <p:cBhvr>
                                        <p:cTn id="15" dur="1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1" grpId="0" animBg="1"/>
    </p:bld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Checkpoint Questions</a:t>
            </a:r>
            <a:endParaRPr lang="en-US" dirty="0"/>
          </a:p>
        </p:txBody>
      </p:sp>
      <p:sp>
        <p:nvSpPr>
          <p:cNvPr id="3" name="Content Placeholder 2"/>
          <p:cNvSpPr>
            <a:spLocks noGrp="1"/>
          </p:cNvSpPr>
          <p:nvPr>
            <p:ph idx="1"/>
          </p:nvPr>
        </p:nvSpPr>
        <p:spPr/>
        <p:txBody>
          <a:bodyPr/>
          <a:lstStyle/>
          <a:p>
            <a:pPr>
              <a:spcBef>
                <a:spcPts val="1200"/>
              </a:spcBef>
              <a:spcAft>
                <a:spcPts val="1200"/>
              </a:spcAft>
            </a:pPr>
            <a:r>
              <a:rPr lang="en-US" dirty="0" smtClean="0">
                <a:solidFill>
                  <a:schemeClr val="tx1"/>
                </a:solidFill>
              </a:rPr>
              <a:t>Which of the following repair placement methods would require additional consolidation with a vibrator?</a:t>
            </a:r>
            <a:endParaRPr lang="en-US" dirty="0">
              <a:solidFill>
                <a:schemeClr val="tx1"/>
              </a:solidFill>
            </a:endParaRPr>
          </a:p>
          <a:p>
            <a:pPr marL="457200" indent="-457200">
              <a:spcBef>
                <a:spcPts val="1200"/>
              </a:spcBef>
              <a:spcAft>
                <a:spcPts val="1200"/>
              </a:spcAft>
              <a:buFont typeface="+mj-lt"/>
              <a:buAutoNum type="alphaUcPeriod"/>
            </a:pPr>
            <a:r>
              <a:rPr lang="en-US" dirty="0" smtClean="0">
                <a:solidFill>
                  <a:schemeClr val="tx1"/>
                </a:solidFill>
              </a:rPr>
              <a:t>Form and pour</a:t>
            </a:r>
          </a:p>
          <a:p>
            <a:pPr marL="457200" indent="-457200">
              <a:spcBef>
                <a:spcPts val="1200"/>
              </a:spcBef>
              <a:spcAft>
                <a:spcPts val="1200"/>
              </a:spcAft>
              <a:buFont typeface="+mj-lt"/>
              <a:buAutoNum type="alphaUcPeriod"/>
            </a:pPr>
            <a:r>
              <a:rPr lang="en-US" dirty="0" smtClean="0">
                <a:solidFill>
                  <a:schemeClr val="tx1"/>
                </a:solidFill>
              </a:rPr>
              <a:t>Form and pump</a:t>
            </a:r>
          </a:p>
          <a:p>
            <a:pPr marL="457200" indent="-457200">
              <a:spcBef>
                <a:spcPts val="1200"/>
              </a:spcBef>
              <a:spcAft>
                <a:spcPts val="1200"/>
              </a:spcAft>
              <a:buFont typeface="+mj-lt"/>
              <a:buAutoNum type="alphaUcPeriod"/>
            </a:pPr>
            <a:r>
              <a:rPr lang="en-US" dirty="0" smtClean="0">
                <a:solidFill>
                  <a:schemeClr val="tx1"/>
                </a:solidFill>
              </a:rPr>
              <a:t>Shotcrete</a:t>
            </a:r>
            <a:endParaRPr lang="en-US" dirty="0">
              <a:solidFill>
                <a:schemeClr val="tx1"/>
              </a:solidFill>
            </a:endParaRPr>
          </a:p>
        </p:txBody>
      </p:sp>
    </p:spTree>
    <p:custDataLst>
      <p:tags r:id="rId1"/>
    </p:custDataLst>
    <p:extLst>
      <p:ext uri="{BB962C8B-B14F-4D97-AF65-F5344CB8AC3E}">
        <p14:creationId xmlns:p14="http://schemas.microsoft.com/office/powerpoint/2010/main" val="2824476597"/>
      </p:ext>
    </p:extLst>
  </p:cSld>
  <p:clrMapOvr>
    <a:masterClrMapping/>
  </p:clrMapOvr>
  <p:timing>
    <p:tnLst>
      <p:par>
        <p:cTn id="1" dur="indefinite" restart="never" nodeType="tmRoot"/>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Checkpoint Questions</a:t>
            </a:r>
            <a:endParaRPr lang="en-US" dirty="0"/>
          </a:p>
        </p:txBody>
      </p:sp>
      <p:sp>
        <p:nvSpPr>
          <p:cNvPr id="3" name="Content Placeholder 2"/>
          <p:cNvSpPr>
            <a:spLocks noGrp="1"/>
          </p:cNvSpPr>
          <p:nvPr>
            <p:ph idx="1"/>
          </p:nvPr>
        </p:nvSpPr>
        <p:spPr/>
        <p:txBody>
          <a:bodyPr/>
          <a:lstStyle/>
          <a:p>
            <a:pPr>
              <a:spcBef>
                <a:spcPts val="1200"/>
              </a:spcBef>
              <a:spcAft>
                <a:spcPts val="1200"/>
              </a:spcAft>
            </a:pPr>
            <a:r>
              <a:rPr lang="en-US" dirty="0" smtClean="0">
                <a:solidFill>
                  <a:schemeClr val="tx1"/>
                </a:solidFill>
              </a:rPr>
              <a:t>Which of the following repair placement methods would require additional consolidation with a vibrator?</a:t>
            </a:r>
            <a:endParaRPr lang="en-US" dirty="0">
              <a:solidFill>
                <a:schemeClr val="tx1"/>
              </a:solidFill>
            </a:endParaRPr>
          </a:p>
          <a:p>
            <a:pPr marL="457200" indent="-457200">
              <a:spcBef>
                <a:spcPts val="1200"/>
              </a:spcBef>
              <a:spcAft>
                <a:spcPts val="1200"/>
              </a:spcAft>
              <a:buFont typeface="+mj-lt"/>
              <a:buAutoNum type="alphaUcPeriod"/>
            </a:pPr>
            <a:r>
              <a:rPr lang="en-US" b="1" dirty="0" smtClean="0">
                <a:solidFill>
                  <a:srgbClr val="00B050"/>
                </a:solidFill>
              </a:rPr>
              <a:t>Form and pour</a:t>
            </a:r>
          </a:p>
          <a:p>
            <a:pPr marL="457200" indent="-457200">
              <a:spcBef>
                <a:spcPts val="1200"/>
              </a:spcBef>
              <a:spcAft>
                <a:spcPts val="1200"/>
              </a:spcAft>
              <a:buFont typeface="+mj-lt"/>
              <a:buAutoNum type="alphaUcPeriod"/>
            </a:pPr>
            <a:r>
              <a:rPr lang="en-US" dirty="0" smtClean="0">
                <a:solidFill>
                  <a:schemeClr val="tx1"/>
                </a:solidFill>
              </a:rPr>
              <a:t>Form and pump</a:t>
            </a:r>
          </a:p>
          <a:p>
            <a:pPr marL="457200" indent="-457200">
              <a:spcBef>
                <a:spcPts val="1200"/>
              </a:spcBef>
              <a:spcAft>
                <a:spcPts val="1200"/>
              </a:spcAft>
              <a:buFont typeface="+mj-lt"/>
              <a:buAutoNum type="alphaUcPeriod"/>
            </a:pPr>
            <a:r>
              <a:rPr lang="en-US" dirty="0" smtClean="0">
                <a:solidFill>
                  <a:schemeClr val="tx1"/>
                </a:solidFill>
              </a:rPr>
              <a:t>Shotcrete</a:t>
            </a:r>
            <a:endParaRPr lang="en-US" dirty="0">
              <a:solidFill>
                <a:schemeClr val="tx1"/>
              </a:solidFill>
            </a:endParaRPr>
          </a:p>
        </p:txBody>
      </p:sp>
      <p:sp>
        <p:nvSpPr>
          <p:cNvPr id="4" name="Rounded Rectangle 3"/>
          <p:cNvSpPr/>
          <p:nvPr/>
        </p:nvSpPr>
        <p:spPr>
          <a:xfrm>
            <a:off x="4038600" y="4191000"/>
            <a:ext cx="4648200" cy="2362200"/>
          </a:xfrm>
          <a:prstGeom prst="roundRect">
            <a:avLst/>
          </a:prstGeom>
          <a:solidFill>
            <a:schemeClr val="bg2">
              <a:lumMod val="20000"/>
              <a:lumOff val="80000"/>
            </a:schemeClr>
          </a:solidFill>
          <a:ln w="12700">
            <a:solidFill>
              <a:schemeClr val="bg2">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Shotcrete and form-and-pump applications apply the repair material under pressure and are both self-consolidating. </a:t>
            </a:r>
          </a:p>
          <a:p>
            <a:pPr algn="ctr"/>
            <a:endParaRPr lang="en-US" dirty="0">
              <a:solidFill>
                <a:schemeClr val="tx1"/>
              </a:solidFill>
            </a:endParaRPr>
          </a:p>
          <a:p>
            <a:pPr algn="ctr"/>
            <a:r>
              <a:rPr lang="en-US" dirty="0" smtClean="0">
                <a:solidFill>
                  <a:schemeClr val="tx1"/>
                </a:solidFill>
              </a:rPr>
              <a:t>Form-and-pour applications, however, would require consolidation after the repair material is placed to ensure that there are no air pockets in the placed material.</a:t>
            </a:r>
            <a:endParaRPr lang="en-US" dirty="0">
              <a:solidFill>
                <a:schemeClr val="tx1"/>
              </a:solidFill>
            </a:endParaRPr>
          </a:p>
        </p:txBody>
      </p:sp>
    </p:spTree>
    <p:custDataLst>
      <p:tags r:id="rId1"/>
    </p:custDataLst>
    <p:extLst>
      <p:ext uri="{BB962C8B-B14F-4D97-AF65-F5344CB8AC3E}">
        <p14:creationId xmlns:p14="http://schemas.microsoft.com/office/powerpoint/2010/main" val="4284703382"/>
      </p:ext>
    </p:extLst>
  </p:cSld>
  <p:clrMapOvr>
    <a:masterClrMapping/>
  </p:clrMapOvr>
  <p:timing>
    <p:tnLst>
      <p:par>
        <p:cT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Section Review</a:t>
            </a:r>
            <a:endParaRPr lang="en-US" dirty="0"/>
          </a:p>
        </p:txBody>
      </p:sp>
      <p:sp>
        <p:nvSpPr>
          <p:cNvPr id="6" name="Rounded Rectangle 5"/>
          <p:cNvSpPr/>
          <p:nvPr/>
        </p:nvSpPr>
        <p:spPr>
          <a:xfrm>
            <a:off x="1295400" y="2743200"/>
            <a:ext cx="6629400" cy="2057400"/>
          </a:xfrm>
          <a:prstGeom prst="roundRect">
            <a:avLst/>
          </a:prstGeom>
          <a:solidFill>
            <a:schemeClr val="bg2">
              <a:lumMod val="20000"/>
              <a:lumOff val="80000"/>
            </a:schemeClr>
          </a:solidFill>
          <a:ln w="12700">
            <a:solidFill>
              <a:schemeClr val="bg2">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The application method should be selected based on the repair’s accessibility, constructability, and material, owner, and service requirements. </a:t>
            </a:r>
          </a:p>
          <a:p>
            <a:pPr algn="ctr"/>
            <a:endParaRPr lang="en-US" dirty="0" smtClean="0">
              <a:solidFill>
                <a:schemeClr val="tx1"/>
              </a:solidFill>
            </a:endParaRPr>
          </a:p>
          <a:p>
            <a:pPr algn="ctr"/>
            <a:r>
              <a:rPr lang="en-US" dirty="0" smtClean="0">
                <a:solidFill>
                  <a:schemeClr val="tx1"/>
                </a:solidFill>
              </a:rPr>
              <a:t>Properly preparing and executing the repair will increase the likelihood of a lasting solution.</a:t>
            </a:r>
            <a:endParaRPr lang="en-US" dirty="0">
              <a:solidFill>
                <a:schemeClr val="tx1"/>
              </a:solidFill>
            </a:endParaRPr>
          </a:p>
        </p:txBody>
      </p:sp>
      <p:sp>
        <p:nvSpPr>
          <p:cNvPr id="7" name="TextBox 6"/>
          <p:cNvSpPr txBox="1"/>
          <p:nvPr/>
        </p:nvSpPr>
        <p:spPr>
          <a:xfrm rot="20902919">
            <a:off x="329337" y="2008013"/>
            <a:ext cx="3352800" cy="584775"/>
          </a:xfrm>
          <a:prstGeom prst="rect">
            <a:avLst/>
          </a:prstGeom>
          <a:noFill/>
        </p:spPr>
        <p:txBody>
          <a:bodyPr wrap="square" rtlCol="0">
            <a:spAutoFit/>
          </a:bodyPr>
          <a:lstStyle/>
          <a:p>
            <a:r>
              <a:rPr lang="en-US" sz="3200" b="1" dirty="0" smtClean="0">
                <a:solidFill>
                  <a:schemeClr val="accent6">
                    <a:lumMod val="60000"/>
                    <a:lumOff val="40000"/>
                  </a:schemeClr>
                </a:solidFill>
              </a:rPr>
              <a:t>To review:</a:t>
            </a:r>
            <a:endParaRPr lang="en-US" sz="3200" b="1" dirty="0">
              <a:solidFill>
                <a:schemeClr val="accent6">
                  <a:lumMod val="60000"/>
                  <a:lumOff val="40000"/>
                </a:schemeClr>
              </a:solidFill>
            </a:endParaRPr>
          </a:p>
        </p:txBody>
      </p:sp>
    </p:spTree>
    <p:custDataLst>
      <p:tags r:id="rId1"/>
    </p:custDataLst>
    <p:extLst>
      <p:ext uri="{BB962C8B-B14F-4D97-AF65-F5344CB8AC3E}">
        <p14:creationId xmlns:p14="http://schemas.microsoft.com/office/powerpoint/2010/main" val="1592066791"/>
      </p:ext>
    </p:extLst>
  </p:cSld>
  <p:clrMapOvr>
    <a:masterClrMapping/>
  </p:clrMapOvr>
  <p:timing>
    <p:tnLst>
      <p:par>
        <p:cT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In Closing</a:t>
            </a:r>
            <a:endParaRPr lang="en-US" dirty="0"/>
          </a:p>
        </p:txBody>
      </p:sp>
    </p:spTree>
    <p:custDataLst>
      <p:tags r:id="rId1"/>
    </p:custDataLst>
    <p:extLst>
      <p:ext uri="{BB962C8B-B14F-4D97-AF65-F5344CB8AC3E}">
        <p14:creationId xmlns:p14="http://schemas.microsoft.com/office/powerpoint/2010/main" val="1178974371"/>
      </p:ext>
    </p:extLst>
  </p:cSld>
  <p:clrMapOvr>
    <a:masterClrMapping/>
  </p:clrMapOvr>
  <p:timing>
    <p:tnLst>
      <p:par>
        <p:cTn id="1" dur="indefinite" restart="never" nodeType="tmRoot"/>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9144000" cy="6858000"/>
          </a:xfrm>
          <a:prstGeom prst="rect">
            <a:avLst/>
          </a:prstGeom>
          <a:solidFill>
            <a:schemeClr val="bg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5" name="Group 4"/>
          <p:cNvGrpSpPr/>
          <p:nvPr/>
        </p:nvGrpSpPr>
        <p:grpSpPr>
          <a:xfrm>
            <a:off x="381000" y="2133599"/>
            <a:ext cx="10387148" cy="4724401"/>
            <a:chOff x="381000" y="2133599"/>
            <a:chExt cx="10387148" cy="4724401"/>
          </a:xfrm>
        </p:grpSpPr>
        <p:sp>
          <p:nvSpPr>
            <p:cNvPr id="6" name="Trapezoid 5"/>
            <p:cNvSpPr/>
            <p:nvPr/>
          </p:nvSpPr>
          <p:spPr>
            <a:xfrm rot="16200000">
              <a:off x="-1259101" y="3846299"/>
              <a:ext cx="4686090" cy="1337311"/>
            </a:xfrm>
            <a:prstGeom prst="trapezoid">
              <a:avLst>
                <a:gd name="adj" fmla="val 0"/>
              </a:avLst>
            </a:prstGeom>
            <a:solidFill>
              <a:schemeClr val="bg2">
                <a:lumMod val="20000"/>
                <a:lumOff val="80000"/>
              </a:schemeClr>
            </a:solidFill>
            <a:ln w="12700">
              <a:solidFill>
                <a:schemeClr val="bg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rapezoid 6"/>
            <p:cNvSpPr/>
            <p:nvPr/>
          </p:nvSpPr>
          <p:spPr>
            <a:xfrm>
              <a:off x="393518" y="4343400"/>
              <a:ext cx="10374630" cy="2514600"/>
            </a:xfrm>
            <a:prstGeom prst="trapezoid">
              <a:avLst>
                <a:gd name="adj" fmla="val 55000"/>
              </a:avLst>
            </a:prstGeom>
            <a:solidFill>
              <a:schemeClr val="bg2">
                <a:lumMod val="20000"/>
                <a:lumOff val="80000"/>
              </a:schemeClr>
            </a:solidFill>
            <a:ln w="12700">
              <a:solidFill>
                <a:schemeClr val="bg2">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rapezoid 7"/>
            <p:cNvSpPr/>
            <p:nvPr/>
          </p:nvSpPr>
          <p:spPr>
            <a:xfrm>
              <a:off x="1752600" y="2171910"/>
              <a:ext cx="7391400" cy="2171489"/>
            </a:xfrm>
            <a:prstGeom prst="trapezoid">
              <a:avLst>
                <a:gd name="adj" fmla="val 0"/>
              </a:avLst>
            </a:prstGeom>
            <a:solidFill>
              <a:schemeClr val="bg2">
                <a:lumMod val="20000"/>
                <a:lumOff val="80000"/>
              </a:schemeClr>
            </a:solidFill>
            <a:ln w="12700">
              <a:solidFill>
                <a:schemeClr val="bg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2" descr="C:\Users\ccoughlin\AppData\Local\Microsoft\Windows\Temporary Internet Files\Content.IE5\4QLENBFY\PngMedium-Signs-Hazard-Warning-17-5742[1].gif"/>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2911426" y="3144281"/>
              <a:ext cx="322323" cy="284719"/>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3" descr="C:\Users\ccoughlin\AppData\Local\Microsoft\Windows\Temporary Internet Files\Content.IE5\H7O39T1H\Door-12722-large[1].pn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flipH="1">
              <a:off x="1614808" y="2673986"/>
              <a:ext cx="1229016" cy="1669414"/>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6" descr="C:\Users\ccoughlin\AppData\Local\Microsoft\Windows\Temporary Internet Files\Content.IE5\A0R1K8AW\211359913[1].jpg"/>
            <p:cNvPicPr>
              <a:picLocks noChangeAspect="1" noChangeArrowheads="1"/>
            </p:cNvPicPr>
            <p:nvPr/>
          </p:nvPicPr>
          <p:blipFill>
            <a:blip r:embed="rId10" cstate="print">
              <a:extLst>
                <a:ext uri="{BEBA8EAE-BF5A-486C-A8C5-ECC9F3942E4B}">
                  <a14:imgProps xmlns:a14="http://schemas.microsoft.com/office/drawing/2010/main">
                    <a14:imgLayer r:embed="rId11">
                      <a14:imgEffect>
                        <a14:backgroundRemoval t="7692" b="88462" l="0" r="98667">
                          <a14:foregroundMark x1="20667" y1="36538" x2="20667" y2="36538"/>
                          <a14:foregroundMark x1="9333" y1="40385" x2="9333" y2="40385"/>
                          <a14:foregroundMark x1="64000" y1="32692" x2="64000" y2="32692"/>
                          <a14:foregroundMark x1="78000" y1="34615" x2="78000" y2="34615"/>
                          <a14:foregroundMark x1="91333" y1="37500" x2="91333" y2="37500"/>
                        </a14:backgroundRemoval>
                      </a14:imgEffect>
                    </a14:imgLayer>
                  </a14:imgProps>
                </a:ext>
                <a:ext uri="{28A0092B-C50C-407E-A947-70E740481C1C}">
                  <a14:useLocalDpi xmlns:a14="http://schemas.microsoft.com/office/drawing/2010/main" val="0"/>
                </a:ext>
              </a:extLst>
            </a:blip>
            <a:srcRect/>
            <a:stretch>
              <a:fillRect/>
            </a:stretch>
          </p:blipFill>
          <p:spPr bwMode="auto">
            <a:xfrm>
              <a:off x="2074662" y="2371000"/>
              <a:ext cx="439938" cy="305024"/>
            </a:xfrm>
            <a:prstGeom prst="rect">
              <a:avLst/>
            </a:prstGeom>
            <a:noFill/>
            <a:extLst>
              <a:ext uri="{909E8E84-426E-40DD-AFC4-6F175D3DCCD1}">
                <a14:hiddenFill xmlns:a14="http://schemas.microsoft.com/office/drawing/2010/main">
                  <a:solidFill>
                    <a:srgbClr val="FFFFFF"/>
                  </a:solidFill>
                </a14:hiddenFill>
              </a:ext>
            </a:extLst>
          </p:spPr>
        </p:pic>
        <p:sp>
          <p:nvSpPr>
            <p:cNvPr id="12" name="Trapezoid 11"/>
            <p:cNvSpPr/>
            <p:nvPr/>
          </p:nvSpPr>
          <p:spPr>
            <a:xfrm>
              <a:off x="2057400" y="4492625"/>
              <a:ext cx="1524000" cy="155575"/>
            </a:xfrm>
            <a:prstGeom prst="trapezoid">
              <a:avLst/>
            </a:prstGeom>
            <a:solidFill>
              <a:schemeClr val="tx1">
                <a:lumMod val="65000"/>
                <a:lumOff val="35000"/>
              </a:schemeClr>
            </a:solidFill>
            <a:ln w="12700">
              <a:solidFill>
                <a:schemeClr val="bg2">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rapezoid 12"/>
            <p:cNvSpPr/>
            <p:nvPr/>
          </p:nvSpPr>
          <p:spPr>
            <a:xfrm>
              <a:off x="4574968" y="4492624"/>
              <a:ext cx="1524000" cy="155575"/>
            </a:xfrm>
            <a:prstGeom prst="trapezoid">
              <a:avLst/>
            </a:prstGeom>
            <a:solidFill>
              <a:schemeClr val="tx1">
                <a:lumMod val="65000"/>
                <a:lumOff val="35000"/>
              </a:schemeClr>
            </a:solidFill>
            <a:ln w="12700">
              <a:solidFill>
                <a:schemeClr val="bg2">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rapezoid 13"/>
            <p:cNvSpPr/>
            <p:nvPr/>
          </p:nvSpPr>
          <p:spPr>
            <a:xfrm>
              <a:off x="7162800" y="4492623"/>
              <a:ext cx="1524000" cy="155575"/>
            </a:xfrm>
            <a:prstGeom prst="trapezoid">
              <a:avLst/>
            </a:prstGeom>
            <a:solidFill>
              <a:schemeClr val="tx1">
                <a:lumMod val="65000"/>
                <a:lumOff val="35000"/>
              </a:schemeClr>
            </a:solidFill>
            <a:ln w="12700">
              <a:solidFill>
                <a:schemeClr val="bg2">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5" name="Straight Connector 14"/>
            <p:cNvCxnSpPr/>
            <p:nvPr/>
          </p:nvCxnSpPr>
          <p:spPr bwMode="auto">
            <a:xfrm flipH="1">
              <a:off x="3674423" y="4570412"/>
              <a:ext cx="228600" cy="2058988"/>
            </a:xfrm>
            <a:prstGeom prst="line">
              <a:avLst/>
            </a:prstGeom>
            <a:noFill/>
            <a:ln w="76200" cap="flat" cmpd="sng" algn="ctr">
              <a:solidFill>
                <a:schemeClr val="bg1"/>
              </a:solidFill>
              <a:prstDash val="solid"/>
              <a:round/>
              <a:headEnd type="none" w="med" len="med"/>
              <a:tailEnd type="none" w="med" len="med"/>
            </a:ln>
            <a:effectLst/>
          </p:spPr>
        </p:cxnSp>
        <p:cxnSp>
          <p:nvCxnSpPr>
            <p:cNvPr id="16" name="Straight Connector 15"/>
            <p:cNvCxnSpPr/>
            <p:nvPr/>
          </p:nvCxnSpPr>
          <p:spPr bwMode="auto">
            <a:xfrm>
              <a:off x="6515100" y="4496542"/>
              <a:ext cx="228600" cy="2058988"/>
            </a:xfrm>
            <a:prstGeom prst="line">
              <a:avLst/>
            </a:prstGeom>
            <a:noFill/>
            <a:ln w="76200" cap="flat" cmpd="sng" algn="ctr">
              <a:solidFill>
                <a:schemeClr val="bg1"/>
              </a:solidFill>
              <a:prstDash val="solid"/>
              <a:round/>
              <a:headEnd type="none" w="med" len="med"/>
              <a:tailEnd type="none" w="med" len="med"/>
            </a:ln>
            <a:effectLst/>
          </p:spPr>
        </p:cxnSp>
        <p:sp>
          <p:nvSpPr>
            <p:cNvPr id="20" name="Isosceles Triangle 19"/>
            <p:cNvSpPr/>
            <p:nvPr/>
          </p:nvSpPr>
          <p:spPr>
            <a:xfrm rot="10800000">
              <a:off x="381000" y="2133599"/>
              <a:ext cx="1371599" cy="2209800"/>
            </a:xfrm>
            <a:prstGeom prst="triangle">
              <a:avLst>
                <a:gd name="adj" fmla="val 100000"/>
              </a:avLst>
            </a:prstGeom>
            <a:solidFill>
              <a:schemeClr val="bg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1" name="Straight Connector 20"/>
            <p:cNvCxnSpPr/>
            <p:nvPr/>
          </p:nvCxnSpPr>
          <p:spPr bwMode="auto">
            <a:xfrm flipV="1">
              <a:off x="406032" y="2171910"/>
              <a:ext cx="1346568" cy="2133174"/>
            </a:xfrm>
            <a:prstGeom prst="line">
              <a:avLst/>
            </a:prstGeom>
            <a:noFill/>
            <a:ln w="9525" cap="flat" cmpd="sng" algn="ctr">
              <a:solidFill>
                <a:schemeClr val="bg2"/>
              </a:solidFill>
              <a:prstDash val="solid"/>
              <a:round/>
              <a:headEnd type="none" w="med" len="med"/>
              <a:tailEnd type="none" w="med" len="med"/>
            </a:ln>
            <a:effectLst/>
          </p:spPr>
        </p:cxnSp>
      </p:grpSp>
      <p:pic>
        <p:nvPicPr>
          <p:cNvPr id="38" name="Picture 3" descr="K:\Training\Projects\Customer\AIA\Online Courses\Concrete Repair Applications\Images\Form and pour 5.bmp"/>
          <p:cNvPicPr>
            <a:picLocks noChangeAspect="1" noChangeArrowheads="1"/>
          </p:cNvPicPr>
          <p:nvPr/>
        </p:nvPicPr>
        <p:blipFill rotWithShape="1">
          <a:blip r:embed="rId12">
            <a:extLst>
              <a:ext uri="{BEBA8EAE-BF5A-486C-A8C5-ECC9F3942E4B}">
                <a14:imgProps xmlns:a14="http://schemas.microsoft.com/office/drawing/2010/main">
                  <a14:imgLayer r:embed="rId13">
                    <a14:imgEffect>
                      <a14:backgroundRemoval t="0" b="99194" l="3524" r="96769">
                        <a14:foregroundMark x1="82232" y1="9516" x2="82232" y2="9516"/>
                        <a14:backgroundMark x1="70485" y1="16935" x2="75771" y2="20806"/>
                        <a14:backgroundMark x1="75771" y1="20806" x2="82673" y2="34032"/>
                        <a14:backgroundMark x1="82966" y1="34032" x2="82673" y2="50968"/>
                        <a14:backgroundMark x1="75184" y1="11452" x2="85903" y2="21774"/>
                        <a14:backgroundMark x1="75771" y1="6613" x2="89427" y2="5000"/>
                        <a14:backgroundMark x1="78414" y1="8548" x2="85022" y2="9516"/>
                      </a14:backgroundRemoval>
                    </a14:imgEffect>
                  </a14:imgLayer>
                </a14:imgProps>
              </a:ext>
              <a:ext uri="{28A0092B-C50C-407E-A947-70E740481C1C}">
                <a14:useLocalDpi xmlns:a14="http://schemas.microsoft.com/office/drawing/2010/main" val="0"/>
              </a:ext>
            </a:extLst>
          </a:blip>
          <a:srcRect t="63922" b="14439"/>
          <a:stretch/>
        </p:blipFill>
        <p:spPr bwMode="auto">
          <a:xfrm>
            <a:off x="3949996" y="5854535"/>
            <a:ext cx="4021777" cy="792323"/>
          </a:xfrm>
          <a:prstGeom prst="rect">
            <a:avLst/>
          </a:prstGeom>
          <a:noFill/>
          <a:extLst>
            <a:ext uri="{909E8E84-426E-40DD-AFC4-6F175D3DCCD1}">
              <a14:hiddenFill xmlns:a14="http://schemas.microsoft.com/office/drawing/2010/main">
                <a:solidFill>
                  <a:srgbClr val="FFFFFF"/>
                </a:solidFill>
              </a14:hiddenFill>
            </a:ext>
          </a:extLst>
        </p:spPr>
      </p:pic>
      <p:sp>
        <p:nvSpPr>
          <p:cNvPr id="60" name="Right Arrow 59"/>
          <p:cNvSpPr/>
          <p:nvPr/>
        </p:nvSpPr>
        <p:spPr>
          <a:xfrm>
            <a:off x="4945647" y="429635"/>
            <a:ext cx="4065127" cy="519560"/>
          </a:xfrm>
          <a:prstGeom prst="rightArrow">
            <a:avLst>
              <a:gd name="adj1" fmla="val 50000"/>
              <a:gd name="adj2" fmla="val 78087"/>
            </a:avLst>
          </a:prstGeom>
          <a:effectLst>
            <a:outerShdw blurRad="50800" dist="38100" dir="2700000" algn="tl" rotWithShape="0">
              <a:prstClr val="black">
                <a:alpha val="40000"/>
              </a:prstClr>
            </a:outerShdw>
          </a:effectLst>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txBody>
          <a:bodyPr/>
          <a:lstStyle/>
          <a:p>
            <a:endParaRPr lang="en-US" sz="1100"/>
          </a:p>
        </p:txBody>
      </p:sp>
      <p:grpSp>
        <p:nvGrpSpPr>
          <p:cNvPr id="61" name="Group 60"/>
          <p:cNvGrpSpPr/>
          <p:nvPr/>
        </p:nvGrpSpPr>
        <p:grpSpPr>
          <a:xfrm>
            <a:off x="4419600" y="785617"/>
            <a:ext cx="1043099" cy="826589"/>
            <a:chOff x="554382" y="2168475"/>
            <a:chExt cx="1536870" cy="1272907"/>
          </a:xfrm>
        </p:grpSpPr>
        <p:sp>
          <p:nvSpPr>
            <p:cNvPr id="62" name="Rounded Rectangle 61"/>
            <p:cNvSpPr/>
            <p:nvPr/>
          </p:nvSpPr>
          <p:spPr>
            <a:xfrm>
              <a:off x="554382" y="2552836"/>
              <a:ext cx="1536870" cy="888546"/>
            </a:xfrm>
            <a:prstGeom prst="roundRect">
              <a:avLst/>
            </a:prstGeom>
            <a:gradFill>
              <a:gsLst>
                <a:gs pos="0">
                  <a:schemeClr val="lt1">
                    <a:tint val="40000"/>
                    <a:satMod val="350000"/>
                  </a:schemeClr>
                </a:gs>
                <a:gs pos="40000">
                  <a:schemeClr val="lt1">
                    <a:tint val="45000"/>
                    <a:shade val="99000"/>
                    <a:satMod val="350000"/>
                  </a:schemeClr>
                </a:gs>
                <a:gs pos="100000">
                  <a:schemeClr val="accent6">
                    <a:lumMod val="20000"/>
                    <a:lumOff val="80000"/>
                  </a:schemeClr>
                </a:gs>
              </a:gsLst>
            </a:gradFill>
          </p:spPr>
          <p:style>
            <a:lnRef idx="1">
              <a:schemeClr val="accent5"/>
            </a:lnRef>
            <a:fillRef idx="1002">
              <a:schemeClr val="lt1"/>
            </a:fillRef>
            <a:effectRef idx="2">
              <a:schemeClr val="accent5"/>
            </a:effectRef>
            <a:fontRef idx="minor">
              <a:schemeClr val="lt1"/>
            </a:fontRef>
          </p:style>
          <p:txBody>
            <a:bodyPr/>
            <a:lstStyle/>
            <a:p>
              <a:endParaRPr lang="en-US"/>
            </a:p>
          </p:txBody>
        </p:sp>
        <p:sp>
          <p:nvSpPr>
            <p:cNvPr id="63" name="TextBox 62"/>
            <p:cNvSpPr txBox="1"/>
            <p:nvPr/>
          </p:nvSpPr>
          <p:spPr>
            <a:xfrm>
              <a:off x="767122" y="2743522"/>
              <a:ext cx="1124645" cy="448162"/>
            </a:xfrm>
            <a:prstGeom prst="rect">
              <a:avLst/>
            </a:prstGeom>
            <a:noFill/>
          </p:spPr>
          <p:txBody>
            <a:bodyPr wrap="square" rtlCol="0">
              <a:spAutoFit/>
            </a:bodyPr>
            <a:lstStyle/>
            <a:p>
              <a:r>
                <a:rPr lang="en-US" sz="1600" dirty="0" smtClean="0"/>
                <a:t>Assess</a:t>
              </a:r>
              <a:endParaRPr lang="en-US" sz="1600" dirty="0"/>
            </a:p>
          </p:txBody>
        </p:sp>
        <p:sp>
          <p:nvSpPr>
            <p:cNvPr id="64" name="Oval 63"/>
            <p:cNvSpPr/>
            <p:nvPr/>
          </p:nvSpPr>
          <p:spPr>
            <a:xfrm>
              <a:off x="1135769" y="2168475"/>
              <a:ext cx="387350" cy="387350"/>
            </a:xfrm>
            <a:prstGeom prst="ellipse">
              <a:avLst/>
            </a:prstGeom>
          </p:spPr>
          <p:style>
            <a:lnRef idx="1">
              <a:schemeClr val="dk1"/>
            </a:lnRef>
            <a:fillRef idx="2">
              <a:schemeClr val="dk1"/>
            </a:fillRef>
            <a:effectRef idx="1">
              <a:schemeClr val="dk1"/>
            </a:effectRef>
            <a:fontRef idx="minor">
              <a:schemeClr val="dk1"/>
            </a:fontRef>
          </p:style>
          <p:txBody>
            <a:bodyPr anchor="ctr"/>
            <a:lstStyle/>
            <a:p>
              <a:pPr algn="ctr" eaLnBrk="0" hangingPunct="0">
                <a:defRPr/>
              </a:pPr>
              <a:r>
                <a:rPr lang="en-US" sz="1100" dirty="0"/>
                <a:t>1</a:t>
              </a:r>
            </a:p>
          </p:txBody>
        </p:sp>
      </p:grpSp>
      <p:grpSp>
        <p:nvGrpSpPr>
          <p:cNvPr id="65" name="Group 64"/>
          <p:cNvGrpSpPr/>
          <p:nvPr/>
        </p:nvGrpSpPr>
        <p:grpSpPr>
          <a:xfrm>
            <a:off x="5510101" y="783676"/>
            <a:ext cx="1043099" cy="828530"/>
            <a:chOff x="2686677" y="2146156"/>
            <a:chExt cx="1536870" cy="1275896"/>
          </a:xfrm>
        </p:grpSpPr>
        <p:grpSp>
          <p:nvGrpSpPr>
            <p:cNvPr id="66" name="Group 65"/>
            <p:cNvGrpSpPr/>
            <p:nvPr/>
          </p:nvGrpSpPr>
          <p:grpSpPr>
            <a:xfrm>
              <a:off x="2686677" y="2533506"/>
              <a:ext cx="1536870" cy="888546"/>
              <a:chOff x="3063962" y="2221722"/>
              <a:chExt cx="1536870" cy="888546"/>
            </a:xfrm>
          </p:grpSpPr>
          <p:sp>
            <p:nvSpPr>
              <p:cNvPr id="68" name="Rounded Rectangle 67"/>
              <p:cNvSpPr/>
              <p:nvPr/>
            </p:nvSpPr>
            <p:spPr>
              <a:xfrm>
                <a:off x="3063962" y="2221722"/>
                <a:ext cx="1536870" cy="888546"/>
              </a:xfrm>
              <a:prstGeom prst="roundRect">
                <a:avLst/>
              </a:prstGeom>
              <a:gradFill>
                <a:gsLst>
                  <a:gs pos="0">
                    <a:schemeClr val="lt1">
                      <a:tint val="40000"/>
                      <a:satMod val="350000"/>
                    </a:schemeClr>
                  </a:gs>
                  <a:gs pos="40000">
                    <a:schemeClr val="lt1">
                      <a:tint val="45000"/>
                      <a:shade val="99000"/>
                      <a:satMod val="350000"/>
                    </a:schemeClr>
                  </a:gs>
                  <a:gs pos="100000">
                    <a:schemeClr val="accent6">
                      <a:lumMod val="20000"/>
                      <a:lumOff val="80000"/>
                    </a:schemeClr>
                  </a:gs>
                </a:gsLst>
              </a:gradFill>
            </p:spPr>
            <p:style>
              <a:lnRef idx="1">
                <a:schemeClr val="accent5"/>
              </a:lnRef>
              <a:fillRef idx="1002">
                <a:schemeClr val="lt1"/>
              </a:fillRef>
              <a:effectRef idx="2">
                <a:schemeClr val="accent5"/>
              </a:effectRef>
              <a:fontRef idx="minor">
                <a:schemeClr val="lt1"/>
              </a:fontRef>
            </p:style>
            <p:txBody>
              <a:bodyPr/>
              <a:lstStyle/>
              <a:p>
                <a:endParaRPr lang="en-US"/>
              </a:p>
            </p:txBody>
          </p:sp>
          <p:sp>
            <p:nvSpPr>
              <p:cNvPr id="69" name="TextBox 68"/>
              <p:cNvSpPr txBox="1"/>
              <p:nvPr/>
            </p:nvSpPr>
            <p:spPr>
              <a:xfrm>
                <a:off x="3309814" y="2409418"/>
                <a:ext cx="1124645" cy="448162"/>
              </a:xfrm>
              <a:prstGeom prst="rect">
                <a:avLst/>
              </a:prstGeom>
              <a:noFill/>
            </p:spPr>
            <p:txBody>
              <a:bodyPr wrap="square" rtlCol="0">
                <a:spAutoFit/>
              </a:bodyPr>
              <a:lstStyle/>
              <a:p>
                <a:pPr algn="ctr"/>
                <a:r>
                  <a:rPr lang="en-US" sz="1600" dirty="0" smtClean="0"/>
                  <a:t>Plan</a:t>
                </a:r>
                <a:endParaRPr lang="en-US" sz="1600" dirty="0"/>
              </a:p>
            </p:txBody>
          </p:sp>
        </p:grpSp>
        <p:sp>
          <p:nvSpPr>
            <p:cNvPr id="67" name="Oval 66"/>
            <p:cNvSpPr/>
            <p:nvPr/>
          </p:nvSpPr>
          <p:spPr>
            <a:xfrm>
              <a:off x="3301970" y="2146156"/>
              <a:ext cx="385762" cy="387350"/>
            </a:xfrm>
            <a:prstGeom prst="ellipse">
              <a:avLst/>
            </a:prstGeom>
          </p:spPr>
          <p:style>
            <a:lnRef idx="1">
              <a:schemeClr val="dk1"/>
            </a:lnRef>
            <a:fillRef idx="2">
              <a:schemeClr val="dk1"/>
            </a:fillRef>
            <a:effectRef idx="1">
              <a:schemeClr val="dk1"/>
            </a:effectRef>
            <a:fontRef idx="minor">
              <a:schemeClr val="dk1"/>
            </a:fontRef>
          </p:style>
          <p:txBody>
            <a:bodyPr anchor="ctr"/>
            <a:lstStyle/>
            <a:p>
              <a:pPr algn="ctr" eaLnBrk="0" hangingPunct="0">
                <a:defRPr/>
              </a:pPr>
              <a:r>
                <a:rPr lang="en-US" sz="1100" dirty="0"/>
                <a:t>2</a:t>
              </a:r>
            </a:p>
          </p:txBody>
        </p:sp>
      </p:grpSp>
      <p:grpSp>
        <p:nvGrpSpPr>
          <p:cNvPr id="70" name="Group 69"/>
          <p:cNvGrpSpPr/>
          <p:nvPr/>
        </p:nvGrpSpPr>
        <p:grpSpPr>
          <a:xfrm>
            <a:off x="6653101" y="783676"/>
            <a:ext cx="1043099" cy="825993"/>
            <a:chOff x="4697274" y="1835290"/>
            <a:chExt cx="1536870" cy="1271989"/>
          </a:xfrm>
        </p:grpSpPr>
        <p:sp>
          <p:nvSpPr>
            <p:cNvPr id="71" name="Rounded Rectangle 70"/>
            <p:cNvSpPr/>
            <p:nvPr/>
          </p:nvSpPr>
          <p:spPr>
            <a:xfrm>
              <a:off x="4697274" y="2218733"/>
              <a:ext cx="1536870" cy="888546"/>
            </a:xfrm>
            <a:prstGeom prst="roundRect">
              <a:avLst/>
            </a:prstGeom>
            <a:gradFill>
              <a:gsLst>
                <a:gs pos="0">
                  <a:schemeClr val="lt1">
                    <a:tint val="40000"/>
                    <a:satMod val="350000"/>
                  </a:schemeClr>
                </a:gs>
                <a:gs pos="40000">
                  <a:schemeClr val="lt1">
                    <a:tint val="45000"/>
                    <a:shade val="99000"/>
                    <a:satMod val="350000"/>
                  </a:schemeClr>
                </a:gs>
                <a:gs pos="100000">
                  <a:schemeClr val="accent6">
                    <a:lumMod val="20000"/>
                    <a:lumOff val="80000"/>
                  </a:schemeClr>
                </a:gs>
              </a:gsLst>
            </a:gradFill>
          </p:spPr>
          <p:style>
            <a:lnRef idx="1">
              <a:schemeClr val="accent5"/>
            </a:lnRef>
            <a:fillRef idx="1002">
              <a:schemeClr val="lt1"/>
            </a:fillRef>
            <a:effectRef idx="2">
              <a:schemeClr val="accent5"/>
            </a:effectRef>
            <a:fontRef idx="minor">
              <a:schemeClr val="lt1"/>
            </a:fontRef>
          </p:style>
          <p:txBody>
            <a:bodyPr/>
            <a:lstStyle/>
            <a:p>
              <a:endParaRPr lang="en-US"/>
            </a:p>
          </p:txBody>
        </p:sp>
        <p:sp>
          <p:nvSpPr>
            <p:cNvPr id="72" name="TextBox 71"/>
            <p:cNvSpPr txBox="1"/>
            <p:nvPr/>
          </p:nvSpPr>
          <p:spPr>
            <a:xfrm>
              <a:off x="4793625" y="2401396"/>
              <a:ext cx="1357420" cy="448162"/>
            </a:xfrm>
            <a:prstGeom prst="rect">
              <a:avLst/>
            </a:prstGeom>
            <a:noFill/>
          </p:spPr>
          <p:txBody>
            <a:bodyPr wrap="square" rtlCol="0">
              <a:spAutoFit/>
            </a:bodyPr>
            <a:lstStyle/>
            <a:p>
              <a:pPr algn="ctr"/>
              <a:r>
                <a:rPr lang="en-US" sz="1600" dirty="0" smtClean="0"/>
                <a:t>Prepare</a:t>
              </a:r>
              <a:endParaRPr lang="en-US" sz="1600" dirty="0"/>
            </a:p>
          </p:txBody>
        </p:sp>
        <p:sp>
          <p:nvSpPr>
            <p:cNvPr id="73" name="Oval 72"/>
            <p:cNvSpPr/>
            <p:nvPr/>
          </p:nvSpPr>
          <p:spPr>
            <a:xfrm>
              <a:off x="5278661" y="1835290"/>
              <a:ext cx="387350" cy="387350"/>
            </a:xfrm>
            <a:prstGeom prst="ellipse">
              <a:avLst/>
            </a:prstGeom>
          </p:spPr>
          <p:style>
            <a:lnRef idx="1">
              <a:schemeClr val="dk1"/>
            </a:lnRef>
            <a:fillRef idx="2">
              <a:schemeClr val="dk1"/>
            </a:fillRef>
            <a:effectRef idx="1">
              <a:schemeClr val="dk1"/>
            </a:effectRef>
            <a:fontRef idx="minor">
              <a:schemeClr val="dk1"/>
            </a:fontRef>
          </p:style>
          <p:txBody>
            <a:bodyPr anchor="ctr"/>
            <a:lstStyle/>
            <a:p>
              <a:pPr algn="ctr" eaLnBrk="0" hangingPunct="0">
                <a:defRPr/>
              </a:pPr>
              <a:r>
                <a:rPr lang="en-US" sz="1100" dirty="0"/>
                <a:t>3</a:t>
              </a:r>
            </a:p>
          </p:txBody>
        </p:sp>
      </p:grpSp>
      <p:grpSp>
        <p:nvGrpSpPr>
          <p:cNvPr id="74" name="Group 73"/>
          <p:cNvGrpSpPr/>
          <p:nvPr/>
        </p:nvGrpSpPr>
        <p:grpSpPr>
          <a:xfrm>
            <a:off x="7772400" y="772660"/>
            <a:ext cx="1043099" cy="837009"/>
            <a:chOff x="6297474" y="1834372"/>
            <a:chExt cx="1536870" cy="1288953"/>
          </a:xfrm>
        </p:grpSpPr>
        <p:sp>
          <p:nvSpPr>
            <p:cNvPr id="75" name="Rounded Rectangle 74"/>
            <p:cNvSpPr/>
            <p:nvPr/>
          </p:nvSpPr>
          <p:spPr>
            <a:xfrm>
              <a:off x="6297474" y="2234779"/>
              <a:ext cx="1536870" cy="888546"/>
            </a:xfrm>
            <a:prstGeom prst="roundRect">
              <a:avLst/>
            </a:prstGeom>
            <a:gradFill>
              <a:gsLst>
                <a:gs pos="0">
                  <a:schemeClr val="lt1">
                    <a:tint val="40000"/>
                    <a:satMod val="350000"/>
                  </a:schemeClr>
                </a:gs>
                <a:gs pos="40000">
                  <a:schemeClr val="lt1">
                    <a:tint val="45000"/>
                    <a:shade val="99000"/>
                    <a:satMod val="350000"/>
                  </a:schemeClr>
                </a:gs>
                <a:gs pos="100000">
                  <a:schemeClr val="accent6">
                    <a:lumMod val="20000"/>
                    <a:lumOff val="80000"/>
                  </a:schemeClr>
                </a:gs>
              </a:gsLst>
            </a:gradFill>
          </p:spPr>
          <p:style>
            <a:lnRef idx="1">
              <a:schemeClr val="accent5"/>
            </a:lnRef>
            <a:fillRef idx="1002">
              <a:schemeClr val="lt1"/>
            </a:fillRef>
            <a:effectRef idx="2">
              <a:schemeClr val="accent5"/>
            </a:effectRef>
            <a:fontRef idx="minor">
              <a:schemeClr val="lt1"/>
            </a:fontRef>
          </p:style>
          <p:txBody>
            <a:bodyPr/>
            <a:lstStyle/>
            <a:p>
              <a:endParaRPr lang="en-US"/>
            </a:p>
          </p:txBody>
        </p:sp>
        <p:sp>
          <p:nvSpPr>
            <p:cNvPr id="76" name="TextBox 75"/>
            <p:cNvSpPr txBox="1"/>
            <p:nvPr/>
          </p:nvSpPr>
          <p:spPr>
            <a:xfrm>
              <a:off x="6393825" y="2409420"/>
              <a:ext cx="1357420" cy="448162"/>
            </a:xfrm>
            <a:prstGeom prst="rect">
              <a:avLst/>
            </a:prstGeom>
            <a:noFill/>
          </p:spPr>
          <p:txBody>
            <a:bodyPr wrap="square" rtlCol="0">
              <a:spAutoFit/>
            </a:bodyPr>
            <a:lstStyle/>
            <a:p>
              <a:pPr algn="ctr"/>
              <a:r>
                <a:rPr lang="en-US" sz="1600" dirty="0" smtClean="0"/>
                <a:t>Execute</a:t>
              </a:r>
              <a:endParaRPr lang="en-US" sz="1600" dirty="0"/>
            </a:p>
          </p:txBody>
        </p:sp>
        <p:sp>
          <p:nvSpPr>
            <p:cNvPr id="77" name="Oval 76"/>
            <p:cNvSpPr/>
            <p:nvPr/>
          </p:nvSpPr>
          <p:spPr>
            <a:xfrm>
              <a:off x="6878861" y="1834372"/>
              <a:ext cx="387350" cy="387350"/>
            </a:xfrm>
            <a:prstGeom prst="ellipse">
              <a:avLst/>
            </a:prstGeom>
          </p:spPr>
          <p:style>
            <a:lnRef idx="1">
              <a:schemeClr val="dk1"/>
            </a:lnRef>
            <a:fillRef idx="2">
              <a:schemeClr val="dk1"/>
            </a:fillRef>
            <a:effectRef idx="1">
              <a:schemeClr val="dk1"/>
            </a:effectRef>
            <a:fontRef idx="minor">
              <a:schemeClr val="dk1"/>
            </a:fontRef>
          </p:style>
          <p:txBody>
            <a:bodyPr anchor="ctr"/>
            <a:lstStyle/>
            <a:p>
              <a:pPr algn="ctr" eaLnBrk="0" hangingPunct="0">
                <a:defRPr/>
              </a:pPr>
              <a:r>
                <a:rPr lang="en-US" sz="1100" dirty="0"/>
                <a:t>4</a:t>
              </a:r>
            </a:p>
          </p:txBody>
        </p:sp>
      </p:grpSp>
      <p:sp>
        <p:nvSpPr>
          <p:cNvPr id="18" name="Trapezoid 17"/>
          <p:cNvSpPr/>
          <p:nvPr/>
        </p:nvSpPr>
        <p:spPr>
          <a:xfrm>
            <a:off x="4262120" y="5837077"/>
            <a:ext cx="3456516" cy="809781"/>
          </a:xfrm>
          <a:prstGeom prst="trapezoid">
            <a:avLst>
              <a:gd name="adj" fmla="val 54977"/>
            </a:avLst>
          </a:prstGeom>
          <a:solidFill>
            <a:srgbClr val="929292"/>
          </a:solidFill>
          <a:ln w="12700">
            <a:solidFill>
              <a:schemeClr val="bg2">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2" name="Male 3"/>
          <p:cNvPicPr>
            <a:picLocks noChangeAspect="1"/>
          </p:cNvPicPr>
          <p:nvPr>
            <p:custDataLst>
              <p:tags r:id="rId2"/>
            </p:custDataLst>
          </p:nvPr>
        </p:nvPicPr>
        <p:blipFill>
          <a:blip r:embed="rId14" cstate="print">
            <a:extLst>
              <a:ext uri="{28A0092B-C50C-407E-A947-70E740481C1C}">
                <a14:useLocalDpi xmlns:a14="http://schemas.microsoft.com/office/drawing/2010/main" val="0"/>
              </a:ext>
            </a:extLst>
          </a:blip>
          <a:stretch>
            <a:fillRect/>
          </a:stretch>
        </p:blipFill>
        <p:spPr>
          <a:xfrm flipH="1">
            <a:off x="4660312" y="3508693"/>
            <a:ext cx="946251" cy="2772500"/>
          </a:xfrm>
          <a:prstGeom prst="rect">
            <a:avLst/>
          </a:prstGeom>
          <a:effectLst>
            <a:outerShdw blurRad="50800" dist="38100" dir="2700000" algn="tl" rotWithShape="0">
              <a:prstClr val="black">
                <a:alpha val="40000"/>
              </a:prstClr>
            </a:outerShdw>
          </a:effectLst>
        </p:spPr>
      </p:pic>
      <p:pic>
        <p:nvPicPr>
          <p:cNvPr id="23" name="Male 4"/>
          <p:cNvPicPr>
            <a:picLocks noChangeAspect="1"/>
          </p:cNvPicPr>
          <p:nvPr>
            <p:custDataLst>
              <p:tags r:id="rId3"/>
            </p:custDataLst>
          </p:nvPr>
        </p:nvPicPr>
        <p:blipFill>
          <a:blip r:embed="rId15" cstate="print">
            <a:extLst>
              <a:ext uri="{28A0092B-C50C-407E-A947-70E740481C1C}">
                <a14:useLocalDpi xmlns:a14="http://schemas.microsoft.com/office/drawing/2010/main" val="0"/>
              </a:ext>
            </a:extLst>
          </a:blip>
          <a:stretch>
            <a:fillRect/>
          </a:stretch>
        </p:blipFill>
        <p:spPr>
          <a:xfrm>
            <a:off x="5443126" y="3532587"/>
            <a:ext cx="1300573" cy="2748606"/>
          </a:xfrm>
          <a:prstGeom prst="rect">
            <a:avLst/>
          </a:prstGeom>
          <a:effectLst>
            <a:outerShdw blurRad="50800" dist="38100" dir="2700000" algn="tl" rotWithShape="0">
              <a:prstClr val="black">
                <a:alpha val="40000"/>
              </a:prstClr>
            </a:outerShdw>
          </a:effectLst>
        </p:spPr>
      </p:pic>
      <p:pic>
        <p:nvPicPr>
          <p:cNvPr id="24" name="Female 5"/>
          <p:cNvPicPr>
            <a:picLocks noChangeAspect="1"/>
          </p:cNvPicPr>
          <p:nvPr>
            <p:custDataLst>
              <p:tags r:id="rId4"/>
            </p:custDataLst>
          </p:nvPr>
        </p:nvPicPr>
        <p:blipFill>
          <a:blip r:embed="rId16" cstate="print">
            <a:extLst>
              <a:ext uri="{28A0092B-C50C-407E-A947-70E740481C1C}">
                <a14:useLocalDpi xmlns:a14="http://schemas.microsoft.com/office/drawing/2010/main" val="0"/>
              </a:ext>
            </a:extLst>
          </a:blip>
          <a:stretch>
            <a:fillRect/>
          </a:stretch>
        </p:blipFill>
        <p:spPr>
          <a:xfrm>
            <a:off x="7153926" y="3429000"/>
            <a:ext cx="796879" cy="2634498"/>
          </a:xfrm>
          <a:prstGeom prst="rect">
            <a:avLst/>
          </a:prstGeom>
          <a:effectLst>
            <a:outerShdw blurRad="50800" dist="38100" dir="2700000" algn="tl" rotWithShape="0">
              <a:prstClr val="black">
                <a:alpha val="40000"/>
              </a:prstClr>
            </a:outerShdw>
          </a:effectLst>
        </p:spPr>
      </p:pic>
      <p:pic>
        <p:nvPicPr>
          <p:cNvPr id="32" name="Male 19"/>
          <p:cNvPicPr>
            <a:picLocks noChangeAspect="1"/>
          </p:cNvPicPr>
          <p:nvPr>
            <p:custDataLst>
              <p:tags r:id="rId5"/>
            </p:custDataLst>
          </p:nvPr>
        </p:nvPicPr>
        <p:blipFill>
          <a:blip r:embed="rId17" cstate="print">
            <a:extLst>
              <a:ext uri="{28A0092B-C50C-407E-A947-70E740481C1C}">
                <a14:useLocalDpi xmlns:a14="http://schemas.microsoft.com/office/drawing/2010/main" val="0"/>
              </a:ext>
            </a:extLst>
          </a:blip>
          <a:stretch>
            <a:fillRect/>
          </a:stretch>
        </p:blipFill>
        <p:spPr>
          <a:xfrm>
            <a:off x="7467229" y="3619052"/>
            <a:ext cx="914771" cy="2621018"/>
          </a:xfrm>
          <a:prstGeom prst="rect">
            <a:avLst/>
          </a:prstGeom>
          <a:effectLst>
            <a:outerShdw blurRad="50800" dist="38100" dir="2700000" algn="tl" rotWithShape="0">
              <a:prstClr val="black">
                <a:alpha val="40000"/>
              </a:prstClr>
            </a:outerShdw>
          </a:effectLst>
        </p:spPr>
      </p:pic>
      <p:sp>
        <p:nvSpPr>
          <p:cNvPr id="2" name="TextBox 1"/>
          <p:cNvSpPr txBox="1"/>
          <p:nvPr/>
        </p:nvSpPr>
        <p:spPr>
          <a:xfrm>
            <a:off x="320626" y="374206"/>
            <a:ext cx="3941493" cy="1323439"/>
          </a:xfrm>
          <a:prstGeom prst="rect">
            <a:avLst/>
          </a:prstGeom>
          <a:noFill/>
        </p:spPr>
        <p:txBody>
          <a:bodyPr wrap="square" rtlCol="0">
            <a:spAutoFit/>
          </a:bodyPr>
          <a:lstStyle/>
          <a:p>
            <a:pPr algn="ctr"/>
            <a:r>
              <a:rPr lang="en-US" sz="1600" dirty="0"/>
              <a:t>There are many variables to take into consideration at each step along the way. </a:t>
            </a:r>
            <a:endParaRPr lang="en-US" sz="1600" dirty="0" smtClean="0"/>
          </a:p>
          <a:p>
            <a:pPr algn="ctr"/>
            <a:endParaRPr lang="en-US" sz="1600" dirty="0"/>
          </a:p>
          <a:p>
            <a:pPr algn="ctr"/>
            <a:r>
              <a:rPr lang="en-US" sz="1600" dirty="0"/>
              <a:t>Remember to follow the </a:t>
            </a:r>
            <a:r>
              <a:rPr lang="en-US" sz="1600" dirty="0" smtClean="0"/>
              <a:t>four-step </a:t>
            </a:r>
            <a:r>
              <a:rPr lang="en-US" sz="1600" dirty="0"/>
              <a:t>process introduced at the beginning of the </a:t>
            </a:r>
            <a:r>
              <a:rPr lang="en-US" sz="1600" dirty="0" smtClean="0"/>
              <a:t>course.</a:t>
            </a:r>
            <a:endParaRPr lang="en-US" sz="1600" dirty="0"/>
          </a:p>
        </p:txBody>
      </p:sp>
    </p:spTree>
    <p:custDataLst>
      <p:tags r:id="rId1"/>
    </p:custDataLst>
    <p:extLst>
      <p:ext uri="{BB962C8B-B14F-4D97-AF65-F5344CB8AC3E}">
        <p14:creationId xmlns:p14="http://schemas.microsoft.com/office/powerpoint/2010/main" val="37178062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60"/>
                                        </p:tgtEl>
                                        <p:attrNameLst>
                                          <p:attrName>style.visibility</p:attrName>
                                        </p:attrNameLst>
                                      </p:cBhvr>
                                      <p:to>
                                        <p:strVal val="visible"/>
                                      </p:to>
                                    </p:set>
                                    <p:animEffect transition="in" filter="wipe(left)">
                                      <p:cBhvr>
                                        <p:cTn id="7" dur="1500"/>
                                        <p:tgtEl>
                                          <p:spTgt spid="60"/>
                                        </p:tgtEl>
                                      </p:cBhvr>
                                    </p:animEffect>
                                  </p:childTnLst>
                                </p:cTn>
                              </p:par>
                              <p:par>
                                <p:cTn id="8" presetID="10" presetClass="entr" presetSubtype="0" fill="hold" nodeType="withEffect">
                                  <p:stCondLst>
                                    <p:cond delay="0"/>
                                  </p:stCondLst>
                                  <p:childTnLst>
                                    <p:set>
                                      <p:cBhvr>
                                        <p:cTn id="9" dur="1" fill="hold">
                                          <p:stCondLst>
                                            <p:cond delay="0"/>
                                          </p:stCondLst>
                                        </p:cTn>
                                        <p:tgtEl>
                                          <p:spTgt spid="61"/>
                                        </p:tgtEl>
                                        <p:attrNameLst>
                                          <p:attrName>style.visibility</p:attrName>
                                        </p:attrNameLst>
                                      </p:cBhvr>
                                      <p:to>
                                        <p:strVal val="visible"/>
                                      </p:to>
                                    </p:set>
                                    <p:animEffect transition="in" filter="fade">
                                      <p:cBhvr>
                                        <p:cTn id="10" dur="1500"/>
                                        <p:tgtEl>
                                          <p:spTgt spid="61"/>
                                        </p:tgtEl>
                                      </p:cBhvr>
                                    </p:animEffect>
                                  </p:childTnLst>
                                </p:cTn>
                              </p:par>
                              <p:par>
                                <p:cTn id="11" presetID="10" presetClass="entr" presetSubtype="0" fill="hold" nodeType="withEffect">
                                  <p:stCondLst>
                                    <p:cond delay="0"/>
                                  </p:stCondLst>
                                  <p:childTnLst>
                                    <p:set>
                                      <p:cBhvr>
                                        <p:cTn id="12" dur="1" fill="hold">
                                          <p:stCondLst>
                                            <p:cond delay="0"/>
                                          </p:stCondLst>
                                        </p:cTn>
                                        <p:tgtEl>
                                          <p:spTgt spid="65"/>
                                        </p:tgtEl>
                                        <p:attrNameLst>
                                          <p:attrName>style.visibility</p:attrName>
                                        </p:attrNameLst>
                                      </p:cBhvr>
                                      <p:to>
                                        <p:strVal val="visible"/>
                                      </p:to>
                                    </p:set>
                                    <p:animEffect transition="in" filter="fade">
                                      <p:cBhvr>
                                        <p:cTn id="13" dur="1500"/>
                                        <p:tgtEl>
                                          <p:spTgt spid="65"/>
                                        </p:tgtEl>
                                      </p:cBhvr>
                                    </p:animEffect>
                                  </p:childTnLst>
                                </p:cTn>
                              </p:par>
                              <p:par>
                                <p:cTn id="14" presetID="10" presetClass="entr" presetSubtype="0" fill="hold" nodeType="withEffect">
                                  <p:stCondLst>
                                    <p:cond delay="0"/>
                                  </p:stCondLst>
                                  <p:childTnLst>
                                    <p:set>
                                      <p:cBhvr>
                                        <p:cTn id="15" dur="1" fill="hold">
                                          <p:stCondLst>
                                            <p:cond delay="0"/>
                                          </p:stCondLst>
                                        </p:cTn>
                                        <p:tgtEl>
                                          <p:spTgt spid="70"/>
                                        </p:tgtEl>
                                        <p:attrNameLst>
                                          <p:attrName>style.visibility</p:attrName>
                                        </p:attrNameLst>
                                      </p:cBhvr>
                                      <p:to>
                                        <p:strVal val="visible"/>
                                      </p:to>
                                    </p:set>
                                    <p:animEffect transition="in" filter="fade">
                                      <p:cBhvr>
                                        <p:cTn id="16" dur="1500"/>
                                        <p:tgtEl>
                                          <p:spTgt spid="70"/>
                                        </p:tgtEl>
                                      </p:cBhvr>
                                    </p:animEffect>
                                  </p:childTnLst>
                                </p:cTn>
                              </p:par>
                              <p:par>
                                <p:cTn id="17" presetID="10" presetClass="entr" presetSubtype="0" fill="hold" nodeType="withEffect">
                                  <p:stCondLst>
                                    <p:cond delay="0"/>
                                  </p:stCondLst>
                                  <p:childTnLst>
                                    <p:set>
                                      <p:cBhvr>
                                        <p:cTn id="18" dur="1" fill="hold">
                                          <p:stCondLst>
                                            <p:cond delay="0"/>
                                          </p:stCondLst>
                                        </p:cTn>
                                        <p:tgtEl>
                                          <p:spTgt spid="74"/>
                                        </p:tgtEl>
                                        <p:attrNameLst>
                                          <p:attrName>style.visibility</p:attrName>
                                        </p:attrNameLst>
                                      </p:cBhvr>
                                      <p:to>
                                        <p:strVal val="visible"/>
                                      </p:to>
                                    </p:set>
                                    <p:animEffect transition="in" filter="fade">
                                      <p:cBhvr>
                                        <p:cTn id="19" dur="1500"/>
                                        <p:tgtEl>
                                          <p:spTgt spid="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animBg="1"/>
    </p:bld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References</a:t>
            </a:r>
            <a:endParaRPr lang="en-US" dirty="0"/>
          </a:p>
        </p:txBody>
      </p:sp>
      <p:pic>
        <p:nvPicPr>
          <p:cNvPr id="5" name="Picture 1" descr="http://training.strongtie.com/Courseware/FOX/Deterioration/assets/F3AF6179-EEDF-930E-A674-B9D4B0F29360.png"/>
          <p:cNvPicPr>
            <a:picLocks noChangeAspect="1" noChangeArrowheads="1"/>
          </p:cNvPicPr>
          <p:nvPr>
            <p:custDataLst>
              <p:tags r:id="rId2"/>
            </p:custDataLst>
          </p:nvPr>
        </p:nvPicPr>
        <p:blipFill>
          <a:blip r:embed="rId5">
            <a:extLst>
              <a:ext uri="{28A0092B-C50C-407E-A947-70E740481C1C}">
                <a14:useLocalDpi xmlns:a14="http://schemas.microsoft.com/office/drawing/2010/main" val="0"/>
              </a:ext>
            </a:extLst>
          </a:blip>
          <a:srcRect/>
          <a:stretch>
            <a:fillRect/>
          </a:stretch>
        </p:blipFill>
        <p:spPr bwMode="auto">
          <a:xfrm>
            <a:off x="6619875" y="1238250"/>
            <a:ext cx="2209800" cy="220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Content Placeholder 2"/>
          <p:cNvSpPr txBox="1">
            <a:spLocks/>
          </p:cNvSpPr>
          <p:nvPr/>
        </p:nvSpPr>
        <p:spPr>
          <a:xfrm>
            <a:off x="467414" y="1305040"/>
            <a:ext cx="8201025" cy="4038600"/>
          </a:xfrm>
          <a:prstGeom prst="rect">
            <a:avLst/>
          </a:prstGeom>
        </p:spPr>
        <p:txBody>
          <a:bodyPr/>
          <a:lstStyle>
            <a:lvl1pPr marL="0" indent="0" algn="l" rtl="0" eaLnBrk="0" fontAlgn="base" hangingPunct="0">
              <a:spcBef>
                <a:spcPct val="20000"/>
              </a:spcBef>
              <a:spcAft>
                <a:spcPct val="0"/>
              </a:spcAft>
              <a:buNone/>
              <a:defRPr sz="2000">
                <a:solidFill>
                  <a:schemeClr val="tx1">
                    <a:lumMod val="75000"/>
                    <a:lumOff val="25000"/>
                  </a:schemeClr>
                </a:solidFill>
                <a:latin typeface="Calibri" pitchFamily="34" charset="0"/>
                <a:ea typeface="+mn-ea"/>
                <a:cs typeface="Calibri" pitchFamily="34" charset="0"/>
              </a:defRPr>
            </a:lvl1pPr>
            <a:lvl2pPr marL="742950" indent="-285750" algn="l" rtl="0" eaLnBrk="0" fontAlgn="base" hangingPunct="0">
              <a:spcBef>
                <a:spcPct val="20000"/>
              </a:spcBef>
              <a:spcAft>
                <a:spcPct val="0"/>
              </a:spcAft>
              <a:buChar char="–"/>
              <a:defRPr>
                <a:solidFill>
                  <a:srgbClr val="4D4D4D"/>
                </a:solidFill>
                <a:latin typeface="Calibri" pitchFamily="34" charset="0"/>
                <a:cs typeface="Calibri" pitchFamily="34" charset="0"/>
              </a:defRPr>
            </a:lvl2pPr>
            <a:lvl3pPr marL="1143000" indent="-228600" algn="l" rtl="0" eaLnBrk="0" fontAlgn="base" hangingPunct="0">
              <a:spcBef>
                <a:spcPct val="20000"/>
              </a:spcBef>
              <a:spcAft>
                <a:spcPct val="0"/>
              </a:spcAft>
              <a:buChar char="•"/>
              <a:defRPr sz="1600">
                <a:solidFill>
                  <a:srgbClr val="4D4D4D"/>
                </a:solidFill>
                <a:latin typeface="Calibri" pitchFamily="34" charset="0"/>
                <a:cs typeface="Calibri" pitchFamily="34" charset="0"/>
              </a:defRPr>
            </a:lvl3pPr>
            <a:lvl4pPr marL="1600200" indent="-228600" algn="l" rtl="0" eaLnBrk="0" fontAlgn="base" hangingPunct="0">
              <a:spcBef>
                <a:spcPct val="20000"/>
              </a:spcBef>
              <a:spcAft>
                <a:spcPct val="0"/>
              </a:spcAft>
              <a:buChar char="–"/>
              <a:defRPr sz="1400">
                <a:solidFill>
                  <a:srgbClr val="4D4D4D"/>
                </a:solidFill>
                <a:latin typeface="Calibri" pitchFamily="34" charset="0"/>
                <a:cs typeface="Calibri" pitchFamily="34" charset="0"/>
              </a:defRPr>
            </a:lvl4pPr>
            <a:lvl5pPr marL="2057400" indent="-228600" algn="l" rtl="0" eaLnBrk="0" fontAlgn="base" hangingPunct="0">
              <a:spcBef>
                <a:spcPct val="20000"/>
              </a:spcBef>
              <a:spcAft>
                <a:spcPct val="0"/>
              </a:spcAft>
              <a:buChar char="»"/>
              <a:defRPr sz="1200">
                <a:solidFill>
                  <a:srgbClr val="4D4D4D"/>
                </a:solidFill>
                <a:latin typeface="Calibri" pitchFamily="34" charset="0"/>
                <a:cs typeface="Calibri" pitchFamily="34" charset="0"/>
              </a:defRPr>
            </a:lvl5pPr>
            <a:lvl6pPr marL="2514600" indent="-228600" algn="l" rtl="0" fontAlgn="base">
              <a:spcBef>
                <a:spcPct val="20000"/>
              </a:spcBef>
              <a:spcAft>
                <a:spcPct val="0"/>
              </a:spcAft>
              <a:buChar char="»"/>
              <a:defRPr sz="1200">
                <a:solidFill>
                  <a:srgbClr val="4D4D4D"/>
                </a:solidFill>
                <a:latin typeface="+mn-lt"/>
              </a:defRPr>
            </a:lvl6pPr>
            <a:lvl7pPr marL="2971800" indent="-228600" algn="l" rtl="0" fontAlgn="base">
              <a:spcBef>
                <a:spcPct val="20000"/>
              </a:spcBef>
              <a:spcAft>
                <a:spcPct val="0"/>
              </a:spcAft>
              <a:buChar char="»"/>
              <a:defRPr sz="1200">
                <a:solidFill>
                  <a:srgbClr val="4D4D4D"/>
                </a:solidFill>
                <a:latin typeface="+mn-lt"/>
              </a:defRPr>
            </a:lvl7pPr>
            <a:lvl8pPr marL="3429000" indent="-228600" algn="l" rtl="0" fontAlgn="base">
              <a:spcBef>
                <a:spcPct val="20000"/>
              </a:spcBef>
              <a:spcAft>
                <a:spcPct val="0"/>
              </a:spcAft>
              <a:buChar char="»"/>
              <a:defRPr sz="1200">
                <a:solidFill>
                  <a:srgbClr val="4D4D4D"/>
                </a:solidFill>
                <a:latin typeface="+mn-lt"/>
              </a:defRPr>
            </a:lvl8pPr>
            <a:lvl9pPr marL="3886200" indent="-228600" algn="l" rtl="0" fontAlgn="base">
              <a:spcBef>
                <a:spcPct val="20000"/>
              </a:spcBef>
              <a:spcAft>
                <a:spcPct val="0"/>
              </a:spcAft>
              <a:buChar char="»"/>
              <a:defRPr sz="1200">
                <a:solidFill>
                  <a:srgbClr val="4D4D4D"/>
                </a:solidFill>
                <a:latin typeface="+mn-lt"/>
              </a:defRPr>
            </a:lvl9pPr>
          </a:lstStyle>
          <a:p>
            <a:pPr>
              <a:spcBef>
                <a:spcPts val="1800"/>
              </a:spcBef>
              <a:defRPr/>
            </a:pPr>
            <a:r>
              <a:rPr lang="en-US" sz="1800" b="1" dirty="0" smtClean="0">
                <a:solidFill>
                  <a:schemeClr val="tx1"/>
                </a:solidFill>
              </a:rPr>
              <a:t>Technical Guidelines and Reference From:</a:t>
            </a:r>
            <a:endParaRPr lang="en-US" sz="1800" b="1" kern="0" dirty="0" smtClean="0">
              <a:hlinkClick r:id="rId6"/>
            </a:endParaRPr>
          </a:p>
          <a:p>
            <a:pPr marL="285750" indent="-285750">
              <a:spcBef>
                <a:spcPts val="1800"/>
              </a:spcBef>
              <a:buFont typeface="Arial" pitchFamily="34" charset="0"/>
              <a:buChar char="•"/>
              <a:defRPr/>
            </a:pPr>
            <a:r>
              <a:rPr lang="en-US" sz="1800" kern="0" dirty="0" smtClean="0">
                <a:hlinkClick r:id="rId6"/>
              </a:rPr>
              <a:t>American Concrete Institute (ACI)</a:t>
            </a:r>
            <a:endParaRPr lang="en-US" sz="1800" kern="0" dirty="0" smtClean="0"/>
          </a:p>
          <a:p>
            <a:pPr marL="285750" indent="-285750">
              <a:spcBef>
                <a:spcPts val="1800"/>
              </a:spcBef>
              <a:buFont typeface="Arial" pitchFamily="34" charset="0"/>
              <a:buChar char="•"/>
              <a:defRPr/>
            </a:pPr>
            <a:r>
              <a:rPr lang="en-US" sz="1800" kern="0" dirty="0" smtClean="0">
                <a:hlinkClick r:id="rId7"/>
              </a:rPr>
              <a:t>International Concrete Repair Institute (ICRI)</a:t>
            </a:r>
            <a:endParaRPr lang="en-US" sz="1800" kern="0" dirty="0" smtClean="0"/>
          </a:p>
          <a:p>
            <a:pPr marL="285750" indent="-285750">
              <a:spcBef>
                <a:spcPts val="1800"/>
              </a:spcBef>
              <a:buFont typeface="Arial" pitchFamily="34" charset="0"/>
              <a:buChar char="•"/>
              <a:defRPr/>
            </a:pPr>
            <a:r>
              <a:rPr lang="en-US" sz="1800" kern="0" dirty="0" smtClean="0">
                <a:hlinkClick r:id="rId8"/>
              </a:rPr>
              <a:t>American Society for Testing and Materials (ASTM)</a:t>
            </a:r>
            <a:endParaRPr lang="en-US" sz="1800" kern="0" dirty="0" smtClean="0"/>
          </a:p>
          <a:p>
            <a:pPr marL="285750" indent="-285750">
              <a:spcBef>
                <a:spcPts val="1800"/>
              </a:spcBef>
              <a:buFont typeface="Arial" pitchFamily="34" charset="0"/>
              <a:buChar char="•"/>
              <a:defRPr/>
            </a:pPr>
            <a:r>
              <a:rPr lang="en-US" sz="1800" kern="0" dirty="0" smtClean="0">
                <a:hlinkClick r:id="rId9"/>
              </a:rPr>
              <a:t>American Association of State Highways and Transportation Officials (AASHTO)</a:t>
            </a:r>
            <a:endParaRPr lang="en-US" sz="1800" kern="0" dirty="0" smtClean="0"/>
          </a:p>
          <a:p>
            <a:pPr marL="285750" indent="-285750">
              <a:spcBef>
                <a:spcPts val="1800"/>
              </a:spcBef>
              <a:buFont typeface="Arial" pitchFamily="34" charset="0"/>
              <a:buChar char="•"/>
              <a:defRPr/>
            </a:pPr>
            <a:r>
              <a:rPr lang="en-US" sz="1800" kern="0" dirty="0" smtClean="0">
                <a:hlinkClick r:id="rId10"/>
              </a:rPr>
              <a:t>Portland Cement Association (PCA)</a:t>
            </a:r>
            <a:endParaRPr lang="en-US" sz="1800" kern="0" dirty="0" smtClean="0">
              <a:hlinkClick r:id=""/>
            </a:endParaRPr>
          </a:p>
          <a:p>
            <a:pPr marL="285750" indent="-285750">
              <a:spcBef>
                <a:spcPts val="1800"/>
              </a:spcBef>
              <a:buFont typeface="Arial" pitchFamily="34" charset="0"/>
              <a:buChar char="•"/>
              <a:defRPr/>
            </a:pPr>
            <a:r>
              <a:rPr lang="en-US" sz="1800" kern="0" dirty="0" smtClean="0">
                <a:hlinkClick r:id=""/>
              </a:rPr>
              <a:t>IHS Standards Store</a:t>
            </a:r>
            <a:endParaRPr lang="en-US" sz="1800" dirty="0" smtClean="0"/>
          </a:p>
          <a:p>
            <a:pPr>
              <a:spcBef>
                <a:spcPts val="1800"/>
              </a:spcBef>
              <a:defRPr/>
            </a:pPr>
            <a:r>
              <a:rPr lang="en-US" sz="1800" b="1" dirty="0" smtClean="0">
                <a:solidFill>
                  <a:schemeClr val="tx1"/>
                </a:solidFill>
              </a:rPr>
              <a:t>Other Resources:</a:t>
            </a:r>
          </a:p>
          <a:p>
            <a:pPr marL="285750" indent="-285750">
              <a:spcBef>
                <a:spcPts val="1800"/>
              </a:spcBef>
              <a:buFont typeface="Arial" panose="020B0604020202020204" pitchFamily="34" charset="0"/>
              <a:buChar char="•"/>
              <a:defRPr/>
            </a:pPr>
            <a:r>
              <a:rPr lang="en-US" sz="1800" dirty="0" smtClean="0">
                <a:solidFill>
                  <a:schemeClr val="tx1"/>
                </a:solidFill>
              </a:rPr>
              <a:t>Emmons</a:t>
            </a:r>
            <a:r>
              <a:rPr lang="en-US" sz="1800" dirty="0">
                <a:solidFill>
                  <a:schemeClr val="tx1"/>
                </a:solidFill>
              </a:rPr>
              <a:t>, Peter H. </a:t>
            </a:r>
            <a:r>
              <a:rPr lang="en-US" sz="1800" i="1" dirty="0">
                <a:solidFill>
                  <a:schemeClr val="tx1"/>
                </a:solidFill>
              </a:rPr>
              <a:t>Concrete Repair and Maintenance Illustrated: Problem Analysis, Repair Strategy, Techniques</a:t>
            </a:r>
            <a:r>
              <a:rPr lang="en-US" sz="1800" dirty="0">
                <a:solidFill>
                  <a:schemeClr val="tx1"/>
                </a:solidFill>
              </a:rPr>
              <a:t>. Kingston, MA: R.S. Means, 1993. Print.</a:t>
            </a:r>
            <a:endParaRPr lang="en-US" sz="1800" kern="0" dirty="0">
              <a:solidFill>
                <a:schemeClr val="tx1"/>
              </a:solidFill>
            </a:endParaRPr>
          </a:p>
        </p:txBody>
      </p:sp>
    </p:spTree>
    <p:custDataLst>
      <p:tags r:id="rId1"/>
    </p:custDataLst>
    <p:extLst>
      <p:ext uri="{BB962C8B-B14F-4D97-AF65-F5344CB8AC3E}">
        <p14:creationId xmlns:p14="http://schemas.microsoft.com/office/powerpoint/2010/main" val="636758098"/>
      </p:ext>
    </p:extLst>
  </p:cSld>
  <p:clrMapOvr>
    <a:masterClrMapping/>
  </p:clrMapOvr>
  <p:timing>
    <p:tnLst>
      <p:par>
        <p:cTn id="1" dur="indefinite" restart="never" nodeType="tmRoot"/>
      </p:par>
    </p:tn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dirty="0" smtClean="0">
                <a:solidFill>
                  <a:schemeClr val="bg1"/>
                </a:solidFill>
              </a:rPr>
              <a:t>Course Completion</a:t>
            </a:r>
            <a:endParaRPr lang="en-US" dirty="0">
              <a:solidFill>
                <a:schemeClr val="bg1"/>
              </a:solidFill>
            </a:endParaRPr>
          </a:p>
        </p:txBody>
      </p:sp>
      <p:sp>
        <p:nvSpPr>
          <p:cNvPr id="7" name="Rectangle 10"/>
          <p:cNvSpPr>
            <a:spLocks noChangeArrowheads="1"/>
          </p:cNvSpPr>
          <p:nvPr/>
        </p:nvSpPr>
        <p:spPr bwMode="auto">
          <a:xfrm>
            <a:off x="1491258" y="3076506"/>
            <a:ext cx="6161484" cy="923330"/>
          </a:xfrm>
          <a:prstGeom prst="rect">
            <a:avLst/>
          </a:prstGeom>
          <a:noFill/>
          <a:ln w="9525">
            <a:noFill/>
            <a:miter lim="800000"/>
            <a:headEnd/>
            <a:tailEnd/>
          </a:ln>
        </p:spPr>
        <p:txBody>
          <a:bodyPr wrap="square">
            <a:spAutoFit/>
          </a:bodyPr>
          <a:lstStyle/>
          <a:p>
            <a:pPr algn="ctr" eaLnBrk="0" fontAlgn="base" hangingPunct="0">
              <a:spcBef>
                <a:spcPct val="0"/>
              </a:spcBef>
              <a:spcAft>
                <a:spcPct val="0"/>
              </a:spcAft>
              <a:defRPr/>
            </a:pPr>
            <a:r>
              <a:rPr lang="en-US" b="1" dirty="0">
                <a:solidFill>
                  <a:srgbClr val="666666"/>
                </a:solidFill>
                <a:latin typeface="Arial" panose="020B0604020202020204" pitchFamily="34" charset="0"/>
                <a:cs typeface="Arial" panose="020B0604020202020204" pitchFamily="34" charset="0"/>
              </a:rPr>
              <a:t> Simpson Strong-Tie</a:t>
            </a:r>
            <a:endParaRPr lang="en-US" b="1" baseline="30000" dirty="0">
              <a:solidFill>
                <a:srgbClr val="666666"/>
              </a:solidFill>
              <a:latin typeface="Arial" panose="020B0604020202020204" pitchFamily="34" charset="0"/>
              <a:cs typeface="Arial" panose="020B0604020202020204" pitchFamily="34" charset="0"/>
            </a:endParaRPr>
          </a:p>
          <a:p>
            <a:pPr algn="ctr" eaLnBrk="0" fontAlgn="base" hangingPunct="0">
              <a:spcBef>
                <a:spcPct val="0"/>
              </a:spcBef>
              <a:spcAft>
                <a:spcPct val="0"/>
              </a:spcAft>
              <a:defRPr/>
            </a:pPr>
            <a:r>
              <a:rPr lang="en-US" dirty="0">
                <a:solidFill>
                  <a:srgbClr val="666666"/>
                </a:solidFill>
                <a:latin typeface="Arial" panose="020B0604020202020204" pitchFamily="34" charset="0"/>
                <a:cs typeface="Arial" panose="020B0604020202020204" pitchFamily="34" charset="0"/>
              </a:rPr>
              <a:t/>
            </a:r>
            <a:br>
              <a:rPr lang="en-US" dirty="0">
                <a:solidFill>
                  <a:srgbClr val="666666"/>
                </a:solidFill>
                <a:latin typeface="Arial" panose="020B0604020202020204" pitchFamily="34" charset="0"/>
                <a:cs typeface="Arial" panose="020B0604020202020204" pitchFamily="34" charset="0"/>
              </a:rPr>
            </a:br>
            <a:r>
              <a:rPr lang="en-US" dirty="0">
                <a:solidFill>
                  <a:srgbClr val="666666"/>
                </a:solidFill>
                <a:latin typeface="Arial" panose="020B0604020202020204" pitchFamily="34" charset="0"/>
                <a:cs typeface="Arial" panose="020B0604020202020204" pitchFamily="34" charset="0"/>
              </a:rPr>
              <a:t>This concludes the continuing education course.</a:t>
            </a:r>
          </a:p>
        </p:txBody>
      </p:sp>
      <p:sp>
        <p:nvSpPr>
          <p:cNvPr id="8" name="TextBox 1"/>
          <p:cNvSpPr txBox="1">
            <a:spLocks noChangeArrowheads="1"/>
          </p:cNvSpPr>
          <p:nvPr/>
        </p:nvSpPr>
        <p:spPr bwMode="auto">
          <a:xfrm>
            <a:off x="1491259" y="4675267"/>
            <a:ext cx="6161484" cy="590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Garamond" pitchFamily="18" charset="0"/>
              </a:defRPr>
            </a:lvl1pPr>
            <a:lvl2pPr marL="742950" indent="-285750">
              <a:defRPr>
                <a:solidFill>
                  <a:schemeClr val="tx1"/>
                </a:solidFill>
                <a:latin typeface="Garamond" pitchFamily="18" charset="0"/>
              </a:defRPr>
            </a:lvl2pPr>
            <a:lvl3pPr marL="1143000" indent="-228600">
              <a:defRPr>
                <a:solidFill>
                  <a:schemeClr val="tx1"/>
                </a:solidFill>
                <a:latin typeface="Garamond" pitchFamily="18" charset="0"/>
              </a:defRPr>
            </a:lvl3pPr>
            <a:lvl4pPr marL="1600200" indent="-228600">
              <a:defRPr>
                <a:solidFill>
                  <a:schemeClr val="tx1"/>
                </a:solidFill>
                <a:latin typeface="Garamond" pitchFamily="18" charset="0"/>
              </a:defRPr>
            </a:lvl4pPr>
            <a:lvl5pPr marL="2057400" indent="-228600">
              <a:defRPr>
                <a:solidFill>
                  <a:schemeClr val="tx1"/>
                </a:solidFill>
                <a:latin typeface="Garamond" pitchFamily="18" charset="0"/>
              </a:defRPr>
            </a:lvl5pPr>
            <a:lvl6pPr marL="2514600" indent="-228600" eaLnBrk="0" fontAlgn="base" hangingPunct="0">
              <a:spcBef>
                <a:spcPct val="0"/>
              </a:spcBef>
              <a:spcAft>
                <a:spcPct val="0"/>
              </a:spcAft>
              <a:defRPr>
                <a:solidFill>
                  <a:schemeClr val="tx1"/>
                </a:solidFill>
                <a:latin typeface="Garamond" pitchFamily="18" charset="0"/>
              </a:defRPr>
            </a:lvl6pPr>
            <a:lvl7pPr marL="2971800" indent="-228600" eaLnBrk="0" fontAlgn="base" hangingPunct="0">
              <a:spcBef>
                <a:spcPct val="0"/>
              </a:spcBef>
              <a:spcAft>
                <a:spcPct val="0"/>
              </a:spcAft>
              <a:defRPr>
                <a:solidFill>
                  <a:schemeClr val="tx1"/>
                </a:solidFill>
                <a:latin typeface="Garamond" pitchFamily="18" charset="0"/>
              </a:defRPr>
            </a:lvl7pPr>
            <a:lvl8pPr marL="3429000" indent="-228600" eaLnBrk="0" fontAlgn="base" hangingPunct="0">
              <a:spcBef>
                <a:spcPct val="0"/>
              </a:spcBef>
              <a:spcAft>
                <a:spcPct val="0"/>
              </a:spcAft>
              <a:defRPr>
                <a:solidFill>
                  <a:schemeClr val="tx1"/>
                </a:solidFill>
                <a:latin typeface="Garamond" pitchFamily="18" charset="0"/>
              </a:defRPr>
            </a:lvl8pPr>
            <a:lvl9pPr marL="3886200" indent="-228600" eaLnBrk="0" fontAlgn="base" hangingPunct="0">
              <a:spcBef>
                <a:spcPct val="0"/>
              </a:spcBef>
              <a:spcAft>
                <a:spcPct val="0"/>
              </a:spcAft>
              <a:defRPr>
                <a:solidFill>
                  <a:schemeClr val="tx1"/>
                </a:solidFill>
                <a:latin typeface="Garamond" pitchFamily="18" charset="0"/>
              </a:defRPr>
            </a:lvl9pPr>
          </a:lstStyle>
          <a:p>
            <a:pPr algn="ctr" eaLnBrk="0" fontAlgn="base" hangingPunct="0">
              <a:lnSpc>
                <a:spcPct val="120000"/>
              </a:lnSpc>
              <a:spcBef>
                <a:spcPct val="0"/>
              </a:spcBef>
              <a:spcAft>
                <a:spcPct val="0"/>
              </a:spcAft>
            </a:pPr>
            <a:r>
              <a:rPr lang="en-US" sz="1350" dirty="0">
                <a:solidFill>
                  <a:srgbClr val="666666"/>
                </a:solidFill>
                <a:latin typeface="Arial" panose="020B0604020202020204" pitchFamily="34" charset="0"/>
                <a:cs typeface="Arial" panose="020B0604020202020204" pitchFamily="34" charset="0"/>
              </a:rPr>
              <a:t>For a library of </a:t>
            </a:r>
            <a:r>
              <a:rPr lang="en-US" sz="1350" b="1" dirty="0">
                <a:solidFill>
                  <a:srgbClr val="666666"/>
                </a:solidFill>
                <a:latin typeface="Arial" panose="020B0604020202020204" pitchFamily="34" charset="0"/>
                <a:cs typeface="Arial" panose="020B0604020202020204" pitchFamily="34" charset="0"/>
              </a:rPr>
              <a:t>Simpson</a:t>
            </a:r>
            <a:r>
              <a:rPr lang="en-US" sz="1350" dirty="0">
                <a:solidFill>
                  <a:srgbClr val="666666"/>
                </a:solidFill>
                <a:latin typeface="Arial" panose="020B0604020202020204" pitchFamily="34" charset="0"/>
                <a:cs typeface="Arial" panose="020B0604020202020204" pitchFamily="34" charset="0"/>
              </a:rPr>
              <a:t> </a:t>
            </a:r>
            <a:r>
              <a:rPr lang="en-US" sz="1350" b="1" dirty="0">
                <a:solidFill>
                  <a:srgbClr val="666666"/>
                </a:solidFill>
                <a:latin typeface="Arial" panose="020B0604020202020204" pitchFamily="34" charset="0"/>
                <a:cs typeface="Arial" panose="020B0604020202020204" pitchFamily="34" charset="0"/>
              </a:rPr>
              <a:t>Strong-Tie</a:t>
            </a:r>
            <a:r>
              <a:rPr lang="en-US" sz="1350" dirty="0">
                <a:solidFill>
                  <a:srgbClr val="666666"/>
                </a:solidFill>
                <a:latin typeface="Arial" panose="020B0604020202020204" pitchFamily="34" charset="0"/>
                <a:cs typeface="Arial" panose="020B0604020202020204" pitchFamily="34" charset="0"/>
              </a:rPr>
              <a:t>  courses,</a:t>
            </a:r>
          </a:p>
          <a:p>
            <a:pPr algn="ctr" eaLnBrk="0" fontAlgn="base" hangingPunct="0">
              <a:lnSpc>
                <a:spcPct val="120000"/>
              </a:lnSpc>
              <a:spcBef>
                <a:spcPct val="0"/>
              </a:spcBef>
              <a:spcAft>
                <a:spcPct val="0"/>
              </a:spcAft>
            </a:pPr>
            <a:r>
              <a:rPr lang="en-US" sz="1350" dirty="0">
                <a:solidFill>
                  <a:srgbClr val="666666"/>
                </a:solidFill>
                <a:latin typeface="Arial" panose="020B0604020202020204" pitchFamily="34" charset="0"/>
                <a:cs typeface="Arial" panose="020B0604020202020204" pitchFamily="34" charset="0"/>
              </a:rPr>
              <a:t>visit </a:t>
            </a:r>
            <a:r>
              <a:rPr lang="en-US" sz="1350" dirty="0">
                <a:solidFill>
                  <a:schemeClr val="accent6"/>
                </a:solidFill>
                <a:latin typeface="Arial" panose="020B0604020202020204" pitchFamily="34" charset="0"/>
                <a:cs typeface="Arial" panose="020B0604020202020204" pitchFamily="34" charset="0"/>
              </a:rPr>
              <a:t>strongtie.com/workshops</a:t>
            </a:r>
          </a:p>
        </p:txBody>
      </p:sp>
      <p:pic>
        <p:nvPicPr>
          <p:cNvPr id="9" name="Pictur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940735" y="2114550"/>
            <a:ext cx="1254110" cy="836073"/>
          </a:xfrm>
          <a:prstGeom prst="rect">
            <a:avLst/>
          </a:prstGeom>
        </p:spPr>
      </p:pic>
    </p:spTree>
    <p:custDataLst>
      <p:tags r:id="rId1"/>
    </p:custDataLst>
    <p:extLst>
      <p:ext uri="{BB962C8B-B14F-4D97-AF65-F5344CB8AC3E}">
        <p14:creationId xmlns:p14="http://schemas.microsoft.com/office/powerpoint/2010/main" val="3849998658"/>
      </p:ext>
    </p:extLst>
  </p:cSld>
  <p:clrMapOvr>
    <a:masterClrMapping/>
  </p:clrMapOvr>
  <p:timing>
    <p:tnLst>
      <p:par>
        <p:cTn id="1" dur="indefinite" restart="never" nodeType="tmRoot"/>
      </p:par>
    </p:tnLst>
  </p:timing>
</p:sld>
</file>

<file path=ppt/slides/slide14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dirty="0" smtClean="0">
                <a:solidFill>
                  <a:schemeClr val="bg1"/>
                </a:solidFill>
              </a:rPr>
              <a:t>Next Steps!</a:t>
            </a:r>
            <a:endParaRPr lang="en-US" dirty="0">
              <a:solidFill>
                <a:schemeClr val="bg1"/>
              </a:solidFill>
            </a:endParaRPr>
          </a:p>
        </p:txBody>
      </p:sp>
      <p:sp>
        <p:nvSpPr>
          <p:cNvPr id="10" name="Rectangle 10"/>
          <p:cNvSpPr>
            <a:spLocks noChangeArrowheads="1"/>
          </p:cNvSpPr>
          <p:nvPr/>
        </p:nvSpPr>
        <p:spPr bwMode="auto">
          <a:xfrm>
            <a:off x="257175" y="1828800"/>
            <a:ext cx="7458075" cy="3554819"/>
          </a:xfrm>
          <a:prstGeom prst="rect">
            <a:avLst/>
          </a:prstGeom>
          <a:noFill/>
          <a:ln w="9525">
            <a:noFill/>
            <a:miter lim="800000"/>
            <a:headEnd/>
            <a:tailEnd/>
          </a:ln>
        </p:spPr>
        <p:txBody>
          <a:bodyPr wrap="square" lIns="0" tIns="0" rIns="0" bIns="0">
            <a:spAutoFit/>
          </a:bodyPr>
          <a:lstStyle/>
          <a:p>
            <a:pPr algn="just" eaLnBrk="0" fontAlgn="base" hangingPunct="0">
              <a:lnSpc>
                <a:spcPct val="120000"/>
              </a:lnSpc>
              <a:spcBef>
                <a:spcPct val="0"/>
              </a:spcBef>
              <a:spcAft>
                <a:spcPts val="900"/>
              </a:spcAft>
              <a:defRPr/>
            </a:pPr>
            <a:r>
              <a:rPr lang="en-US" sz="1500" b="1" dirty="0">
                <a:solidFill>
                  <a:schemeClr val="accent6"/>
                </a:solidFill>
                <a:latin typeface="Arial" panose="020B0604020202020204" pitchFamily="34" charset="0"/>
                <a:cs typeface="Arial" panose="020B0604020202020204" pitchFamily="34" charset="0"/>
              </a:rPr>
              <a:t>AIA: </a:t>
            </a:r>
            <a:r>
              <a:rPr lang="en-US" sz="1500" dirty="0">
                <a:solidFill>
                  <a:srgbClr val="666666"/>
                </a:solidFill>
                <a:latin typeface="Arial" panose="020B0604020202020204" pitchFamily="34" charset="0"/>
                <a:cs typeface="Arial" panose="020B0604020202020204" pitchFamily="34" charset="0"/>
              </a:rPr>
              <a:t>For those seeking AIA LU/HSW: You will receive an email with a link allowing access to print your Certificate. Congratulations, you will have earned </a:t>
            </a:r>
            <a:r>
              <a:rPr lang="en-US" sz="1500" dirty="0" smtClean="0">
                <a:solidFill>
                  <a:srgbClr val="666666"/>
                </a:solidFill>
                <a:latin typeface="Arial" panose="020B0604020202020204" pitchFamily="34" charset="0"/>
                <a:cs typeface="Arial" panose="020B0604020202020204" pitchFamily="34" charset="0"/>
              </a:rPr>
              <a:t>2 </a:t>
            </a:r>
            <a:r>
              <a:rPr lang="en-US" sz="1500" dirty="0">
                <a:solidFill>
                  <a:srgbClr val="666666"/>
                </a:solidFill>
                <a:latin typeface="Arial" panose="020B0604020202020204" pitchFamily="34" charset="0"/>
                <a:cs typeface="Arial" panose="020B0604020202020204" pitchFamily="34" charset="0"/>
              </a:rPr>
              <a:t>LU/HSW </a:t>
            </a:r>
            <a:r>
              <a:rPr lang="en-US" sz="1500" dirty="0" smtClean="0">
                <a:solidFill>
                  <a:srgbClr val="666666"/>
                </a:solidFill>
                <a:latin typeface="Arial" panose="020B0604020202020204" pitchFamily="34" charset="0"/>
                <a:cs typeface="Arial" panose="020B0604020202020204" pitchFamily="34" charset="0"/>
              </a:rPr>
              <a:t>credits. </a:t>
            </a:r>
            <a:r>
              <a:rPr lang="en-US" sz="1500" dirty="0">
                <a:solidFill>
                  <a:srgbClr val="666666"/>
                </a:solidFill>
                <a:latin typeface="Arial" panose="020B0604020202020204" pitchFamily="34" charset="0"/>
                <a:cs typeface="Arial" panose="020B0604020202020204" pitchFamily="34" charset="0"/>
              </a:rPr>
              <a:t>If your AIA member number has been inserted into your profile, Simpson Strong-Tie will report your credits on your behalf  to the AIA. No test is required in order to receive HSW credits.</a:t>
            </a:r>
            <a:endParaRPr lang="en-US" sz="1500" b="1" i="1" dirty="0">
              <a:solidFill>
                <a:srgbClr val="666666"/>
              </a:solidFill>
              <a:latin typeface="Arial" panose="020B0604020202020204" pitchFamily="34" charset="0"/>
              <a:cs typeface="Arial" panose="020B0604020202020204" pitchFamily="34" charset="0"/>
            </a:endParaRPr>
          </a:p>
          <a:p>
            <a:pPr algn="just" eaLnBrk="0" fontAlgn="base" hangingPunct="0">
              <a:lnSpc>
                <a:spcPct val="120000"/>
              </a:lnSpc>
              <a:spcBef>
                <a:spcPct val="0"/>
              </a:spcBef>
              <a:spcAft>
                <a:spcPts val="900"/>
              </a:spcAft>
              <a:defRPr/>
            </a:pPr>
            <a:r>
              <a:rPr lang="en-US" sz="1500" b="1" dirty="0">
                <a:solidFill>
                  <a:schemeClr val="accent6"/>
                </a:solidFill>
                <a:latin typeface="Arial" panose="020B0604020202020204" pitchFamily="34" charset="0"/>
                <a:cs typeface="Arial" panose="020B0604020202020204" pitchFamily="34" charset="0"/>
              </a:rPr>
              <a:t>IACET: </a:t>
            </a:r>
            <a:r>
              <a:rPr lang="en-US" sz="1500" dirty="0">
                <a:solidFill>
                  <a:srgbClr val="666666"/>
                </a:solidFill>
                <a:latin typeface="Arial" panose="020B0604020202020204" pitchFamily="34" charset="0"/>
                <a:cs typeface="Arial" panose="020B0604020202020204" pitchFamily="34" charset="0"/>
              </a:rPr>
              <a:t>For those seeking IACET CEUs: You will receive an email with a link allowing access to print your Certificate of Attendance and instructions directing you to the Simpson Student Center to take the exam before credits can be awarded. Once the exam is taken and passed, you will have earned </a:t>
            </a:r>
            <a:r>
              <a:rPr lang="en-US" sz="1500" dirty="0" smtClean="0">
                <a:solidFill>
                  <a:srgbClr val="666666"/>
                </a:solidFill>
                <a:latin typeface="Arial" panose="020B0604020202020204" pitchFamily="34" charset="0"/>
                <a:cs typeface="Arial" panose="020B0604020202020204" pitchFamily="34" charset="0"/>
              </a:rPr>
              <a:t>0.2 </a:t>
            </a:r>
            <a:r>
              <a:rPr lang="en-US" sz="1500" dirty="0">
                <a:solidFill>
                  <a:srgbClr val="666666"/>
                </a:solidFill>
                <a:latin typeface="Arial" panose="020B0604020202020204" pitchFamily="34" charset="0"/>
                <a:cs typeface="Arial" panose="020B0604020202020204" pitchFamily="34" charset="0"/>
              </a:rPr>
              <a:t>CEUs </a:t>
            </a:r>
            <a:r>
              <a:rPr lang="en-US" sz="1500" dirty="0" smtClean="0">
                <a:solidFill>
                  <a:srgbClr val="666666"/>
                </a:solidFill>
                <a:latin typeface="Arial" panose="020B0604020202020204" pitchFamily="34" charset="0"/>
                <a:cs typeface="Arial" panose="020B0604020202020204" pitchFamily="34" charset="0"/>
              </a:rPr>
              <a:t>(2 hours </a:t>
            </a:r>
            <a:r>
              <a:rPr lang="en-US" sz="1500" dirty="0">
                <a:solidFill>
                  <a:srgbClr val="666666"/>
                </a:solidFill>
                <a:latin typeface="Arial" panose="020B0604020202020204" pitchFamily="34" charset="0"/>
                <a:cs typeface="Arial" panose="020B0604020202020204" pitchFamily="34" charset="0"/>
              </a:rPr>
              <a:t>of credit). You can then access your Certificate of Completion from the Course Content tab. You must self-report your credits to your certifying organization or agency.</a:t>
            </a:r>
            <a:endParaRPr lang="en-US" sz="1500" i="1" dirty="0">
              <a:solidFill>
                <a:srgbClr val="666666"/>
              </a:solidFill>
              <a:latin typeface="Arial" panose="020B0604020202020204" pitchFamily="34" charset="0"/>
              <a:cs typeface="Arial" panose="020B0604020202020204" pitchFamily="34" charset="0"/>
            </a:endParaRPr>
          </a:p>
          <a:p>
            <a:pPr algn="just" eaLnBrk="0" fontAlgn="base" hangingPunct="0">
              <a:lnSpc>
                <a:spcPct val="120000"/>
              </a:lnSpc>
              <a:spcBef>
                <a:spcPct val="0"/>
              </a:spcBef>
              <a:spcAft>
                <a:spcPts val="900"/>
              </a:spcAft>
              <a:defRPr/>
            </a:pPr>
            <a:r>
              <a:rPr lang="en-US" sz="1500" dirty="0">
                <a:solidFill>
                  <a:srgbClr val="666666"/>
                </a:solidFill>
                <a:latin typeface="Arial" panose="020B0604020202020204" pitchFamily="34" charset="0"/>
                <a:cs typeface="Arial" panose="020B0604020202020204" pitchFamily="34" charset="0"/>
              </a:rPr>
              <a:t>If you have questions or need assistance, please contact </a:t>
            </a:r>
            <a:r>
              <a:rPr lang="en-US" sz="1500" dirty="0">
                <a:solidFill>
                  <a:schemeClr val="accent6"/>
                </a:solidFill>
                <a:latin typeface="Arial" panose="020B0604020202020204" pitchFamily="34" charset="0"/>
                <a:cs typeface="Arial" panose="020B0604020202020204" pitchFamily="34" charset="0"/>
              </a:rPr>
              <a:t>training@strongtie.com</a:t>
            </a:r>
            <a:r>
              <a:rPr lang="en-US" sz="1500" dirty="0">
                <a:solidFill>
                  <a:srgbClr val="666666"/>
                </a:solidFill>
                <a:latin typeface="Arial" panose="020B0604020202020204" pitchFamily="34" charset="0"/>
                <a:cs typeface="Arial" panose="020B0604020202020204" pitchFamily="34" charset="0"/>
              </a:rPr>
              <a:t>.</a:t>
            </a:r>
          </a:p>
        </p:txBody>
      </p:sp>
    </p:spTree>
    <p:custDataLst>
      <p:tags r:id="rId1"/>
    </p:custDataLst>
    <p:extLst>
      <p:ext uri="{BB962C8B-B14F-4D97-AF65-F5344CB8AC3E}">
        <p14:creationId xmlns:p14="http://schemas.microsoft.com/office/powerpoint/2010/main" val="72441293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Concrete Basics</a:t>
            </a:r>
            <a:endParaRPr lang="en-US" dirty="0"/>
          </a:p>
        </p:txBody>
      </p:sp>
      <p:sp>
        <p:nvSpPr>
          <p:cNvPr id="4" name="TextBox 3"/>
          <p:cNvSpPr txBox="1"/>
          <p:nvPr/>
        </p:nvSpPr>
        <p:spPr>
          <a:xfrm>
            <a:off x="609600" y="1295400"/>
            <a:ext cx="4648200" cy="523220"/>
          </a:xfrm>
          <a:prstGeom prst="rect">
            <a:avLst/>
          </a:prstGeom>
          <a:noFill/>
        </p:spPr>
        <p:txBody>
          <a:bodyPr wrap="square" rtlCol="0">
            <a:spAutoFit/>
          </a:bodyPr>
          <a:lstStyle/>
          <a:p>
            <a:pPr>
              <a:spcBef>
                <a:spcPts val="1200"/>
              </a:spcBef>
              <a:spcAft>
                <a:spcPts val="1200"/>
              </a:spcAft>
            </a:pPr>
            <a:r>
              <a:rPr lang="en-US" sz="2800" dirty="0" smtClean="0"/>
              <a:t>In this lesson we will cover…</a:t>
            </a:r>
          </a:p>
        </p:txBody>
      </p:sp>
      <p:sp>
        <p:nvSpPr>
          <p:cNvPr id="5" name="Rectangle 4"/>
          <p:cNvSpPr/>
          <p:nvPr/>
        </p:nvSpPr>
        <p:spPr>
          <a:xfrm>
            <a:off x="609600" y="2131207"/>
            <a:ext cx="3962400" cy="2092881"/>
          </a:xfrm>
          <a:prstGeom prst="rect">
            <a:avLst/>
          </a:prstGeom>
        </p:spPr>
        <p:txBody>
          <a:bodyPr wrap="square">
            <a:spAutoFit/>
          </a:bodyPr>
          <a:lstStyle/>
          <a:p>
            <a:pPr marL="742950" lvl="1" indent="-285750">
              <a:spcBef>
                <a:spcPts val="1200"/>
              </a:spcBef>
              <a:spcAft>
                <a:spcPts val="1200"/>
              </a:spcAft>
              <a:buFont typeface="Wingdings" panose="05000000000000000000" pitchFamily="2" charset="2"/>
              <a:buChar char="ü"/>
            </a:pPr>
            <a:r>
              <a:rPr lang="en-US" dirty="0"/>
              <a:t>What makes up </a:t>
            </a:r>
            <a:r>
              <a:rPr lang="en-US" dirty="0" smtClean="0"/>
              <a:t>concrete.</a:t>
            </a:r>
            <a:endParaRPr lang="en-US" dirty="0"/>
          </a:p>
          <a:p>
            <a:pPr marL="742950" lvl="1" indent="-285750">
              <a:spcBef>
                <a:spcPts val="1200"/>
              </a:spcBef>
              <a:spcAft>
                <a:spcPts val="1200"/>
              </a:spcAft>
              <a:buFont typeface="Wingdings" panose="05000000000000000000" pitchFamily="2" charset="2"/>
              <a:buChar char="ü"/>
            </a:pPr>
            <a:r>
              <a:rPr lang="en-US" dirty="0"/>
              <a:t>How reinforced concrete combats compression and tension </a:t>
            </a:r>
            <a:r>
              <a:rPr lang="en-US" dirty="0" smtClean="0"/>
              <a:t>forces.</a:t>
            </a:r>
            <a:endParaRPr lang="en-US" dirty="0"/>
          </a:p>
          <a:p>
            <a:pPr marL="742950" lvl="1" indent="-285750">
              <a:spcBef>
                <a:spcPts val="1200"/>
              </a:spcBef>
              <a:spcAft>
                <a:spcPts val="1200"/>
              </a:spcAft>
              <a:buFont typeface="Wingdings" panose="05000000000000000000" pitchFamily="2" charset="2"/>
              <a:buChar char="ü"/>
            </a:pPr>
            <a:r>
              <a:rPr lang="en-US" dirty="0"/>
              <a:t>Why repairs </a:t>
            </a:r>
            <a:r>
              <a:rPr lang="en-US" dirty="0" smtClean="0"/>
              <a:t>fail.</a:t>
            </a:r>
            <a:endParaRPr lang="en-US" dirty="0"/>
          </a:p>
        </p:txBody>
      </p:sp>
      <p:pic>
        <p:nvPicPr>
          <p:cNvPr id="8196" name="Picture 4" descr="K:\Training\Image Library\Stock_Images\123RF\Deteriorated Column.jp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29208" r="27234"/>
          <a:stretch/>
        </p:blipFill>
        <p:spPr bwMode="auto">
          <a:xfrm>
            <a:off x="5257800" y="914400"/>
            <a:ext cx="3883436" cy="5943600"/>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8007961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10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fade">
                                      <p:cBhvr>
                                        <p:cTn id="12" dur="10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fade">
                                      <p:cBhvr>
                                        <p:cTn id="17" dur="10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dirty="0" smtClean="0">
                <a:solidFill>
                  <a:schemeClr val="bg1"/>
                </a:solidFill>
              </a:rPr>
              <a:t>Next Steps!</a:t>
            </a:r>
            <a:endParaRPr lang="en-US" dirty="0">
              <a:solidFill>
                <a:schemeClr val="bg1"/>
              </a:solidFill>
            </a:endParaRPr>
          </a:p>
        </p:txBody>
      </p:sp>
      <p:sp>
        <p:nvSpPr>
          <p:cNvPr id="10" name="Rectangle 10"/>
          <p:cNvSpPr>
            <a:spLocks noChangeArrowheads="1"/>
          </p:cNvSpPr>
          <p:nvPr/>
        </p:nvSpPr>
        <p:spPr bwMode="auto">
          <a:xfrm>
            <a:off x="257175" y="1828800"/>
            <a:ext cx="7458075" cy="3554819"/>
          </a:xfrm>
          <a:prstGeom prst="rect">
            <a:avLst/>
          </a:prstGeom>
          <a:noFill/>
          <a:ln w="9525">
            <a:noFill/>
            <a:miter lim="800000"/>
            <a:headEnd/>
            <a:tailEnd/>
          </a:ln>
        </p:spPr>
        <p:txBody>
          <a:bodyPr wrap="square" lIns="0" tIns="0" rIns="0" bIns="0">
            <a:spAutoFit/>
          </a:bodyPr>
          <a:lstStyle/>
          <a:p>
            <a:pPr algn="just" eaLnBrk="0" fontAlgn="base" hangingPunct="0">
              <a:lnSpc>
                <a:spcPct val="120000"/>
              </a:lnSpc>
              <a:spcBef>
                <a:spcPct val="0"/>
              </a:spcBef>
              <a:spcAft>
                <a:spcPts val="900"/>
              </a:spcAft>
              <a:defRPr/>
            </a:pPr>
            <a:r>
              <a:rPr lang="en-US" sz="1500" b="1" dirty="0">
                <a:solidFill>
                  <a:schemeClr val="accent6"/>
                </a:solidFill>
                <a:latin typeface="Arial" panose="020B0604020202020204" pitchFamily="34" charset="0"/>
                <a:cs typeface="Arial" panose="020B0604020202020204" pitchFamily="34" charset="0"/>
              </a:rPr>
              <a:t>ICC: </a:t>
            </a:r>
            <a:r>
              <a:rPr lang="en-US" sz="1500" dirty="0">
                <a:solidFill>
                  <a:srgbClr val="666666"/>
                </a:solidFill>
                <a:latin typeface="Arial" panose="020B0604020202020204" pitchFamily="34" charset="0"/>
                <a:cs typeface="Arial" panose="020B0604020202020204" pitchFamily="34" charset="0"/>
              </a:rPr>
              <a:t>For those seeking ICC CEUs: You will receive an email with a link allowing access to print your Certificate. Congratulations, you will have earned </a:t>
            </a:r>
            <a:r>
              <a:rPr lang="en-US" sz="1500" dirty="0" smtClean="0">
                <a:solidFill>
                  <a:srgbClr val="666666"/>
                </a:solidFill>
                <a:latin typeface="Arial" panose="020B0604020202020204" pitchFamily="34" charset="0"/>
                <a:cs typeface="Arial" panose="020B0604020202020204" pitchFamily="34" charset="0"/>
              </a:rPr>
              <a:t>0.2 </a:t>
            </a:r>
            <a:r>
              <a:rPr lang="en-US" sz="1500" dirty="0">
                <a:solidFill>
                  <a:srgbClr val="666666"/>
                </a:solidFill>
                <a:latin typeface="Arial" panose="020B0604020202020204" pitchFamily="34" charset="0"/>
                <a:cs typeface="Arial" panose="020B0604020202020204" pitchFamily="34" charset="0"/>
              </a:rPr>
              <a:t>ICC CEU </a:t>
            </a:r>
            <a:r>
              <a:rPr lang="en-US" sz="1500" dirty="0" smtClean="0">
                <a:solidFill>
                  <a:srgbClr val="666666"/>
                </a:solidFill>
                <a:latin typeface="Arial" panose="020B0604020202020204" pitchFamily="34" charset="0"/>
                <a:cs typeface="Arial" panose="020B0604020202020204" pitchFamily="34" charset="0"/>
              </a:rPr>
              <a:t>(2 hours </a:t>
            </a:r>
            <a:r>
              <a:rPr lang="en-US" sz="1500" dirty="0">
                <a:solidFill>
                  <a:srgbClr val="666666"/>
                </a:solidFill>
                <a:latin typeface="Arial" panose="020B0604020202020204" pitchFamily="34" charset="0"/>
                <a:cs typeface="Arial" panose="020B0604020202020204" pitchFamily="34" charset="0"/>
              </a:rPr>
              <a:t>of credit). Please make sure your ICC member number has been inserted into your profile. It is your responsibility to self-report your credits to the ICC. Please retain your Completion Certificate for your records.</a:t>
            </a:r>
            <a:endParaRPr lang="en-US" sz="1500" b="1" i="1" dirty="0">
              <a:solidFill>
                <a:srgbClr val="666666"/>
              </a:solidFill>
              <a:latin typeface="Arial" panose="020B0604020202020204" pitchFamily="34" charset="0"/>
              <a:cs typeface="Arial" panose="020B0604020202020204" pitchFamily="34" charset="0"/>
            </a:endParaRPr>
          </a:p>
          <a:p>
            <a:pPr algn="just" eaLnBrk="0" fontAlgn="base" hangingPunct="0">
              <a:lnSpc>
                <a:spcPct val="120000"/>
              </a:lnSpc>
              <a:spcBef>
                <a:spcPct val="0"/>
              </a:spcBef>
              <a:spcAft>
                <a:spcPts val="900"/>
              </a:spcAft>
              <a:defRPr/>
            </a:pPr>
            <a:r>
              <a:rPr lang="en-US" sz="1500" b="1" dirty="0">
                <a:solidFill>
                  <a:schemeClr val="accent6"/>
                </a:solidFill>
                <a:latin typeface="Arial" panose="020B0604020202020204" pitchFamily="34" charset="0"/>
                <a:cs typeface="Arial" panose="020B0604020202020204" pitchFamily="34" charset="0"/>
              </a:rPr>
              <a:t>IACET: </a:t>
            </a:r>
            <a:r>
              <a:rPr lang="en-US" sz="1500" dirty="0">
                <a:solidFill>
                  <a:srgbClr val="666666"/>
                </a:solidFill>
                <a:latin typeface="Arial" panose="020B0604020202020204" pitchFamily="34" charset="0"/>
                <a:cs typeface="Arial" panose="020B0604020202020204" pitchFamily="34" charset="0"/>
              </a:rPr>
              <a:t>For those seeking IACET CEUs: You will receive an email with a link allowing access to print your Certificate of Attendance and instructions directing you to the Simpson Student Center to take the exam before credits can be awarded. Once the exam is taken and passed, you will have earned </a:t>
            </a:r>
            <a:r>
              <a:rPr lang="en-US" sz="1500" dirty="0" smtClean="0">
                <a:solidFill>
                  <a:srgbClr val="666666"/>
                </a:solidFill>
                <a:latin typeface="Arial" panose="020B0604020202020204" pitchFamily="34" charset="0"/>
                <a:cs typeface="Arial" panose="020B0604020202020204" pitchFamily="34" charset="0"/>
              </a:rPr>
              <a:t>0.2 </a:t>
            </a:r>
            <a:r>
              <a:rPr lang="en-US" sz="1500">
                <a:solidFill>
                  <a:srgbClr val="666666"/>
                </a:solidFill>
                <a:latin typeface="Arial" panose="020B0604020202020204" pitchFamily="34" charset="0"/>
                <a:cs typeface="Arial" panose="020B0604020202020204" pitchFamily="34" charset="0"/>
              </a:rPr>
              <a:t>CEUs </a:t>
            </a:r>
            <a:r>
              <a:rPr lang="en-US" sz="1500" smtClean="0">
                <a:solidFill>
                  <a:srgbClr val="666666"/>
                </a:solidFill>
                <a:latin typeface="Arial" panose="020B0604020202020204" pitchFamily="34" charset="0"/>
                <a:cs typeface="Arial" panose="020B0604020202020204" pitchFamily="34" charset="0"/>
              </a:rPr>
              <a:t>(2 hours </a:t>
            </a:r>
            <a:r>
              <a:rPr lang="en-US" sz="1500" dirty="0">
                <a:solidFill>
                  <a:srgbClr val="666666"/>
                </a:solidFill>
                <a:latin typeface="Arial" panose="020B0604020202020204" pitchFamily="34" charset="0"/>
                <a:cs typeface="Arial" panose="020B0604020202020204" pitchFamily="34" charset="0"/>
              </a:rPr>
              <a:t>of credit). You can then access your Certificate of Completion from the Course Content tab. You must self-report your credits to your certifying organization or agency.</a:t>
            </a:r>
            <a:endParaRPr lang="en-US" sz="1500" i="1" dirty="0">
              <a:solidFill>
                <a:srgbClr val="666666"/>
              </a:solidFill>
              <a:latin typeface="Arial" panose="020B0604020202020204" pitchFamily="34" charset="0"/>
              <a:cs typeface="Arial" panose="020B0604020202020204" pitchFamily="34" charset="0"/>
            </a:endParaRPr>
          </a:p>
          <a:p>
            <a:pPr algn="just" eaLnBrk="0" fontAlgn="base" hangingPunct="0">
              <a:lnSpc>
                <a:spcPct val="120000"/>
              </a:lnSpc>
              <a:spcBef>
                <a:spcPct val="0"/>
              </a:spcBef>
              <a:spcAft>
                <a:spcPts val="900"/>
              </a:spcAft>
              <a:defRPr/>
            </a:pPr>
            <a:r>
              <a:rPr lang="en-US" sz="1500" dirty="0">
                <a:solidFill>
                  <a:srgbClr val="666666"/>
                </a:solidFill>
                <a:latin typeface="Arial" panose="020B0604020202020204" pitchFamily="34" charset="0"/>
                <a:cs typeface="Arial" panose="020B0604020202020204" pitchFamily="34" charset="0"/>
              </a:rPr>
              <a:t>If you have questions or need assistance, please contact </a:t>
            </a:r>
            <a:r>
              <a:rPr lang="en-US" sz="1500" dirty="0">
                <a:solidFill>
                  <a:schemeClr val="accent6"/>
                </a:solidFill>
                <a:latin typeface="Arial" panose="020B0604020202020204" pitchFamily="34" charset="0"/>
                <a:cs typeface="Arial" panose="020B0604020202020204" pitchFamily="34" charset="0"/>
              </a:rPr>
              <a:t>training@strongtie.com</a:t>
            </a:r>
            <a:r>
              <a:rPr lang="en-US" sz="1500" dirty="0">
                <a:solidFill>
                  <a:srgbClr val="666666"/>
                </a:solidFill>
                <a:latin typeface="Arial" panose="020B0604020202020204" pitchFamily="34" charset="0"/>
                <a:cs typeface="Arial" panose="020B0604020202020204" pitchFamily="34" charset="0"/>
              </a:rPr>
              <a:t>.</a:t>
            </a:r>
          </a:p>
        </p:txBody>
      </p:sp>
    </p:spTree>
    <p:custDataLst>
      <p:tags r:id="rId1"/>
    </p:custDataLst>
    <p:extLst>
      <p:ext uri="{BB962C8B-B14F-4D97-AF65-F5344CB8AC3E}">
        <p14:creationId xmlns:p14="http://schemas.microsoft.com/office/powerpoint/2010/main" val="282036858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Make-up of Concrete</a:t>
            </a:r>
            <a:endParaRPr lang="en-US" dirty="0"/>
          </a:p>
        </p:txBody>
      </p:sp>
      <p:sp>
        <p:nvSpPr>
          <p:cNvPr id="8" name="Rounded Rectangle 7"/>
          <p:cNvSpPr/>
          <p:nvPr/>
        </p:nvSpPr>
        <p:spPr>
          <a:xfrm>
            <a:off x="584956" y="1914630"/>
            <a:ext cx="2424165" cy="1406420"/>
          </a:xfrm>
          <a:prstGeom prst="roundRect">
            <a:avLst/>
          </a:prstGeom>
          <a:solidFill>
            <a:schemeClr val="tx1">
              <a:lumMod val="50000"/>
              <a:lumOff val="50000"/>
            </a:schemeClr>
          </a:solidFill>
          <a:ln w="12700">
            <a:solidFill>
              <a:schemeClr val="tx1">
                <a:lumMod val="95000"/>
                <a:lumOff val="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smtClean="0">
                <a:solidFill>
                  <a:schemeClr val="tx1"/>
                </a:solidFill>
              </a:rPr>
              <a:t>Cement:</a:t>
            </a:r>
          </a:p>
          <a:p>
            <a:pPr algn="ctr"/>
            <a:r>
              <a:rPr lang="en-US" dirty="0" smtClean="0">
                <a:solidFill>
                  <a:schemeClr val="tx1"/>
                </a:solidFill>
              </a:rPr>
              <a:t>A binder that works in concrete to hold aggregate together</a:t>
            </a:r>
            <a:endParaRPr lang="en-US" dirty="0">
              <a:solidFill>
                <a:schemeClr val="tx1"/>
              </a:solidFill>
            </a:endParaRPr>
          </a:p>
        </p:txBody>
      </p:sp>
      <p:sp>
        <p:nvSpPr>
          <p:cNvPr id="15" name="Rounded Rectangle 14"/>
          <p:cNvSpPr/>
          <p:nvPr/>
        </p:nvSpPr>
        <p:spPr>
          <a:xfrm>
            <a:off x="3494308" y="1905000"/>
            <a:ext cx="2514606" cy="1406420"/>
          </a:xfrm>
          <a:prstGeom prst="roundRect">
            <a:avLst/>
          </a:prstGeom>
          <a:blipFill dpi="0" rotWithShape="1">
            <a:blip r:embed="rId4">
              <a:alphaModFix amt="40000"/>
            </a:blip>
            <a:srcRect/>
            <a:tile tx="0" ty="0" sx="100000" sy="100000" flip="none" algn="tl"/>
          </a:blipFill>
          <a:ln w="12700">
            <a:solidFill>
              <a:schemeClr val="bg2"/>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smtClean="0">
                <a:solidFill>
                  <a:schemeClr val="tx1"/>
                </a:solidFill>
              </a:rPr>
              <a:t>Aggregate:</a:t>
            </a:r>
          </a:p>
          <a:p>
            <a:pPr algn="ctr"/>
            <a:r>
              <a:rPr lang="en-US" dirty="0" smtClean="0">
                <a:solidFill>
                  <a:schemeClr val="tx1"/>
                </a:solidFill>
              </a:rPr>
              <a:t>The gravel or sand </a:t>
            </a:r>
            <a:r>
              <a:rPr lang="en-US" dirty="0">
                <a:solidFill>
                  <a:schemeClr val="tx1"/>
                </a:solidFill>
              </a:rPr>
              <a:t> </a:t>
            </a:r>
            <a:r>
              <a:rPr lang="en-US" dirty="0" smtClean="0">
                <a:solidFill>
                  <a:schemeClr val="tx1"/>
                </a:solidFill>
              </a:rPr>
              <a:t>that gives the concrete </a:t>
            </a:r>
            <a:r>
              <a:rPr lang="en-US" dirty="0">
                <a:solidFill>
                  <a:schemeClr val="tx1"/>
                </a:solidFill>
              </a:rPr>
              <a:t>mass (can vary in size</a:t>
            </a:r>
            <a:r>
              <a:rPr lang="en-US" dirty="0" smtClean="0">
                <a:solidFill>
                  <a:schemeClr val="tx1"/>
                </a:solidFill>
              </a:rPr>
              <a:t>) </a:t>
            </a:r>
            <a:endParaRPr lang="en-US" dirty="0">
              <a:solidFill>
                <a:schemeClr val="tx1"/>
              </a:solidFill>
            </a:endParaRPr>
          </a:p>
        </p:txBody>
      </p:sp>
      <p:sp>
        <p:nvSpPr>
          <p:cNvPr id="19" name="Rounded Rectangle 18"/>
          <p:cNvSpPr/>
          <p:nvPr/>
        </p:nvSpPr>
        <p:spPr>
          <a:xfrm>
            <a:off x="6509657" y="1905000"/>
            <a:ext cx="2471057" cy="1406420"/>
          </a:xfrm>
          <a:prstGeom prst="roundRect">
            <a:avLst/>
          </a:prstGeom>
          <a:solidFill>
            <a:schemeClr val="accent5"/>
          </a:solidFill>
          <a:ln w="12700">
            <a:solidFill>
              <a:schemeClr val="accent5">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smtClean="0">
                <a:solidFill>
                  <a:schemeClr val="tx1"/>
                </a:solidFill>
              </a:rPr>
              <a:t>Water:</a:t>
            </a:r>
          </a:p>
          <a:p>
            <a:pPr algn="ctr"/>
            <a:r>
              <a:rPr lang="en-US" dirty="0">
                <a:solidFill>
                  <a:schemeClr val="tx1"/>
                </a:solidFill>
              </a:rPr>
              <a:t>A</a:t>
            </a:r>
            <a:r>
              <a:rPr lang="en-US" dirty="0" smtClean="0">
                <a:solidFill>
                  <a:schemeClr val="tx1"/>
                </a:solidFill>
              </a:rPr>
              <a:t>ctivates the cement to hold it all together</a:t>
            </a:r>
            <a:endParaRPr lang="en-US" dirty="0">
              <a:solidFill>
                <a:schemeClr val="tx1"/>
              </a:solidFill>
            </a:endParaRPr>
          </a:p>
        </p:txBody>
      </p:sp>
      <p:grpSp>
        <p:nvGrpSpPr>
          <p:cNvPr id="28" name="Group 27"/>
          <p:cNvGrpSpPr/>
          <p:nvPr/>
        </p:nvGrpSpPr>
        <p:grpSpPr>
          <a:xfrm>
            <a:off x="0" y="3168657"/>
            <a:ext cx="914400" cy="1270644"/>
            <a:chOff x="228600" y="2884596"/>
            <a:chExt cx="914400" cy="1270644"/>
          </a:xfrm>
        </p:grpSpPr>
        <p:grpSp>
          <p:nvGrpSpPr>
            <p:cNvPr id="26" name="Group 25"/>
            <p:cNvGrpSpPr/>
            <p:nvPr/>
          </p:nvGrpSpPr>
          <p:grpSpPr>
            <a:xfrm>
              <a:off x="228600" y="2884596"/>
              <a:ext cx="914400" cy="925403"/>
              <a:chOff x="685800" y="3371884"/>
              <a:chExt cx="1143000" cy="1123916"/>
            </a:xfrm>
          </p:grpSpPr>
          <p:sp>
            <p:nvSpPr>
              <p:cNvPr id="24" name="Oval 23"/>
              <p:cNvSpPr/>
              <p:nvPr/>
            </p:nvSpPr>
            <p:spPr>
              <a:xfrm>
                <a:off x="685800" y="3371884"/>
                <a:ext cx="1143000" cy="1123916"/>
              </a:xfrm>
              <a:prstGeom prst="ellipse">
                <a:avLst/>
              </a:prstGeom>
              <a:solidFill>
                <a:schemeClr val="accent1"/>
              </a:solidFill>
              <a:ln w="12700">
                <a:solidFill>
                  <a:schemeClr val="bg2">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Pie 24"/>
              <p:cNvSpPr/>
              <p:nvPr/>
            </p:nvSpPr>
            <p:spPr>
              <a:xfrm>
                <a:off x="685800" y="3371884"/>
                <a:ext cx="1143000" cy="1123916"/>
              </a:xfrm>
              <a:prstGeom prst="pie">
                <a:avLst>
                  <a:gd name="adj1" fmla="val 17962883"/>
                  <a:gd name="adj2" fmla="val 16057624"/>
                </a:avLst>
              </a:prstGeom>
              <a:solidFill>
                <a:schemeClr val="bg2">
                  <a:lumMod val="20000"/>
                  <a:lumOff val="80000"/>
                </a:schemeClr>
              </a:solidFill>
              <a:ln w="12700">
                <a:solidFill>
                  <a:schemeClr val="bg2">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27" name="TextBox 26"/>
            <p:cNvSpPr txBox="1"/>
            <p:nvPr/>
          </p:nvSpPr>
          <p:spPr>
            <a:xfrm>
              <a:off x="270163" y="3816686"/>
              <a:ext cx="831273" cy="338554"/>
            </a:xfrm>
            <a:prstGeom prst="rect">
              <a:avLst/>
            </a:prstGeom>
            <a:noFill/>
          </p:spPr>
          <p:txBody>
            <a:bodyPr wrap="square" rtlCol="0">
              <a:spAutoFit/>
            </a:bodyPr>
            <a:lstStyle/>
            <a:p>
              <a:pPr algn="ctr"/>
              <a:r>
                <a:rPr lang="en-US" sz="1600" dirty="0" smtClean="0"/>
                <a:t>10-15%</a:t>
              </a:r>
              <a:endParaRPr lang="en-US" sz="1600" dirty="0"/>
            </a:p>
          </p:txBody>
        </p:sp>
      </p:grpSp>
      <p:grpSp>
        <p:nvGrpSpPr>
          <p:cNvPr id="30" name="Group 29"/>
          <p:cNvGrpSpPr/>
          <p:nvPr/>
        </p:nvGrpSpPr>
        <p:grpSpPr>
          <a:xfrm>
            <a:off x="2928205" y="3181510"/>
            <a:ext cx="1003274" cy="1263957"/>
            <a:chOff x="184163" y="2884596"/>
            <a:chExt cx="1003274" cy="1263957"/>
          </a:xfrm>
        </p:grpSpPr>
        <p:grpSp>
          <p:nvGrpSpPr>
            <p:cNvPr id="31" name="Group 30"/>
            <p:cNvGrpSpPr/>
            <p:nvPr/>
          </p:nvGrpSpPr>
          <p:grpSpPr>
            <a:xfrm>
              <a:off x="228600" y="2884596"/>
              <a:ext cx="914400" cy="925403"/>
              <a:chOff x="685800" y="3371884"/>
              <a:chExt cx="1143000" cy="1123916"/>
            </a:xfrm>
          </p:grpSpPr>
          <p:sp>
            <p:nvSpPr>
              <p:cNvPr id="33" name="Oval 32"/>
              <p:cNvSpPr/>
              <p:nvPr/>
            </p:nvSpPr>
            <p:spPr>
              <a:xfrm>
                <a:off x="685800" y="3371884"/>
                <a:ext cx="1143000" cy="1123916"/>
              </a:xfrm>
              <a:prstGeom prst="ellipse">
                <a:avLst/>
              </a:prstGeom>
              <a:solidFill>
                <a:schemeClr val="bg2">
                  <a:lumMod val="20000"/>
                  <a:lumOff val="80000"/>
                </a:schemeClr>
              </a:solidFill>
              <a:ln w="12700">
                <a:solidFill>
                  <a:schemeClr val="bg2">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Pie 33"/>
              <p:cNvSpPr/>
              <p:nvPr/>
            </p:nvSpPr>
            <p:spPr>
              <a:xfrm>
                <a:off x="685800" y="3371884"/>
                <a:ext cx="1143000" cy="1123916"/>
              </a:xfrm>
              <a:prstGeom prst="pie">
                <a:avLst>
                  <a:gd name="adj1" fmla="val 16200551"/>
                  <a:gd name="adj2" fmla="val 10186651"/>
                </a:avLst>
              </a:prstGeom>
              <a:solidFill>
                <a:schemeClr val="accent1"/>
              </a:solidFill>
              <a:ln w="12700">
                <a:solidFill>
                  <a:schemeClr val="bg2">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32" name="TextBox 31"/>
            <p:cNvSpPr txBox="1"/>
            <p:nvPr/>
          </p:nvSpPr>
          <p:spPr>
            <a:xfrm>
              <a:off x="184163" y="3809999"/>
              <a:ext cx="1003274" cy="338554"/>
            </a:xfrm>
            <a:prstGeom prst="rect">
              <a:avLst/>
            </a:prstGeom>
            <a:noFill/>
          </p:spPr>
          <p:txBody>
            <a:bodyPr wrap="square" rtlCol="0">
              <a:spAutoFit/>
            </a:bodyPr>
            <a:lstStyle/>
            <a:p>
              <a:pPr algn="ctr"/>
              <a:r>
                <a:rPr lang="en-US" sz="1600" dirty="0" smtClean="0"/>
                <a:t>60-75%</a:t>
              </a:r>
              <a:endParaRPr lang="en-US" sz="1600" dirty="0"/>
            </a:p>
          </p:txBody>
        </p:sp>
      </p:grpSp>
      <p:grpSp>
        <p:nvGrpSpPr>
          <p:cNvPr id="35" name="Group 34"/>
          <p:cNvGrpSpPr/>
          <p:nvPr/>
        </p:nvGrpSpPr>
        <p:grpSpPr>
          <a:xfrm>
            <a:off x="6008914" y="3156108"/>
            <a:ext cx="1003274" cy="1263957"/>
            <a:chOff x="184163" y="2884596"/>
            <a:chExt cx="1003274" cy="1263957"/>
          </a:xfrm>
        </p:grpSpPr>
        <p:grpSp>
          <p:nvGrpSpPr>
            <p:cNvPr id="36" name="Group 35"/>
            <p:cNvGrpSpPr/>
            <p:nvPr/>
          </p:nvGrpSpPr>
          <p:grpSpPr>
            <a:xfrm>
              <a:off x="228600" y="2884596"/>
              <a:ext cx="914400" cy="925403"/>
              <a:chOff x="685800" y="3371884"/>
              <a:chExt cx="1143000" cy="1123916"/>
            </a:xfrm>
          </p:grpSpPr>
          <p:sp>
            <p:nvSpPr>
              <p:cNvPr id="38" name="Oval 37"/>
              <p:cNvSpPr/>
              <p:nvPr/>
            </p:nvSpPr>
            <p:spPr>
              <a:xfrm>
                <a:off x="685800" y="3371884"/>
                <a:ext cx="1143000" cy="1123916"/>
              </a:xfrm>
              <a:prstGeom prst="ellipse">
                <a:avLst/>
              </a:prstGeom>
              <a:solidFill>
                <a:schemeClr val="bg2">
                  <a:lumMod val="20000"/>
                  <a:lumOff val="80000"/>
                </a:schemeClr>
              </a:solidFill>
              <a:ln w="12700">
                <a:solidFill>
                  <a:schemeClr val="bg2">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Pie 38"/>
              <p:cNvSpPr/>
              <p:nvPr/>
            </p:nvSpPr>
            <p:spPr>
              <a:xfrm>
                <a:off x="685800" y="3371884"/>
                <a:ext cx="1143000" cy="1123916"/>
              </a:xfrm>
              <a:prstGeom prst="pie">
                <a:avLst>
                  <a:gd name="adj1" fmla="val 16109963"/>
                  <a:gd name="adj2" fmla="val 18742777"/>
                </a:avLst>
              </a:prstGeom>
              <a:solidFill>
                <a:schemeClr val="accent1"/>
              </a:solidFill>
              <a:ln w="12700">
                <a:solidFill>
                  <a:schemeClr val="bg2">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37" name="TextBox 36"/>
            <p:cNvSpPr txBox="1"/>
            <p:nvPr/>
          </p:nvSpPr>
          <p:spPr>
            <a:xfrm>
              <a:off x="184163" y="3809999"/>
              <a:ext cx="1003274" cy="338554"/>
            </a:xfrm>
            <a:prstGeom prst="rect">
              <a:avLst/>
            </a:prstGeom>
            <a:noFill/>
          </p:spPr>
          <p:txBody>
            <a:bodyPr wrap="square" rtlCol="0">
              <a:spAutoFit/>
            </a:bodyPr>
            <a:lstStyle/>
            <a:p>
              <a:pPr algn="ctr"/>
              <a:r>
                <a:rPr lang="en-US" sz="1600" dirty="0" smtClean="0"/>
                <a:t>15-20%</a:t>
              </a:r>
              <a:endParaRPr lang="en-US" sz="1600" dirty="0"/>
            </a:p>
          </p:txBody>
        </p:sp>
      </p:grpSp>
      <p:sp>
        <p:nvSpPr>
          <p:cNvPr id="29" name="TextBox 28"/>
          <p:cNvSpPr txBox="1"/>
          <p:nvPr/>
        </p:nvSpPr>
        <p:spPr>
          <a:xfrm>
            <a:off x="3048000" y="2217711"/>
            <a:ext cx="609600" cy="707886"/>
          </a:xfrm>
          <a:prstGeom prst="rect">
            <a:avLst/>
          </a:prstGeom>
          <a:noFill/>
        </p:spPr>
        <p:txBody>
          <a:bodyPr wrap="square" rtlCol="0">
            <a:spAutoFit/>
          </a:bodyPr>
          <a:lstStyle/>
          <a:p>
            <a:r>
              <a:rPr lang="en-US" sz="4000" dirty="0">
                <a:solidFill>
                  <a:srgbClr val="C00000"/>
                </a:solidFill>
              </a:rPr>
              <a:t>+</a:t>
            </a:r>
          </a:p>
        </p:txBody>
      </p:sp>
      <p:sp>
        <p:nvSpPr>
          <p:cNvPr id="41" name="TextBox 40"/>
          <p:cNvSpPr txBox="1"/>
          <p:nvPr/>
        </p:nvSpPr>
        <p:spPr>
          <a:xfrm>
            <a:off x="6008914" y="2217711"/>
            <a:ext cx="609600" cy="707886"/>
          </a:xfrm>
          <a:prstGeom prst="rect">
            <a:avLst/>
          </a:prstGeom>
          <a:noFill/>
        </p:spPr>
        <p:txBody>
          <a:bodyPr wrap="square" rtlCol="0">
            <a:spAutoFit/>
          </a:bodyPr>
          <a:lstStyle/>
          <a:p>
            <a:r>
              <a:rPr lang="en-US" sz="4000" dirty="0">
                <a:solidFill>
                  <a:srgbClr val="C00000"/>
                </a:solidFill>
              </a:rPr>
              <a:t>+</a:t>
            </a:r>
          </a:p>
        </p:txBody>
      </p:sp>
      <p:grpSp>
        <p:nvGrpSpPr>
          <p:cNvPr id="10" name="Group 9"/>
          <p:cNvGrpSpPr/>
          <p:nvPr/>
        </p:nvGrpSpPr>
        <p:grpSpPr>
          <a:xfrm>
            <a:off x="1214917" y="4715652"/>
            <a:ext cx="3338812" cy="1447800"/>
            <a:chOff x="868211" y="4598126"/>
            <a:chExt cx="3338812" cy="1447800"/>
          </a:xfrm>
        </p:grpSpPr>
        <p:sp>
          <p:nvSpPr>
            <p:cNvPr id="4" name="Rounded Rectangle 3"/>
            <p:cNvSpPr/>
            <p:nvPr/>
          </p:nvSpPr>
          <p:spPr>
            <a:xfrm>
              <a:off x="868211" y="4598126"/>
              <a:ext cx="3294375" cy="1447800"/>
            </a:xfrm>
            <a:prstGeom prst="roundRect">
              <a:avLst/>
            </a:prstGeom>
            <a:solidFill>
              <a:schemeClr val="bg2">
                <a:lumMod val="20000"/>
                <a:lumOff val="80000"/>
              </a:schemeClr>
            </a:solidFill>
            <a:ln w="12700">
              <a:solidFill>
                <a:schemeClr val="bg2">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48" name="TextBox 2047"/>
            <p:cNvSpPr txBox="1"/>
            <p:nvPr/>
          </p:nvSpPr>
          <p:spPr>
            <a:xfrm>
              <a:off x="1023542" y="4721862"/>
              <a:ext cx="3183481" cy="1200329"/>
            </a:xfrm>
            <a:prstGeom prst="rect">
              <a:avLst/>
            </a:prstGeom>
            <a:noFill/>
          </p:spPr>
          <p:txBody>
            <a:bodyPr wrap="square" rtlCol="0">
              <a:spAutoFit/>
            </a:bodyPr>
            <a:lstStyle/>
            <a:p>
              <a:r>
                <a:rPr lang="en-US" dirty="0" smtClean="0"/>
                <a:t>The make-up or “recipe” of concrete can change based on desired outcomes, therefore many variations are possible.</a:t>
              </a:r>
              <a:endParaRPr lang="en-US" dirty="0"/>
            </a:p>
          </p:txBody>
        </p:sp>
      </p:grpSp>
      <p:sp>
        <p:nvSpPr>
          <p:cNvPr id="43" name="TextBox 42"/>
          <p:cNvSpPr txBox="1"/>
          <p:nvPr/>
        </p:nvSpPr>
        <p:spPr>
          <a:xfrm>
            <a:off x="4602982" y="4848569"/>
            <a:ext cx="3559668" cy="1354217"/>
          </a:xfrm>
          <a:prstGeom prst="rect">
            <a:avLst/>
          </a:prstGeom>
          <a:noFill/>
        </p:spPr>
        <p:txBody>
          <a:bodyPr wrap="square" rtlCol="0">
            <a:spAutoFit/>
          </a:bodyPr>
          <a:lstStyle/>
          <a:p>
            <a:r>
              <a:rPr lang="en-US" i="1" dirty="0" smtClean="0"/>
              <a:t>For example, one could:</a:t>
            </a:r>
          </a:p>
          <a:p>
            <a:pPr marL="342900" indent="-342900">
              <a:buFont typeface="Arial" panose="020B0604020202020204" pitchFamily="34" charset="0"/>
              <a:buChar char="•"/>
            </a:pPr>
            <a:r>
              <a:rPr lang="en-US" sz="1600" dirty="0" smtClean="0"/>
              <a:t>Increase water</a:t>
            </a:r>
          </a:p>
          <a:p>
            <a:pPr marL="342900" indent="-342900">
              <a:buFont typeface="Arial" panose="020B0604020202020204" pitchFamily="34" charset="0"/>
              <a:buChar char="•"/>
            </a:pPr>
            <a:r>
              <a:rPr lang="en-US" sz="1600" dirty="0" smtClean="0"/>
              <a:t>Include additives (admixtures)</a:t>
            </a:r>
          </a:p>
          <a:p>
            <a:pPr marL="342900" indent="-342900">
              <a:buFont typeface="Arial" panose="020B0604020202020204" pitchFamily="34" charset="0"/>
              <a:buChar char="•"/>
            </a:pPr>
            <a:r>
              <a:rPr lang="en-US" sz="1600" dirty="0" smtClean="0"/>
              <a:t>Use different sized aggregate</a:t>
            </a:r>
          </a:p>
          <a:p>
            <a:pPr algn="ctr"/>
            <a:endParaRPr lang="en-US" sz="1600" dirty="0"/>
          </a:p>
        </p:txBody>
      </p:sp>
      <p:sp>
        <p:nvSpPr>
          <p:cNvPr id="3" name="TextBox 2"/>
          <p:cNvSpPr txBox="1"/>
          <p:nvPr/>
        </p:nvSpPr>
        <p:spPr>
          <a:xfrm>
            <a:off x="381000" y="1275545"/>
            <a:ext cx="8443965" cy="461665"/>
          </a:xfrm>
          <a:prstGeom prst="rect">
            <a:avLst/>
          </a:prstGeom>
          <a:noFill/>
        </p:spPr>
        <p:txBody>
          <a:bodyPr wrap="square" rtlCol="0">
            <a:spAutoFit/>
          </a:bodyPr>
          <a:lstStyle/>
          <a:p>
            <a:r>
              <a:rPr lang="en-US" sz="2400" b="1" dirty="0" smtClean="0"/>
              <a:t>Concrete </a:t>
            </a:r>
            <a:r>
              <a:rPr lang="en-US" sz="2400" dirty="0" smtClean="0"/>
              <a:t>is a composite material of cement, aggregate, and water.</a:t>
            </a:r>
            <a:endParaRPr lang="en-US" sz="2400" b="1" dirty="0"/>
          </a:p>
        </p:txBody>
      </p:sp>
      <p:pic>
        <p:nvPicPr>
          <p:cNvPr id="40" name="Picture 39"/>
          <p:cNvPicPr>
            <a:picLocks noChangeAspect="1"/>
          </p:cNvPicPr>
          <p:nvPr/>
        </p:nvPicPr>
        <p:blipFill>
          <a:blip r:embed="rId5"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257552" y="6311687"/>
            <a:ext cx="380936" cy="380936"/>
          </a:xfrm>
          <a:prstGeom prst="rect">
            <a:avLst/>
          </a:prstGeom>
        </p:spPr>
      </p:pic>
    </p:spTree>
    <p:custDataLst>
      <p:tags r:id="rId1"/>
    </p:custDataLst>
    <p:extLst>
      <p:ext uri="{BB962C8B-B14F-4D97-AF65-F5344CB8AC3E}">
        <p14:creationId xmlns:p14="http://schemas.microsoft.com/office/powerpoint/2010/main" val="39673711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1000"/>
                                        <p:tgtEl>
                                          <p:spTgt spid="2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1000"/>
                                        <p:tgtEl>
                                          <p:spTgt spid="8"/>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29"/>
                                        </p:tgtEl>
                                        <p:attrNameLst>
                                          <p:attrName>style.visibility</p:attrName>
                                        </p:attrNameLst>
                                      </p:cBhvr>
                                      <p:to>
                                        <p:strVal val="visible"/>
                                      </p:to>
                                    </p:set>
                                    <p:animEffect transition="in" filter="fade">
                                      <p:cBhvr>
                                        <p:cTn id="15" dur="1000"/>
                                        <p:tgtEl>
                                          <p:spTgt spid="29"/>
                                        </p:tgtEl>
                                      </p:cBhvr>
                                    </p:animEffect>
                                  </p:childTnLst>
                                </p:cTn>
                              </p:par>
                              <p:par>
                                <p:cTn id="16" presetID="10" presetClass="entr" presetSubtype="0" fill="hold" nodeType="withEffect">
                                  <p:stCondLst>
                                    <p:cond delay="0"/>
                                  </p:stCondLst>
                                  <p:childTnLst>
                                    <p:set>
                                      <p:cBhvr>
                                        <p:cTn id="17" dur="1" fill="hold">
                                          <p:stCondLst>
                                            <p:cond delay="0"/>
                                          </p:stCondLst>
                                        </p:cTn>
                                        <p:tgtEl>
                                          <p:spTgt spid="30"/>
                                        </p:tgtEl>
                                        <p:attrNameLst>
                                          <p:attrName>style.visibility</p:attrName>
                                        </p:attrNameLst>
                                      </p:cBhvr>
                                      <p:to>
                                        <p:strVal val="visible"/>
                                      </p:to>
                                    </p:set>
                                    <p:animEffect transition="in" filter="fade">
                                      <p:cBhvr>
                                        <p:cTn id="18" dur="1000"/>
                                        <p:tgtEl>
                                          <p:spTgt spid="30"/>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fade">
                                      <p:cBhvr>
                                        <p:cTn id="21" dur="1000"/>
                                        <p:tgtEl>
                                          <p:spTgt spid="15"/>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41"/>
                                        </p:tgtEl>
                                        <p:attrNameLst>
                                          <p:attrName>style.visibility</p:attrName>
                                        </p:attrNameLst>
                                      </p:cBhvr>
                                      <p:to>
                                        <p:strVal val="visible"/>
                                      </p:to>
                                    </p:set>
                                    <p:animEffect transition="in" filter="fade">
                                      <p:cBhvr>
                                        <p:cTn id="26" dur="1000"/>
                                        <p:tgtEl>
                                          <p:spTgt spid="41"/>
                                        </p:tgtEl>
                                      </p:cBhvr>
                                    </p:animEffect>
                                  </p:childTnLst>
                                </p:cTn>
                              </p:par>
                              <p:par>
                                <p:cTn id="27" presetID="10" presetClass="entr" presetSubtype="0" fill="hold" nodeType="withEffect">
                                  <p:stCondLst>
                                    <p:cond delay="0"/>
                                  </p:stCondLst>
                                  <p:childTnLst>
                                    <p:set>
                                      <p:cBhvr>
                                        <p:cTn id="28" dur="1" fill="hold">
                                          <p:stCondLst>
                                            <p:cond delay="0"/>
                                          </p:stCondLst>
                                        </p:cTn>
                                        <p:tgtEl>
                                          <p:spTgt spid="35"/>
                                        </p:tgtEl>
                                        <p:attrNameLst>
                                          <p:attrName>style.visibility</p:attrName>
                                        </p:attrNameLst>
                                      </p:cBhvr>
                                      <p:to>
                                        <p:strVal val="visible"/>
                                      </p:to>
                                    </p:set>
                                    <p:animEffect transition="in" filter="fade">
                                      <p:cBhvr>
                                        <p:cTn id="29" dur="1000"/>
                                        <p:tgtEl>
                                          <p:spTgt spid="35"/>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fade">
                                      <p:cBhvr>
                                        <p:cTn id="32" dur="1000"/>
                                        <p:tgtEl>
                                          <p:spTgt spid="19"/>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fade">
                                      <p:cBhvr>
                                        <p:cTn id="37" dur="1000"/>
                                        <p:tgtEl>
                                          <p:spTgt spid="10"/>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43"/>
                                        </p:tgtEl>
                                        <p:attrNameLst>
                                          <p:attrName>style.visibility</p:attrName>
                                        </p:attrNameLst>
                                      </p:cBhvr>
                                      <p:to>
                                        <p:strVal val="visible"/>
                                      </p:to>
                                    </p:set>
                                    <p:animEffect transition="in" filter="fade">
                                      <p:cBhvr>
                                        <p:cTn id="40" dur="10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5" grpId="0" animBg="1"/>
      <p:bldP spid="19" grpId="0" animBg="1"/>
      <p:bldP spid="29" grpId="0"/>
      <p:bldP spid="41" grpId="0"/>
      <p:bldP spid="4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How Concrete Reacts Under Loading</a:t>
            </a:r>
            <a:endParaRPr lang="en-US" dirty="0"/>
          </a:p>
        </p:txBody>
      </p:sp>
      <p:cxnSp>
        <p:nvCxnSpPr>
          <p:cNvPr id="20" name="AutoShape 17"/>
          <p:cNvCxnSpPr>
            <a:cxnSpLocks noChangeShapeType="1"/>
          </p:cNvCxnSpPr>
          <p:nvPr/>
        </p:nvCxnSpPr>
        <p:spPr bwMode="auto">
          <a:xfrm rot="10800000">
            <a:off x="2558543" y="5638800"/>
            <a:ext cx="912812" cy="531812"/>
          </a:xfrm>
          <a:prstGeom prst="bentConnector3">
            <a:avLst>
              <a:gd name="adj1" fmla="val 97912"/>
            </a:avLst>
          </a:prstGeom>
          <a:noFill/>
          <a:ln w="12700">
            <a:solidFill>
              <a:schemeClr val="hlink"/>
            </a:solidFill>
            <a:miter lim="800000"/>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1" name="AutoShape 18"/>
          <p:cNvCxnSpPr>
            <a:cxnSpLocks noChangeShapeType="1"/>
          </p:cNvCxnSpPr>
          <p:nvPr/>
        </p:nvCxnSpPr>
        <p:spPr bwMode="auto">
          <a:xfrm flipV="1">
            <a:off x="5219700" y="5692330"/>
            <a:ext cx="1057275" cy="517525"/>
          </a:xfrm>
          <a:prstGeom prst="bentConnector3">
            <a:avLst>
              <a:gd name="adj1" fmla="val 98347"/>
            </a:avLst>
          </a:prstGeom>
          <a:noFill/>
          <a:ln w="12700">
            <a:solidFill>
              <a:schemeClr val="hlink"/>
            </a:solidFill>
            <a:miter lim="800000"/>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14" name="Group 13"/>
          <p:cNvGrpSpPr/>
          <p:nvPr/>
        </p:nvGrpSpPr>
        <p:grpSpPr>
          <a:xfrm>
            <a:off x="7693025" y="2662989"/>
            <a:ext cx="3294062" cy="485775"/>
            <a:chOff x="5697538" y="2638425"/>
            <a:chExt cx="3294062" cy="485775"/>
          </a:xfrm>
        </p:grpSpPr>
        <p:sp>
          <p:nvSpPr>
            <p:cNvPr id="17" name="AutoShape 14"/>
            <p:cNvSpPr>
              <a:spLocks noChangeArrowheads="1"/>
            </p:cNvSpPr>
            <p:nvPr/>
          </p:nvSpPr>
          <p:spPr bwMode="auto">
            <a:xfrm>
              <a:off x="5697538" y="2638425"/>
              <a:ext cx="542925" cy="485775"/>
            </a:xfrm>
            <a:prstGeom prst="leftArrow">
              <a:avLst>
                <a:gd name="adj1" fmla="val 50000"/>
                <a:gd name="adj2" fmla="val 27941"/>
              </a:avLst>
            </a:prstGeom>
            <a:solidFill>
              <a:schemeClr val="accent2">
                <a:lumMod val="60000"/>
                <a:lumOff val="40000"/>
              </a:schemeClr>
            </a:solidFill>
            <a:ln>
              <a:noFill/>
            </a:ln>
            <a:effectLst/>
            <a:extLst/>
          </p:spPr>
          <p:txBody>
            <a:bodyPr wrap="none" anchor="ctr"/>
            <a:lstStyle>
              <a:lvl1pPr>
                <a:defRPr sz="2800">
                  <a:solidFill>
                    <a:schemeClr val="tx1"/>
                  </a:solidFill>
                  <a:latin typeface="Arial" charset="0"/>
                </a:defRPr>
              </a:lvl1pPr>
              <a:lvl2pPr marL="742950" indent="-285750">
                <a:defRPr sz="2800">
                  <a:solidFill>
                    <a:schemeClr val="tx1"/>
                  </a:solidFill>
                  <a:latin typeface="Arial" charset="0"/>
                </a:defRPr>
              </a:lvl2pPr>
              <a:lvl3pPr marL="1143000" indent="-228600">
                <a:defRPr sz="2800">
                  <a:solidFill>
                    <a:schemeClr val="tx1"/>
                  </a:solidFill>
                  <a:latin typeface="Arial" charset="0"/>
                </a:defRPr>
              </a:lvl3pPr>
              <a:lvl4pPr marL="1600200" indent="-228600">
                <a:defRPr sz="2800">
                  <a:solidFill>
                    <a:schemeClr val="tx1"/>
                  </a:solidFill>
                  <a:latin typeface="Arial" charset="0"/>
                </a:defRPr>
              </a:lvl4pPr>
              <a:lvl5pPr marL="2057400" indent="-228600">
                <a:defRPr sz="2800">
                  <a:solidFill>
                    <a:schemeClr val="tx1"/>
                  </a:solidFill>
                  <a:latin typeface="Arial" charset="0"/>
                </a:defRPr>
              </a:lvl5pPr>
              <a:lvl6pPr marL="2514600" indent="-228600" algn="ctr" eaLnBrk="0" fontAlgn="base" hangingPunct="0">
                <a:spcBef>
                  <a:spcPct val="0"/>
                </a:spcBef>
                <a:spcAft>
                  <a:spcPct val="0"/>
                </a:spcAft>
                <a:defRPr sz="2800">
                  <a:solidFill>
                    <a:schemeClr val="tx1"/>
                  </a:solidFill>
                  <a:latin typeface="Arial" charset="0"/>
                </a:defRPr>
              </a:lvl6pPr>
              <a:lvl7pPr marL="2971800" indent="-228600" algn="ctr" eaLnBrk="0" fontAlgn="base" hangingPunct="0">
                <a:spcBef>
                  <a:spcPct val="0"/>
                </a:spcBef>
                <a:spcAft>
                  <a:spcPct val="0"/>
                </a:spcAft>
                <a:defRPr sz="2800">
                  <a:solidFill>
                    <a:schemeClr val="tx1"/>
                  </a:solidFill>
                  <a:latin typeface="Arial" charset="0"/>
                </a:defRPr>
              </a:lvl7pPr>
              <a:lvl8pPr marL="3429000" indent="-228600" algn="ctr" eaLnBrk="0" fontAlgn="base" hangingPunct="0">
                <a:spcBef>
                  <a:spcPct val="0"/>
                </a:spcBef>
                <a:spcAft>
                  <a:spcPct val="0"/>
                </a:spcAft>
                <a:defRPr sz="2800">
                  <a:solidFill>
                    <a:schemeClr val="tx1"/>
                  </a:solidFill>
                  <a:latin typeface="Arial" charset="0"/>
                </a:defRPr>
              </a:lvl8pPr>
              <a:lvl9pPr marL="3886200" indent="-228600" algn="ctr" eaLnBrk="0" fontAlgn="base" hangingPunct="0">
                <a:spcBef>
                  <a:spcPct val="0"/>
                </a:spcBef>
                <a:spcAft>
                  <a:spcPct val="0"/>
                </a:spcAft>
                <a:defRPr sz="2800">
                  <a:solidFill>
                    <a:schemeClr val="tx1"/>
                  </a:solidFill>
                  <a:latin typeface="Arial" charset="0"/>
                </a:defRPr>
              </a:lvl9pPr>
            </a:lstStyle>
            <a:p>
              <a:pPr algn="ctr"/>
              <a:endParaRPr lang="en-US" altLang="en-US">
                <a:latin typeface="Calibri" panose="020F0502020204030204" pitchFamily="34" charset="0"/>
              </a:endParaRPr>
            </a:p>
          </p:txBody>
        </p:sp>
        <p:sp>
          <p:nvSpPr>
            <p:cNvPr id="23" name="Text Box 20"/>
            <p:cNvSpPr txBox="1">
              <a:spLocks noChangeArrowheads="1"/>
            </p:cNvSpPr>
            <p:nvPr/>
          </p:nvSpPr>
          <p:spPr bwMode="auto">
            <a:xfrm>
              <a:off x="6240463" y="2638425"/>
              <a:ext cx="2751137"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800">
                  <a:solidFill>
                    <a:schemeClr val="tx1"/>
                  </a:solidFill>
                  <a:latin typeface="Arial" charset="0"/>
                </a:defRPr>
              </a:lvl1pPr>
              <a:lvl2pPr marL="742950" indent="-285750">
                <a:defRPr sz="2800">
                  <a:solidFill>
                    <a:schemeClr val="tx1"/>
                  </a:solidFill>
                  <a:latin typeface="Arial" charset="0"/>
                </a:defRPr>
              </a:lvl2pPr>
              <a:lvl3pPr marL="1143000" indent="-228600">
                <a:defRPr sz="2800">
                  <a:solidFill>
                    <a:schemeClr val="tx1"/>
                  </a:solidFill>
                  <a:latin typeface="Arial" charset="0"/>
                </a:defRPr>
              </a:lvl3pPr>
              <a:lvl4pPr marL="1600200" indent="-228600">
                <a:defRPr sz="2800">
                  <a:solidFill>
                    <a:schemeClr val="tx1"/>
                  </a:solidFill>
                  <a:latin typeface="Arial" charset="0"/>
                </a:defRPr>
              </a:lvl4pPr>
              <a:lvl5pPr marL="2057400" indent="-228600">
                <a:defRPr sz="2800">
                  <a:solidFill>
                    <a:schemeClr val="tx1"/>
                  </a:solidFill>
                  <a:latin typeface="Arial" charset="0"/>
                </a:defRPr>
              </a:lvl5pPr>
              <a:lvl6pPr marL="2514600" indent="-228600" algn="ctr" eaLnBrk="0" fontAlgn="base" hangingPunct="0">
                <a:spcBef>
                  <a:spcPct val="0"/>
                </a:spcBef>
                <a:spcAft>
                  <a:spcPct val="0"/>
                </a:spcAft>
                <a:defRPr sz="2800">
                  <a:solidFill>
                    <a:schemeClr val="tx1"/>
                  </a:solidFill>
                  <a:latin typeface="Arial" charset="0"/>
                </a:defRPr>
              </a:lvl6pPr>
              <a:lvl7pPr marL="2971800" indent="-228600" algn="ctr" eaLnBrk="0" fontAlgn="base" hangingPunct="0">
                <a:spcBef>
                  <a:spcPct val="0"/>
                </a:spcBef>
                <a:spcAft>
                  <a:spcPct val="0"/>
                </a:spcAft>
                <a:defRPr sz="2800">
                  <a:solidFill>
                    <a:schemeClr val="tx1"/>
                  </a:solidFill>
                  <a:latin typeface="Arial" charset="0"/>
                </a:defRPr>
              </a:lvl7pPr>
              <a:lvl8pPr marL="3429000" indent="-228600" algn="ctr" eaLnBrk="0" fontAlgn="base" hangingPunct="0">
                <a:spcBef>
                  <a:spcPct val="0"/>
                </a:spcBef>
                <a:spcAft>
                  <a:spcPct val="0"/>
                </a:spcAft>
                <a:defRPr sz="2800">
                  <a:solidFill>
                    <a:schemeClr val="tx1"/>
                  </a:solidFill>
                  <a:latin typeface="Arial" charset="0"/>
                </a:defRPr>
              </a:lvl8pPr>
              <a:lvl9pPr marL="3886200" indent="-228600" algn="ctr" eaLnBrk="0" fontAlgn="base" hangingPunct="0">
                <a:spcBef>
                  <a:spcPct val="0"/>
                </a:spcBef>
                <a:spcAft>
                  <a:spcPct val="0"/>
                </a:spcAft>
                <a:defRPr sz="2800">
                  <a:solidFill>
                    <a:schemeClr val="tx1"/>
                  </a:solidFill>
                  <a:latin typeface="Arial" charset="0"/>
                </a:defRPr>
              </a:lvl9pPr>
            </a:lstStyle>
            <a:p>
              <a:pPr algn="ctr" eaLnBrk="1" hangingPunct="1">
                <a:spcBef>
                  <a:spcPct val="50000"/>
                </a:spcBef>
              </a:pPr>
              <a:r>
                <a:rPr lang="en-US" altLang="en-US" sz="2400" b="1" dirty="0">
                  <a:solidFill>
                    <a:schemeClr val="accent2">
                      <a:lumMod val="60000"/>
                      <a:lumOff val="40000"/>
                    </a:schemeClr>
                  </a:solidFill>
                  <a:latin typeface="Calibri" panose="020F0502020204030204" pitchFamily="34" charset="0"/>
                </a:rPr>
                <a:t>Compression</a:t>
              </a:r>
            </a:p>
          </p:txBody>
        </p:sp>
      </p:grpSp>
      <p:grpSp>
        <p:nvGrpSpPr>
          <p:cNvPr id="24" name="Group 21"/>
          <p:cNvGrpSpPr>
            <a:grpSpLocks/>
          </p:cNvGrpSpPr>
          <p:nvPr/>
        </p:nvGrpSpPr>
        <p:grpSpPr bwMode="auto">
          <a:xfrm>
            <a:off x="4498378" y="5434013"/>
            <a:ext cx="2432050" cy="485775"/>
            <a:chOff x="4125" y="3168"/>
            <a:chExt cx="1532" cy="306"/>
          </a:xfrm>
        </p:grpSpPr>
        <p:sp>
          <p:nvSpPr>
            <p:cNvPr id="25" name="AutoShape 22"/>
            <p:cNvSpPr>
              <a:spLocks noChangeArrowheads="1"/>
            </p:cNvSpPr>
            <p:nvPr/>
          </p:nvSpPr>
          <p:spPr bwMode="auto">
            <a:xfrm>
              <a:off x="4125" y="3168"/>
              <a:ext cx="300" cy="306"/>
            </a:xfrm>
            <a:prstGeom prst="rightArrow">
              <a:avLst>
                <a:gd name="adj1" fmla="val 50000"/>
                <a:gd name="adj2" fmla="val 25000"/>
              </a:avLst>
            </a:prstGeom>
            <a:solidFill>
              <a:schemeClr val="hlink"/>
            </a:solidFill>
            <a:ln>
              <a:noFill/>
            </a:ln>
            <a:effectLst/>
            <a:extLs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800">
                  <a:solidFill>
                    <a:schemeClr val="tx1"/>
                  </a:solidFill>
                  <a:latin typeface="Arial" charset="0"/>
                </a:defRPr>
              </a:lvl1pPr>
              <a:lvl2pPr marL="742950" indent="-285750">
                <a:defRPr sz="2800">
                  <a:solidFill>
                    <a:schemeClr val="tx1"/>
                  </a:solidFill>
                  <a:latin typeface="Arial" charset="0"/>
                </a:defRPr>
              </a:lvl2pPr>
              <a:lvl3pPr marL="1143000" indent="-228600">
                <a:defRPr sz="2800">
                  <a:solidFill>
                    <a:schemeClr val="tx1"/>
                  </a:solidFill>
                  <a:latin typeface="Arial" charset="0"/>
                </a:defRPr>
              </a:lvl3pPr>
              <a:lvl4pPr marL="1600200" indent="-228600">
                <a:defRPr sz="2800">
                  <a:solidFill>
                    <a:schemeClr val="tx1"/>
                  </a:solidFill>
                  <a:latin typeface="Arial" charset="0"/>
                </a:defRPr>
              </a:lvl4pPr>
              <a:lvl5pPr marL="2057400" indent="-228600">
                <a:defRPr sz="2800">
                  <a:solidFill>
                    <a:schemeClr val="tx1"/>
                  </a:solidFill>
                  <a:latin typeface="Arial" charset="0"/>
                </a:defRPr>
              </a:lvl5pPr>
              <a:lvl6pPr marL="2514600" indent="-228600" algn="ctr" eaLnBrk="0" fontAlgn="base" hangingPunct="0">
                <a:spcBef>
                  <a:spcPct val="0"/>
                </a:spcBef>
                <a:spcAft>
                  <a:spcPct val="0"/>
                </a:spcAft>
                <a:defRPr sz="2800">
                  <a:solidFill>
                    <a:schemeClr val="tx1"/>
                  </a:solidFill>
                  <a:latin typeface="Arial" charset="0"/>
                </a:defRPr>
              </a:lvl6pPr>
              <a:lvl7pPr marL="2971800" indent="-228600" algn="ctr" eaLnBrk="0" fontAlgn="base" hangingPunct="0">
                <a:spcBef>
                  <a:spcPct val="0"/>
                </a:spcBef>
                <a:spcAft>
                  <a:spcPct val="0"/>
                </a:spcAft>
                <a:defRPr sz="2800">
                  <a:solidFill>
                    <a:schemeClr val="tx1"/>
                  </a:solidFill>
                  <a:latin typeface="Arial" charset="0"/>
                </a:defRPr>
              </a:lvl7pPr>
              <a:lvl8pPr marL="3429000" indent="-228600" algn="ctr" eaLnBrk="0" fontAlgn="base" hangingPunct="0">
                <a:spcBef>
                  <a:spcPct val="0"/>
                </a:spcBef>
                <a:spcAft>
                  <a:spcPct val="0"/>
                </a:spcAft>
                <a:defRPr sz="2800">
                  <a:solidFill>
                    <a:schemeClr val="tx1"/>
                  </a:solidFill>
                  <a:latin typeface="Arial" charset="0"/>
                </a:defRPr>
              </a:lvl8pPr>
              <a:lvl9pPr marL="3886200" indent="-228600" algn="ctr" eaLnBrk="0" fontAlgn="base" hangingPunct="0">
                <a:spcBef>
                  <a:spcPct val="0"/>
                </a:spcBef>
                <a:spcAft>
                  <a:spcPct val="0"/>
                </a:spcAft>
                <a:defRPr sz="2800">
                  <a:solidFill>
                    <a:schemeClr val="tx1"/>
                  </a:solidFill>
                  <a:latin typeface="Arial" charset="0"/>
                </a:defRPr>
              </a:lvl9pPr>
            </a:lstStyle>
            <a:p>
              <a:pPr algn="ctr"/>
              <a:endParaRPr lang="en-US" altLang="en-US">
                <a:latin typeface="Calibri" panose="020F0502020204030204" pitchFamily="34" charset="0"/>
              </a:endParaRPr>
            </a:p>
          </p:txBody>
        </p:sp>
        <p:sp>
          <p:nvSpPr>
            <p:cNvPr id="26" name="Text Box 23"/>
            <p:cNvSpPr txBox="1">
              <a:spLocks noChangeArrowheads="1"/>
            </p:cNvSpPr>
            <p:nvPr/>
          </p:nvSpPr>
          <p:spPr bwMode="auto">
            <a:xfrm>
              <a:off x="4377" y="3168"/>
              <a:ext cx="1280"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800">
                  <a:solidFill>
                    <a:schemeClr val="tx1"/>
                  </a:solidFill>
                  <a:latin typeface="Arial" charset="0"/>
                </a:defRPr>
              </a:lvl1pPr>
              <a:lvl2pPr marL="742950" indent="-285750">
                <a:defRPr sz="2800">
                  <a:solidFill>
                    <a:schemeClr val="tx1"/>
                  </a:solidFill>
                  <a:latin typeface="Arial" charset="0"/>
                </a:defRPr>
              </a:lvl2pPr>
              <a:lvl3pPr marL="1143000" indent="-228600">
                <a:defRPr sz="2800">
                  <a:solidFill>
                    <a:schemeClr val="tx1"/>
                  </a:solidFill>
                  <a:latin typeface="Arial" charset="0"/>
                </a:defRPr>
              </a:lvl3pPr>
              <a:lvl4pPr marL="1600200" indent="-228600">
                <a:defRPr sz="2800">
                  <a:solidFill>
                    <a:schemeClr val="tx1"/>
                  </a:solidFill>
                  <a:latin typeface="Arial" charset="0"/>
                </a:defRPr>
              </a:lvl4pPr>
              <a:lvl5pPr marL="2057400" indent="-228600">
                <a:defRPr sz="2800">
                  <a:solidFill>
                    <a:schemeClr val="tx1"/>
                  </a:solidFill>
                  <a:latin typeface="Arial" charset="0"/>
                </a:defRPr>
              </a:lvl5pPr>
              <a:lvl6pPr marL="2514600" indent="-228600" algn="ctr" eaLnBrk="0" fontAlgn="base" hangingPunct="0">
                <a:spcBef>
                  <a:spcPct val="0"/>
                </a:spcBef>
                <a:spcAft>
                  <a:spcPct val="0"/>
                </a:spcAft>
                <a:defRPr sz="2800">
                  <a:solidFill>
                    <a:schemeClr val="tx1"/>
                  </a:solidFill>
                  <a:latin typeface="Arial" charset="0"/>
                </a:defRPr>
              </a:lvl6pPr>
              <a:lvl7pPr marL="2971800" indent="-228600" algn="ctr" eaLnBrk="0" fontAlgn="base" hangingPunct="0">
                <a:spcBef>
                  <a:spcPct val="0"/>
                </a:spcBef>
                <a:spcAft>
                  <a:spcPct val="0"/>
                </a:spcAft>
                <a:defRPr sz="2800">
                  <a:solidFill>
                    <a:schemeClr val="tx1"/>
                  </a:solidFill>
                  <a:latin typeface="Arial" charset="0"/>
                </a:defRPr>
              </a:lvl7pPr>
              <a:lvl8pPr marL="3429000" indent="-228600" algn="ctr" eaLnBrk="0" fontAlgn="base" hangingPunct="0">
                <a:spcBef>
                  <a:spcPct val="0"/>
                </a:spcBef>
                <a:spcAft>
                  <a:spcPct val="0"/>
                </a:spcAft>
                <a:defRPr sz="2800">
                  <a:solidFill>
                    <a:schemeClr val="tx1"/>
                  </a:solidFill>
                  <a:latin typeface="Arial" charset="0"/>
                </a:defRPr>
              </a:lvl8pPr>
              <a:lvl9pPr marL="3886200" indent="-228600" algn="ctr" eaLnBrk="0" fontAlgn="base" hangingPunct="0">
                <a:spcBef>
                  <a:spcPct val="0"/>
                </a:spcBef>
                <a:spcAft>
                  <a:spcPct val="0"/>
                </a:spcAft>
                <a:defRPr sz="2800">
                  <a:solidFill>
                    <a:schemeClr val="tx1"/>
                  </a:solidFill>
                  <a:latin typeface="Arial" charset="0"/>
                </a:defRPr>
              </a:lvl9pPr>
            </a:lstStyle>
            <a:p>
              <a:pPr algn="ctr" eaLnBrk="1" hangingPunct="1">
                <a:spcBef>
                  <a:spcPct val="50000"/>
                </a:spcBef>
              </a:pPr>
              <a:r>
                <a:rPr lang="en-US" altLang="en-US" sz="2400" b="1" dirty="0">
                  <a:solidFill>
                    <a:srgbClr val="009999"/>
                  </a:solidFill>
                  <a:latin typeface="Calibri" panose="020F0502020204030204" pitchFamily="34" charset="0"/>
                </a:rPr>
                <a:t>Tension</a:t>
              </a:r>
            </a:p>
          </p:txBody>
        </p:sp>
      </p:grpSp>
      <p:grpSp>
        <p:nvGrpSpPr>
          <p:cNvPr id="5" name="Group 4"/>
          <p:cNvGrpSpPr/>
          <p:nvPr/>
        </p:nvGrpSpPr>
        <p:grpSpPr>
          <a:xfrm>
            <a:off x="-1447800" y="2333625"/>
            <a:ext cx="2667000" cy="876300"/>
            <a:chOff x="457200" y="2324100"/>
            <a:chExt cx="2667000" cy="876300"/>
          </a:xfrm>
        </p:grpSpPr>
        <p:sp>
          <p:nvSpPr>
            <p:cNvPr id="16" name="AutoShape 13"/>
            <p:cNvSpPr>
              <a:spLocks noChangeArrowheads="1"/>
            </p:cNvSpPr>
            <p:nvPr/>
          </p:nvSpPr>
          <p:spPr bwMode="auto">
            <a:xfrm>
              <a:off x="2597150" y="2714625"/>
              <a:ext cx="527050" cy="485775"/>
            </a:xfrm>
            <a:prstGeom prst="rightArrow">
              <a:avLst>
                <a:gd name="adj1" fmla="val 50000"/>
                <a:gd name="adj2" fmla="val 27124"/>
              </a:avLst>
            </a:prstGeom>
            <a:solidFill>
              <a:schemeClr val="accent2">
                <a:lumMod val="60000"/>
                <a:lumOff val="40000"/>
              </a:schemeClr>
            </a:solidFill>
            <a:ln>
              <a:noFill/>
            </a:ln>
            <a:effectLst/>
            <a:extLst/>
          </p:spPr>
          <p:txBody>
            <a:bodyPr wrap="none" anchor="ctr"/>
            <a:lstStyle>
              <a:lvl1pPr>
                <a:defRPr sz="2800">
                  <a:solidFill>
                    <a:schemeClr val="tx1"/>
                  </a:solidFill>
                  <a:latin typeface="Arial" charset="0"/>
                </a:defRPr>
              </a:lvl1pPr>
              <a:lvl2pPr marL="742950" indent="-285750">
                <a:defRPr sz="2800">
                  <a:solidFill>
                    <a:schemeClr val="tx1"/>
                  </a:solidFill>
                  <a:latin typeface="Arial" charset="0"/>
                </a:defRPr>
              </a:lvl2pPr>
              <a:lvl3pPr marL="1143000" indent="-228600">
                <a:defRPr sz="2800">
                  <a:solidFill>
                    <a:schemeClr val="tx1"/>
                  </a:solidFill>
                  <a:latin typeface="Arial" charset="0"/>
                </a:defRPr>
              </a:lvl3pPr>
              <a:lvl4pPr marL="1600200" indent="-228600">
                <a:defRPr sz="2800">
                  <a:solidFill>
                    <a:schemeClr val="tx1"/>
                  </a:solidFill>
                  <a:latin typeface="Arial" charset="0"/>
                </a:defRPr>
              </a:lvl4pPr>
              <a:lvl5pPr marL="2057400" indent="-228600">
                <a:defRPr sz="2800">
                  <a:solidFill>
                    <a:schemeClr val="tx1"/>
                  </a:solidFill>
                  <a:latin typeface="Arial" charset="0"/>
                </a:defRPr>
              </a:lvl5pPr>
              <a:lvl6pPr marL="2514600" indent="-228600" algn="ctr" eaLnBrk="0" fontAlgn="base" hangingPunct="0">
                <a:spcBef>
                  <a:spcPct val="0"/>
                </a:spcBef>
                <a:spcAft>
                  <a:spcPct val="0"/>
                </a:spcAft>
                <a:defRPr sz="2800">
                  <a:solidFill>
                    <a:schemeClr val="tx1"/>
                  </a:solidFill>
                  <a:latin typeface="Arial" charset="0"/>
                </a:defRPr>
              </a:lvl6pPr>
              <a:lvl7pPr marL="2971800" indent="-228600" algn="ctr" eaLnBrk="0" fontAlgn="base" hangingPunct="0">
                <a:spcBef>
                  <a:spcPct val="0"/>
                </a:spcBef>
                <a:spcAft>
                  <a:spcPct val="0"/>
                </a:spcAft>
                <a:defRPr sz="2800">
                  <a:solidFill>
                    <a:schemeClr val="tx1"/>
                  </a:solidFill>
                  <a:latin typeface="Arial" charset="0"/>
                </a:defRPr>
              </a:lvl7pPr>
              <a:lvl8pPr marL="3429000" indent="-228600" algn="ctr" eaLnBrk="0" fontAlgn="base" hangingPunct="0">
                <a:spcBef>
                  <a:spcPct val="0"/>
                </a:spcBef>
                <a:spcAft>
                  <a:spcPct val="0"/>
                </a:spcAft>
                <a:defRPr sz="2800">
                  <a:solidFill>
                    <a:schemeClr val="tx1"/>
                  </a:solidFill>
                  <a:latin typeface="Arial" charset="0"/>
                </a:defRPr>
              </a:lvl8pPr>
              <a:lvl9pPr marL="3886200" indent="-228600" algn="ctr" eaLnBrk="0" fontAlgn="base" hangingPunct="0">
                <a:spcBef>
                  <a:spcPct val="0"/>
                </a:spcBef>
                <a:spcAft>
                  <a:spcPct val="0"/>
                </a:spcAft>
                <a:defRPr sz="2800">
                  <a:solidFill>
                    <a:schemeClr val="tx1"/>
                  </a:solidFill>
                  <a:latin typeface="Arial" charset="0"/>
                </a:defRPr>
              </a:lvl9pPr>
            </a:lstStyle>
            <a:p>
              <a:pPr algn="ctr"/>
              <a:endParaRPr lang="en-US" altLang="en-US">
                <a:latin typeface="Calibri" panose="020F0502020204030204" pitchFamily="34" charset="0"/>
              </a:endParaRPr>
            </a:p>
          </p:txBody>
        </p:sp>
        <p:sp>
          <p:nvSpPr>
            <p:cNvPr id="22" name="Text Box 19"/>
            <p:cNvSpPr txBox="1">
              <a:spLocks noChangeArrowheads="1"/>
            </p:cNvSpPr>
            <p:nvPr/>
          </p:nvSpPr>
          <p:spPr bwMode="auto">
            <a:xfrm>
              <a:off x="457200" y="2714625"/>
              <a:ext cx="216693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800">
                  <a:solidFill>
                    <a:schemeClr val="tx1"/>
                  </a:solidFill>
                  <a:latin typeface="Arial" charset="0"/>
                </a:defRPr>
              </a:lvl1pPr>
              <a:lvl2pPr marL="742950" indent="-285750">
                <a:defRPr sz="2800">
                  <a:solidFill>
                    <a:schemeClr val="tx1"/>
                  </a:solidFill>
                  <a:latin typeface="Arial" charset="0"/>
                </a:defRPr>
              </a:lvl2pPr>
              <a:lvl3pPr marL="1143000" indent="-228600">
                <a:defRPr sz="2800">
                  <a:solidFill>
                    <a:schemeClr val="tx1"/>
                  </a:solidFill>
                  <a:latin typeface="Arial" charset="0"/>
                </a:defRPr>
              </a:lvl3pPr>
              <a:lvl4pPr marL="1600200" indent="-228600">
                <a:defRPr sz="2800">
                  <a:solidFill>
                    <a:schemeClr val="tx1"/>
                  </a:solidFill>
                  <a:latin typeface="Arial" charset="0"/>
                </a:defRPr>
              </a:lvl4pPr>
              <a:lvl5pPr marL="2057400" indent="-228600">
                <a:defRPr sz="2800">
                  <a:solidFill>
                    <a:schemeClr val="tx1"/>
                  </a:solidFill>
                  <a:latin typeface="Arial" charset="0"/>
                </a:defRPr>
              </a:lvl5pPr>
              <a:lvl6pPr marL="2514600" indent="-228600" algn="ctr" eaLnBrk="0" fontAlgn="base" hangingPunct="0">
                <a:spcBef>
                  <a:spcPct val="0"/>
                </a:spcBef>
                <a:spcAft>
                  <a:spcPct val="0"/>
                </a:spcAft>
                <a:defRPr sz="2800">
                  <a:solidFill>
                    <a:schemeClr val="tx1"/>
                  </a:solidFill>
                  <a:latin typeface="Arial" charset="0"/>
                </a:defRPr>
              </a:lvl6pPr>
              <a:lvl7pPr marL="2971800" indent="-228600" algn="ctr" eaLnBrk="0" fontAlgn="base" hangingPunct="0">
                <a:spcBef>
                  <a:spcPct val="0"/>
                </a:spcBef>
                <a:spcAft>
                  <a:spcPct val="0"/>
                </a:spcAft>
                <a:defRPr sz="2800">
                  <a:solidFill>
                    <a:schemeClr val="tx1"/>
                  </a:solidFill>
                  <a:latin typeface="Arial" charset="0"/>
                </a:defRPr>
              </a:lvl7pPr>
              <a:lvl8pPr marL="3429000" indent="-228600" algn="ctr" eaLnBrk="0" fontAlgn="base" hangingPunct="0">
                <a:spcBef>
                  <a:spcPct val="0"/>
                </a:spcBef>
                <a:spcAft>
                  <a:spcPct val="0"/>
                </a:spcAft>
                <a:defRPr sz="2800">
                  <a:solidFill>
                    <a:schemeClr val="tx1"/>
                  </a:solidFill>
                  <a:latin typeface="Arial" charset="0"/>
                </a:defRPr>
              </a:lvl8pPr>
              <a:lvl9pPr marL="3886200" indent="-228600" algn="ctr" eaLnBrk="0" fontAlgn="base" hangingPunct="0">
                <a:spcBef>
                  <a:spcPct val="0"/>
                </a:spcBef>
                <a:spcAft>
                  <a:spcPct val="0"/>
                </a:spcAft>
                <a:defRPr sz="2800">
                  <a:solidFill>
                    <a:schemeClr val="tx1"/>
                  </a:solidFill>
                  <a:latin typeface="Arial" charset="0"/>
                </a:defRPr>
              </a:lvl9pPr>
            </a:lstStyle>
            <a:p>
              <a:pPr algn="ctr" eaLnBrk="1" hangingPunct="1">
                <a:spcBef>
                  <a:spcPct val="50000"/>
                </a:spcBef>
              </a:pPr>
              <a:r>
                <a:rPr lang="en-US" altLang="en-US" sz="2400" b="1" dirty="0">
                  <a:solidFill>
                    <a:schemeClr val="accent2">
                      <a:lumMod val="60000"/>
                      <a:lumOff val="40000"/>
                    </a:schemeClr>
                  </a:solidFill>
                  <a:latin typeface="Calibri" panose="020F0502020204030204" pitchFamily="34" charset="0"/>
                </a:rPr>
                <a:t>Compression</a:t>
              </a:r>
            </a:p>
          </p:txBody>
        </p:sp>
        <p:sp>
          <p:nvSpPr>
            <p:cNvPr id="62" name="Text Box 62"/>
            <p:cNvSpPr txBox="1">
              <a:spLocks noChangeArrowheads="1"/>
            </p:cNvSpPr>
            <p:nvPr/>
          </p:nvSpPr>
          <p:spPr bwMode="auto">
            <a:xfrm>
              <a:off x="790576" y="2324100"/>
              <a:ext cx="1631950" cy="584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2800">
                  <a:solidFill>
                    <a:schemeClr val="tx1"/>
                  </a:solidFill>
                  <a:latin typeface="Arial" charset="0"/>
                </a:defRPr>
              </a:lvl1pPr>
              <a:lvl2pPr marL="742950" indent="-285750">
                <a:defRPr sz="2800">
                  <a:solidFill>
                    <a:schemeClr val="tx1"/>
                  </a:solidFill>
                  <a:latin typeface="Arial" charset="0"/>
                </a:defRPr>
              </a:lvl2pPr>
              <a:lvl3pPr marL="1143000" indent="-228600">
                <a:defRPr sz="2800">
                  <a:solidFill>
                    <a:schemeClr val="tx1"/>
                  </a:solidFill>
                  <a:latin typeface="Arial" charset="0"/>
                </a:defRPr>
              </a:lvl3pPr>
              <a:lvl4pPr marL="1600200" indent="-228600">
                <a:defRPr sz="2800">
                  <a:solidFill>
                    <a:schemeClr val="tx1"/>
                  </a:solidFill>
                  <a:latin typeface="Arial" charset="0"/>
                </a:defRPr>
              </a:lvl4pPr>
              <a:lvl5pPr marL="2057400" indent="-228600">
                <a:defRPr sz="2800">
                  <a:solidFill>
                    <a:schemeClr val="tx1"/>
                  </a:solidFill>
                  <a:latin typeface="Arial" charset="0"/>
                </a:defRPr>
              </a:lvl5pPr>
              <a:lvl6pPr marL="2514600" indent="-228600" algn="ctr" eaLnBrk="0" fontAlgn="base" hangingPunct="0">
                <a:spcBef>
                  <a:spcPct val="0"/>
                </a:spcBef>
                <a:spcAft>
                  <a:spcPct val="0"/>
                </a:spcAft>
                <a:defRPr sz="2800">
                  <a:solidFill>
                    <a:schemeClr val="tx1"/>
                  </a:solidFill>
                  <a:latin typeface="Arial" charset="0"/>
                </a:defRPr>
              </a:lvl6pPr>
              <a:lvl7pPr marL="2971800" indent="-228600" algn="ctr" eaLnBrk="0" fontAlgn="base" hangingPunct="0">
                <a:spcBef>
                  <a:spcPct val="0"/>
                </a:spcBef>
                <a:spcAft>
                  <a:spcPct val="0"/>
                </a:spcAft>
                <a:defRPr sz="2800">
                  <a:solidFill>
                    <a:schemeClr val="tx1"/>
                  </a:solidFill>
                  <a:latin typeface="Arial" charset="0"/>
                </a:defRPr>
              </a:lvl7pPr>
              <a:lvl8pPr marL="3429000" indent="-228600" algn="ctr" eaLnBrk="0" fontAlgn="base" hangingPunct="0">
                <a:spcBef>
                  <a:spcPct val="0"/>
                </a:spcBef>
                <a:spcAft>
                  <a:spcPct val="0"/>
                </a:spcAft>
                <a:defRPr sz="2800">
                  <a:solidFill>
                    <a:schemeClr val="tx1"/>
                  </a:solidFill>
                  <a:latin typeface="Arial" charset="0"/>
                </a:defRPr>
              </a:lvl8pPr>
              <a:lvl9pPr marL="3886200" indent="-228600" algn="ctr" eaLnBrk="0" fontAlgn="base" hangingPunct="0">
                <a:spcBef>
                  <a:spcPct val="0"/>
                </a:spcBef>
                <a:spcAft>
                  <a:spcPct val="0"/>
                </a:spcAft>
                <a:defRPr sz="2800">
                  <a:solidFill>
                    <a:schemeClr val="tx1"/>
                  </a:solidFill>
                  <a:latin typeface="Arial" charset="0"/>
                </a:defRPr>
              </a:lvl9pPr>
            </a:lstStyle>
            <a:p>
              <a:pPr algn="ctr"/>
              <a:r>
                <a:rPr lang="en-US" altLang="en-US" sz="3200" b="1" dirty="0">
                  <a:latin typeface="Calibri" panose="020F0502020204030204" pitchFamily="34" charset="0"/>
                </a:rPr>
                <a:t>4000 PSI</a:t>
              </a:r>
            </a:p>
          </p:txBody>
        </p:sp>
      </p:grpSp>
      <p:grpSp>
        <p:nvGrpSpPr>
          <p:cNvPr id="15" name="Group 14"/>
          <p:cNvGrpSpPr/>
          <p:nvPr/>
        </p:nvGrpSpPr>
        <p:grpSpPr>
          <a:xfrm>
            <a:off x="2479675" y="5030788"/>
            <a:ext cx="1863725" cy="892174"/>
            <a:chOff x="674688" y="5041901"/>
            <a:chExt cx="1863725" cy="892174"/>
          </a:xfrm>
        </p:grpSpPr>
        <p:grpSp>
          <p:nvGrpSpPr>
            <p:cNvPr id="53" name="Group 50"/>
            <p:cNvGrpSpPr>
              <a:grpSpLocks/>
            </p:cNvGrpSpPr>
            <p:nvPr/>
          </p:nvGrpSpPr>
          <p:grpSpPr bwMode="auto">
            <a:xfrm>
              <a:off x="674688" y="5448300"/>
              <a:ext cx="1863725" cy="485775"/>
              <a:chOff x="704" y="3168"/>
              <a:chExt cx="1174" cy="306"/>
            </a:xfrm>
          </p:grpSpPr>
          <p:sp>
            <p:nvSpPr>
              <p:cNvPr id="54" name="AutoShape 51"/>
              <p:cNvSpPr>
                <a:spLocks noChangeArrowheads="1"/>
              </p:cNvSpPr>
              <p:nvPr/>
            </p:nvSpPr>
            <p:spPr bwMode="auto">
              <a:xfrm>
                <a:off x="1536" y="3168"/>
                <a:ext cx="342" cy="306"/>
              </a:xfrm>
              <a:prstGeom prst="leftArrow">
                <a:avLst>
                  <a:gd name="adj1" fmla="val 50000"/>
                  <a:gd name="adj2" fmla="val 27941"/>
                </a:avLst>
              </a:prstGeom>
              <a:solidFill>
                <a:schemeClr val="hlink"/>
              </a:solidFill>
              <a:ln>
                <a:noFill/>
              </a:ln>
              <a:effectLst/>
              <a:extLs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800">
                    <a:solidFill>
                      <a:schemeClr val="tx1"/>
                    </a:solidFill>
                    <a:latin typeface="Arial" charset="0"/>
                  </a:defRPr>
                </a:lvl1pPr>
                <a:lvl2pPr marL="742950" indent="-285750">
                  <a:defRPr sz="2800">
                    <a:solidFill>
                      <a:schemeClr val="tx1"/>
                    </a:solidFill>
                    <a:latin typeface="Arial" charset="0"/>
                  </a:defRPr>
                </a:lvl2pPr>
                <a:lvl3pPr marL="1143000" indent="-228600">
                  <a:defRPr sz="2800">
                    <a:solidFill>
                      <a:schemeClr val="tx1"/>
                    </a:solidFill>
                    <a:latin typeface="Arial" charset="0"/>
                  </a:defRPr>
                </a:lvl3pPr>
                <a:lvl4pPr marL="1600200" indent="-228600">
                  <a:defRPr sz="2800">
                    <a:solidFill>
                      <a:schemeClr val="tx1"/>
                    </a:solidFill>
                    <a:latin typeface="Arial" charset="0"/>
                  </a:defRPr>
                </a:lvl4pPr>
                <a:lvl5pPr marL="2057400" indent="-228600">
                  <a:defRPr sz="2800">
                    <a:solidFill>
                      <a:schemeClr val="tx1"/>
                    </a:solidFill>
                    <a:latin typeface="Arial" charset="0"/>
                  </a:defRPr>
                </a:lvl5pPr>
                <a:lvl6pPr marL="2514600" indent="-228600" algn="ctr" eaLnBrk="0" fontAlgn="base" hangingPunct="0">
                  <a:spcBef>
                    <a:spcPct val="0"/>
                  </a:spcBef>
                  <a:spcAft>
                    <a:spcPct val="0"/>
                  </a:spcAft>
                  <a:defRPr sz="2800">
                    <a:solidFill>
                      <a:schemeClr val="tx1"/>
                    </a:solidFill>
                    <a:latin typeface="Arial" charset="0"/>
                  </a:defRPr>
                </a:lvl6pPr>
                <a:lvl7pPr marL="2971800" indent="-228600" algn="ctr" eaLnBrk="0" fontAlgn="base" hangingPunct="0">
                  <a:spcBef>
                    <a:spcPct val="0"/>
                  </a:spcBef>
                  <a:spcAft>
                    <a:spcPct val="0"/>
                  </a:spcAft>
                  <a:defRPr sz="2800">
                    <a:solidFill>
                      <a:schemeClr val="tx1"/>
                    </a:solidFill>
                    <a:latin typeface="Arial" charset="0"/>
                  </a:defRPr>
                </a:lvl7pPr>
                <a:lvl8pPr marL="3429000" indent="-228600" algn="ctr" eaLnBrk="0" fontAlgn="base" hangingPunct="0">
                  <a:spcBef>
                    <a:spcPct val="0"/>
                  </a:spcBef>
                  <a:spcAft>
                    <a:spcPct val="0"/>
                  </a:spcAft>
                  <a:defRPr sz="2800">
                    <a:solidFill>
                      <a:schemeClr val="tx1"/>
                    </a:solidFill>
                    <a:latin typeface="Arial" charset="0"/>
                  </a:defRPr>
                </a:lvl8pPr>
                <a:lvl9pPr marL="3886200" indent="-228600" algn="ctr" eaLnBrk="0" fontAlgn="base" hangingPunct="0">
                  <a:spcBef>
                    <a:spcPct val="0"/>
                  </a:spcBef>
                  <a:spcAft>
                    <a:spcPct val="0"/>
                  </a:spcAft>
                  <a:defRPr sz="2800">
                    <a:solidFill>
                      <a:schemeClr val="tx1"/>
                    </a:solidFill>
                    <a:latin typeface="Arial" charset="0"/>
                  </a:defRPr>
                </a:lvl9pPr>
              </a:lstStyle>
              <a:p>
                <a:pPr algn="ctr"/>
                <a:endParaRPr lang="en-US" altLang="en-US">
                  <a:latin typeface="Calibri" panose="020F0502020204030204" pitchFamily="34" charset="0"/>
                </a:endParaRPr>
              </a:p>
            </p:txBody>
          </p:sp>
          <p:sp>
            <p:nvSpPr>
              <p:cNvPr id="55" name="Text Box 52"/>
              <p:cNvSpPr txBox="1">
                <a:spLocks noChangeArrowheads="1"/>
              </p:cNvSpPr>
              <p:nvPr/>
            </p:nvSpPr>
            <p:spPr bwMode="auto">
              <a:xfrm>
                <a:off x="704" y="3168"/>
                <a:ext cx="928"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800">
                    <a:solidFill>
                      <a:schemeClr val="tx1"/>
                    </a:solidFill>
                    <a:latin typeface="Arial" charset="0"/>
                  </a:defRPr>
                </a:lvl1pPr>
                <a:lvl2pPr marL="742950" indent="-285750">
                  <a:defRPr sz="2800">
                    <a:solidFill>
                      <a:schemeClr val="tx1"/>
                    </a:solidFill>
                    <a:latin typeface="Arial" charset="0"/>
                  </a:defRPr>
                </a:lvl2pPr>
                <a:lvl3pPr marL="1143000" indent="-228600">
                  <a:defRPr sz="2800">
                    <a:solidFill>
                      <a:schemeClr val="tx1"/>
                    </a:solidFill>
                    <a:latin typeface="Arial" charset="0"/>
                  </a:defRPr>
                </a:lvl3pPr>
                <a:lvl4pPr marL="1600200" indent="-228600">
                  <a:defRPr sz="2800">
                    <a:solidFill>
                      <a:schemeClr val="tx1"/>
                    </a:solidFill>
                    <a:latin typeface="Arial" charset="0"/>
                  </a:defRPr>
                </a:lvl4pPr>
                <a:lvl5pPr marL="2057400" indent="-228600">
                  <a:defRPr sz="2800">
                    <a:solidFill>
                      <a:schemeClr val="tx1"/>
                    </a:solidFill>
                    <a:latin typeface="Arial" charset="0"/>
                  </a:defRPr>
                </a:lvl5pPr>
                <a:lvl6pPr marL="2514600" indent="-228600" algn="ctr" eaLnBrk="0" fontAlgn="base" hangingPunct="0">
                  <a:spcBef>
                    <a:spcPct val="0"/>
                  </a:spcBef>
                  <a:spcAft>
                    <a:spcPct val="0"/>
                  </a:spcAft>
                  <a:defRPr sz="2800">
                    <a:solidFill>
                      <a:schemeClr val="tx1"/>
                    </a:solidFill>
                    <a:latin typeface="Arial" charset="0"/>
                  </a:defRPr>
                </a:lvl6pPr>
                <a:lvl7pPr marL="2971800" indent="-228600" algn="ctr" eaLnBrk="0" fontAlgn="base" hangingPunct="0">
                  <a:spcBef>
                    <a:spcPct val="0"/>
                  </a:spcBef>
                  <a:spcAft>
                    <a:spcPct val="0"/>
                  </a:spcAft>
                  <a:defRPr sz="2800">
                    <a:solidFill>
                      <a:schemeClr val="tx1"/>
                    </a:solidFill>
                    <a:latin typeface="Arial" charset="0"/>
                  </a:defRPr>
                </a:lvl7pPr>
                <a:lvl8pPr marL="3429000" indent="-228600" algn="ctr" eaLnBrk="0" fontAlgn="base" hangingPunct="0">
                  <a:spcBef>
                    <a:spcPct val="0"/>
                  </a:spcBef>
                  <a:spcAft>
                    <a:spcPct val="0"/>
                  </a:spcAft>
                  <a:defRPr sz="2800">
                    <a:solidFill>
                      <a:schemeClr val="tx1"/>
                    </a:solidFill>
                    <a:latin typeface="Arial" charset="0"/>
                  </a:defRPr>
                </a:lvl8pPr>
                <a:lvl9pPr marL="3886200" indent="-228600" algn="ctr" eaLnBrk="0" fontAlgn="base" hangingPunct="0">
                  <a:spcBef>
                    <a:spcPct val="0"/>
                  </a:spcBef>
                  <a:spcAft>
                    <a:spcPct val="0"/>
                  </a:spcAft>
                  <a:defRPr sz="2800">
                    <a:solidFill>
                      <a:schemeClr val="tx1"/>
                    </a:solidFill>
                    <a:latin typeface="Arial" charset="0"/>
                  </a:defRPr>
                </a:lvl9pPr>
              </a:lstStyle>
              <a:p>
                <a:pPr algn="ctr" eaLnBrk="1" hangingPunct="1">
                  <a:spcBef>
                    <a:spcPct val="50000"/>
                  </a:spcBef>
                </a:pPr>
                <a:r>
                  <a:rPr lang="en-US" altLang="en-US" sz="2400" b="1" dirty="0">
                    <a:solidFill>
                      <a:schemeClr val="hlink"/>
                    </a:solidFill>
                    <a:latin typeface="Calibri" panose="020F0502020204030204" pitchFamily="34" charset="0"/>
                  </a:rPr>
                  <a:t>Tension</a:t>
                </a:r>
              </a:p>
            </p:txBody>
          </p:sp>
        </p:grpSp>
        <p:sp>
          <p:nvSpPr>
            <p:cNvPr id="63" name="Text Box 63"/>
            <p:cNvSpPr txBox="1">
              <a:spLocks noChangeArrowheads="1"/>
            </p:cNvSpPr>
            <p:nvPr/>
          </p:nvSpPr>
          <p:spPr bwMode="auto">
            <a:xfrm>
              <a:off x="723901" y="5041901"/>
              <a:ext cx="1423988" cy="584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2800">
                  <a:solidFill>
                    <a:schemeClr val="tx1"/>
                  </a:solidFill>
                  <a:latin typeface="Arial" charset="0"/>
                </a:defRPr>
              </a:lvl1pPr>
              <a:lvl2pPr marL="742950" indent="-285750">
                <a:defRPr sz="2800">
                  <a:solidFill>
                    <a:schemeClr val="tx1"/>
                  </a:solidFill>
                  <a:latin typeface="Arial" charset="0"/>
                </a:defRPr>
              </a:lvl2pPr>
              <a:lvl3pPr marL="1143000" indent="-228600">
                <a:defRPr sz="2800">
                  <a:solidFill>
                    <a:schemeClr val="tx1"/>
                  </a:solidFill>
                  <a:latin typeface="Arial" charset="0"/>
                </a:defRPr>
              </a:lvl3pPr>
              <a:lvl4pPr marL="1600200" indent="-228600">
                <a:defRPr sz="2800">
                  <a:solidFill>
                    <a:schemeClr val="tx1"/>
                  </a:solidFill>
                  <a:latin typeface="Arial" charset="0"/>
                </a:defRPr>
              </a:lvl4pPr>
              <a:lvl5pPr marL="2057400" indent="-228600">
                <a:defRPr sz="2800">
                  <a:solidFill>
                    <a:schemeClr val="tx1"/>
                  </a:solidFill>
                  <a:latin typeface="Arial" charset="0"/>
                </a:defRPr>
              </a:lvl5pPr>
              <a:lvl6pPr marL="2514600" indent="-228600" algn="ctr" eaLnBrk="0" fontAlgn="base" hangingPunct="0">
                <a:spcBef>
                  <a:spcPct val="0"/>
                </a:spcBef>
                <a:spcAft>
                  <a:spcPct val="0"/>
                </a:spcAft>
                <a:defRPr sz="2800">
                  <a:solidFill>
                    <a:schemeClr val="tx1"/>
                  </a:solidFill>
                  <a:latin typeface="Arial" charset="0"/>
                </a:defRPr>
              </a:lvl6pPr>
              <a:lvl7pPr marL="2971800" indent="-228600" algn="ctr" eaLnBrk="0" fontAlgn="base" hangingPunct="0">
                <a:spcBef>
                  <a:spcPct val="0"/>
                </a:spcBef>
                <a:spcAft>
                  <a:spcPct val="0"/>
                </a:spcAft>
                <a:defRPr sz="2800">
                  <a:solidFill>
                    <a:schemeClr val="tx1"/>
                  </a:solidFill>
                  <a:latin typeface="Arial" charset="0"/>
                </a:defRPr>
              </a:lvl7pPr>
              <a:lvl8pPr marL="3429000" indent="-228600" algn="ctr" eaLnBrk="0" fontAlgn="base" hangingPunct="0">
                <a:spcBef>
                  <a:spcPct val="0"/>
                </a:spcBef>
                <a:spcAft>
                  <a:spcPct val="0"/>
                </a:spcAft>
                <a:defRPr sz="2800">
                  <a:solidFill>
                    <a:schemeClr val="tx1"/>
                  </a:solidFill>
                  <a:latin typeface="Arial" charset="0"/>
                </a:defRPr>
              </a:lvl8pPr>
              <a:lvl9pPr marL="3886200" indent="-228600" algn="ctr" eaLnBrk="0" fontAlgn="base" hangingPunct="0">
                <a:spcBef>
                  <a:spcPct val="0"/>
                </a:spcBef>
                <a:spcAft>
                  <a:spcPct val="0"/>
                </a:spcAft>
                <a:defRPr sz="2800">
                  <a:solidFill>
                    <a:schemeClr val="tx1"/>
                  </a:solidFill>
                  <a:latin typeface="Arial" charset="0"/>
                </a:defRPr>
              </a:lvl9pPr>
            </a:lstStyle>
            <a:p>
              <a:pPr algn="ctr"/>
              <a:r>
                <a:rPr lang="en-US" altLang="en-US" sz="3200" b="1" dirty="0">
                  <a:latin typeface="Calibri" panose="020F0502020204030204" pitchFamily="34" charset="0"/>
                </a:rPr>
                <a:t>400 PSI</a:t>
              </a:r>
            </a:p>
          </p:txBody>
        </p:sp>
      </p:grpSp>
      <p:sp>
        <p:nvSpPr>
          <p:cNvPr id="65" name="Text Box 37"/>
          <p:cNvSpPr txBox="1">
            <a:spLocks noChangeArrowheads="1"/>
          </p:cNvSpPr>
          <p:nvPr/>
        </p:nvSpPr>
        <p:spPr bwMode="auto">
          <a:xfrm>
            <a:off x="457201" y="1027093"/>
            <a:ext cx="8251824" cy="1077218"/>
          </a:xfrm>
          <a:prstGeom prst="rect">
            <a:avLst/>
          </a:prstGeom>
          <a:noFill/>
          <a:ln w="12700">
            <a:noFill/>
            <a:miter lim="800000"/>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2800">
                <a:solidFill>
                  <a:schemeClr val="tx1"/>
                </a:solidFill>
                <a:latin typeface="Arial" charset="0"/>
              </a:defRPr>
            </a:lvl1pPr>
            <a:lvl2pPr marL="742950" indent="-285750">
              <a:defRPr sz="2800">
                <a:solidFill>
                  <a:schemeClr val="tx1"/>
                </a:solidFill>
                <a:latin typeface="Arial" charset="0"/>
              </a:defRPr>
            </a:lvl2pPr>
            <a:lvl3pPr marL="1143000" indent="-228600">
              <a:defRPr sz="2800">
                <a:solidFill>
                  <a:schemeClr val="tx1"/>
                </a:solidFill>
                <a:latin typeface="Arial" charset="0"/>
              </a:defRPr>
            </a:lvl3pPr>
            <a:lvl4pPr marL="1600200" indent="-228600">
              <a:defRPr sz="2800">
                <a:solidFill>
                  <a:schemeClr val="tx1"/>
                </a:solidFill>
                <a:latin typeface="Arial" charset="0"/>
              </a:defRPr>
            </a:lvl4pPr>
            <a:lvl5pPr marL="2057400" indent="-228600">
              <a:defRPr sz="2800">
                <a:solidFill>
                  <a:schemeClr val="tx1"/>
                </a:solidFill>
                <a:latin typeface="Arial" charset="0"/>
              </a:defRPr>
            </a:lvl5pPr>
            <a:lvl6pPr marL="2514600" indent="-228600" algn="ctr" eaLnBrk="0" fontAlgn="base" hangingPunct="0">
              <a:spcBef>
                <a:spcPct val="0"/>
              </a:spcBef>
              <a:spcAft>
                <a:spcPct val="0"/>
              </a:spcAft>
              <a:defRPr sz="2800">
                <a:solidFill>
                  <a:schemeClr val="tx1"/>
                </a:solidFill>
                <a:latin typeface="Arial" charset="0"/>
              </a:defRPr>
            </a:lvl6pPr>
            <a:lvl7pPr marL="2971800" indent="-228600" algn="ctr" eaLnBrk="0" fontAlgn="base" hangingPunct="0">
              <a:spcBef>
                <a:spcPct val="0"/>
              </a:spcBef>
              <a:spcAft>
                <a:spcPct val="0"/>
              </a:spcAft>
              <a:defRPr sz="2800">
                <a:solidFill>
                  <a:schemeClr val="tx1"/>
                </a:solidFill>
                <a:latin typeface="Arial" charset="0"/>
              </a:defRPr>
            </a:lvl7pPr>
            <a:lvl8pPr marL="3429000" indent="-228600" algn="ctr" eaLnBrk="0" fontAlgn="base" hangingPunct="0">
              <a:spcBef>
                <a:spcPct val="0"/>
              </a:spcBef>
              <a:spcAft>
                <a:spcPct val="0"/>
              </a:spcAft>
              <a:defRPr sz="2800">
                <a:solidFill>
                  <a:schemeClr val="tx1"/>
                </a:solidFill>
                <a:latin typeface="Arial" charset="0"/>
              </a:defRPr>
            </a:lvl8pPr>
            <a:lvl9pPr marL="3886200" indent="-228600" algn="ctr" eaLnBrk="0" fontAlgn="base" hangingPunct="0">
              <a:spcBef>
                <a:spcPct val="0"/>
              </a:spcBef>
              <a:spcAft>
                <a:spcPct val="0"/>
              </a:spcAft>
              <a:defRPr sz="2800">
                <a:solidFill>
                  <a:schemeClr val="tx1"/>
                </a:solidFill>
                <a:latin typeface="Arial" charset="0"/>
              </a:defRPr>
            </a:lvl9pPr>
          </a:lstStyle>
          <a:p>
            <a:pPr algn="ctr" eaLnBrk="1" hangingPunct="1">
              <a:spcBef>
                <a:spcPct val="50000"/>
              </a:spcBef>
            </a:pPr>
            <a:r>
              <a:rPr lang="en-US" altLang="en-US" sz="3200" dirty="0" smtClean="0">
                <a:latin typeface="Calibri" panose="020F0502020204030204" pitchFamily="34" charset="0"/>
              </a:rPr>
              <a:t>Concrete without reinforcement is strong in </a:t>
            </a:r>
            <a:r>
              <a:rPr lang="en-US" altLang="en-US" sz="3200" b="1" dirty="0" smtClean="0">
                <a:solidFill>
                  <a:schemeClr val="accent2">
                    <a:lumMod val="60000"/>
                    <a:lumOff val="40000"/>
                  </a:schemeClr>
                </a:solidFill>
                <a:latin typeface="Calibri" panose="020F0502020204030204" pitchFamily="34" charset="0"/>
              </a:rPr>
              <a:t>compression</a:t>
            </a:r>
            <a:r>
              <a:rPr lang="en-US" altLang="en-US" sz="3200" dirty="0" smtClean="0">
                <a:latin typeface="Calibri" panose="020F0502020204030204" pitchFamily="34" charset="0"/>
              </a:rPr>
              <a:t>,</a:t>
            </a:r>
            <a:r>
              <a:rPr lang="en-US" altLang="en-US" sz="3200" dirty="0" smtClean="0">
                <a:solidFill>
                  <a:schemeClr val="accent2">
                    <a:lumMod val="60000"/>
                    <a:lumOff val="40000"/>
                  </a:schemeClr>
                </a:solidFill>
                <a:latin typeface="Calibri" panose="020F0502020204030204" pitchFamily="34" charset="0"/>
              </a:rPr>
              <a:t> </a:t>
            </a:r>
            <a:r>
              <a:rPr lang="en-US" altLang="en-US" sz="3200" dirty="0" smtClean="0">
                <a:latin typeface="Calibri" panose="020F0502020204030204" pitchFamily="34" charset="0"/>
              </a:rPr>
              <a:t>but weak in</a:t>
            </a:r>
            <a:r>
              <a:rPr lang="en-US" altLang="en-US" sz="3200" dirty="0" smtClean="0">
                <a:solidFill>
                  <a:schemeClr val="accent1">
                    <a:lumMod val="50000"/>
                  </a:schemeClr>
                </a:solidFill>
                <a:latin typeface="Calibri" panose="020F0502020204030204" pitchFamily="34" charset="0"/>
              </a:rPr>
              <a:t> </a:t>
            </a:r>
            <a:r>
              <a:rPr lang="en-US" altLang="en-US" sz="3200" b="1" dirty="0" smtClean="0">
                <a:solidFill>
                  <a:srgbClr val="009999"/>
                </a:solidFill>
                <a:latin typeface="Calibri" panose="020F0502020204030204" pitchFamily="34" charset="0"/>
              </a:rPr>
              <a:t>tension</a:t>
            </a:r>
            <a:r>
              <a:rPr lang="en-US" altLang="en-US" sz="3200" dirty="0" smtClean="0">
                <a:latin typeface="Calibri" panose="020F0502020204030204" pitchFamily="34" charset="0"/>
              </a:rPr>
              <a:t>.</a:t>
            </a:r>
            <a:endParaRPr lang="en-US" altLang="en-US" sz="3200" dirty="0">
              <a:latin typeface="Calibri" panose="020F0502020204030204" pitchFamily="34" charset="0"/>
            </a:endParaRPr>
          </a:p>
        </p:txBody>
      </p:sp>
      <p:sp>
        <p:nvSpPr>
          <p:cNvPr id="71" name="Text Box 24"/>
          <p:cNvSpPr txBox="1">
            <a:spLocks noChangeArrowheads="1"/>
          </p:cNvSpPr>
          <p:nvPr/>
        </p:nvSpPr>
        <p:spPr bwMode="auto">
          <a:xfrm>
            <a:off x="3649250" y="2210594"/>
            <a:ext cx="152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800">
                <a:solidFill>
                  <a:schemeClr val="tx1"/>
                </a:solidFill>
                <a:latin typeface="Arial" charset="0"/>
              </a:defRPr>
            </a:lvl1pPr>
            <a:lvl2pPr marL="742950" indent="-285750">
              <a:defRPr sz="2800">
                <a:solidFill>
                  <a:schemeClr val="tx1"/>
                </a:solidFill>
                <a:latin typeface="Arial" charset="0"/>
              </a:defRPr>
            </a:lvl2pPr>
            <a:lvl3pPr marL="1143000" indent="-228600">
              <a:defRPr sz="2800">
                <a:solidFill>
                  <a:schemeClr val="tx1"/>
                </a:solidFill>
                <a:latin typeface="Arial" charset="0"/>
              </a:defRPr>
            </a:lvl3pPr>
            <a:lvl4pPr marL="1600200" indent="-228600">
              <a:defRPr sz="2800">
                <a:solidFill>
                  <a:schemeClr val="tx1"/>
                </a:solidFill>
                <a:latin typeface="Arial" charset="0"/>
              </a:defRPr>
            </a:lvl4pPr>
            <a:lvl5pPr marL="2057400" indent="-228600">
              <a:defRPr sz="2800">
                <a:solidFill>
                  <a:schemeClr val="tx1"/>
                </a:solidFill>
                <a:latin typeface="Arial" charset="0"/>
              </a:defRPr>
            </a:lvl5pPr>
            <a:lvl6pPr marL="2514600" indent="-228600" algn="ctr" eaLnBrk="0" fontAlgn="base" hangingPunct="0">
              <a:spcBef>
                <a:spcPct val="0"/>
              </a:spcBef>
              <a:spcAft>
                <a:spcPct val="0"/>
              </a:spcAft>
              <a:defRPr sz="2800">
                <a:solidFill>
                  <a:schemeClr val="tx1"/>
                </a:solidFill>
                <a:latin typeface="Arial" charset="0"/>
              </a:defRPr>
            </a:lvl6pPr>
            <a:lvl7pPr marL="2971800" indent="-228600" algn="ctr" eaLnBrk="0" fontAlgn="base" hangingPunct="0">
              <a:spcBef>
                <a:spcPct val="0"/>
              </a:spcBef>
              <a:spcAft>
                <a:spcPct val="0"/>
              </a:spcAft>
              <a:defRPr sz="2800">
                <a:solidFill>
                  <a:schemeClr val="tx1"/>
                </a:solidFill>
                <a:latin typeface="Arial" charset="0"/>
              </a:defRPr>
            </a:lvl7pPr>
            <a:lvl8pPr marL="3429000" indent="-228600" algn="ctr" eaLnBrk="0" fontAlgn="base" hangingPunct="0">
              <a:spcBef>
                <a:spcPct val="0"/>
              </a:spcBef>
              <a:spcAft>
                <a:spcPct val="0"/>
              </a:spcAft>
              <a:defRPr sz="2800">
                <a:solidFill>
                  <a:schemeClr val="tx1"/>
                </a:solidFill>
                <a:latin typeface="Arial" charset="0"/>
              </a:defRPr>
            </a:lvl8pPr>
            <a:lvl9pPr marL="3886200" indent="-228600" algn="ctr" eaLnBrk="0" fontAlgn="base" hangingPunct="0">
              <a:spcBef>
                <a:spcPct val="0"/>
              </a:spcBef>
              <a:spcAft>
                <a:spcPct val="0"/>
              </a:spcAft>
              <a:defRPr sz="2800">
                <a:solidFill>
                  <a:schemeClr val="tx1"/>
                </a:solidFill>
                <a:latin typeface="Arial" charset="0"/>
              </a:defRPr>
            </a:lvl9pPr>
          </a:lstStyle>
          <a:p>
            <a:pPr algn="ctr" eaLnBrk="1" hangingPunct="1">
              <a:spcBef>
                <a:spcPct val="50000"/>
              </a:spcBef>
            </a:pPr>
            <a:r>
              <a:rPr lang="en-US" altLang="en-US" sz="2400" b="1" dirty="0">
                <a:solidFill>
                  <a:schemeClr val="accent2">
                    <a:lumMod val="60000"/>
                    <a:lumOff val="40000"/>
                  </a:schemeClr>
                </a:solidFill>
                <a:latin typeface="Calibri" panose="020F0502020204030204" pitchFamily="34" charset="0"/>
              </a:rPr>
              <a:t>Shortens</a:t>
            </a:r>
          </a:p>
        </p:txBody>
      </p:sp>
      <p:sp>
        <p:nvSpPr>
          <p:cNvPr id="72" name="Text Box 25"/>
          <p:cNvSpPr txBox="1">
            <a:spLocks noChangeArrowheads="1"/>
          </p:cNvSpPr>
          <p:nvPr/>
        </p:nvSpPr>
        <p:spPr bwMode="auto">
          <a:xfrm>
            <a:off x="3543300" y="5943600"/>
            <a:ext cx="1752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800">
                <a:solidFill>
                  <a:schemeClr val="tx1"/>
                </a:solidFill>
                <a:latin typeface="Arial" charset="0"/>
              </a:defRPr>
            </a:lvl1pPr>
            <a:lvl2pPr marL="742950" indent="-285750">
              <a:defRPr sz="2800">
                <a:solidFill>
                  <a:schemeClr val="tx1"/>
                </a:solidFill>
                <a:latin typeface="Arial" charset="0"/>
              </a:defRPr>
            </a:lvl2pPr>
            <a:lvl3pPr marL="1143000" indent="-228600">
              <a:defRPr sz="2800">
                <a:solidFill>
                  <a:schemeClr val="tx1"/>
                </a:solidFill>
                <a:latin typeface="Arial" charset="0"/>
              </a:defRPr>
            </a:lvl3pPr>
            <a:lvl4pPr marL="1600200" indent="-228600">
              <a:defRPr sz="2800">
                <a:solidFill>
                  <a:schemeClr val="tx1"/>
                </a:solidFill>
                <a:latin typeface="Arial" charset="0"/>
              </a:defRPr>
            </a:lvl4pPr>
            <a:lvl5pPr marL="2057400" indent="-228600">
              <a:defRPr sz="2800">
                <a:solidFill>
                  <a:schemeClr val="tx1"/>
                </a:solidFill>
                <a:latin typeface="Arial" charset="0"/>
              </a:defRPr>
            </a:lvl5pPr>
            <a:lvl6pPr marL="2514600" indent="-228600" algn="ctr" eaLnBrk="0" fontAlgn="base" hangingPunct="0">
              <a:spcBef>
                <a:spcPct val="0"/>
              </a:spcBef>
              <a:spcAft>
                <a:spcPct val="0"/>
              </a:spcAft>
              <a:defRPr sz="2800">
                <a:solidFill>
                  <a:schemeClr val="tx1"/>
                </a:solidFill>
                <a:latin typeface="Arial" charset="0"/>
              </a:defRPr>
            </a:lvl6pPr>
            <a:lvl7pPr marL="2971800" indent="-228600" algn="ctr" eaLnBrk="0" fontAlgn="base" hangingPunct="0">
              <a:spcBef>
                <a:spcPct val="0"/>
              </a:spcBef>
              <a:spcAft>
                <a:spcPct val="0"/>
              </a:spcAft>
              <a:defRPr sz="2800">
                <a:solidFill>
                  <a:schemeClr val="tx1"/>
                </a:solidFill>
                <a:latin typeface="Arial" charset="0"/>
              </a:defRPr>
            </a:lvl7pPr>
            <a:lvl8pPr marL="3429000" indent="-228600" algn="ctr" eaLnBrk="0" fontAlgn="base" hangingPunct="0">
              <a:spcBef>
                <a:spcPct val="0"/>
              </a:spcBef>
              <a:spcAft>
                <a:spcPct val="0"/>
              </a:spcAft>
              <a:defRPr sz="2800">
                <a:solidFill>
                  <a:schemeClr val="tx1"/>
                </a:solidFill>
                <a:latin typeface="Arial" charset="0"/>
              </a:defRPr>
            </a:lvl8pPr>
            <a:lvl9pPr marL="3886200" indent="-228600" algn="ctr" eaLnBrk="0" fontAlgn="base" hangingPunct="0">
              <a:spcBef>
                <a:spcPct val="0"/>
              </a:spcBef>
              <a:spcAft>
                <a:spcPct val="0"/>
              </a:spcAft>
              <a:defRPr sz="2800">
                <a:solidFill>
                  <a:schemeClr val="tx1"/>
                </a:solidFill>
                <a:latin typeface="Arial" charset="0"/>
              </a:defRPr>
            </a:lvl9pPr>
          </a:lstStyle>
          <a:p>
            <a:pPr algn="ctr" eaLnBrk="1" hangingPunct="1">
              <a:spcBef>
                <a:spcPct val="50000"/>
              </a:spcBef>
            </a:pPr>
            <a:r>
              <a:rPr lang="en-US" altLang="en-US" sz="2400" b="1" dirty="0">
                <a:solidFill>
                  <a:schemeClr val="hlink"/>
                </a:solidFill>
                <a:latin typeface="Calibri" panose="020F0502020204030204" pitchFamily="34" charset="0"/>
              </a:rPr>
              <a:t>Lengthens</a:t>
            </a:r>
          </a:p>
        </p:txBody>
      </p:sp>
      <p:cxnSp>
        <p:nvCxnSpPr>
          <p:cNvPr id="73" name="AutoShape 30"/>
          <p:cNvCxnSpPr>
            <a:cxnSpLocks noChangeShapeType="1"/>
            <a:stCxn id="71" idx="3"/>
          </p:cNvCxnSpPr>
          <p:nvPr/>
        </p:nvCxnSpPr>
        <p:spPr bwMode="auto">
          <a:xfrm>
            <a:off x="5173250" y="2439194"/>
            <a:ext cx="460375" cy="303213"/>
          </a:xfrm>
          <a:prstGeom prst="bentConnector2">
            <a:avLst/>
          </a:prstGeom>
          <a:ln>
            <a:headEnd type="none" w="sm" len="sm"/>
            <a:tailEnd type="none" w="sm" len="sm"/>
          </a:ln>
          <a:extLst/>
        </p:spPr>
        <p:style>
          <a:lnRef idx="1">
            <a:schemeClr val="accent2"/>
          </a:lnRef>
          <a:fillRef idx="0">
            <a:schemeClr val="accent2"/>
          </a:fillRef>
          <a:effectRef idx="0">
            <a:schemeClr val="accent2"/>
          </a:effectRef>
          <a:fontRef idx="minor">
            <a:schemeClr val="tx1"/>
          </a:fontRef>
        </p:style>
      </p:cxnSp>
      <p:grpSp>
        <p:nvGrpSpPr>
          <p:cNvPr id="19" name="Group 18"/>
          <p:cNvGrpSpPr/>
          <p:nvPr/>
        </p:nvGrpSpPr>
        <p:grpSpPr>
          <a:xfrm>
            <a:off x="2568575" y="2781300"/>
            <a:ext cx="3694113" cy="3171825"/>
            <a:chOff x="2568575" y="2781300"/>
            <a:chExt cx="3694113" cy="3171825"/>
          </a:xfrm>
        </p:grpSpPr>
        <p:sp>
          <p:nvSpPr>
            <p:cNvPr id="56" name="Freeform 53"/>
            <p:cNvSpPr>
              <a:spLocks/>
            </p:cNvSpPr>
            <p:nvPr/>
          </p:nvSpPr>
          <p:spPr bwMode="auto">
            <a:xfrm>
              <a:off x="2568575" y="2781300"/>
              <a:ext cx="3694113" cy="3035300"/>
            </a:xfrm>
            <a:custGeom>
              <a:avLst/>
              <a:gdLst>
                <a:gd name="T0" fmla="*/ 960180455 w 2327"/>
                <a:gd name="T1" fmla="*/ 20161250 h 2074"/>
                <a:gd name="T2" fmla="*/ 2147483647 w 2327"/>
                <a:gd name="T3" fmla="*/ 0 h 2074"/>
                <a:gd name="T4" fmla="*/ 2147483647 w 2327"/>
                <a:gd name="T5" fmla="*/ 2147483647 h 2074"/>
                <a:gd name="T6" fmla="*/ 0 w 2327"/>
                <a:gd name="T7" fmla="*/ 2147483647 h 2074"/>
                <a:gd name="T8" fmla="*/ 960180455 w 2327"/>
                <a:gd name="T9" fmla="*/ 20161250 h 207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327" h="2074">
                  <a:moveTo>
                    <a:pt x="381" y="8"/>
                  </a:moveTo>
                  <a:lnTo>
                    <a:pt x="1928" y="0"/>
                  </a:lnTo>
                  <a:lnTo>
                    <a:pt x="2327" y="2074"/>
                  </a:lnTo>
                  <a:lnTo>
                    <a:pt x="0" y="2065"/>
                  </a:lnTo>
                  <a:lnTo>
                    <a:pt x="381" y="8"/>
                  </a:lnTo>
                  <a:close/>
                </a:path>
              </a:pathLst>
            </a:custGeom>
            <a:solidFill>
              <a:srgbClr val="B2B2B2">
                <a:alpha val="50195"/>
              </a:srgbClr>
            </a:solidFill>
            <a:ln w="28575" cap="flat" cmpd="sng">
              <a:solidFill>
                <a:schemeClr val="tx2"/>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a:latin typeface="Calibri" panose="020F0502020204030204" pitchFamily="34" charset="0"/>
              </a:endParaRPr>
            </a:p>
          </p:txBody>
        </p:sp>
        <p:grpSp>
          <p:nvGrpSpPr>
            <p:cNvPr id="18" name="Group 17"/>
            <p:cNvGrpSpPr/>
            <p:nvPr/>
          </p:nvGrpSpPr>
          <p:grpSpPr>
            <a:xfrm>
              <a:off x="3055938" y="2905125"/>
              <a:ext cx="2574925" cy="3048000"/>
              <a:chOff x="3055938" y="2905125"/>
              <a:chExt cx="2574925" cy="3048000"/>
            </a:xfrm>
          </p:grpSpPr>
          <p:sp>
            <p:nvSpPr>
              <p:cNvPr id="6" name="Freeform 3"/>
              <p:cNvSpPr>
                <a:spLocks/>
              </p:cNvSpPr>
              <p:nvPr/>
            </p:nvSpPr>
            <p:spPr bwMode="auto">
              <a:xfrm>
                <a:off x="5334000" y="2989262"/>
                <a:ext cx="179388" cy="287338"/>
              </a:xfrm>
              <a:custGeom>
                <a:avLst/>
                <a:gdLst>
                  <a:gd name="T0" fmla="*/ 74490867 w 144"/>
                  <a:gd name="T1" fmla="*/ 107504819 h 192"/>
                  <a:gd name="T2" fmla="*/ 0 w 144"/>
                  <a:gd name="T3" fmla="*/ 322512960 h 192"/>
                  <a:gd name="T4" fmla="*/ 148981734 w 144"/>
                  <a:gd name="T5" fmla="*/ 430016283 h 192"/>
                  <a:gd name="T6" fmla="*/ 223472601 w 144"/>
                  <a:gd name="T7" fmla="*/ 215008141 h 192"/>
                  <a:gd name="T8" fmla="*/ 223472601 w 144"/>
                  <a:gd name="T9" fmla="*/ 0 h 192"/>
                  <a:gd name="T10" fmla="*/ 74490867 w 144"/>
                  <a:gd name="T11" fmla="*/ 107504819 h 1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4" h="192">
                    <a:moveTo>
                      <a:pt x="48" y="48"/>
                    </a:moveTo>
                    <a:lnTo>
                      <a:pt x="0" y="144"/>
                    </a:lnTo>
                    <a:lnTo>
                      <a:pt x="96" y="192"/>
                    </a:lnTo>
                    <a:lnTo>
                      <a:pt x="144" y="96"/>
                    </a:lnTo>
                    <a:lnTo>
                      <a:pt x="144" y="0"/>
                    </a:lnTo>
                    <a:lnTo>
                      <a:pt x="48" y="48"/>
                    </a:lnTo>
                    <a:close/>
                  </a:path>
                </a:pathLst>
              </a:custGeom>
              <a:solidFill>
                <a:srgbClr val="808080"/>
              </a:solidFill>
              <a:ln>
                <a:noFill/>
              </a:ln>
              <a:effectLst/>
              <a:extLst>
                <a:ext uri="{91240B29-F687-4F45-9708-019B960494DF}">
                  <a14:hiddenLine xmlns:a14="http://schemas.microsoft.com/office/drawing/2010/main" w="12700" cap="flat" cmpd="sng">
                    <a:solidFill>
                      <a:srgbClr val="292929"/>
                    </a:solidFill>
                    <a:prstDash val="solid"/>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a:latin typeface="Calibri" panose="020F0502020204030204" pitchFamily="34" charset="0"/>
                </a:endParaRPr>
              </a:p>
            </p:txBody>
          </p:sp>
          <p:sp>
            <p:nvSpPr>
              <p:cNvPr id="7" name="Freeform 4"/>
              <p:cNvSpPr>
                <a:spLocks/>
              </p:cNvSpPr>
              <p:nvPr/>
            </p:nvSpPr>
            <p:spPr bwMode="auto">
              <a:xfrm>
                <a:off x="4648200" y="3330575"/>
                <a:ext cx="254000" cy="250825"/>
              </a:xfrm>
              <a:custGeom>
                <a:avLst/>
                <a:gdLst>
                  <a:gd name="T0" fmla="*/ 72863137 w 204"/>
                  <a:gd name="T1" fmla="*/ 112791647 h 167"/>
                  <a:gd name="T2" fmla="*/ 133322608 w 204"/>
                  <a:gd name="T3" fmla="*/ 376725632 h 167"/>
                  <a:gd name="T4" fmla="*/ 314704755 w 204"/>
                  <a:gd name="T5" fmla="*/ 230096642 h 167"/>
                  <a:gd name="T6" fmla="*/ 294551598 w 204"/>
                  <a:gd name="T7" fmla="*/ 112791647 h 167"/>
                  <a:gd name="T8" fmla="*/ 72863137 w 204"/>
                  <a:gd name="T9" fmla="*/ 112791647 h 16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4" h="167">
                    <a:moveTo>
                      <a:pt x="47" y="50"/>
                    </a:moveTo>
                    <a:cubicBezTo>
                      <a:pt x="0" y="121"/>
                      <a:pt x="15" y="131"/>
                      <a:pt x="86" y="167"/>
                    </a:cubicBezTo>
                    <a:cubicBezTo>
                      <a:pt x="153" y="154"/>
                      <a:pt x="181" y="167"/>
                      <a:pt x="203" y="102"/>
                    </a:cubicBezTo>
                    <a:cubicBezTo>
                      <a:pt x="199" y="85"/>
                      <a:pt x="204" y="62"/>
                      <a:pt x="190" y="50"/>
                    </a:cubicBezTo>
                    <a:cubicBezTo>
                      <a:pt x="132" y="0"/>
                      <a:pt x="102" y="28"/>
                      <a:pt x="47" y="50"/>
                    </a:cubicBezTo>
                    <a:close/>
                  </a:path>
                </a:pathLst>
              </a:custGeom>
              <a:solidFill>
                <a:srgbClr val="808080"/>
              </a:solidFill>
              <a:ln>
                <a:noFill/>
              </a:ln>
              <a:effectLst/>
              <a:extLst>
                <a:ext uri="{91240B29-F687-4F45-9708-019B960494DF}">
                  <a14:hiddenLine xmlns:a14="http://schemas.microsoft.com/office/drawing/2010/main" w="12700" cap="flat" cmpd="sng">
                    <a:solidFill>
                      <a:srgbClr val="292929"/>
                    </a:solidFill>
                    <a:prstDash val="solid"/>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a:latin typeface="Calibri" panose="020F0502020204030204" pitchFamily="34" charset="0"/>
                </a:endParaRPr>
              </a:p>
            </p:txBody>
          </p:sp>
          <p:sp>
            <p:nvSpPr>
              <p:cNvPr id="8" name="Freeform 5"/>
              <p:cNvSpPr>
                <a:spLocks/>
              </p:cNvSpPr>
              <p:nvPr/>
            </p:nvSpPr>
            <p:spPr bwMode="auto">
              <a:xfrm flipV="1">
                <a:off x="4148138" y="4695825"/>
                <a:ext cx="261937" cy="352425"/>
              </a:xfrm>
              <a:custGeom>
                <a:avLst/>
                <a:gdLst>
                  <a:gd name="T0" fmla="*/ 205765926 w 209"/>
                  <a:gd name="T1" fmla="*/ 3942667 h 251"/>
                  <a:gd name="T2" fmla="*/ 81677972 w 209"/>
                  <a:gd name="T3" fmla="*/ 29571406 h 251"/>
                  <a:gd name="T4" fmla="*/ 0 w 209"/>
                  <a:gd name="T5" fmla="*/ 183345245 h 251"/>
                  <a:gd name="T6" fmla="*/ 20419806 w 209"/>
                  <a:gd name="T7" fmla="*/ 362746419 h 251"/>
                  <a:gd name="T8" fmla="*/ 81677972 w 209"/>
                  <a:gd name="T9" fmla="*/ 414005301 h 251"/>
                  <a:gd name="T10" fmla="*/ 122516332 w 209"/>
                  <a:gd name="T11" fmla="*/ 490891519 h 251"/>
                  <a:gd name="T12" fmla="*/ 246604286 w 209"/>
                  <a:gd name="T13" fmla="*/ 465262780 h 251"/>
                  <a:gd name="T14" fmla="*/ 267024092 w 209"/>
                  <a:gd name="T15" fmla="*/ 362746419 h 251"/>
                  <a:gd name="T16" fmla="*/ 328282258 w 209"/>
                  <a:gd name="T17" fmla="*/ 132087767 h 251"/>
                  <a:gd name="T18" fmla="*/ 205765926 w 209"/>
                  <a:gd name="T19" fmla="*/ 3942667 h 25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09" h="251">
                    <a:moveTo>
                      <a:pt x="131" y="2"/>
                    </a:moveTo>
                    <a:cubicBezTo>
                      <a:pt x="105" y="6"/>
                      <a:pt x="74" y="0"/>
                      <a:pt x="52" y="15"/>
                    </a:cubicBezTo>
                    <a:cubicBezTo>
                      <a:pt x="26" y="33"/>
                      <a:pt x="0" y="93"/>
                      <a:pt x="0" y="93"/>
                    </a:cubicBezTo>
                    <a:cubicBezTo>
                      <a:pt x="4" y="123"/>
                      <a:pt x="1" y="156"/>
                      <a:pt x="13" y="184"/>
                    </a:cubicBezTo>
                    <a:cubicBezTo>
                      <a:pt x="19" y="198"/>
                      <a:pt x="41" y="199"/>
                      <a:pt x="52" y="210"/>
                    </a:cubicBezTo>
                    <a:cubicBezTo>
                      <a:pt x="63" y="221"/>
                      <a:pt x="69" y="236"/>
                      <a:pt x="78" y="249"/>
                    </a:cubicBezTo>
                    <a:cubicBezTo>
                      <a:pt x="104" y="245"/>
                      <a:pt x="135" y="251"/>
                      <a:pt x="157" y="236"/>
                    </a:cubicBezTo>
                    <a:cubicBezTo>
                      <a:pt x="172" y="226"/>
                      <a:pt x="166" y="202"/>
                      <a:pt x="170" y="184"/>
                    </a:cubicBezTo>
                    <a:cubicBezTo>
                      <a:pt x="190" y="84"/>
                      <a:pt x="166" y="132"/>
                      <a:pt x="209" y="67"/>
                    </a:cubicBezTo>
                    <a:cubicBezTo>
                      <a:pt x="194" y="23"/>
                      <a:pt x="180" y="2"/>
                      <a:pt x="131" y="2"/>
                    </a:cubicBezTo>
                    <a:close/>
                  </a:path>
                </a:pathLst>
              </a:custGeom>
              <a:solidFill>
                <a:srgbClr val="4D4D4D"/>
              </a:solidFill>
              <a:ln>
                <a:noFill/>
              </a:ln>
              <a:effectLst/>
              <a:extLst>
                <a:ext uri="{91240B29-F687-4F45-9708-019B960494DF}">
                  <a14:hiddenLine xmlns:a14="http://schemas.microsoft.com/office/drawing/2010/main" w="12700" cap="flat" cmpd="sng">
                    <a:solidFill>
                      <a:srgbClr val="292929"/>
                    </a:solidFill>
                    <a:prstDash val="solid"/>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a:latin typeface="Calibri" panose="020F0502020204030204" pitchFamily="34" charset="0"/>
                </a:endParaRPr>
              </a:p>
            </p:txBody>
          </p:sp>
          <p:sp>
            <p:nvSpPr>
              <p:cNvPr id="9" name="Freeform 6"/>
              <p:cNvSpPr>
                <a:spLocks/>
              </p:cNvSpPr>
              <p:nvPr/>
            </p:nvSpPr>
            <p:spPr bwMode="auto">
              <a:xfrm flipV="1">
                <a:off x="5246688" y="5106988"/>
                <a:ext cx="384175" cy="111125"/>
              </a:xfrm>
              <a:custGeom>
                <a:avLst/>
                <a:gdLst>
                  <a:gd name="T0" fmla="*/ 230197159 w 307"/>
                  <a:gd name="T1" fmla="*/ 79158042 h 78"/>
                  <a:gd name="T2" fmla="*/ 26621951 w 307"/>
                  <a:gd name="T3" fmla="*/ 105544530 h 78"/>
                  <a:gd name="T4" fmla="*/ 108052034 w 307"/>
                  <a:gd name="T5" fmla="*/ 131931019 h 78"/>
                  <a:gd name="T6" fmla="*/ 374265287 w 307"/>
                  <a:gd name="T7" fmla="*/ 158317508 h 78"/>
                  <a:gd name="T8" fmla="*/ 455695371 w 307"/>
                  <a:gd name="T9" fmla="*/ 26386489 h 78"/>
                  <a:gd name="T10" fmla="*/ 394622808 w 307"/>
                  <a:gd name="T11" fmla="*/ 0 h 78"/>
                  <a:gd name="T12" fmla="*/ 230197159 w 307"/>
                  <a:gd name="T13" fmla="*/ 26386489 h 78"/>
                  <a:gd name="T14" fmla="*/ 169124597 w 307"/>
                  <a:gd name="T15" fmla="*/ 79158042 h 78"/>
                  <a:gd name="T16" fmla="*/ 230197159 w 307"/>
                  <a:gd name="T17" fmla="*/ 79158042 h 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07" h="78">
                    <a:moveTo>
                      <a:pt x="147" y="39"/>
                    </a:moveTo>
                    <a:cubicBezTo>
                      <a:pt x="104" y="43"/>
                      <a:pt x="58" y="38"/>
                      <a:pt x="17" y="52"/>
                    </a:cubicBezTo>
                    <a:cubicBezTo>
                      <a:pt x="0" y="58"/>
                      <a:pt x="51" y="63"/>
                      <a:pt x="69" y="65"/>
                    </a:cubicBezTo>
                    <a:cubicBezTo>
                      <a:pt x="125" y="72"/>
                      <a:pt x="182" y="74"/>
                      <a:pt x="239" y="78"/>
                    </a:cubicBezTo>
                    <a:cubicBezTo>
                      <a:pt x="251" y="70"/>
                      <a:pt x="307" y="44"/>
                      <a:pt x="291" y="13"/>
                    </a:cubicBezTo>
                    <a:cubicBezTo>
                      <a:pt x="285" y="1"/>
                      <a:pt x="265" y="4"/>
                      <a:pt x="252" y="0"/>
                    </a:cubicBezTo>
                    <a:cubicBezTo>
                      <a:pt x="217" y="4"/>
                      <a:pt x="181" y="4"/>
                      <a:pt x="147" y="13"/>
                    </a:cubicBezTo>
                    <a:cubicBezTo>
                      <a:pt x="132" y="17"/>
                      <a:pt x="108" y="23"/>
                      <a:pt x="108" y="39"/>
                    </a:cubicBezTo>
                    <a:cubicBezTo>
                      <a:pt x="108" y="52"/>
                      <a:pt x="134" y="39"/>
                      <a:pt x="147" y="39"/>
                    </a:cubicBezTo>
                    <a:close/>
                  </a:path>
                </a:pathLst>
              </a:custGeom>
              <a:solidFill>
                <a:srgbClr val="808080"/>
              </a:solidFill>
              <a:ln>
                <a:noFill/>
              </a:ln>
              <a:effectLst/>
              <a:extLst>
                <a:ext uri="{91240B29-F687-4F45-9708-019B960494DF}">
                  <a14:hiddenLine xmlns:a14="http://schemas.microsoft.com/office/drawing/2010/main" w="12700" cap="flat" cmpd="sng">
                    <a:solidFill>
                      <a:srgbClr val="292929"/>
                    </a:solidFill>
                    <a:prstDash val="solid"/>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a:latin typeface="Calibri" panose="020F0502020204030204" pitchFamily="34" charset="0"/>
                </a:endParaRPr>
              </a:p>
            </p:txBody>
          </p:sp>
          <p:sp>
            <p:nvSpPr>
              <p:cNvPr id="10" name="Freeform 7"/>
              <p:cNvSpPr>
                <a:spLocks/>
              </p:cNvSpPr>
              <p:nvPr/>
            </p:nvSpPr>
            <p:spPr bwMode="auto">
              <a:xfrm>
                <a:off x="3422650" y="5476875"/>
                <a:ext cx="503238" cy="260350"/>
              </a:xfrm>
              <a:custGeom>
                <a:avLst/>
                <a:gdLst>
                  <a:gd name="T0" fmla="*/ 0 w 340"/>
                  <a:gd name="T1" fmla="*/ 92049635 h 180"/>
                  <a:gd name="T2" fmla="*/ 113918282 w 340"/>
                  <a:gd name="T3" fmla="*/ 0 h 180"/>
                  <a:gd name="T4" fmla="*/ 315465101 w 340"/>
                  <a:gd name="T5" fmla="*/ 8368806 h 180"/>
                  <a:gd name="T6" fmla="*/ 744848484 w 340"/>
                  <a:gd name="T7" fmla="*/ 376567347 h 180"/>
                  <a:gd name="T8" fmla="*/ 210310561 w 340"/>
                  <a:gd name="T9" fmla="*/ 92049635 h 180"/>
                  <a:gd name="T10" fmla="*/ 0 w 340"/>
                  <a:gd name="T11" fmla="*/ 92049635 h 1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0" h="180">
                    <a:moveTo>
                      <a:pt x="0" y="44"/>
                    </a:moveTo>
                    <a:lnTo>
                      <a:pt x="52" y="0"/>
                    </a:lnTo>
                    <a:lnTo>
                      <a:pt x="144" y="4"/>
                    </a:lnTo>
                    <a:lnTo>
                      <a:pt x="340" y="180"/>
                    </a:lnTo>
                    <a:lnTo>
                      <a:pt x="96" y="44"/>
                    </a:lnTo>
                    <a:lnTo>
                      <a:pt x="0" y="44"/>
                    </a:lnTo>
                    <a:close/>
                  </a:path>
                </a:pathLst>
              </a:custGeom>
              <a:solidFill>
                <a:srgbClr val="4D4D4D"/>
              </a:solidFill>
              <a:ln>
                <a:noFill/>
              </a:ln>
              <a:effectLst/>
              <a:extLst>
                <a:ext uri="{91240B29-F687-4F45-9708-019B960494DF}">
                  <a14:hiddenLine xmlns:a14="http://schemas.microsoft.com/office/drawing/2010/main" w="12700" cap="flat" cmpd="sng">
                    <a:solidFill>
                      <a:schemeClr val="bg1"/>
                    </a:solidFill>
                    <a:prstDash val="solid"/>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a:latin typeface="Calibri" panose="020F0502020204030204" pitchFamily="34" charset="0"/>
                </a:endParaRPr>
              </a:p>
            </p:txBody>
          </p:sp>
          <p:sp>
            <p:nvSpPr>
              <p:cNvPr id="11" name="Freeform 8"/>
              <p:cNvSpPr>
                <a:spLocks/>
              </p:cNvSpPr>
              <p:nvPr/>
            </p:nvSpPr>
            <p:spPr bwMode="auto">
              <a:xfrm>
                <a:off x="4476750" y="5481638"/>
                <a:ext cx="503238" cy="260350"/>
              </a:xfrm>
              <a:custGeom>
                <a:avLst/>
                <a:gdLst>
                  <a:gd name="T0" fmla="*/ 0 w 340"/>
                  <a:gd name="T1" fmla="*/ 92049635 h 180"/>
                  <a:gd name="T2" fmla="*/ 113918282 w 340"/>
                  <a:gd name="T3" fmla="*/ 0 h 180"/>
                  <a:gd name="T4" fmla="*/ 315465101 w 340"/>
                  <a:gd name="T5" fmla="*/ 8368806 h 180"/>
                  <a:gd name="T6" fmla="*/ 744848484 w 340"/>
                  <a:gd name="T7" fmla="*/ 376567347 h 180"/>
                  <a:gd name="T8" fmla="*/ 210310561 w 340"/>
                  <a:gd name="T9" fmla="*/ 92049635 h 180"/>
                  <a:gd name="T10" fmla="*/ 0 w 340"/>
                  <a:gd name="T11" fmla="*/ 92049635 h 1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0" h="180">
                    <a:moveTo>
                      <a:pt x="0" y="44"/>
                    </a:moveTo>
                    <a:lnTo>
                      <a:pt x="52" y="0"/>
                    </a:lnTo>
                    <a:lnTo>
                      <a:pt x="144" y="4"/>
                    </a:lnTo>
                    <a:lnTo>
                      <a:pt x="340" y="180"/>
                    </a:lnTo>
                    <a:lnTo>
                      <a:pt x="96" y="44"/>
                    </a:lnTo>
                    <a:lnTo>
                      <a:pt x="0" y="44"/>
                    </a:lnTo>
                    <a:close/>
                  </a:path>
                </a:pathLst>
              </a:custGeom>
              <a:solidFill>
                <a:srgbClr val="4D4D4D"/>
              </a:solidFill>
              <a:ln>
                <a:noFill/>
              </a:ln>
              <a:effectLst/>
              <a:extLst>
                <a:ext uri="{91240B29-F687-4F45-9708-019B960494DF}">
                  <a14:hiddenLine xmlns:a14="http://schemas.microsoft.com/office/drawing/2010/main" w="12700" cap="flat" cmpd="sng">
                    <a:solidFill>
                      <a:schemeClr val="bg1"/>
                    </a:solidFill>
                    <a:prstDash val="solid"/>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a:latin typeface="Calibri" panose="020F0502020204030204" pitchFamily="34" charset="0"/>
                </a:endParaRPr>
              </a:p>
            </p:txBody>
          </p:sp>
          <p:sp>
            <p:nvSpPr>
              <p:cNvPr id="12" name="Freeform 9"/>
              <p:cNvSpPr>
                <a:spLocks/>
              </p:cNvSpPr>
              <p:nvPr/>
            </p:nvSpPr>
            <p:spPr bwMode="auto">
              <a:xfrm flipV="1">
                <a:off x="3352800" y="2905125"/>
                <a:ext cx="503238" cy="260350"/>
              </a:xfrm>
              <a:custGeom>
                <a:avLst/>
                <a:gdLst>
                  <a:gd name="T0" fmla="*/ 0 w 340"/>
                  <a:gd name="T1" fmla="*/ 92049635 h 180"/>
                  <a:gd name="T2" fmla="*/ 113918282 w 340"/>
                  <a:gd name="T3" fmla="*/ 0 h 180"/>
                  <a:gd name="T4" fmla="*/ 315465101 w 340"/>
                  <a:gd name="T5" fmla="*/ 8368806 h 180"/>
                  <a:gd name="T6" fmla="*/ 744848484 w 340"/>
                  <a:gd name="T7" fmla="*/ 376567347 h 180"/>
                  <a:gd name="T8" fmla="*/ 210310561 w 340"/>
                  <a:gd name="T9" fmla="*/ 92049635 h 180"/>
                  <a:gd name="T10" fmla="*/ 0 w 340"/>
                  <a:gd name="T11" fmla="*/ 92049635 h 1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0" h="180">
                    <a:moveTo>
                      <a:pt x="0" y="44"/>
                    </a:moveTo>
                    <a:lnTo>
                      <a:pt x="52" y="0"/>
                    </a:lnTo>
                    <a:lnTo>
                      <a:pt x="144" y="4"/>
                    </a:lnTo>
                    <a:lnTo>
                      <a:pt x="340" y="180"/>
                    </a:lnTo>
                    <a:lnTo>
                      <a:pt x="96" y="44"/>
                    </a:lnTo>
                    <a:lnTo>
                      <a:pt x="0" y="44"/>
                    </a:lnTo>
                    <a:close/>
                  </a:path>
                </a:pathLst>
              </a:custGeom>
              <a:solidFill>
                <a:srgbClr val="4D4D4D"/>
              </a:solidFill>
              <a:ln>
                <a:noFill/>
              </a:ln>
              <a:effectLst/>
              <a:extLst>
                <a:ext uri="{91240B29-F687-4F45-9708-019B960494DF}">
                  <a14:hiddenLine xmlns:a14="http://schemas.microsoft.com/office/drawing/2010/main" w="12700" cap="flat" cmpd="sng">
                    <a:solidFill>
                      <a:schemeClr val="bg1"/>
                    </a:solidFill>
                    <a:prstDash val="solid"/>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a:latin typeface="Calibri" panose="020F0502020204030204" pitchFamily="34" charset="0"/>
                </a:endParaRPr>
              </a:p>
            </p:txBody>
          </p:sp>
          <p:sp>
            <p:nvSpPr>
              <p:cNvPr id="13" name="Freeform 10"/>
              <p:cNvSpPr>
                <a:spLocks/>
              </p:cNvSpPr>
              <p:nvPr/>
            </p:nvSpPr>
            <p:spPr bwMode="auto">
              <a:xfrm flipV="1">
                <a:off x="4737100" y="2981325"/>
                <a:ext cx="501650" cy="260350"/>
              </a:xfrm>
              <a:custGeom>
                <a:avLst/>
                <a:gdLst>
                  <a:gd name="T0" fmla="*/ 0 w 340"/>
                  <a:gd name="T1" fmla="*/ 92049635 h 180"/>
                  <a:gd name="T2" fmla="*/ 113200273 w 340"/>
                  <a:gd name="T3" fmla="*/ 0 h 180"/>
                  <a:gd name="T4" fmla="*/ 313478134 w 340"/>
                  <a:gd name="T5" fmla="*/ 8368806 h 180"/>
                  <a:gd name="T6" fmla="*/ 740155066 w 340"/>
                  <a:gd name="T7" fmla="*/ 376567347 h 180"/>
                  <a:gd name="T8" fmla="*/ 208984439 w 340"/>
                  <a:gd name="T9" fmla="*/ 92049635 h 180"/>
                  <a:gd name="T10" fmla="*/ 0 w 340"/>
                  <a:gd name="T11" fmla="*/ 92049635 h 1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0" h="180">
                    <a:moveTo>
                      <a:pt x="0" y="44"/>
                    </a:moveTo>
                    <a:lnTo>
                      <a:pt x="52" y="0"/>
                    </a:lnTo>
                    <a:lnTo>
                      <a:pt x="144" y="4"/>
                    </a:lnTo>
                    <a:lnTo>
                      <a:pt x="340" y="180"/>
                    </a:lnTo>
                    <a:lnTo>
                      <a:pt x="96" y="44"/>
                    </a:lnTo>
                    <a:lnTo>
                      <a:pt x="0" y="44"/>
                    </a:lnTo>
                    <a:close/>
                  </a:path>
                </a:pathLst>
              </a:custGeom>
              <a:solidFill>
                <a:srgbClr val="4D4D4D"/>
              </a:solidFill>
              <a:ln>
                <a:noFill/>
              </a:ln>
              <a:effectLst/>
              <a:extLst>
                <a:ext uri="{91240B29-F687-4F45-9708-019B960494DF}">
                  <a14:hiddenLine xmlns:a14="http://schemas.microsoft.com/office/drawing/2010/main" w="12700" cap="flat" cmpd="sng">
                    <a:solidFill>
                      <a:schemeClr val="bg1"/>
                    </a:solidFill>
                    <a:prstDash val="solid"/>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a:latin typeface="Calibri" panose="020F0502020204030204" pitchFamily="34" charset="0"/>
                </a:endParaRPr>
              </a:p>
            </p:txBody>
          </p:sp>
          <p:sp>
            <p:nvSpPr>
              <p:cNvPr id="27" name="Freeform 24"/>
              <p:cNvSpPr>
                <a:spLocks/>
              </p:cNvSpPr>
              <p:nvPr/>
            </p:nvSpPr>
            <p:spPr bwMode="auto">
              <a:xfrm>
                <a:off x="4244975" y="3773488"/>
                <a:ext cx="179388" cy="287337"/>
              </a:xfrm>
              <a:custGeom>
                <a:avLst/>
                <a:gdLst>
                  <a:gd name="T0" fmla="*/ 74490867 w 144"/>
                  <a:gd name="T1" fmla="*/ 107502948 h 192"/>
                  <a:gd name="T2" fmla="*/ 0 w 144"/>
                  <a:gd name="T3" fmla="*/ 322510341 h 192"/>
                  <a:gd name="T4" fmla="*/ 148981734 w 144"/>
                  <a:gd name="T5" fmla="*/ 430013289 h 192"/>
                  <a:gd name="T6" fmla="*/ 223472601 w 144"/>
                  <a:gd name="T7" fmla="*/ 215007393 h 192"/>
                  <a:gd name="T8" fmla="*/ 223472601 w 144"/>
                  <a:gd name="T9" fmla="*/ 0 h 192"/>
                  <a:gd name="T10" fmla="*/ 74490867 w 144"/>
                  <a:gd name="T11" fmla="*/ 107502948 h 1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4" h="192">
                    <a:moveTo>
                      <a:pt x="48" y="48"/>
                    </a:moveTo>
                    <a:lnTo>
                      <a:pt x="0" y="144"/>
                    </a:lnTo>
                    <a:lnTo>
                      <a:pt x="96" y="192"/>
                    </a:lnTo>
                    <a:lnTo>
                      <a:pt x="144" y="96"/>
                    </a:lnTo>
                    <a:lnTo>
                      <a:pt x="144" y="0"/>
                    </a:lnTo>
                    <a:lnTo>
                      <a:pt x="48" y="48"/>
                    </a:lnTo>
                    <a:close/>
                  </a:path>
                </a:pathLst>
              </a:custGeom>
              <a:solidFill>
                <a:srgbClr val="4D4D4D"/>
              </a:solidFill>
              <a:ln>
                <a:noFill/>
              </a:ln>
              <a:effectLst/>
              <a:extLst>
                <a:ext uri="{91240B29-F687-4F45-9708-019B960494DF}">
                  <a14:hiddenLine xmlns:a14="http://schemas.microsoft.com/office/drawing/2010/main" w="12700" cap="flat" cmpd="sng">
                    <a:solidFill>
                      <a:srgbClr val="292929"/>
                    </a:solidFill>
                    <a:prstDash val="solid"/>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a:latin typeface="Calibri" panose="020F0502020204030204" pitchFamily="34" charset="0"/>
                </a:endParaRPr>
              </a:p>
            </p:txBody>
          </p:sp>
          <p:sp>
            <p:nvSpPr>
              <p:cNvPr id="28" name="Freeform 25"/>
              <p:cNvSpPr>
                <a:spLocks/>
              </p:cNvSpPr>
              <p:nvPr/>
            </p:nvSpPr>
            <p:spPr bwMode="auto">
              <a:xfrm>
                <a:off x="4525963" y="4154488"/>
                <a:ext cx="254000" cy="250825"/>
              </a:xfrm>
              <a:custGeom>
                <a:avLst/>
                <a:gdLst>
                  <a:gd name="T0" fmla="*/ 72863137 w 204"/>
                  <a:gd name="T1" fmla="*/ 112791647 h 167"/>
                  <a:gd name="T2" fmla="*/ 133322608 w 204"/>
                  <a:gd name="T3" fmla="*/ 376725632 h 167"/>
                  <a:gd name="T4" fmla="*/ 314704755 w 204"/>
                  <a:gd name="T5" fmla="*/ 230096642 h 167"/>
                  <a:gd name="T6" fmla="*/ 294551598 w 204"/>
                  <a:gd name="T7" fmla="*/ 112791647 h 167"/>
                  <a:gd name="T8" fmla="*/ 72863137 w 204"/>
                  <a:gd name="T9" fmla="*/ 112791647 h 16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4" h="167">
                    <a:moveTo>
                      <a:pt x="47" y="50"/>
                    </a:moveTo>
                    <a:cubicBezTo>
                      <a:pt x="0" y="121"/>
                      <a:pt x="15" y="131"/>
                      <a:pt x="86" y="167"/>
                    </a:cubicBezTo>
                    <a:cubicBezTo>
                      <a:pt x="153" y="154"/>
                      <a:pt x="181" y="167"/>
                      <a:pt x="203" y="102"/>
                    </a:cubicBezTo>
                    <a:cubicBezTo>
                      <a:pt x="199" y="85"/>
                      <a:pt x="204" y="62"/>
                      <a:pt x="190" y="50"/>
                    </a:cubicBezTo>
                    <a:cubicBezTo>
                      <a:pt x="132" y="0"/>
                      <a:pt x="102" y="28"/>
                      <a:pt x="47" y="50"/>
                    </a:cubicBezTo>
                    <a:close/>
                  </a:path>
                </a:pathLst>
              </a:custGeom>
              <a:solidFill>
                <a:srgbClr val="808080"/>
              </a:solidFill>
              <a:ln>
                <a:noFill/>
              </a:ln>
              <a:effectLst/>
              <a:extLst>
                <a:ext uri="{91240B29-F687-4F45-9708-019B960494DF}">
                  <a14:hiddenLine xmlns:a14="http://schemas.microsoft.com/office/drawing/2010/main" w="12700" cap="flat" cmpd="sng">
                    <a:solidFill>
                      <a:srgbClr val="292929"/>
                    </a:solidFill>
                    <a:prstDash val="solid"/>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a:latin typeface="Calibri" panose="020F0502020204030204" pitchFamily="34" charset="0"/>
                </a:endParaRPr>
              </a:p>
            </p:txBody>
          </p:sp>
          <p:sp>
            <p:nvSpPr>
              <p:cNvPr id="29" name="Freeform 26"/>
              <p:cNvSpPr>
                <a:spLocks/>
              </p:cNvSpPr>
              <p:nvPr/>
            </p:nvSpPr>
            <p:spPr bwMode="auto">
              <a:xfrm>
                <a:off x="5391150" y="4268788"/>
                <a:ext cx="230188" cy="346075"/>
              </a:xfrm>
              <a:custGeom>
                <a:avLst/>
                <a:gdLst>
                  <a:gd name="T0" fmla="*/ 10721068 w 186"/>
                  <a:gd name="T1" fmla="*/ 197514441 h 231"/>
                  <a:gd name="T2" fmla="*/ 150094952 w 186"/>
                  <a:gd name="T3" fmla="*/ 518475782 h 231"/>
                  <a:gd name="T4" fmla="*/ 231268399 w 186"/>
                  <a:gd name="T5" fmla="*/ 489297614 h 231"/>
                  <a:gd name="T6" fmla="*/ 189916238 w 186"/>
                  <a:gd name="T7" fmla="*/ 226692608 h 231"/>
                  <a:gd name="T8" fmla="*/ 170004976 w 186"/>
                  <a:gd name="T9" fmla="*/ 51623603 h 231"/>
                  <a:gd name="T10" fmla="*/ 30631092 w 186"/>
                  <a:gd name="T11" fmla="*/ 51623603 h 231"/>
                  <a:gd name="T12" fmla="*/ 10721068 w 186"/>
                  <a:gd name="T13" fmla="*/ 197514441 h 23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86" h="231">
                    <a:moveTo>
                      <a:pt x="7" y="88"/>
                    </a:moveTo>
                    <a:cubicBezTo>
                      <a:pt x="22" y="204"/>
                      <a:pt x="0" y="198"/>
                      <a:pt x="98" y="231"/>
                    </a:cubicBezTo>
                    <a:cubicBezTo>
                      <a:pt x="116" y="227"/>
                      <a:pt x="137" y="229"/>
                      <a:pt x="151" y="218"/>
                    </a:cubicBezTo>
                    <a:cubicBezTo>
                      <a:pt x="186" y="190"/>
                      <a:pt x="135" y="132"/>
                      <a:pt x="124" y="101"/>
                    </a:cubicBezTo>
                    <a:cubicBezTo>
                      <a:pt x="120" y="75"/>
                      <a:pt x="124" y="46"/>
                      <a:pt x="111" y="23"/>
                    </a:cubicBezTo>
                    <a:cubicBezTo>
                      <a:pt x="98" y="0"/>
                      <a:pt x="29" y="12"/>
                      <a:pt x="20" y="23"/>
                    </a:cubicBezTo>
                    <a:cubicBezTo>
                      <a:pt x="6" y="40"/>
                      <a:pt x="11" y="66"/>
                      <a:pt x="7" y="88"/>
                    </a:cubicBezTo>
                    <a:close/>
                  </a:path>
                </a:pathLst>
              </a:custGeom>
              <a:solidFill>
                <a:srgbClr val="808080"/>
              </a:solidFill>
              <a:ln>
                <a:noFill/>
              </a:ln>
              <a:effectLst/>
              <a:extLst>
                <a:ext uri="{91240B29-F687-4F45-9708-019B960494DF}">
                  <a14:hiddenLine xmlns:a14="http://schemas.microsoft.com/office/drawing/2010/main" w="12700" cap="flat" cmpd="sng">
                    <a:solidFill>
                      <a:srgbClr val="292929"/>
                    </a:solidFill>
                    <a:prstDash val="solid"/>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a:latin typeface="Calibri" panose="020F0502020204030204" pitchFamily="34" charset="0"/>
                </a:endParaRPr>
              </a:p>
            </p:txBody>
          </p:sp>
          <p:sp>
            <p:nvSpPr>
              <p:cNvPr id="30" name="Freeform 27"/>
              <p:cNvSpPr>
                <a:spLocks/>
              </p:cNvSpPr>
              <p:nvPr/>
            </p:nvSpPr>
            <p:spPr bwMode="auto">
              <a:xfrm>
                <a:off x="5151438" y="3476625"/>
                <a:ext cx="260350" cy="376238"/>
              </a:xfrm>
              <a:custGeom>
                <a:avLst/>
                <a:gdLst>
                  <a:gd name="T0" fmla="*/ 203279785 w 209"/>
                  <a:gd name="T1" fmla="*/ 4493871 h 251"/>
                  <a:gd name="T2" fmla="*/ 80691060 w 209"/>
                  <a:gd name="T3" fmla="*/ 33702531 h 251"/>
                  <a:gd name="T4" fmla="*/ 0 w 209"/>
                  <a:gd name="T5" fmla="*/ 208958988 h 251"/>
                  <a:gd name="T6" fmla="*/ 20172765 w 209"/>
                  <a:gd name="T7" fmla="*/ 413424105 h 251"/>
                  <a:gd name="T8" fmla="*/ 80691060 w 209"/>
                  <a:gd name="T9" fmla="*/ 471842924 h 251"/>
                  <a:gd name="T10" fmla="*/ 121036590 w 209"/>
                  <a:gd name="T11" fmla="*/ 559470403 h 251"/>
                  <a:gd name="T12" fmla="*/ 243625315 w 209"/>
                  <a:gd name="T13" fmla="*/ 530261743 h 251"/>
                  <a:gd name="T14" fmla="*/ 263798080 w 209"/>
                  <a:gd name="T15" fmla="*/ 413424105 h 251"/>
                  <a:gd name="T16" fmla="*/ 324316376 w 209"/>
                  <a:gd name="T17" fmla="*/ 150540169 h 251"/>
                  <a:gd name="T18" fmla="*/ 203279785 w 209"/>
                  <a:gd name="T19" fmla="*/ 4493871 h 25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09" h="251">
                    <a:moveTo>
                      <a:pt x="131" y="2"/>
                    </a:moveTo>
                    <a:cubicBezTo>
                      <a:pt x="105" y="6"/>
                      <a:pt x="74" y="0"/>
                      <a:pt x="52" y="15"/>
                    </a:cubicBezTo>
                    <a:cubicBezTo>
                      <a:pt x="26" y="33"/>
                      <a:pt x="0" y="93"/>
                      <a:pt x="0" y="93"/>
                    </a:cubicBezTo>
                    <a:cubicBezTo>
                      <a:pt x="4" y="123"/>
                      <a:pt x="1" y="156"/>
                      <a:pt x="13" y="184"/>
                    </a:cubicBezTo>
                    <a:cubicBezTo>
                      <a:pt x="19" y="198"/>
                      <a:pt x="41" y="199"/>
                      <a:pt x="52" y="210"/>
                    </a:cubicBezTo>
                    <a:cubicBezTo>
                      <a:pt x="63" y="221"/>
                      <a:pt x="69" y="236"/>
                      <a:pt x="78" y="249"/>
                    </a:cubicBezTo>
                    <a:cubicBezTo>
                      <a:pt x="104" y="245"/>
                      <a:pt x="135" y="251"/>
                      <a:pt x="157" y="236"/>
                    </a:cubicBezTo>
                    <a:cubicBezTo>
                      <a:pt x="172" y="226"/>
                      <a:pt x="166" y="202"/>
                      <a:pt x="170" y="184"/>
                    </a:cubicBezTo>
                    <a:cubicBezTo>
                      <a:pt x="190" y="84"/>
                      <a:pt x="166" y="132"/>
                      <a:pt x="209" y="67"/>
                    </a:cubicBezTo>
                    <a:cubicBezTo>
                      <a:pt x="194" y="23"/>
                      <a:pt x="180" y="2"/>
                      <a:pt x="131" y="2"/>
                    </a:cubicBezTo>
                    <a:close/>
                  </a:path>
                </a:pathLst>
              </a:custGeom>
              <a:solidFill>
                <a:srgbClr val="333333"/>
              </a:solidFill>
              <a:ln>
                <a:noFill/>
              </a:ln>
              <a:effectLst/>
              <a:extLst>
                <a:ext uri="{91240B29-F687-4F45-9708-019B960494DF}">
                  <a14:hiddenLine xmlns:a14="http://schemas.microsoft.com/office/drawing/2010/main" w="12700" cap="flat" cmpd="sng">
                    <a:solidFill>
                      <a:srgbClr val="292929"/>
                    </a:solidFill>
                    <a:prstDash val="solid"/>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a:latin typeface="Calibri" panose="020F0502020204030204" pitchFamily="34" charset="0"/>
                </a:endParaRPr>
              </a:p>
            </p:txBody>
          </p:sp>
          <p:sp>
            <p:nvSpPr>
              <p:cNvPr id="31" name="Freeform 28"/>
              <p:cNvSpPr>
                <a:spLocks/>
              </p:cNvSpPr>
              <p:nvPr/>
            </p:nvSpPr>
            <p:spPr bwMode="auto">
              <a:xfrm>
                <a:off x="3803650" y="4221163"/>
                <a:ext cx="382588" cy="115887"/>
              </a:xfrm>
              <a:custGeom>
                <a:avLst/>
                <a:gdLst>
                  <a:gd name="T0" fmla="*/ 228299108 w 307"/>
                  <a:gd name="T1" fmla="*/ 86089184 h 78"/>
                  <a:gd name="T2" fmla="*/ 26402311 w 307"/>
                  <a:gd name="T3" fmla="*/ 114784588 h 78"/>
                  <a:gd name="T4" fmla="*/ 107160780 w 307"/>
                  <a:gd name="T5" fmla="*/ 143481478 h 78"/>
                  <a:gd name="T6" fmla="*/ 371178902 w 307"/>
                  <a:gd name="T7" fmla="*/ 172176882 h 78"/>
                  <a:gd name="T8" fmla="*/ 451938618 w 307"/>
                  <a:gd name="T9" fmla="*/ 28696890 h 78"/>
                  <a:gd name="T10" fmla="*/ 391368831 w 307"/>
                  <a:gd name="T11" fmla="*/ 0 h 78"/>
                  <a:gd name="T12" fmla="*/ 228299108 w 307"/>
                  <a:gd name="T13" fmla="*/ 28696890 h 78"/>
                  <a:gd name="T14" fmla="*/ 167729321 w 307"/>
                  <a:gd name="T15" fmla="*/ 86089184 h 78"/>
                  <a:gd name="T16" fmla="*/ 228299108 w 307"/>
                  <a:gd name="T17" fmla="*/ 86089184 h 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07" h="78">
                    <a:moveTo>
                      <a:pt x="147" y="39"/>
                    </a:moveTo>
                    <a:cubicBezTo>
                      <a:pt x="104" y="43"/>
                      <a:pt x="58" y="38"/>
                      <a:pt x="17" y="52"/>
                    </a:cubicBezTo>
                    <a:cubicBezTo>
                      <a:pt x="0" y="58"/>
                      <a:pt x="51" y="63"/>
                      <a:pt x="69" y="65"/>
                    </a:cubicBezTo>
                    <a:cubicBezTo>
                      <a:pt x="125" y="72"/>
                      <a:pt x="182" y="74"/>
                      <a:pt x="239" y="78"/>
                    </a:cubicBezTo>
                    <a:cubicBezTo>
                      <a:pt x="251" y="70"/>
                      <a:pt x="307" y="44"/>
                      <a:pt x="291" y="13"/>
                    </a:cubicBezTo>
                    <a:cubicBezTo>
                      <a:pt x="285" y="1"/>
                      <a:pt x="265" y="4"/>
                      <a:pt x="252" y="0"/>
                    </a:cubicBezTo>
                    <a:cubicBezTo>
                      <a:pt x="217" y="4"/>
                      <a:pt x="181" y="4"/>
                      <a:pt x="147" y="13"/>
                    </a:cubicBezTo>
                    <a:cubicBezTo>
                      <a:pt x="132" y="17"/>
                      <a:pt x="108" y="23"/>
                      <a:pt x="108" y="39"/>
                    </a:cubicBezTo>
                    <a:cubicBezTo>
                      <a:pt x="108" y="52"/>
                      <a:pt x="134" y="39"/>
                      <a:pt x="147" y="39"/>
                    </a:cubicBezTo>
                    <a:close/>
                  </a:path>
                </a:pathLst>
              </a:custGeom>
              <a:solidFill>
                <a:srgbClr val="808080"/>
              </a:solidFill>
              <a:ln>
                <a:noFill/>
              </a:ln>
              <a:effectLst/>
              <a:extLst>
                <a:ext uri="{91240B29-F687-4F45-9708-019B960494DF}">
                  <a14:hiddenLine xmlns:a14="http://schemas.microsoft.com/office/drawing/2010/main" w="12700" cap="flat" cmpd="sng">
                    <a:solidFill>
                      <a:srgbClr val="292929"/>
                    </a:solidFill>
                    <a:prstDash val="solid"/>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a:latin typeface="Calibri" panose="020F0502020204030204" pitchFamily="34" charset="0"/>
                </a:endParaRPr>
              </a:p>
            </p:txBody>
          </p:sp>
          <p:sp>
            <p:nvSpPr>
              <p:cNvPr id="32" name="Freeform 29"/>
              <p:cNvSpPr>
                <a:spLocks/>
              </p:cNvSpPr>
              <p:nvPr/>
            </p:nvSpPr>
            <p:spPr bwMode="auto">
              <a:xfrm>
                <a:off x="4760913" y="3641725"/>
                <a:ext cx="231775" cy="317500"/>
              </a:xfrm>
              <a:custGeom>
                <a:avLst/>
                <a:gdLst>
                  <a:gd name="T0" fmla="*/ 9317106 w 186"/>
                  <a:gd name="T1" fmla="*/ 0 h 212"/>
                  <a:gd name="T2" fmla="*/ 69875178 w 186"/>
                  <a:gd name="T3" fmla="*/ 177191958 h 212"/>
                  <a:gd name="T4" fmla="*/ 150618859 w 186"/>
                  <a:gd name="T5" fmla="*/ 468772276 h 212"/>
                  <a:gd name="T6" fmla="*/ 231362540 w 186"/>
                  <a:gd name="T7" fmla="*/ 439614693 h 212"/>
                  <a:gd name="T8" fmla="*/ 170804468 w 186"/>
                  <a:gd name="T9" fmla="*/ 87474245 h 212"/>
                  <a:gd name="T10" fmla="*/ 9317106 w 186"/>
                  <a:gd name="T11" fmla="*/ 0 h 21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86" h="212">
                    <a:moveTo>
                      <a:pt x="6" y="0"/>
                    </a:moveTo>
                    <a:cubicBezTo>
                      <a:pt x="27" y="31"/>
                      <a:pt x="39" y="42"/>
                      <a:pt x="45" y="79"/>
                    </a:cubicBezTo>
                    <a:cubicBezTo>
                      <a:pt x="67" y="212"/>
                      <a:pt x="18" y="183"/>
                      <a:pt x="97" y="209"/>
                    </a:cubicBezTo>
                    <a:cubicBezTo>
                      <a:pt x="114" y="205"/>
                      <a:pt x="135" y="207"/>
                      <a:pt x="149" y="196"/>
                    </a:cubicBezTo>
                    <a:cubicBezTo>
                      <a:pt x="186" y="166"/>
                      <a:pt x="165" y="56"/>
                      <a:pt x="110" y="39"/>
                    </a:cubicBezTo>
                    <a:cubicBezTo>
                      <a:pt x="0" y="5"/>
                      <a:pt x="36" y="60"/>
                      <a:pt x="6" y="0"/>
                    </a:cubicBezTo>
                    <a:close/>
                  </a:path>
                </a:pathLst>
              </a:custGeom>
              <a:solidFill>
                <a:srgbClr val="808080"/>
              </a:solidFill>
              <a:ln>
                <a:noFill/>
              </a:ln>
              <a:effectLst/>
              <a:extLst>
                <a:ext uri="{91240B29-F687-4F45-9708-019B960494DF}">
                  <a14:hiddenLine xmlns:a14="http://schemas.microsoft.com/office/drawing/2010/main" w="12700" cap="flat" cmpd="sng">
                    <a:solidFill>
                      <a:srgbClr val="292929"/>
                    </a:solidFill>
                    <a:prstDash val="solid"/>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a:latin typeface="Calibri" panose="020F0502020204030204" pitchFamily="34" charset="0"/>
                </a:endParaRPr>
              </a:p>
            </p:txBody>
          </p:sp>
          <p:sp>
            <p:nvSpPr>
              <p:cNvPr id="33" name="Freeform 30"/>
              <p:cNvSpPr>
                <a:spLocks/>
              </p:cNvSpPr>
              <p:nvPr/>
            </p:nvSpPr>
            <p:spPr bwMode="auto">
              <a:xfrm>
                <a:off x="4960938" y="4067175"/>
                <a:ext cx="282575" cy="314325"/>
              </a:xfrm>
              <a:custGeom>
                <a:avLst/>
                <a:gdLst>
                  <a:gd name="T0" fmla="*/ 119809321 w 228"/>
                  <a:gd name="T1" fmla="*/ 0 h 209"/>
                  <a:gd name="T2" fmla="*/ 239619882 w 228"/>
                  <a:gd name="T3" fmla="*/ 88212529 h 209"/>
                  <a:gd name="T4" fmla="*/ 339460570 w 228"/>
                  <a:gd name="T5" fmla="*/ 237494345 h 209"/>
                  <a:gd name="T6" fmla="*/ 239619882 w 228"/>
                  <a:gd name="T7" fmla="*/ 355112053 h 209"/>
                  <a:gd name="T8" fmla="*/ 119809321 w 228"/>
                  <a:gd name="T9" fmla="*/ 472728257 h 209"/>
                  <a:gd name="T10" fmla="*/ 19968633 w 228"/>
                  <a:gd name="T11" fmla="*/ 266899524 h 209"/>
                  <a:gd name="T12" fmla="*/ 0 w 228"/>
                  <a:gd name="T13" fmla="*/ 178686995 h 209"/>
                  <a:gd name="T14" fmla="*/ 19968633 w 228"/>
                  <a:gd name="T15" fmla="*/ 88212529 h 209"/>
                  <a:gd name="T16" fmla="*/ 79873294 w 228"/>
                  <a:gd name="T17" fmla="*/ 58808854 h 209"/>
                  <a:gd name="T18" fmla="*/ 119809321 w 228"/>
                  <a:gd name="T19" fmla="*/ 0 h 20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28" h="209">
                    <a:moveTo>
                      <a:pt x="78" y="0"/>
                    </a:moveTo>
                    <a:cubicBezTo>
                      <a:pt x="114" y="12"/>
                      <a:pt x="126" y="12"/>
                      <a:pt x="156" y="39"/>
                    </a:cubicBezTo>
                    <a:cubicBezTo>
                      <a:pt x="179" y="59"/>
                      <a:pt x="221" y="105"/>
                      <a:pt x="221" y="105"/>
                    </a:cubicBezTo>
                    <a:cubicBezTo>
                      <a:pt x="133" y="134"/>
                      <a:pt x="228" y="94"/>
                      <a:pt x="156" y="157"/>
                    </a:cubicBezTo>
                    <a:cubicBezTo>
                      <a:pt x="132" y="178"/>
                      <a:pt x="78" y="209"/>
                      <a:pt x="78" y="209"/>
                    </a:cubicBezTo>
                    <a:cubicBezTo>
                      <a:pt x="13" y="187"/>
                      <a:pt x="43" y="209"/>
                      <a:pt x="13" y="118"/>
                    </a:cubicBezTo>
                    <a:cubicBezTo>
                      <a:pt x="9" y="105"/>
                      <a:pt x="0" y="79"/>
                      <a:pt x="0" y="79"/>
                    </a:cubicBezTo>
                    <a:cubicBezTo>
                      <a:pt x="4" y="66"/>
                      <a:pt x="3" y="49"/>
                      <a:pt x="13" y="39"/>
                    </a:cubicBezTo>
                    <a:cubicBezTo>
                      <a:pt x="23" y="29"/>
                      <a:pt x="40" y="33"/>
                      <a:pt x="52" y="26"/>
                    </a:cubicBezTo>
                    <a:cubicBezTo>
                      <a:pt x="63" y="20"/>
                      <a:pt x="69" y="9"/>
                      <a:pt x="78" y="0"/>
                    </a:cubicBezTo>
                    <a:close/>
                  </a:path>
                </a:pathLst>
              </a:custGeom>
              <a:solidFill>
                <a:srgbClr val="333333"/>
              </a:solidFill>
              <a:ln>
                <a:noFill/>
              </a:ln>
              <a:effectLst/>
              <a:extLst>
                <a:ext uri="{91240B29-F687-4F45-9708-019B960494DF}">
                  <a14:hiddenLine xmlns:a14="http://schemas.microsoft.com/office/drawing/2010/main" w="12700" cap="flat" cmpd="sng">
                    <a:solidFill>
                      <a:srgbClr val="292929"/>
                    </a:solidFill>
                    <a:prstDash val="solid"/>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a:latin typeface="Calibri" panose="020F0502020204030204" pitchFamily="34" charset="0"/>
                </a:endParaRPr>
              </a:p>
            </p:txBody>
          </p:sp>
          <p:sp>
            <p:nvSpPr>
              <p:cNvPr id="34" name="Freeform 31"/>
              <p:cNvSpPr>
                <a:spLocks/>
              </p:cNvSpPr>
              <p:nvPr/>
            </p:nvSpPr>
            <p:spPr bwMode="auto">
              <a:xfrm>
                <a:off x="5092700" y="4484688"/>
                <a:ext cx="158750" cy="211137"/>
              </a:xfrm>
              <a:custGeom>
                <a:avLst/>
                <a:gdLst>
                  <a:gd name="T0" fmla="*/ 32301904 w 128"/>
                  <a:gd name="T1" fmla="*/ 116598536 h 141"/>
                  <a:gd name="T2" fmla="*/ 72294502 w 128"/>
                  <a:gd name="T3" fmla="*/ 291496341 h 141"/>
                  <a:gd name="T4" fmla="*/ 152279697 w 128"/>
                  <a:gd name="T5" fmla="*/ 262347456 h 141"/>
                  <a:gd name="T6" fmla="*/ 72294502 w 128"/>
                  <a:gd name="T7" fmla="*/ 0 h 141"/>
                  <a:gd name="T8" fmla="*/ 32301904 w 128"/>
                  <a:gd name="T9" fmla="*/ 116598536 h 14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8" h="141">
                    <a:moveTo>
                      <a:pt x="21" y="52"/>
                    </a:moveTo>
                    <a:cubicBezTo>
                      <a:pt x="30" y="78"/>
                      <a:pt x="26" y="112"/>
                      <a:pt x="47" y="130"/>
                    </a:cubicBezTo>
                    <a:cubicBezTo>
                      <a:pt x="61" y="141"/>
                      <a:pt x="93" y="134"/>
                      <a:pt x="99" y="117"/>
                    </a:cubicBezTo>
                    <a:cubicBezTo>
                      <a:pt x="128" y="40"/>
                      <a:pt x="89" y="28"/>
                      <a:pt x="47" y="0"/>
                    </a:cubicBezTo>
                    <a:cubicBezTo>
                      <a:pt x="0" y="31"/>
                      <a:pt x="1" y="12"/>
                      <a:pt x="21" y="52"/>
                    </a:cubicBezTo>
                    <a:close/>
                  </a:path>
                </a:pathLst>
              </a:custGeom>
              <a:solidFill>
                <a:srgbClr val="808080"/>
              </a:solidFill>
              <a:ln>
                <a:noFill/>
              </a:ln>
              <a:effectLst/>
              <a:extLst>
                <a:ext uri="{91240B29-F687-4F45-9708-019B960494DF}">
                  <a14:hiddenLine xmlns:a14="http://schemas.microsoft.com/office/drawing/2010/main" w="12700" cap="flat" cmpd="sng">
                    <a:solidFill>
                      <a:srgbClr val="292929"/>
                    </a:solidFill>
                    <a:prstDash val="solid"/>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a:latin typeface="Calibri" panose="020F0502020204030204" pitchFamily="34" charset="0"/>
                </a:endParaRPr>
              </a:p>
            </p:txBody>
          </p:sp>
          <p:sp>
            <p:nvSpPr>
              <p:cNvPr id="35" name="Freeform 32"/>
              <p:cNvSpPr>
                <a:spLocks/>
              </p:cNvSpPr>
              <p:nvPr/>
            </p:nvSpPr>
            <p:spPr bwMode="auto">
              <a:xfrm>
                <a:off x="5035550" y="4852988"/>
                <a:ext cx="209550" cy="177800"/>
              </a:xfrm>
              <a:custGeom>
                <a:avLst/>
                <a:gdLst>
                  <a:gd name="T0" fmla="*/ 238549255 w 170"/>
                  <a:gd name="T1" fmla="*/ 4464424 h 119"/>
                  <a:gd name="T2" fmla="*/ 41023727 w 170"/>
                  <a:gd name="T3" fmla="*/ 33486165 h 119"/>
                  <a:gd name="T4" fmla="*/ 41023727 w 170"/>
                  <a:gd name="T5" fmla="*/ 207612129 h 119"/>
                  <a:gd name="T6" fmla="*/ 100282001 w 170"/>
                  <a:gd name="T7" fmla="*/ 265654118 h 119"/>
                  <a:gd name="T8" fmla="*/ 258301191 w 170"/>
                  <a:gd name="T9" fmla="*/ 120548400 h 119"/>
                  <a:gd name="T10" fmla="*/ 238549255 w 170"/>
                  <a:gd name="T11" fmla="*/ 4464424 h 11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70" h="119">
                    <a:moveTo>
                      <a:pt x="157" y="2"/>
                    </a:moveTo>
                    <a:cubicBezTo>
                      <a:pt x="114" y="6"/>
                      <a:pt x="68" y="0"/>
                      <a:pt x="27" y="15"/>
                    </a:cubicBezTo>
                    <a:cubicBezTo>
                      <a:pt x="0" y="25"/>
                      <a:pt x="19" y="83"/>
                      <a:pt x="27" y="93"/>
                    </a:cubicBezTo>
                    <a:cubicBezTo>
                      <a:pt x="37" y="105"/>
                      <a:pt x="53" y="110"/>
                      <a:pt x="66" y="119"/>
                    </a:cubicBezTo>
                    <a:cubicBezTo>
                      <a:pt x="128" y="103"/>
                      <a:pt x="149" y="117"/>
                      <a:pt x="170" y="54"/>
                    </a:cubicBezTo>
                    <a:cubicBezTo>
                      <a:pt x="121" y="21"/>
                      <a:pt x="120" y="39"/>
                      <a:pt x="157" y="2"/>
                    </a:cubicBezTo>
                    <a:close/>
                  </a:path>
                </a:pathLst>
              </a:custGeom>
              <a:solidFill>
                <a:srgbClr val="808080"/>
              </a:solidFill>
              <a:ln>
                <a:noFill/>
              </a:ln>
              <a:effectLst/>
              <a:extLst>
                <a:ext uri="{91240B29-F687-4F45-9708-019B960494DF}">
                  <a14:hiddenLine xmlns:a14="http://schemas.microsoft.com/office/drawing/2010/main" w="12700" cap="flat" cmpd="sng">
                    <a:solidFill>
                      <a:srgbClr val="292929"/>
                    </a:solidFill>
                    <a:prstDash val="solid"/>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a:latin typeface="Calibri" panose="020F0502020204030204" pitchFamily="34" charset="0"/>
                </a:endParaRPr>
              </a:p>
            </p:txBody>
          </p:sp>
          <p:sp>
            <p:nvSpPr>
              <p:cNvPr id="36" name="Freeform 33"/>
              <p:cNvSpPr>
                <a:spLocks/>
              </p:cNvSpPr>
              <p:nvPr/>
            </p:nvSpPr>
            <p:spPr bwMode="auto">
              <a:xfrm flipV="1">
                <a:off x="4776788" y="5059363"/>
                <a:ext cx="180975" cy="269875"/>
              </a:xfrm>
              <a:custGeom>
                <a:avLst/>
                <a:gdLst>
                  <a:gd name="T0" fmla="*/ 75814701 w 144"/>
                  <a:gd name="T1" fmla="*/ 94834356 h 192"/>
                  <a:gd name="T2" fmla="*/ 0 w 144"/>
                  <a:gd name="T3" fmla="*/ 284501663 h 192"/>
                  <a:gd name="T4" fmla="*/ 151629401 w 144"/>
                  <a:gd name="T5" fmla="*/ 379336019 h 192"/>
                  <a:gd name="T6" fmla="*/ 227444102 w 144"/>
                  <a:gd name="T7" fmla="*/ 189668712 h 192"/>
                  <a:gd name="T8" fmla="*/ 227444102 w 144"/>
                  <a:gd name="T9" fmla="*/ 0 h 192"/>
                  <a:gd name="T10" fmla="*/ 75814701 w 144"/>
                  <a:gd name="T11" fmla="*/ 94834356 h 1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4" h="192">
                    <a:moveTo>
                      <a:pt x="48" y="48"/>
                    </a:moveTo>
                    <a:lnTo>
                      <a:pt x="0" y="144"/>
                    </a:lnTo>
                    <a:lnTo>
                      <a:pt x="96" y="192"/>
                    </a:lnTo>
                    <a:lnTo>
                      <a:pt x="144" y="96"/>
                    </a:lnTo>
                    <a:lnTo>
                      <a:pt x="144" y="0"/>
                    </a:lnTo>
                    <a:lnTo>
                      <a:pt x="48" y="48"/>
                    </a:lnTo>
                    <a:close/>
                  </a:path>
                </a:pathLst>
              </a:custGeom>
              <a:solidFill>
                <a:srgbClr val="4D4D4D"/>
              </a:solidFill>
              <a:ln>
                <a:noFill/>
              </a:ln>
              <a:effectLst/>
              <a:extLst>
                <a:ext uri="{91240B29-F687-4F45-9708-019B960494DF}">
                  <a14:hiddenLine xmlns:a14="http://schemas.microsoft.com/office/drawing/2010/main" w="12700" cap="flat" cmpd="sng">
                    <a:solidFill>
                      <a:srgbClr val="292929"/>
                    </a:solidFill>
                    <a:prstDash val="solid"/>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a:latin typeface="Calibri" panose="020F0502020204030204" pitchFamily="34" charset="0"/>
                </a:endParaRPr>
              </a:p>
            </p:txBody>
          </p:sp>
          <p:sp>
            <p:nvSpPr>
              <p:cNvPr id="37" name="Freeform 34"/>
              <p:cNvSpPr>
                <a:spLocks/>
              </p:cNvSpPr>
              <p:nvPr/>
            </p:nvSpPr>
            <p:spPr bwMode="auto">
              <a:xfrm flipV="1">
                <a:off x="5181600" y="5305425"/>
                <a:ext cx="255588" cy="234950"/>
              </a:xfrm>
              <a:custGeom>
                <a:avLst/>
                <a:gdLst>
                  <a:gd name="T0" fmla="*/ 73775977 w 204"/>
                  <a:gd name="T1" fmla="*/ 98966005 h 167"/>
                  <a:gd name="T2" fmla="*/ 134995568 w 204"/>
                  <a:gd name="T3" fmla="*/ 330547919 h 167"/>
                  <a:gd name="T4" fmla="*/ 318651833 w 204"/>
                  <a:gd name="T5" fmla="*/ 201890987 h 167"/>
                  <a:gd name="T6" fmla="*/ 298246138 w 204"/>
                  <a:gd name="T7" fmla="*/ 98966005 h 167"/>
                  <a:gd name="T8" fmla="*/ 73775977 w 204"/>
                  <a:gd name="T9" fmla="*/ 98966005 h 16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4" h="167">
                    <a:moveTo>
                      <a:pt x="47" y="50"/>
                    </a:moveTo>
                    <a:cubicBezTo>
                      <a:pt x="0" y="121"/>
                      <a:pt x="15" y="131"/>
                      <a:pt x="86" y="167"/>
                    </a:cubicBezTo>
                    <a:cubicBezTo>
                      <a:pt x="153" y="154"/>
                      <a:pt x="181" y="167"/>
                      <a:pt x="203" y="102"/>
                    </a:cubicBezTo>
                    <a:cubicBezTo>
                      <a:pt x="199" y="85"/>
                      <a:pt x="204" y="62"/>
                      <a:pt x="190" y="50"/>
                    </a:cubicBezTo>
                    <a:cubicBezTo>
                      <a:pt x="132" y="0"/>
                      <a:pt x="102" y="28"/>
                      <a:pt x="47" y="50"/>
                    </a:cubicBezTo>
                    <a:close/>
                  </a:path>
                </a:pathLst>
              </a:custGeom>
              <a:solidFill>
                <a:srgbClr val="B2B2B2"/>
              </a:solidFill>
              <a:ln>
                <a:noFill/>
              </a:ln>
              <a:effectLst/>
              <a:extLst>
                <a:ext uri="{91240B29-F687-4F45-9708-019B960494DF}">
                  <a14:hiddenLine xmlns:a14="http://schemas.microsoft.com/office/drawing/2010/main" w="12700" cap="flat" cmpd="sng">
                    <a:solidFill>
                      <a:srgbClr val="292929"/>
                    </a:solidFill>
                    <a:prstDash val="solid"/>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a:latin typeface="Calibri" panose="020F0502020204030204" pitchFamily="34" charset="0"/>
                </a:endParaRPr>
              </a:p>
            </p:txBody>
          </p:sp>
          <p:sp>
            <p:nvSpPr>
              <p:cNvPr id="38" name="Freeform 35"/>
              <p:cNvSpPr>
                <a:spLocks/>
              </p:cNvSpPr>
              <p:nvPr/>
            </p:nvSpPr>
            <p:spPr bwMode="auto">
              <a:xfrm flipV="1">
                <a:off x="4546600" y="4695825"/>
                <a:ext cx="233363" cy="298450"/>
              </a:xfrm>
              <a:custGeom>
                <a:avLst/>
                <a:gdLst>
                  <a:gd name="T0" fmla="*/ 9444928 w 186"/>
                  <a:gd name="T1" fmla="*/ 0 h 212"/>
                  <a:gd name="T2" fmla="*/ 70835708 w 186"/>
                  <a:gd name="T3" fmla="*/ 156566588 h 212"/>
                  <a:gd name="T4" fmla="*/ 152689662 w 186"/>
                  <a:gd name="T5" fmla="*/ 414207774 h 212"/>
                  <a:gd name="T6" fmla="*/ 234543616 w 186"/>
                  <a:gd name="T7" fmla="*/ 388442529 h 212"/>
                  <a:gd name="T8" fmla="*/ 173152837 w 186"/>
                  <a:gd name="T9" fmla="*/ 77292919 h 212"/>
                  <a:gd name="T10" fmla="*/ 9444928 w 186"/>
                  <a:gd name="T11" fmla="*/ 0 h 21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86" h="212">
                    <a:moveTo>
                      <a:pt x="6" y="0"/>
                    </a:moveTo>
                    <a:cubicBezTo>
                      <a:pt x="27" y="31"/>
                      <a:pt x="39" y="42"/>
                      <a:pt x="45" y="79"/>
                    </a:cubicBezTo>
                    <a:cubicBezTo>
                      <a:pt x="67" y="212"/>
                      <a:pt x="18" y="183"/>
                      <a:pt x="97" y="209"/>
                    </a:cubicBezTo>
                    <a:cubicBezTo>
                      <a:pt x="114" y="205"/>
                      <a:pt x="135" y="207"/>
                      <a:pt x="149" y="196"/>
                    </a:cubicBezTo>
                    <a:cubicBezTo>
                      <a:pt x="186" y="166"/>
                      <a:pt x="165" y="56"/>
                      <a:pt x="110" y="39"/>
                    </a:cubicBezTo>
                    <a:cubicBezTo>
                      <a:pt x="0" y="5"/>
                      <a:pt x="36" y="60"/>
                      <a:pt x="6" y="0"/>
                    </a:cubicBezTo>
                    <a:close/>
                  </a:path>
                </a:pathLst>
              </a:custGeom>
              <a:solidFill>
                <a:srgbClr val="4D4D4D"/>
              </a:solidFill>
              <a:ln>
                <a:noFill/>
              </a:ln>
              <a:effectLst/>
              <a:extLst>
                <a:ext uri="{91240B29-F687-4F45-9708-019B960494DF}">
                  <a14:hiddenLine xmlns:a14="http://schemas.microsoft.com/office/drawing/2010/main" w="12700" cap="flat" cmpd="sng">
                    <a:solidFill>
                      <a:srgbClr val="292929"/>
                    </a:solidFill>
                    <a:prstDash val="solid"/>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a:latin typeface="Calibri" panose="020F0502020204030204" pitchFamily="34" charset="0"/>
                </a:endParaRPr>
              </a:p>
            </p:txBody>
          </p:sp>
          <p:sp>
            <p:nvSpPr>
              <p:cNvPr id="39" name="Freeform 36"/>
              <p:cNvSpPr>
                <a:spLocks/>
              </p:cNvSpPr>
              <p:nvPr/>
            </p:nvSpPr>
            <p:spPr bwMode="auto">
              <a:xfrm flipV="1">
                <a:off x="4006850" y="2981325"/>
                <a:ext cx="285750" cy="293688"/>
              </a:xfrm>
              <a:custGeom>
                <a:avLst/>
                <a:gdLst>
                  <a:gd name="T0" fmla="*/ 122517819 w 228"/>
                  <a:gd name="T1" fmla="*/ 0 h 209"/>
                  <a:gd name="T2" fmla="*/ 245034385 w 228"/>
                  <a:gd name="T3" fmla="*/ 77009490 h 209"/>
                  <a:gd name="T4" fmla="*/ 347132359 w 228"/>
                  <a:gd name="T5" fmla="*/ 207333892 h 209"/>
                  <a:gd name="T6" fmla="*/ 245034385 w 228"/>
                  <a:gd name="T7" fmla="*/ 310012275 h 209"/>
                  <a:gd name="T8" fmla="*/ 122517819 w 228"/>
                  <a:gd name="T9" fmla="*/ 412692064 h 209"/>
                  <a:gd name="T10" fmla="*/ 20419845 w 228"/>
                  <a:gd name="T11" fmla="*/ 233002785 h 209"/>
                  <a:gd name="T12" fmla="*/ 0 w 228"/>
                  <a:gd name="T13" fmla="*/ 155993295 h 209"/>
                  <a:gd name="T14" fmla="*/ 20419845 w 228"/>
                  <a:gd name="T15" fmla="*/ 77009490 h 209"/>
                  <a:gd name="T16" fmla="*/ 81678128 w 228"/>
                  <a:gd name="T17" fmla="*/ 51339192 h 209"/>
                  <a:gd name="T18" fmla="*/ 122517819 w 228"/>
                  <a:gd name="T19" fmla="*/ 0 h 20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28" h="209">
                    <a:moveTo>
                      <a:pt x="78" y="0"/>
                    </a:moveTo>
                    <a:cubicBezTo>
                      <a:pt x="114" y="12"/>
                      <a:pt x="126" y="12"/>
                      <a:pt x="156" y="39"/>
                    </a:cubicBezTo>
                    <a:cubicBezTo>
                      <a:pt x="179" y="59"/>
                      <a:pt x="221" y="105"/>
                      <a:pt x="221" y="105"/>
                    </a:cubicBezTo>
                    <a:cubicBezTo>
                      <a:pt x="133" y="134"/>
                      <a:pt x="228" y="94"/>
                      <a:pt x="156" y="157"/>
                    </a:cubicBezTo>
                    <a:cubicBezTo>
                      <a:pt x="132" y="178"/>
                      <a:pt x="78" y="209"/>
                      <a:pt x="78" y="209"/>
                    </a:cubicBezTo>
                    <a:cubicBezTo>
                      <a:pt x="13" y="187"/>
                      <a:pt x="43" y="209"/>
                      <a:pt x="13" y="118"/>
                    </a:cubicBezTo>
                    <a:cubicBezTo>
                      <a:pt x="9" y="105"/>
                      <a:pt x="0" y="79"/>
                      <a:pt x="0" y="79"/>
                    </a:cubicBezTo>
                    <a:cubicBezTo>
                      <a:pt x="4" y="66"/>
                      <a:pt x="3" y="49"/>
                      <a:pt x="13" y="39"/>
                    </a:cubicBezTo>
                    <a:cubicBezTo>
                      <a:pt x="23" y="29"/>
                      <a:pt x="40" y="33"/>
                      <a:pt x="52" y="26"/>
                    </a:cubicBezTo>
                    <a:cubicBezTo>
                      <a:pt x="63" y="20"/>
                      <a:pt x="69" y="9"/>
                      <a:pt x="78" y="0"/>
                    </a:cubicBezTo>
                    <a:close/>
                  </a:path>
                </a:pathLst>
              </a:custGeom>
              <a:solidFill>
                <a:srgbClr val="4D4D4D"/>
              </a:solidFill>
              <a:ln>
                <a:noFill/>
              </a:ln>
              <a:effectLst/>
              <a:extLst>
                <a:ext uri="{91240B29-F687-4F45-9708-019B960494DF}">
                  <a14:hiddenLine xmlns:a14="http://schemas.microsoft.com/office/drawing/2010/main" w="12700" cap="flat" cmpd="sng">
                    <a:solidFill>
                      <a:srgbClr val="292929"/>
                    </a:solidFill>
                    <a:prstDash val="solid"/>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a:latin typeface="Calibri" panose="020F0502020204030204" pitchFamily="34" charset="0"/>
                </a:endParaRPr>
              </a:p>
            </p:txBody>
          </p:sp>
          <p:sp>
            <p:nvSpPr>
              <p:cNvPr id="40" name="Freeform 37"/>
              <p:cNvSpPr>
                <a:spLocks/>
              </p:cNvSpPr>
              <p:nvPr/>
            </p:nvSpPr>
            <p:spPr bwMode="auto">
              <a:xfrm flipV="1">
                <a:off x="4343400" y="5153025"/>
                <a:ext cx="211138" cy="166688"/>
              </a:xfrm>
              <a:custGeom>
                <a:avLst/>
                <a:gdLst>
                  <a:gd name="T0" fmla="*/ 242177770 w 170"/>
                  <a:gd name="T1" fmla="*/ 3923471 h 119"/>
                  <a:gd name="T2" fmla="*/ 41648833 w 170"/>
                  <a:gd name="T3" fmla="*/ 29430938 h 119"/>
                  <a:gd name="T4" fmla="*/ 41648833 w 170"/>
                  <a:gd name="T5" fmla="*/ 182472933 h 119"/>
                  <a:gd name="T6" fmla="*/ 101807018 w 170"/>
                  <a:gd name="T7" fmla="*/ 233486465 h 119"/>
                  <a:gd name="T8" fmla="*/ 262230912 w 170"/>
                  <a:gd name="T9" fmla="*/ 105951935 h 119"/>
                  <a:gd name="T10" fmla="*/ 242177770 w 170"/>
                  <a:gd name="T11" fmla="*/ 3923471 h 11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70" h="119">
                    <a:moveTo>
                      <a:pt x="157" y="2"/>
                    </a:moveTo>
                    <a:cubicBezTo>
                      <a:pt x="114" y="6"/>
                      <a:pt x="68" y="0"/>
                      <a:pt x="27" y="15"/>
                    </a:cubicBezTo>
                    <a:cubicBezTo>
                      <a:pt x="0" y="25"/>
                      <a:pt x="19" y="83"/>
                      <a:pt x="27" y="93"/>
                    </a:cubicBezTo>
                    <a:cubicBezTo>
                      <a:pt x="37" y="105"/>
                      <a:pt x="53" y="110"/>
                      <a:pt x="66" y="119"/>
                    </a:cubicBezTo>
                    <a:cubicBezTo>
                      <a:pt x="128" y="103"/>
                      <a:pt x="149" y="117"/>
                      <a:pt x="170" y="54"/>
                    </a:cubicBezTo>
                    <a:cubicBezTo>
                      <a:pt x="121" y="21"/>
                      <a:pt x="120" y="39"/>
                      <a:pt x="157" y="2"/>
                    </a:cubicBezTo>
                    <a:close/>
                  </a:path>
                </a:pathLst>
              </a:custGeom>
              <a:solidFill>
                <a:srgbClr val="4D4D4D"/>
              </a:solidFill>
              <a:ln>
                <a:noFill/>
              </a:ln>
              <a:effectLst/>
              <a:extLst>
                <a:ext uri="{91240B29-F687-4F45-9708-019B960494DF}">
                  <a14:hiddenLine xmlns:a14="http://schemas.microsoft.com/office/drawing/2010/main" w="12700" cap="flat" cmpd="sng">
                    <a:solidFill>
                      <a:srgbClr val="292929"/>
                    </a:solidFill>
                    <a:prstDash val="solid"/>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a:latin typeface="Calibri" panose="020F0502020204030204" pitchFamily="34" charset="0"/>
                </a:endParaRPr>
              </a:p>
            </p:txBody>
          </p:sp>
          <p:sp>
            <p:nvSpPr>
              <p:cNvPr id="41" name="Freeform 38"/>
              <p:cNvSpPr>
                <a:spLocks/>
              </p:cNvSpPr>
              <p:nvPr/>
            </p:nvSpPr>
            <p:spPr bwMode="auto">
              <a:xfrm flipV="1">
                <a:off x="3459163" y="4240213"/>
                <a:ext cx="179387" cy="269875"/>
              </a:xfrm>
              <a:custGeom>
                <a:avLst/>
                <a:gdLst>
                  <a:gd name="T0" fmla="*/ 74490452 w 144"/>
                  <a:gd name="T1" fmla="*/ 94834356 h 192"/>
                  <a:gd name="T2" fmla="*/ 0 w 144"/>
                  <a:gd name="T3" fmla="*/ 284501663 h 192"/>
                  <a:gd name="T4" fmla="*/ 148979658 w 144"/>
                  <a:gd name="T5" fmla="*/ 379336019 h 192"/>
                  <a:gd name="T6" fmla="*/ 223470110 w 144"/>
                  <a:gd name="T7" fmla="*/ 189668712 h 192"/>
                  <a:gd name="T8" fmla="*/ 223470110 w 144"/>
                  <a:gd name="T9" fmla="*/ 0 h 192"/>
                  <a:gd name="T10" fmla="*/ 74490452 w 144"/>
                  <a:gd name="T11" fmla="*/ 94834356 h 1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4" h="192">
                    <a:moveTo>
                      <a:pt x="48" y="48"/>
                    </a:moveTo>
                    <a:lnTo>
                      <a:pt x="0" y="144"/>
                    </a:lnTo>
                    <a:lnTo>
                      <a:pt x="96" y="192"/>
                    </a:lnTo>
                    <a:lnTo>
                      <a:pt x="144" y="96"/>
                    </a:lnTo>
                    <a:lnTo>
                      <a:pt x="144" y="0"/>
                    </a:lnTo>
                    <a:lnTo>
                      <a:pt x="48" y="48"/>
                    </a:lnTo>
                    <a:close/>
                  </a:path>
                </a:pathLst>
              </a:custGeom>
              <a:solidFill>
                <a:srgbClr val="4D4D4D"/>
              </a:solidFill>
              <a:ln>
                <a:noFill/>
              </a:ln>
              <a:effectLst/>
              <a:extLst>
                <a:ext uri="{91240B29-F687-4F45-9708-019B960494DF}">
                  <a14:hiddenLine xmlns:a14="http://schemas.microsoft.com/office/drawing/2010/main" w="12700" cap="flat" cmpd="sng">
                    <a:solidFill>
                      <a:srgbClr val="292929"/>
                    </a:solidFill>
                    <a:prstDash val="solid"/>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a:latin typeface="Calibri" panose="020F0502020204030204" pitchFamily="34" charset="0"/>
                </a:endParaRPr>
              </a:p>
            </p:txBody>
          </p:sp>
          <p:sp>
            <p:nvSpPr>
              <p:cNvPr id="42" name="Freeform 39"/>
              <p:cNvSpPr>
                <a:spLocks/>
              </p:cNvSpPr>
              <p:nvPr/>
            </p:nvSpPr>
            <p:spPr bwMode="auto">
              <a:xfrm flipV="1">
                <a:off x="3867150" y="5210175"/>
                <a:ext cx="255588" cy="234950"/>
              </a:xfrm>
              <a:custGeom>
                <a:avLst/>
                <a:gdLst>
                  <a:gd name="T0" fmla="*/ 73775977 w 204"/>
                  <a:gd name="T1" fmla="*/ 98966005 h 167"/>
                  <a:gd name="T2" fmla="*/ 134995568 w 204"/>
                  <a:gd name="T3" fmla="*/ 330547919 h 167"/>
                  <a:gd name="T4" fmla="*/ 318651833 w 204"/>
                  <a:gd name="T5" fmla="*/ 201890987 h 167"/>
                  <a:gd name="T6" fmla="*/ 298246138 w 204"/>
                  <a:gd name="T7" fmla="*/ 98966005 h 167"/>
                  <a:gd name="T8" fmla="*/ 73775977 w 204"/>
                  <a:gd name="T9" fmla="*/ 98966005 h 16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4" h="167">
                    <a:moveTo>
                      <a:pt x="47" y="50"/>
                    </a:moveTo>
                    <a:cubicBezTo>
                      <a:pt x="0" y="121"/>
                      <a:pt x="15" y="131"/>
                      <a:pt x="86" y="167"/>
                    </a:cubicBezTo>
                    <a:cubicBezTo>
                      <a:pt x="153" y="154"/>
                      <a:pt x="181" y="167"/>
                      <a:pt x="203" y="102"/>
                    </a:cubicBezTo>
                    <a:cubicBezTo>
                      <a:pt x="199" y="85"/>
                      <a:pt x="204" y="62"/>
                      <a:pt x="190" y="50"/>
                    </a:cubicBezTo>
                    <a:cubicBezTo>
                      <a:pt x="132" y="0"/>
                      <a:pt x="102" y="28"/>
                      <a:pt x="47" y="50"/>
                    </a:cubicBezTo>
                    <a:close/>
                  </a:path>
                </a:pathLst>
              </a:custGeom>
              <a:solidFill>
                <a:srgbClr val="4D4D4D"/>
              </a:solidFill>
              <a:ln>
                <a:noFill/>
              </a:ln>
              <a:effectLst/>
              <a:extLst>
                <a:ext uri="{91240B29-F687-4F45-9708-019B960494DF}">
                  <a14:hiddenLine xmlns:a14="http://schemas.microsoft.com/office/drawing/2010/main" w="12700" cap="flat" cmpd="sng">
                    <a:solidFill>
                      <a:srgbClr val="292929"/>
                    </a:solidFill>
                    <a:prstDash val="solid"/>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a:latin typeface="Calibri" panose="020F0502020204030204" pitchFamily="34" charset="0"/>
                </a:endParaRPr>
              </a:p>
            </p:txBody>
          </p:sp>
          <p:sp>
            <p:nvSpPr>
              <p:cNvPr id="43" name="Freeform 40"/>
              <p:cNvSpPr>
                <a:spLocks/>
              </p:cNvSpPr>
              <p:nvPr/>
            </p:nvSpPr>
            <p:spPr bwMode="auto">
              <a:xfrm flipV="1">
                <a:off x="3754438" y="4600575"/>
                <a:ext cx="233362" cy="323850"/>
              </a:xfrm>
              <a:custGeom>
                <a:avLst/>
                <a:gdLst>
                  <a:gd name="T0" fmla="*/ 11018199 w 186"/>
                  <a:gd name="T1" fmla="*/ 172959733 h 231"/>
                  <a:gd name="T2" fmla="*/ 154262319 w 186"/>
                  <a:gd name="T3" fmla="*/ 454020877 h 231"/>
                  <a:gd name="T4" fmla="*/ 237690489 w 186"/>
                  <a:gd name="T5" fmla="*/ 428470373 h 231"/>
                  <a:gd name="T6" fmla="*/ 195189748 w 186"/>
                  <a:gd name="T7" fmla="*/ 198511638 h 231"/>
                  <a:gd name="T8" fmla="*/ 174725406 w 186"/>
                  <a:gd name="T9" fmla="*/ 45205815 h 231"/>
                  <a:gd name="T10" fmla="*/ 31482541 w 186"/>
                  <a:gd name="T11" fmla="*/ 45205815 h 231"/>
                  <a:gd name="T12" fmla="*/ 11018199 w 186"/>
                  <a:gd name="T13" fmla="*/ 172959733 h 23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86" h="231">
                    <a:moveTo>
                      <a:pt x="7" y="88"/>
                    </a:moveTo>
                    <a:cubicBezTo>
                      <a:pt x="22" y="204"/>
                      <a:pt x="0" y="198"/>
                      <a:pt x="98" y="231"/>
                    </a:cubicBezTo>
                    <a:cubicBezTo>
                      <a:pt x="116" y="227"/>
                      <a:pt x="137" y="229"/>
                      <a:pt x="151" y="218"/>
                    </a:cubicBezTo>
                    <a:cubicBezTo>
                      <a:pt x="186" y="190"/>
                      <a:pt x="135" y="132"/>
                      <a:pt x="124" y="101"/>
                    </a:cubicBezTo>
                    <a:cubicBezTo>
                      <a:pt x="120" y="75"/>
                      <a:pt x="124" y="46"/>
                      <a:pt x="111" y="23"/>
                    </a:cubicBezTo>
                    <a:cubicBezTo>
                      <a:pt x="98" y="0"/>
                      <a:pt x="29" y="12"/>
                      <a:pt x="20" y="23"/>
                    </a:cubicBezTo>
                    <a:cubicBezTo>
                      <a:pt x="6" y="40"/>
                      <a:pt x="11" y="66"/>
                      <a:pt x="7" y="88"/>
                    </a:cubicBezTo>
                    <a:close/>
                  </a:path>
                </a:pathLst>
              </a:custGeom>
              <a:solidFill>
                <a:srgbClr val="4D4D4D"/>
              </a:solidFill>
              <a:ln>
                <a:noFill/>
              </a:ln>
              <a:effectLst/>
              <a:extLst>
                <a:ext uri="{91240B29-F687-4F45-9708-019B960494DF}">
                  <a14:hiddenLine xmlns:a14="http://schemas.microsoft.com/office/drawing/2010/main" w="12700" cap="flat" cmpd="sng">
                    <a:solidFill>
                      <a:srgbClr val="292929"/>
                    </a:solidFill>
                    <a:prstDash val="solid"/>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a:latin typeface="Calibri" panose="020F0502020204030204" pitchFamily="34" charset="0"/>
                </a:endParaRPr>
              </a:p>
            </p:txBody>
          </p:sp>
          <p:sp>
            <p:nvSpPr>
              <p:cNvPr id="44" name="Freeform 41"/>
              <p:cNvSpPr>
                <a:spLocks/>
              </p:cNvSpPr>
              <p:nvPr/>
            </p:nvSpPr>
            <p:spPr bwMode="auto">
              <a:xfrm flipV="1">
                <a:off x="3055938" y="4105275"/>
                <a:ext cx="233362" cy="298450"/>
              </a:xfrm>
              <a:custGeom>
                <a:avLst/>
                <a:gdLst>
                  <a:gd name="T0" fmla="*/ 9444888 w 186"/>
                  <a:gd name="T1" fmla="*/ 0 h 212"/>
                  <a:gd name="T2" fmla="*/ 70835404 w 186"/>
                  <a:gd name="T3" fmla="*/ 156566588 h 212"/>
                  <a:gd name="T4" fmla="*/ 152689008 w 186"/>
                  <a:gd name="T5" fmla="*/ 414207774 h 212"/>
                  <a:gd name="T6" fmla="*/ 234542611 w 186"/>
                  <a:gd name="T7" fmla="*/ 388442529 h 212"/>
                  <a:gd name="T8" fmla="*/ 173152095 w 186"/>
                  <a:gd name="T9" fmla="*/ 77292919 h 212"/>
                  <a:gd name="T10" fmla="*/ 9444888 w 186"/>
                  <a:gd name="T11" fmla="*/ 0 h 21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86" h="212">
                    <a:moveTo>
                      <a:pt x="6" y="0"/>
                    </a:moveTo>
                    <a:cubicBezTo>
                      <a:pt x="27" y="31"/>
                      <a:pt x="39" y="42"/>
                      <a:pt x="45" y="79"/>
                    </a:cubicBezTo>
                    <a:cubicBezTo>
                      <a:pt x="67" y="212"/>
                      <a:pt x="18" y="183"/>
                      <a:pt x="97" y="209"/>
                    </a:cubicBezTo>
                    <a:cubicBezTo>
                      <a:pt x="114" y="205"/>
                      <a:pt x="135" y="207"/>
                      <a:pt x="149" y="196"/>
                    </a:cubicBezTo>
                    <a:cubicBezTo>
                      <a:pt x="186" y="166"/>
                      <a:pt x="165" y="56"/>
                      <a:pt x="110" y="39"/>
                    </a:cubicBezTo>
                    <a:cubicBezTo>
                      <a:pt x="0" y="5"/>
                      <a:pt x="36" y="60"/>
                      <a:pt x="6" y="0"/>
                    </a:cubicBezTo>
                    <a:close/>
                  </a:path>
                </a:pathLst>
              </a:custGeom>
              <a:solidFill>
                <a:srgbClr val="4D4D4D"/>
              </a:solidFill>
              <a:ln>
                <a:noFill/>
              </a:ln>
              <a:effectLst/>
              <a:extLst>
                <a:ext uri="{91240B29-F687-4F45-9708-019B960494DF}">
                  <a14:hiddenLine xmlns:a14="http://schemas.microsoft.com/office/drawing/2010/main" w="12700" cap="flat" cmpd="sng">
                    <a:solidFill>
                      <a:srgbClr val="292929"/>
                    </a:solidFill>
                    <a:prstDash val="solid"/>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a:latin typeface="Calibri" panose="020F0502020204030204" pitchFamily="34" charset="0"/>
                </a:endParaRPr>
              </a:p>
            </p:txBody>
          </p:sp>
          <p:sp>
            <p:nvSpPr>
              <p:cNvPr id="45" name="Freeform 42"/>
              <p:cNvSpPr>
                <a:spLocks/>
              </p:cNvSpPr>
              <p:nvPr/>
            </p:nvSpPr>
            <p:spPr bwMode="auto">
              <a:xfrm flipV="1">
                <a:off x="3259138" y="4638675"/>
                <a:ext cx="285750" cy="293688"/>
              </a:xfrm>
              <a:custGeom>
                <a:avLst/>
                <a:gdLst>
                  <a:gd name="T0" fmla="*/ 122517819 w 228"/>
                  <a:gd name="T1" fmla="*/ 0 h 209"/>
                  <a:gd name="T2" fmla="*/ 245034385 w 228"/>
                  <a:gd name="T3" fmla="*/ 77009490 h 209"/>
                  <a:gd name="T4" fmla="*/ 347132359 w 228"/>
                  <a:gd name="T5" fmla="*/ 207333892 h 209"/>
                  <a:gd name="T6" fmla="*/ 245034385 w 228"/>
                  <a:gd name="T7" fmla="*/ 310012275 h 209"/>
                  <a:gd name="T8" fmla="*/ 122517819 w 228"/>
                  <a:gd name="T9" fmla="*/ 412692064 h 209"/>
                  <a:gd name="T10" fmla="*/ 20419845 w 228"/>
                  <a:gd name="T11" fmla="*/ 233002785 h 209"/>
                  <a:gd name="T12" fmla="*/ 0 w 228"/>
                  <a:gd name="T13" fmla="*/ 155993295 h 209"/>
                  <a:gd name="T14" fmla="*/ 20419845 w 228"/>
                  <a:gd name="T15" fmla="*/ 77009490 h 209"/>
                  <a:gd name="T16" fmla="*/ 81678128 w 228"/>
                  <a:gd name="T17" fmla="*/ 51339192 h 209"/>
                  <a:gd name="T18" fmla="*/ 122517819 w 228"/>
                  <a:gd name="T19" fmla="*/ 0 h 20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28" h="209">
                    <a:moveTo>
                      <a:pt x="78" y="0"/>
                    </a:moveTo>
                    <a:cubicBezTo>
                      <a:pt x="114" y="12"/>
                      <a:pt x="126" y="12"/>
                      <a:pt x="156" y="39"/>
                    </a:cubicBezTo>
                    <a:cubicBezTo>
                      <a:pt x="179" y="59"/>
                      <a:pt x="221" y="105"/>
                      <a:pt x="221" y="105"/>
                    </a:cubicBezTo>
                    <a:cubicBezTo>
                      <a:pt x="133" y="134"/>
                      <a:pt x="228" y="94"/>
                      <a:pt x="156" y="157"/>
                    </a:cubicBezTo>
                    <a:cubicBezTo>
                      <a:pt x="132" y="178"/>
                      <a:pt x="78" y="209"/>
                      <a:pt x="78" y="209"/>
                    </a:cubicBezTo>
                    <a:cubicBezTo>
                      <a:pt x="13" y="187"/>
                      <a:pt x="43" y="209"/>
                      <a:pt x="13" y="118"/>
                    </a:cubicBezTo>
                    <a:cubicBezTo>
                      <a:pt x="9" y="105"/>
                      <a:pt x="0" y="79"/>
                      <a:pt x="0" y="79"/>
                    </a:cubicBezTo>
                    <a:cubicBezTo>
                      <a:pt x="4" y="66"/>
                      <a:pt x="3" y="49"/>
                      <a:pt x="13" y="39"/>
                    </a:cubicBezTo>
                    <a:cubicBezTo>
                      <a:pt x="23" y="29"/>
                      <a:pt x="40" y="33"/>
                      <a:pt x="52" y="26"/>
                    </a:cubicBezTo>
                    <a:cubicBezTo>
                      <a:pt x="63" y="20"/>
                      <a:pt x="69" y="9"/>
                      <a:pt x="78" y="0"/>
                    </a:cubicBezTo>
                    <a:close/>
                  </a:path>
                </a:pathLst>
              </a:custGeom>
              <a:solidFill>
                <a:srgbClr val="4D4D4D"/>
              </a:solidFill>
              <a:ln>
                <a:noFill/>
              </a:ln>
              <a:effectLst/>
              <a:extLst>
                <a:ext uri="{91240B29-F687-4F45-9708-019B960494DF}">
                  <a14:hiddenLine xmlns:a14="http://schemas.microsoft.com/office/drawing/2010/main" w="12700" cap="flat" cmpd="sng">
                    <a:solidFill>
                      <a:srgbClr val="292929"/>
                    </a:solidFill>
                    <a:prstDash val="solid"/>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a:latin typeface="Calibri" panose="020F0502020204030204" pitchFamily="34" charset="0"/>
                </a:endParaRPr>
              </a:p>
            </p:txBody>
          </p:sp>
          <p:sp>
            <p:nvSpPr>
              <p:cNvPr id="46" name="Freeform 43"/>
              <p:cNvSpPr>
                <a:spLocks/>
              </p:cNvSpPr>
              <p:nvPr/>
            </p:nvSpPr>
            <p:spPr bwMode="auto">
              <a:xfrm flipV="1">
                <a:off x="3124200" y="5076825"/>
                <a:ext cx="158750" cy="198438"/>
              </a:xfrm>
              <a:custGeom>
                <a:avLst/>
                <a:gdLst>
                  <a:gd name="T0" fmla="*/ 32301904 w 128"/>
                  <a:gd name="T1" fmla="*/ 102994951 h 141"/>
                  <a:gd name="T2" fmla="*/ 72294502 w 128"/>
                  <a:gd name="T3" fmla="*/ 257486675 h 141"/>
                  <a:gd name="T4" fmla="*/ 152279697 w 128"/>
                  <a:gd name="T5" fmla="*/ 231737585 h 141"/>
                  <a:gd name="T6" fmla="*/ 72294502 w 128"/>
                  <a:gd name="T7" fmla="*/ 0 h 141"/>
                  <a:gd name="T8" fmla="*/ 32301904 w 128"/>
                  <a:gd name="T9" fmla="*/ 102994951 h 14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8" h="141">
                    <a:moveTo>
                      <a:pt x="21" y="52"/>
                    </a:moveTo>
                    <a:cubicBezTo>
                      <a:pt x="30" y="78"/>
                      <a:pt x="26" y="112"/>
                      <a:pt x="47" y="130"/>
                    </a:cubicBezTo>
                    <a:cubicBezTo>
                      <a:pt x="61" y="141"/>
                      <a:pt x="93" y="134"/>
                      <a:pt x="99" y="117"/>
                    </a:cubicBezTo>
                    <a:cubicBezTo>
                      <a:pt x="128" y="40"/>
                      <a:pt x="89" y="28"/>
                      <a:pt x="47" y="0"/>
                    </a:cubicBezTo>
                    <a:cubicBezTo>
                      <a:pt x="0" y="31"/>
                      <a:pt x="1" y="12"/>
                      <a:pt x="21" y="52"/>
                    </a:cubicBezTo>
                    <a:close/>
                  </a:path>
                </a:pathLst>
              </a:custGeom>
              <a:solidFill>
                <a:srgbClr val="4D4D4D"/>
              </a:solidFill>
              <a:ln>
                <a:noFill/>
              </a:ln>
              <a:effectLst/>
              <a:extLst>
                <a:ext uri="{91240B29-F687-4F45-9708-019B960494DF}">
                  <a14:hiddenLine xmlns:a14="http://schemas.microsoft.com/office/drawing/2010/main" w="12700" cap="flat" cmpd="sng">
                    <a:solidFill>
                      <a:srgbClr val="292929"/>
                    </a:solidFill>
                    <a:prstDash val="solid"/>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a:latin typeface="Calibri" panose="020F0502020204030204" pitchFamily="34" charset="0"/>
                </a:endParaRPr>
              </a:p>
            </p:txBody>
          </p:sp>
          <p:sp>
            <p:nvSpPr>
              <p:cNvPr id="47" name="Freeform 44"/>
              <p:cNvSpPr>
                <a:spLocks/>
              </p:cNvSpPr>
              <p:nvPr/>
            </p:nvSpPr>
            <p:spPr bwMode="auto">
              <a:xfrm>
                <a:off x="3905250" y="3438525"/>
                <a:ext cx="260350" cy="376238"/>
              </a:xfrm>
              <a:custGeom>
                <a:avLst/>
                <a:gdLst>
                  <a:gd name="T0" fmla="*/ 203279785 w 209"/>
                  <a:gd name="T1" fmla="*/ 4493871 h 251"/>
                  <a:gd name="T2" fmla="*/ 80691060 w 209"/>
                  <a:gd name="T3" fmla="*/ 33702531 h 251"/>
                  <a:gd name="T4" fmla="*/ 0 w 209"/>
                  <a:gd name="T5" fmla="*/ 208958988 h 251"/>
                  <a:gd name="T6" fmla="*/ 20172765 w 209"/>
                  <a:gd name="T7" fmla="*/ 413424105 h 251"/>
                  <a:gd name="T8" fmla="*/ 80691060 w 209"/>
                  <a:gd name="T9" fmla="*/ 471842924 h 251"/>
                  <a:gd name="T10" fmla="*/ 121036590 w 209"/>
                  <a:gd name="T11" fmla="*/ 559470403 h 251"/>
                  <a:gd name="T12" fmla="*/ 243625315 w 209"/>
                  <a:gd name="T13" fmla="*/ 530261743 h 251"/>
                  <a:gd name="T14" fmla="*/ 263798080 w 209"/>
                  <a:gd name="T15" fmla="*/ 413424105 h 251"/>
                  <a:gd name="T16" fmla="*/ 324316376 w 209"/>
                  <a:gd name="T17" fmla="*/ 150540169 h 251"/>
                  <a:gd name="T18" fmla="*/ 203279785 w 209"/>
                  <a:gd name="T19" fmla="*/ 4493871 h 25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09" h="251">
                    <a:moveTo>
                      <a:pt x="131" y="2"/>
                    </a:moveTo>
                    <a:cubicBezTo>
                      <a:pt x="105" y="6"/>
                      <a:pt x="74" y="0"/>
                      <a:pt x="52" y="15"/>
                    </a:cubicBezTo>
                    <a:cubicBezTo>
                      <a:pt x="26" y="33"/>
                      <a:pt x="0" y="93"/>
                      <a:pt x="0" y="93"/>
                    </a:cubicBezTo>
                    <a:cubicBezTo>
                      <a:pt x="4" y="123"/>
                      <a:pt x="1" y="156"/>
                      <a:pt x="13" y="184"/>
                    </a:cubicBezTo>
                    <a:cubicBezTo>
                      <a:pt x="19" y="198"/>
                      <a:pt x="41" y="199"/>
                      <a:pt x="52" y="210"/>
                    </a:cubicBezTo>
                    <a:cubicBezTo>
                      <a:pt x="63" y="221"/>
                      <a:pt x="69" y="236"/>
                      <a:pt x="78" y="249"/>
                    </a:cubicBezTo>
                    <a:cubicBezTo>
                      <a:pt x="104" y="245"/>
                      <a:pt x="135" y="251"/>
                      <a:pt x="157" y="236"/>
                    </a:cubicBezTo>
                    <a:cubicBezTo>
                      <a:pt x="172" y="226"/>
                      <a:pt x="166" y="202"/>
                      <a:pt x="170" y="184"/>
                    </a:cubicBezTo>
                    <a:cubicBezTo>
                      <a:pt x="190" y="84"/>
                      <a:pt x="166" y="132"/>
                      <a:pt x="209" y="67"/>
                    </a:cubicBezTo>
                    <a:cubicBezTo>
                      <a:pt x="194" y="23"/>
                      <a:pt x="180" y="2"/>
                      <a:pt x="131" y="2"/>
                    </a:cubicBezTo>
                    <a:close/>
                  </a:path>
                </a:pathLst>
              </a:custGeom>
              <a:solidFill>
                <a:srgbClr val="4D4D4D"/>
              </a:solidFill>
              <a:ln>
                <a:noFill/>
              </a:ln>
              <a:effectLst/>
              <a:extLst>
                <a:ext uri="{91240B29-F687-4F45-9708-019B960494DF}">
                  <a14:hiddenLine xmlns:a14="http://schemas.microsoft.com/office/drawing/2010/main" w="12700" cap="flat" cmpd="sng">
                    <a:solidFill>
                      <a:srgbClr val="292929"/>
                    </a:solidFill>
                    <a:prstDash val="solid"/>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a:latin typeface="Calibri" panose="020F0502020204030204" pitchFamily="34" charset="0"/>
                </a:endParaRPr>
              </a:p>
            </p:txBody>
          </p:sp>
          <p:sp>
            <p:nvSpPr>
              <p:cNvPr id="48" name="Freeform 45"/>
              <p:cNvSpPr>
                <a:spLocks/>
              </p:cNvSpPr>
              <p:nvPr/>
            </p:nvSpPr>
            <p:spPr bwMode="auto">
              <a:xfrm>
                <a:off x="3351213" y="3313112"/>
                <a:ext cx="382587" cy="115888"/>
              </a:xfrm>
              <a:custGeom>
                <a:avLst/>
                <a:gdLst>
                  <a:gd name="T0" fmla="*/ 228297265 w 307"/>
                  <a:gd name="T1" fmla="*/ 86089927 h 78"/>
                  <a:gd name="T2" fmla="*/ 26402242 w 307"/>
                  <a:gd name="T3" fmla="*/ 114787064 h 78"/>
                  <a:gd name="T4" fmla="*/ 107160500 w 307"/>
                  <a:gd name="T5" fmla="*/ 143482716 h 78"/>
                  <a:gd name="T6" fmla="*/ 371177932 w 307"/>
                  <a:gd name="T7" fmla="*/ 172179853 h 78"/>
                  <a:gd name="T8" fmla="*/ 451936190 w 307"/>
                  <a:gd name="T9" fmla="*/ 28697137 h 78"/>
                  <a:gd name="T10" fmla="*/ 391366562 w 307"/>
                  <a:gd name="T11" fmla="*/ 0 h 78"/>
                  <a:gd name="T12" fmla="*/ 228297265 w 307"/>
                  <a:gd name="T13" fmla="*/ 28697137 h 78"/>
                  <a:gd name="T14" fmla="*/ 167728882 w 307"/>
                  <a:gd name="T15" fmla="*/ 86089927 h 78"/>
                  <a:gd name="T16" fmla="*/ 228297265 w 307"/>
                  <a:gd name="T17" fmla="*/ 86089927 h 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07" h="78">
                    <a:moveTo>
                      <a:pt x="147" y="39"/>
                    </a:moveTo>
                    <a:cubicBezTo>
                      <a:pt x="104" y="43"/>
                      <a:pt x="58" y="38"/>
                      <a:pt x="17" y="52"/>
                    </a:cubicBezTo>
                    <a:cubicBezTo>
                      <a:pt x="0" y="58"/>
                      <a:pt x="51" y="63"/>
                      <a:pt x="69" y="65"/>
                    </a:cubicBezTo>
                    <a:cubicBezTo>
                      <a:pt x="125" y="72"/>
                      <a:pt x="182" y="74"/>
                      <a:pt x="239" y="78"/>
                    </a:cubicBezTo>
                    <a:cubicBezTo>
                      <a:pt x="251" y="70"/>
                      <a:pt x="307" y="44"/>
                      <a:pt x="291" y="13"/>
                    </a:cubicBezTo>
                    <a:cubicBezTo>
                      <a:pt x="285" y="1"/>
                      <a:pt x="265" y="4"/>
                      <a:pt x="252" y="0"/>
                    </a:cubicBezTo>
                    <a:cubicBezTo>
                      <a:pt x="217" y="4"/>
                      <a:pt x="181" y="4"/>
                      <a:pt x="147" y="13"/>
                    </a:cubicBezTo>
                    <a:cubicBezTo>
                      <a:pt x="132" y="17"/>
                      <a:pt x="108" y="23"/>
                      <a:pt x="108" y="39"/>
                    </a:cubicBezTo>
                    <a:cubicBezTo>
                      <a:pt x="108" y="52"/>
                      <a:pt x="134" y="39"/>
                      <a:pt x="147" y="39"/>
                    </a:cubicBezTo>
                    <a:close/>
                  </a:path>
                </a:pathLst>
              </a:custGeom>
              <a:solidFill>
                <a:srgbClr val="B2B2B2"/>
              </a:solidFill>
              <a:ln>
                <a:noFill/>
              </a:ln>
              <a:effectLst/>
              <a:extLst>
                <a:ext uri="{91240B29-F687-4F45-9708-019B960494DF}">
                  <a14:hiddenLine xmlns:a14="http://schemas.microsoft.com/office/drawing/2010/main" w="12700" cap="flat" cmpd="sng">
                    <a:solidFill>
                      <a:srgbClr val="292929"/>
                    </a:solidFill>
                    <a:prstDash val="solid"/>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a:latin typeface="Calibri" panose="020F0502020204030204" pitchFamily="34" charset="0"/>
                </a:endParaRPr>
              </a:p>
            </p:txBody>
          </p:sp>
          <p:sp>
            <p:nvSpPr>
              <p:cNvPr id="49" name="Freeform 46"/>
              <p:cNvSpPr>
                <a:spLocks/>
              </p:cNvSpPr>
              <p:nvPr/>
            </p:nvSpPr>
            <p:spPr bwMode="auto">
              <a:xfrm>
                <a:off x="3259138" y="3476625"/>
                <a:ext cx="231775" cy="317500"/>
              </a:xfrm>
              <a:custGeom>
                <a:avLst/>
                <a:gdLst>
                  <a:gd name="T0" fmla="*/ 9317106 w 186"/>
                  <a:gd name="T1" fmla="*/ 0 h 212"/>
                  <a:gd name="T2" fmla="*/ 69875178 w 186"/>
                  <a:gd name="T3" fmla="*/ 177191958 h 212"/>
                  <a:gd name="T4" fmla="*/ 150618859 w 186"/>
                  <a:gd name="T5" fmla="*/ 468772276 h 212"/>
                  <a:gd name="T6" fmla="*/ 231362540 w 186"/>
                  <a:gd name="T7" fmla="*/ 439614693 h 212"/>
                  <a:gd name="T8" fmla="*/ 170804468 w 186"/>
                  <a:gd name="T9" fmla="*/ 87474245 h 212"/>
                  <a:gd name="T10" fmla="*/ 9317106 w 186"/>
                  <a:gd name="T11" fmla="*/ 0 h 21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86" h="212">
                    <a:moveTo>
                      <a:pt x="6" y="0"/>
                    </a:moveTo>
                    <a:cubicBezTo>
                      <a:pt x="27" y="31"/>
                      <a:pt x="39" y="42"/>
                      <a:pt x="45" y="79"/>
                    </a:cubicBezTo>
                    <a:cubicBezTo>
                      <a:pt x="67" y="212"/>
                      <a:pt x="18" y="183"/>
                      <a:pt x="97" y="209"/>
                    </a:cubicBezTo>
                    <a:cubicBezTo>
                      <a:pt x="114" y="205"/>
                      <a:pt x="135" y="207"/>
                      <a:pt x="149" y="196"/>
                    </a:cubicBezTo>
                    <a:cubicBezTo>
                      <a:pt x="186" y="166"/>
                      <a:pt x="165" y="56"/>
                      <a:pt x="110" y="39"/>
                    </a:cubicBezTo>
                    <a:cubicBezTo>
                      <a:pt x="0" y="5"/>
                      <a:pt x="36" y="60"/>
                      <a:pt x="6" y="0"/>
                    </a:cubicBezTo>
                    <a:close/>
                  </a:path>
                </a:pathLst>
              </a:custGeom>
              <a:solidFill>
                <a:srgbClr val="808080"/>
              </a:solidFill>
              <a:ln>
                <a:noFill/>
              </a:ln>
              <a:effectLst/>
              <a:extLst>
                <a:ext uri="{91240B29-F687-4F45-9708-019B960494DF}">
                  <a14:hiddenLine xmlns:a14="http://schemas.microsoft.com/office/drawing/2010/main" w="12700" cap="flat" cmpd="sng">
                    <a:solidFill>
                      <a:srgbClr val="292929"/>
                    </a:solidFill>
                    <a:prstDash val="solid"/>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a:latin typeface="Calibri" panose="020F0502020204030204" pitchFamily="34" charset="0"/>
                </a:endParaRPr>
              </a:p>
            </p:txBody>
          </p:sp>
          <p:sp>
            <p:nvSpPr>
              <p:cNvPr id="50" name="Freeform 47"/>
              <p:cNvSpPr>
                <a:spLocks/>
              </p:cNvSpPr>
              <p:nvPr/>
            </p:nvSpPr>
            <p:spPr bwMode="auto">
              <a:xfrm>
                <a:off x="3663950" y="3819525"/>
                <a:ext cx="282575" cy="314325"/>
              </a:xfrm>
              <a:custGeom>
                <a:avLst/>
                <a:gdLst>
                  <a:gd name="T0" fmla="*/ 119809321 w 228"/>
                  <a:gd name="T1" fmla="*/ 0 h 209"/>
                  <a:gd name="T2" fmla="*/ 239619882 w 228"/>
                  <a:gd name="T3" fmla="*/ 88212529 h 209"/>
                  <a:gd name="T4" fmla="*/ 339460570 w 228"/>
                  <a:gd name="T5" fmla="*/ 237494345 h 209"/>
                  <a:gd name="T6" fmla="*/ 239619882 w 228"/>
                  <a:gd name="T7" fmla="*/ 355112053 h 209"/>
                  <a:gd name="T8" fmla="*/ 119809321 w 228"/>
                  <a:gd name="T9" fmla="*/ 472728257 h 209"/>
                  <a:gd name="T10" fmla="*/ 19968633 w 228"/>
                  <a:gd name="T11" fmla="*/ 266899524 h 209"/>
                  <a:gd name="T12" fmla="*/ 0 w 228"/>
                  <a:gd name="T13" fmla="*/ 178686995 h 209"/>
                  <a:gd name="T14" fmla="*/ 19968633 w 228"/>
                  <a:gd name="T15" fmla="*/ 88212529 h 209"/>
                  <a:gd name="T16" fmla="*/ 79873294 w 228"/>
                  <a:gd name="T17" fmla="*/ 58808854 h 209"/>
                  <a:gd name="T18" fmla="*/ 119809321 w 228"/>
                  <a:gd name="T19" fmla="*/ 0 h 20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28" h="209">
                    <a:moveTo>
                      <a:pt x="78" y="0"/>
                    </a:moveTo>
                    <a:cubicBezTo>
                      <a:pt x="114" y="12"/>
                      <a:pt x="126" y="12"/>
                      <a:pt x="156" y="39"/>
                    </a:cubicBezTo>
                    <a:cubicBezTo>
                      <a:pt x="179" y="59"/>
                      <a:pt x="221" y="105"/>
                      <a:pt x="221" y="105"/>
                    </a:cubicBezTo>
                    <a:cubicBezTo>
                      <a:pt x="133" y="134"/>
                      <a:pt x="228" y="94"/>
                      <a:pt x="156" y="157"/>
                    </a:cubicBezTo>
                    <a:cubicBezTo>
                      <a:pt x="132" y="178"/>
                      <a:pt x="78" y="209"/>
                      <a:pt x="78" y="209"/>
                    </a:cubicBezTo>
                    <a:cubicBezTo>
                      <a:pt x="13" y="187"/>
                      <a:pt x="43" y="209"/>
                      <a:pt x="13" y="118"/>
                    </a:cubicBezTo>
                    <a:cubicBezTo>
                      <a:pt x="9" y="105"/>
                      <a:pt x="0" y="79"/>
                      <a:pt x="0" y="79"/>
                    </a:cubicBezTo>
                    <a:cubicBezTo>
                      <a:pt x="4" y="66"/>
                      <a:pt x="3" y="49"/>
                      <a:pt x="13" y="39"/>
                    </a:cubicBezTo>
                    <a:cubicBezTo>
                      <a:pt x="23" y="29"/>
                      <a:pt x="40" y="33"/>
                      <a:pt x="52" y="26"/>
                    </a:cubicBezTo>
                    <a:cubicBezTo>
                      <a:pt x="63" y="20"/>
                      <a:pt x="69" y="9"/>
                      <a:pt x="78" y="0"/>
                    </a:cubicBezTo>
                    <a:close/>
                  </a:path>
                </a:pathLst>
              </a:custGeom>
              <a:solidFill>
                <a:srgbClr val="4D4D4D"/>
              </a:solidFill>
              <a:ln>
                <a:noFill/>
              </a:ln>
              <a:effectLst/>
              <a:extLst>
                <a:ext uri="{91240B29-F687-4F45-9708-019B960494DF}">
                  <a14:hiddenLine xmlns:a14="http://schemas.microsoft.com/office/drawing/2010/main" w="12700" cap="flat" cmpd="sng">
                    <a:solidFill>
                      <a:srgbClr val="292929"/>
                    </a:solidFill>
                    <a:prstDash val="solid"/>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a:latin typeface="Calibri" panose="020F0502020204030204" pitchFamily="34" charset="0"/>
                </a:endParaRPr>
              </a:p>
            </p:txBody>
          </p:sp>
          <p:sp>
            <p:nvSpPr>
              <p:cNvPr id="51" name="Freeform 48"/>
              <p:cNvSpPr>
                <a:spLocks/>
              </p:cNvSpPr>
              <p:nvPr/>
            </p:nvSpPr>
            <p:spPr bwMode="auto">
              <a:xfrm>
                <a:off x="4446588" y="3438525"/>
                <a:ext cx="158750" cy="211138"/>
              </a:xfrm>
              <a:custGeom>
                <a:avLst/>
                <a:gdLst>
                  <a:gd name="T0" fmla="*/ 32301904 w 128"/>
                  <a:gd name="T1" fmla="*/ 116599089 h 141"/>
                  <a:gd name="T2" fmla="*/ 72294502 w 128"/>
                  <a:gd name="T3" fmla="*/ 291499219 h 141"/>
                  <a:gd name="T4" fmla="*/ 152279697 w 128"/>
                  <a:gd name="T5" fmla="*/ 262350196 h 141"/>
                  <a:gd name="T6" fmla="*/ 72294502 w 128"/>
                  <a:gd name="T7" fmla="*/ 0 h 141"/>
                  <a:gd name="T8" fmla="*/ 32301904 w 128"/>
                  <a:gd name="T9" fmla="*/ 116599089 h 14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8" h="141">
                    <a:moveTo>
                      <a:pt x="21" y="52"/>
                    </a:moveTo>
                    <a:cubicBezTo>
                      <a:pt x="30" y="78"/>
                      <a:pt x="26" y="112"/>
                      <a:pt x="47" y="130"/>
                    </a:cubicBezTo>
                    <a:cubicBezTo>
                      <a:pt x="61" y="141"/>
                      <a:pt x="93" y="134"/>
                      <a:pt x="99" y="117"/>
                    </a:cubicBezTo>
                    <a:cubicBezTo>
                      <a:pt x="128" y="40"/>
                      <a:pt x="89" y="28"/>
                      <a:pt x="47" y="0"/>
                    </a:cubicBezTo>
                    <a:cubicBezTo>
                      <a:pt x="0" y="31"/>
                      <a:pt x="1" y="12"/>
                      <a:pt x="21" y="52"/>
                    </a:cubicBezTo>
                    <a:close/>
                  </a:path>
                </a:pathLst>
              </a:custGeom>
              <a:solidFill>
                <a:srgbClr val="808080"/>
              </a:solidFill>
              <a:ln>
                <a:noFill/>
              </a:ln>
              <a:effectLst/>
              <a:extLst>
                <a:ext uri="{91240B29-F687-4F45-9708-019B960494DF}">
                  <a14:hiddenLine xmlns:a14="http://schemas.microsoft.com/office/drawing/2010/main" w="12700" cap="flat" cmpd="sng">
                    <a:solidFill>
                      <a:srgbClr val="292929"/>
                    </a:solidFill>
                    <a:prstDash val="solid"/>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a:latin typeface="Calibri" panose="020F0502020204030204" pitchFamily="34" charset="0"/>
                </a:endParaRPr>
              </a:p>
            </p:txBody>
          </p:sp>
          <p:sp>
            <p:nvSpPr>
              <p:cNvPr id="52" name="Freeform 49"/>
              <p:cNvSpPr>
                <a:spLocks/>
              </p:cNvSpPr>
              <p:nvPr/>
            </p:nvSpPr>
            <p:spPr bwMode="auto">
              <a:xfrm>
                <a:off x="3462338" y="5305425"/>
                <a:ext cx="211137" cy="177800"/>
              </a:xfrm>
              <a:custGeom>
                <a:avLst/>
                <a:gdLst>
                  <a:gd name="T0" fmla="*/ 242175381 w 170"/>
                  <a:gd name="T1" fmla="*/ 4464424 h 119"/>
                  <a:gd name="T2" fmla="*/ 41648636 w 170"/>
                  <a:gd name="T3" fmla="*/ 33486165 h 119"/>
                  <a:gd name="T4" fmla="*/ 41648636 w 170"/>
                  <a:gd name="T5" fmla="*/ 207612129 h 119"/>
                  <a:gd name="T6" fmla="*/ 101806535 w 170"/>
                  <a:gd name="T7" fmla="*/ 265654118 h 119"/>
                  <a:gd name="T8" fmla="*/ 262228428 w 170"/>
                  <a:gd name="T9" fmla="*/ 120548400 h 119"/>
                  <a:gd name="T10" fmla="*/ 242175381 w 170"/>
                  <a:gd name="T11" fmla="*/ 4464424 h 11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70" h="119">
                    <a:moveTo>
                      <a:pt x="157" y="2"/>
                    </a:moveTo>
                    <a:cubicBezTo>
                      <a:pt x="114" y="6"/>
                      <a:pt x="68" y="0"/>
                      <a:pt x="27" y="15"/>
                    </a:cubicBezTo>
                    <a:cubicBezTo>
                      <a:pt x="0" y="25"/>
                      <a:pt x="19" y="83"/>
                      <a:pt x="27" y="93"/>
                    </a:cubicBezTo>
                    <a:cubicBezTo>
                      <a:pt x="37" y="105"/>
                      <a:pt x="53" y="110"/>
                      <a:pt x="66" y="119"/>
                    </a:cubicBezTo>
                    <a:cubicBezTo>
                      <a:pt x="128" y="103"/>
                      <a:pt x="149" y="117"/>
                      <a:pt x="170" y="54"/>
                    </a:cubicBezTo>
                    <a:cubicBezTo>
                      <a:pt x="121" y="21"/>
                      <a:pt x="120" y="39"/>
                      <a:pt x="157" y="2"/>
                    </a:cubicBezTo>
                    <a:close/>
                  </a:path>
                </a:pathLst>
              </a:custGeom>
              <a:solidFill>
                <a:srgbClr val="808080"/>
              </a:solidFill>
              <a:ln>
                <a:noFill/>
              </a:ln>
              <a:effectLst/>
              <a:extLst>
                <a:ext uri="{91240B29-F687-4F45-9708-019B960494DF}">
                  <a14:hiddenLine xmlns:a14="http://schemas.microsoft.com/office/drawing/2010/main" w="12700" cap="flat" cmpd="sng">
                    <a:solidFill>
                      <a:srgbClr val="292929"/>
                    </a:solidFill>
                    <a:prstDash val="solid"/>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a:latin typeface="Calibri" panose="020F0502020204030204" pitchFamily="34" charset="0"/>
                </a:endParaRPr>
              </a:p>
            </p:txBody>
          </p:sp>
          <p:grpSp>
            <p:nvGrpSpPr>
              <p:cNvPr id="57" name="Group 57"/>
              <p:cNvGrpSpPr>
                <a:grpSpLocks/>
              </p:cNvGrpSpPr>
              <p:nvPr/>
            </p:nvGrpSpPr>
            <p:grpSpPr bwMode="auto">
              <a:xfrm>
                <a:off x="4313248" y="3840164"/>
                <a:ext cx="195263" cy="2049345"/>
                <a:chOff x="2717" y="1813"/>
                <a:chExt cx="123" cy="1651"/>
              </a:xfrm>
            </p:grpSpPr>
            <p:sp>
              <p:nvSpPr>
                <p:cNvPr id="58" name="Freeform 58"/>
                <p:cNvSpPr>
                  <a:spLocks/>
                </p:cNvSpPr>
                <p:nvPr/>
              </p:nvSpPr>
              <p:spPr bwMode="auto">
                <a:xfrm>
                  <a:off x="2747" y="1816"/>
                  <a:ext cx="93" cy="1648"/>
                </a:xfrm>
                <a:custGeom>
                  <a:avLst/>
                  <a:gdLst>
                    <a:gd name="T0" fmla="*/ 163 w 53"/>
                    <a:gd name="T1" fmla="*/ 1985 h 1368"/>
                    <a:gd name="T2" fmla="*/ 139 w 53"/>
                    <a:gd name="T3" fmla="*/ 1870 h 1368"/>
                    <a:gd name="T4" fmla="*/ 114 w 53"/>
                    <a:gd name="T5" fmla="*/ 1672 h 1368"/>
                    <a:gd name="T6" fmla="*/ 89 w 53"/>
                    <a:gd name="T7" fmla="*/ 1637 h 1368"/>
                    <a:gd name="T8" fmla="*/ 114 w 53"/>
                    <a:gd name="T9" fmla="*/ 1555 h 1368"/>
                    <a:gd name="T10" fmla="*/ 163 w 53"/>
                    <a:gd name="T11" fmla="*/ 1487 h 1368"/>
                    <a:gd name="T12" fmla="*/ 65 w 53"/>
                    <a:gd name="T13" fmla="*/ 1254 h 1368"/>
                    <a:gd name="T14" fmla="*/ 89 w 53"/>
                    <a:gd name="T15" fmla="*/ 1091 h 1368"/>
                    <a:gd name="T16" fmla="*/ 114 w 53"/>
                    <a:gd name="T17" fmla="*/ 1057 h 1368"/>
                    <a:gd name="T18" fmla="*/ 89 w 53"/>
                    <a:gd name="T19" fmla="*/ 941 h 1368"/>
                    <a:gd name="T20" fmla="*/ 40 w 53"/>
                    <a:gd name="T21" fmla="*/ 871 h 1368"/>
                    <a:gd name="T22" fmla="*/ 114 w 53"/>
                    <a:gd name="T23" fmla="*/ 638 h 1368"/>
                    <a:gd name="T24" fmla="*/ 65 w 53"/>
                    <a:gd name="T25" fmla="*/ 430 h 1368"/>
                    <a:gd name="T26" fmla="*/ 114 w 53"/>
                    <a:gd name="T27" fmla="*/ 175 h 1368"/>
                    <a:gd name="T28" fmla="*/ 114 w 53"/>
                    <a:gd name="T29" fmla="*/ 0 h 1368"/>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53" h="1368">
                      <a:moveTo>
                        <a:pt x="53" y="1368"/>
                      </a:moveTo>
                      <a:cubicBezTo>
                        <a:pt x="34" y="1310"/>
                        <a:pt x="33" y="1336"/>
                        <a:pt x="45" y="1288"/>
                      </a:cubicBezTo>
                      <a:cubicBezTo>
                        <a:pt x="42" y="1243"/>
                        <a:pt x="42" y="1197"/>
                        <a:pt x="37" y="1152"/>
                      </a:cubicBezTo>
                      <a:cubicBezTo>
                        <a:pt x="36" y="1144"/>
                        <a:pt x="29" y="1136"/>
                        <a:pt x="29" y="1128"/>
                      </a:cubicBezTo>
                      <a:cubicBezTo>
                        <a:pt x="29" y="1109"/>
                        <a:pt x="33" y="1090"/>
                        <a:pt x="37" y="1072"/>
                      </a:cubicBezTo>
                      <a:cubicBezTo>
                        <a:pt x="41" y="1056"/>
                        <a:pt x="53" y="1024"/>
                        <a:pt x="53" y="1024"/>
                      </a:cubicBezTo>
                      <a:cubicBezTo>
                        <a:pt x="42" y="876"/>
                        <a:pt x="50" y="950"/>
                        <a:pt x="21" y="864"/>
                      </a:cubicBezTo>
                      <a:cubicBezTo>
                        <a:pt x="24" y="827"/>
                        <a:pt x="25" y="789"/>
                        <a:pt x="29" y="752"/>
                      </a:cubicBezTo>
                      <a:cubicBezTo>
                        <a:pt x="30" y="744"/>
                        <a:pt x="37" y="736"/>
                        <a:pt x="37" y="728"/>
                      </a:cubicBezTo>
                      <a:cubicBezTo>
                        <a:pt x="37" y="701"/>
                        <a:pt x="34" y="674"/>
                        <a:pt x="29" y="648"/>
                      </a:cubicBezTo>
                      <a:cubicBezTo>
                        <a:pt x="26" y="631"/>
                        <a:pt x="13" y="600"/>
                        <a:pt x="13" y="600"/>
                      </a:cubicBezTo>
                      <a:cubicBezTo>
                        <a:pt x="18" y="535"/>
                        <a:pt x="18" y="496"/>
                        <a:pt x="37" y="440"/>
                      </a:cubicBezTo>
                      <a:cubicBezTo>
                        <a:pt x="22" y="353"/>
                        <a:pt x="10" y="399"/>
                        <a:pt x="21" y="296"/>
                      </a:cubicBezTo>
                      <a:cubicBezTo>
                        <a:pt x="16" y="230"/>
                        <a:pt x="0" y="176"/>
                        <a:pt x="37" y="120"/>
                      </a:cubicBezTo>
                      <a:cubicBezTo>
                        <a:pt x="27" y="79"/>
                        <a:pt x="37" y="42"/>
                        <a:pt x="37" y="0"/>
                      </a:cubicBezTo>
                    </a:path>
                  </a:pathLst>
                </a:custGeom>
                <a:noFill/>
                <a:ln w="76200" cap="flat" cmpd="sng">
                  <a:solidFill>
                    <a:schemeClr val="bg2"/>
                  </a:solidFill>
                  <a:prstDash val="solid"/>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a:latin typeface="Calibri" panose="020F0502020204030204" pitchFamily="34" charset="0"/>
                  </a:endParaRPr>
                </a:p>
              </p:txBody>
            </p:sp>
            <p:sp>
              <p:nvSpPr>
                <p:cNvPr id="59" name="Freeform 59"/>
                <p:cNvSpPr>
                  <a:spLocks/>
                </p:cNvSpPr>
                <p:nvPr/>
              </p:nvSpPr>
              <p:spPr bwMode="auto">
                <a:xfrm rot="230078">
                  <a:off x="2717" y="1813"/>
                  <a:ext cx="93" cy="1648"/>
                </a:xfrm>
                <a:custGeom>
                  <a:avLst/>
                  <a:gdLst>
                    <a:gd name="T0" fmla="*/ 163 w 53"/>
                    <a:gd name="T1" fmla="*/ 1985 h 1368"/>
                    <a:gd name="T2" fmla="*/ 139 w 53"/>
                    <a:gd name="T3" fmla="*/ 1870 h 1368"/>
                    <a:gd name="T4" fmla="*/ 114 w 53"/>
                    <a:gd name="T5" fmla="*/ 1672 h 1368"/>
                    <a:gd name="T6" fmla="*/ 89 w 53"/>
                    <a:gd name="T7" fmla="*/ 1637 h 1368"/>
                    <a:gd name="T8" fmla="*/ 114 w 53"/>
                    <a:gd name="T9" fmla="*/ 1555 h 1368"/>
                    <a:gd name="T10" fmla="*/ 163 w 53"/>
                    <a:gd name="T11" fmla="*/ 1487 h 1368"/>
                    <a:gd name="T12" fmla="*/ 65 w 53"/>
                    <a:gd name="T13" fmla="*/ 1254 h 1368"/>
                    <a:gd name="T14" fmla="*/ 89 w 53"/>
                    <a:gd name="T15" fmla="*/ 1091 h 1368"/>
                    <a:gd name="T16" fmla="*/ 114 w 53"/>
                    <a:gd name="T17" fmla="*/ 1057 h 1368"/>
                    <a:gd name="T18" fmla="*/ 89 w 53"/>
                    <a:gd name="T19" fmla="*/ 941 h 1368"/>
                    <a:gd name="T20" fmla="*/ 40 w 53"/>
                    <a:gd name="T21" fmla="*/ 871 h 1368"/>
                    <a:gd name="T22" fmla="*/ 114 w 53"/>
                    <a:gd name="T23" fmla="*/ 638 h 1368"/>
                    <a:gd name="T24" fmla="*/ 65 w 53"/>
                    <a:gd name="T25" fmla="*/ 430 h 1368"/>
                    <a:gd name="T26" fmla="*/ 114 w 53"/>
                    <a:gd name="T27" fmla="*/ 175 h 1368"/>
                    <a:gd name="T28" fmla="*/ 114 w 53"/>
                    <a:gd name="T29" fmla="*/ 0 h 1368"/>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53" h="1368">
                      <a:moveTo>
                        <a:pt x="53" y="1368"/>
                      </a:moveTo>
                      <a:cubicBezTo>
                        <a:pt x="34" y="1310"/>
                        <a:pt x="33" y="1336"/>
                        <a:pt x="45" y="1288"/>
                      </a:cubicBezTo>
                      <a:cubicBezTo>
                        <a:pt x="42" y="1243"/>
                        <a:pt x="42" y="1197"/>
                        <a:pt x="37" y="1152"/>
                      </a:cubicBezTo>
                      <a:cubicBezTo>
                        <a:pt x="36" y="1144"/>
                        <a:pt x="29" y="1136"/>
                        <a:pt x="29" y="1128"/>
                      </a:cubicBezTo>
                      <a:cubicBezTo>
                        <a:pt x="29" y="1109"/>
                        <a:pt x="33" y="1090"/>
                        <a:pt x="37" y="1072"/>
                      </a:cubicBezTo>
                      <a:cubicBezTo>
                        <a:pt x="41" y="1056"/>
                        <a:pt x="53" y="1024"/>
                        <a:pt x="53" y="1024"/>
                      </a:cubicBezTo>
                      <a:cubicBezTo>
                        <a:pt x="42" y="876"/>
                        <a:pt x="50" y="950"/>
                        <a:pt x="21" y="864"/>
                      </a:cubicBezTo>
                      <a:cubicBezTo>
                        <a:pt x="24" y="827"/>
                        <a:pt x="25" y="789"/>
                        <a:pt x="29" y="752"/>
                      </a:cubicBezTo>
                      <a:cubicBezTo>
                        <a:pt x="30" y="744"/>
                        <a:pt x="37" y="736"/>
                        <a:pt x="37" y="728"/>
                      </a:cubicBezTo>
                      <a:cubicBezTo>
                        <a:pt x="37" y="701"/>
                        <a:pt x="34" y="674"/>
                        <a:pt x="29" y="648"/>
                      </a:cubicBezTo>
                      <a:cubicBezTo>
                        <a:pt x="26" y="631"/>
                        <a:pt x="13" y="600"/>
                        <a:pt x="13" y="600"/>
                      </a:cubicBezTo>
                      <a:cubicBezTo>
                        <a:pt x="18" y="535"/>
                        <a:pt x="18" y="496"/>
                        <a:pt x="37" y="440"/>
                      </a:cubicBezTo>
                      <a:cubicBezTo>
                        <a:pt x="22" y="353"/>
                        <a:pt x="10" y="399"/>
                        <a:pt x="21" y="296"/>
                      </a:cubicBezTo>
                      <a:cubicBezTo>
                        <a:pt x="16" y="230"/>
                        <a:pt x="0" y="176"/>
                        <a:pt x="37" y="120"/>
                      </a:cubicBezTo>
                      <a:cubicBezTo>
                        <a:pt x="27" y="79"/>
                        <a:pt x="37" y="42"/>
                        <a:pt x="37" y="0"/>
                      </a:cubicBezTo>
                    </a:path>
                  </a:pathLst>
                </a:custGeom>
                <a:noFill/>
                <a:ln w="76200" cap="flat" cmpd="sng">
                  <a:solidFill>
                    <a:schemeClr val="bg2"/>
                  </a:solidFill>
                  <a:prstDash val="solid"/>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a:latin typeface="Calibri" panose="020F0502020204030204" pitchFamily="34" charset="0"/>
                  </a:endParaRPr>
                </a:p>
              </p:txBody>
            </p:sp>
            <p:sp>
              <p:nvSpPr>
                <p:cNvPr id="60" name="Freeform 60"/>
                <p:cNvSpPr>
                  <a:spLocks/>
                </p:cNvSpPr>
                <p:nvPr/>
              </p:nvSpPr>
              <p:spPr bwMode="auto">
                <a:xfrm>
                  <a:off x="2734" y="2907"/>
                  <a:ext cx="100" cy="540"/>
                </a:xfrm>
                <a:custGeom>
                  <a:avLst/>
                  <a:gdLst>
                    <a:gd name="T0" fmla="*/ 45 w 100"/>
                    <a:gd name="T1" fmla="*/ 0 h 540"/>
                    <a:gd name="T2" fmla="*/ 27 w 100"/>
                    <a:gd name="T3" fmla="*/ 220 h 540"/>
                    <a:gd name="T4" fmla="*/ 0 w 100"/>
                    <a:gd name="T5" fmla="*/ 348 h 540"/>
                    <a:gd name="T6" fmla="*/ 0 w 100"/>
                    <a:gd name="T7" fmla="*/ 540 h 540"/>
                    <a:gd name="T8" fmla="*/ 91 w 100"/>
                    <a:gd name="T9" fmla="*/ 503 h 540"/>
                    <a:gd name="T10" fmla="*/ 100 w 100"/>
                    <a:gd name="T11" fmla="*/ 366 h 540"/>
                    <a:gd name="T12" fmla="*/ 73 w 100"/>
                    <a:gd name="T13" fmla="*/ 256 h 540"/>
                    <a:gd name="T14" fmla="*/ 91 w 100"/>
                    <a:gd name="T15" fmla="*/ 137 h 540"/>
                    <a:gd name="T16" fmla="*/ 45 w 100"/>
                    <a:gd name="T17" fmla="*/ 0 h 54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0" h="540">
                      <a:moveTo>
                        <a:pt x="45" y="0"/>
                      </a:moveTo>
                      <a:lnTo>
                        <a:pt x="27" y="220"/>
                      </a:lnTo>
                      <a:lnTo>
                        <a:pt x="0" y="348"/>
                      </a:lnTo>
                      <a:lnTo>
                        <a:pt x="0" y="540"/>
                      </a:lnTo>
                      <a:lnTo>
                        <a:pt x="91" y="503"/>
                      </a:lnTo>
                      <a:lnTo>
                        <a:pt x="100" y="366"/>
                      </a:lnTo>
                      <a:lnTo>
                        <a:pt x="73" y="256"/>
                      </a:lnTo>
                      <a:lnTo>
                        <a:pt x="91" y="137"/>
                      </a:lnTo>
                      <a:lnTo>
                        <a:pt x="45" y="0"/>
                      </a:lnTo>
                      <a:close/>
                    </a:path>
                  </a:pathLst>
                </a:custGeom>
                <a:solidFill>
                  <a:schemeClr val="bg1"/>
                </a:solidFill>
                <a:ln w="12700" cap="flat" cmpd="sng">
                  <a:solidFill>
                    <a:schemeClr val="bg1"/>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a:latin typeface="Calibri" panose="020F0502020204030204" pitchFamily="34" charset="0"/>
                  </a:endParaRPr>
                </a:p>
              </p:txBody>
            </p:sp>
          </p:grpSp>
          <p:sp>
            <p:nvSpPr>
              <p:cNvPr id="64" name="Rectangle 63"/>
              <p:cNvSpPr/>
              <p:nvPr/>
            </p:nvSpPr>
            <p:spPr bwMode="auto">
              <a:xfrm>
                <a:off x="4209257" y="5821363"/>
                <a:ext cx="515143" cy="131762"/>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91429" tIns="45714" rIns="91429" bIns="45714" numCol="1" rtlCol="0" anchor="t" anchorCtr="0" compatLnSpc="1">
                <a:prstTxWarp prst="textNoShape">
                  <a:avLst/>
                </a:prstTxWarp>
              </a:bodyPr>
              <a:lstStyle/>
              <a:p>
                <a:pPr marL="0" marR="0" indent="0" algn="ctr" defTabSz="914400" rtl="0" eaLnBrk="1" fontAlgn="base" latinLnBrk="0" hangingPunct="1">
                  <a:lnSpc>
                    <a:spcPct val="100000"/>
                  </a:lnSpc>
                  <a:spcBef>
                    <a:spcPct val="20000"/>
                  </a:spcBef>
                  <a:spcAft>
                    <a:spcPct val="0"/>
                  </a:spcAft>
                  <a:buClrTx/>
                  <a:buSzTx/>
                  <a:buFontTx/>
                  <a:buNone/>
                  <a:tabLst/>
                </a:pPr>
                <a:endParaRPr kumimoji="0" lang="en-US" sz="2400" b="0" i="0" u="none" strike="noStrike" cap="none" normalizeH="0" baseline="-25000" smtClean="0">
                  <a:ln>
                    <a:noFill/>
                  </a:ln>
                  <a:solidFill>
                    <a:srgbClr val="4D4D4D"/>
                  </a:solidFill>
                  <a:effectLst/>
                  <a:latin typeface="Eras Medium ITC" pitchFamily="34" charset="0"/>
                </a:endParaRPr>
              </a:p>
            </p:txBody>
          </p:sp>
        </p:grpSp>
      </p:grpSp>
      <p:cxnSp>
        <p:nvCxnSpPr>
          <p:cNvPr id="74" name="AutoShape 31"/>
          <p:cNvCxnSpPr>
            <a:cxnSpLocks noChangeShapeType="1"/>
            <a:stCxn id="71" idx="1"/>
          </p:cNvCxnSpPr>
          <p:nvPr/>
        </p:nvCxnSpPr>
        <p:spPr bwMode="auto">
          <a:xfrm rot="10800000" flipV="1">
            <a:off x="3177762" y="2439194"/>
            <a:ext cx="471488" cy="315913"/>
          </a:xfrm>
          <a:prstGeom prst="bentConnector2">
            <a:avLst/>
          </a:prstGeom>
          <a:ln>
            <a:headEnd type="none" w="sm" len="sm"/>
            <a:tailEnd type="none" w="sm" len="sm"/>
          </a:ln>
          <a:extLst/>
        </p:spPr>
        <p:style>
          <a:lnRef idx="1">
            <a:schemeClr val="accent2"/>
          </a:lnRef>
          <a:fillRef idx="0">
            <a:schemeClr val="accent2"/>
          </a:fillRef>
          <a:effectRef idx="0">
            <a:schemeClr val="accent2"/>
          </a:effectRef>
          <a:fontRef idx="minor">
            <a:schemeClr val="tx1"/>
          </a:fontRef>
        </p:style>
      </p:cxnSp>
      <p:sp>
        <p:nvSpPr>
          <p:cNvPr id="3" name="TextBox 2"/>
          <p:cNvSpPr txBox="1"/>
          <p:nvPr/>
        </p:nvSpPr>
        <p:spPr>
          <a:xfrm>
            <a:off x="4663281" y="6400800"/>
            <a:ext cx="4303712" cy="400110"/>
          </a:xfrm>
          <a:prstGeom prst="rect">
            <a:avLst/>
          </a:prstGeom>
          <a:noFill/>
        </p:spPr>
        <p:txBody>
          <a:bodyPr wrap="square" rtlCol="0">
            <a:spAutoFit/>
          </a:bodyPr>
          <a:lstStyle/>
          <a:p>
            <a:pPr algn="r"/>
            <a:r>
              <a:rPr lang="en-US" sz="2000" i="1" dirty="0" smtClean="0"/>
              <a:t>What can be done to combat this?</a:t>
            </a:r>
            <a:endParaRPr lang="en-US" sz="2000" i="1" dirty="0"/>
          </a:p>
        </p:txBody>
      </p:sp>
    </p:spTree>
    <p:custDataLst>
      <p:tags r:id="rId1"/>
    </p:custDataLst>
    <p:extLst>
      <p:ext uri="{BB962C8B-B14F-4D97-AF65-F5344CB8AC3E}">
        <p14:creationId xmlns:p14="http://schemas.microsoft.com/office/powerpoint/2010/main" val="32824471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4"/>
                                        </p:tgtEl>
                                        <p:attrNameLst>
                                          <p:attrName>style.visibility</p:attrName>
                                        </p:attrNameLst>
                                      </p:cBhvr>
                                      <p:to>
                                        <p:strVal val="visible"/>
                                      </p:to>
                                    </p:set>
                                  </p:childTnLst>
                                </p:cTn>
                              </p:par>
                              <p:par>
                                <p:cTn id="9" presetID="42" presetClass="path" presetSubtype="0" accel="50000" decel="50000" fill="hold" nodeType="withEffect">
                                  <p:stCondLst>
                                    <p:cond delay="0"/>
                                  </p:stCondLst>
                                  <p:childTnLst>
                                    <p:animMotion origin="layout" path="M -1.73472E-18 3.33333E-6 L 0.20417 -0.00417 " pathEditMode="relative" rAng="0" ptsTypes="AA">
                                      <p:cBhvr>
                                        <p:cTn id="10" dur="1000" fill="hold"/>
                                        <p:tgtEl>
                                          <p:spTgt spid="5"/>
                                        </p:tgtEl>
                                        <p:attrNameLst>
                                          <p:attrName>ppt_x</p:attrName>
                                          <p:attrName>ppt_y</p:attrName>
                                        </p:attrNameLst>
                                      </p:cBhvr>
                                      <p:rCtr x="10208" y="-208"/>
                                    </p:animMotion>
                                  </p:childTnLst>
                                </p:cTn>
                              </p:par>
                              <p:par>
                                <p:cTn id="11" presetID="42" presetClass="path" presetSubtype="0" accel="50000" decel="50000" fill="hold" nodeType="withEffect">
                                  <p:stCondLst>
                                    <p:cond delay="0"/>
                                  </p:stCondLst>
                                  <p:childTnLst>
                                    <p:animMotion origin="layout" path="M -4.16667E-6 -1.11111E-6 L -0.22135 -0.00139 " pathEditMode="relative" rAng="0" ptsTypes="AA">
                                      <p:cBhvr>
                                        <p:cTn id="12" dur="1000" fill="hold"/>
                                        <p:tgtEl>
                                          <p:spTgt spid="14"/>
                                        </p:tgtEl>
                                        <p:attrNameLst>
                                          <p:attrName>ppt_x</p:attrName>
                                          <p:attrName>ppt_y</p:attrName>
                                        </p:attrNameLst>
                                      </p:cBhvr>
                                      <p:rCtr x="-11076" y="-69"/>
                                    </p:animMotion>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71"/>
                                        </p:tgtEl>
                                        <p:attrNameLst>
                                          <p:attrName>style.visibility</p:attrName>
                                        </p:attrNameLst>
                                      </p:cBhvr>
                                      <p:to>
                                        <p:strVal val="visible"/>
                                      </p:to>
                                    </p:set>
                                    <p:animEffect transition="in" filter="fade">
                                      <p:cBhvr>
                                        <p:cTn id="17" dur="500"/>
                                        <p:tgtEl>
                                          <p:spTgt spid="71"/>
                                        </p:tgtEl>
                                      </p:cBhvr>
                                    </p:animEffect>
                                  </p:childTnLst>
                                </p:cTn>
                              </p:par>
                              <p:par>
                                <p:cTn id="18" presetID="10" presetClass="entr" presetSubtype="0" fill="hold" nodeType="withEffect">
                                  <p:stCondLst>
                                    <p:cond delay="0"/>
                                  </p:stCondLst>
                                  <p:childTnLst>
                                    <p:set>
                                      <p:cBhvr>
                                        <p:cTn id="19" dur="1" fill="hold">
                                          <p:stCondLst>
                                            <p:cond delay="0"/>
                                          </p:stCondLst>
                                        </p:cTn>
                                        <p:tgtEl>
                                          <p:spTgt spid="73"/>
                                        </p:tgtEl>
                                        <p:attrNameLst>
                                          <p:attrName>style.visibility</p:attrName>
                                        </p:attrNameLst>
                                      </p:cBhvr>
                                      <p:to>
                                        <p:strVal val="visible"/>
                                      </p:to>
                                    </p:set>
                                    <p:animEffect transition="in" filter="fade">
                                      <p:cBhvr>
                                        <p:cTn id="20" dur="500"/>
                                        <p:tgtEl>
                                          <p:spTgt spid="73"/>
                                        </p:tgtEl>
                                      </p:cBhvr>
                                    </p:animEffect>
                                  </p:childTnLst>
                                </p:cTn>
                              </p:par>
                              <p:par>
                                <p:cTn id="21" presetID="10" presetClass="entr" presetSubtype="0" fill="hold" nodeType="withEffect">
                                  <p:stCondLst>
                                    <p:cond delay="0"/>
                                  </p:stCondLst>
                                  <p:childTnLst>
                                    <p:set>
                                      <p:cBhvr>
                                        <p:cTn id="22" dur="1" fill="hold">
                                          <p:stCondLst>
                                            <p:cond delay="0"/>
                                          </p:stCondLst>
                                        </p:cTn>
                                        <p:tgtEl>
                                          <p:spTgt spid="74"/>
                                        </p:tgtEl>
                                        <p:attrNameLst>
                                          <p:attrName>style.visibility</p:attrName>
                                        </p:attrNameLst>
                                      </p:cBhvr>
                                      <p:to>
                                        <p:strVal val="visible"/>
                                      </p:to>
                                    </p:set>
                                    <p:animEffect transition="in" filter="fade">
                                      <p:cBhvr>
                                        <p:cTn id="23" dur="500"/>
                                        <p:tgtEl>
                                          <p:spTgt spid="74"/>
                                        </p:tgtEl>
                                      </p:cBhvr>
                                    </p:animEffec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nodeType="clickEffect">
                                  <p:stCondLst>
                                    <p:cond delay="0"/>
                                  </p:stCondLst>
                                  <p:childTnLst>
                                    <p:set>
                                      <p:cBhvr>
                                        <p:cTn id="27" dur="1" fill="hold">
                                          <p:stCondLst>
                                            <p:cond delay="0"/>
                                          </p:stCondLst>
                                        </p:cTn>
                                        <p:tgtEl>
                                          <p:spTgt spid="15"/>
                                        </p:tgtEl>
                                        <p:attrNameLst>
                                          <p:attrName>style.visibility</p:attrName>
                                        </p:attrNameLst>
                                      </p:cBhvr>
                                      <p:to>
                                        <p:strVal val="visible"/>
                                      </p:to>
                                    </p:set>
                                  </p:childTnLst>
                                </p:cTn>
                              </p:par>
                              <p:par>
                                <p:cTn id="28" presetID="1" presetClass="entr" presetSubtype="0" fill="hold" nodeType="withEffect">
                                  <p:stCondLst>
                                    <p:cond delay="0"/>
                                  </p:stCondLst>
                                  <p:childTnLst>
                                    <p:set>
                                      <p:cBhvr>
                                        <p:cTn id="29" dur="1" fill="hold">
                                          <p:stCondLst>
                                            <p:cond delay="0"/>
                                          </p:stCondLst>
                                        </p:cTn>
                                        <p:tgtEl>
                                          <p:spTgt spid="24"/>
                                        </p:tgtEl>
                                        <p:attrNameLst>
                                          <p:attrName>style.visibility</p:attrName>
                                        </p:attrNameLst>
                                      </p:cBhvr>
                                      <p:to>
                                        <p:strVal val="visible"/>
                                      </p:to>
                                    </p:set>
                                  </p:childTnLst>
                                </p:cTn>
                              </p:par>
                              <p:par>
                                <p:cTn id="30" presetID="42" presetClass="path" presetSubtype="0" accel="50000" decel="50000" fill="hold" nodeType="withEffect">
                                  <p:stCondLst>
                                    <p:cond delay="0"/>
                                  </p:stCondLst>
                                  <p:childTnLst>
                                    <p:animMotion origin="layout" path="M -4.44444E-6 -1.21184E-6 L -0.15902 -0.00023 " pathEditMode="relative" rAng="0" ptsTypes="AA">
                                      <p:cBhvr>
                                        <p:cTn id="31" dur="1000" fill="hold"/>
                                        <p:tgtEl>
                                          <p:spTgt spid="15"/>
                                        </p:tgtEl>
                                        <p:attrNameLst>
                                          <p:attrName>ppt_x</p:attrName>
                                          <p:attrName>ppt_y</p:attrName>
                                        </p:attrNameLst>
                                      </p:cBhvr>
                                      <p:rCtr x="-7951" y="-23"/>
                                    </p:animMotion>
                                  </p:childTnLst>
                                </p:cTn>
                              </p:par>
                              <p:par>
                                <p:cTn id="32" presetID="42" presetClass="path" presetSubtype="0" accel="50000" decel="50000" fill="hold" nodeType="withEffect">
                                  <p:stCondLst>
                                    <p:cond delay="0"/>
                                  </p:stCondLst>
                                  <p:childTnLst>
                                    <p:animMotion origin="layout" path="M 1.11022E-16 -2.0259E-6 L 0.16667 -0.00555 " pathEditMode="relative" rAng="0" ptsTypes="AA">
                                      <p:cBhvr>
                                        <p:cTn id="33" dur="1000" fill="hold"/>
                                        <p:tgtEl>
                                          <p:spTgt spid="24"/>
                                        </p:tgtEl>
                                        <p:attrNameLst>
                                          <p:attrName>ppt_x</p:attrName>
                                          <p:attrName>ppt_y</p:attrName>
                                        </p:attrNameLst>
                                      </p:cBhvr>
                                      <p:rCtr x="8333" y="-278"/>
                                    </p:animMotion>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72"/>
                                        </p:tgtEl>
                                        <p:attrNameLst>
                                          <p:attrName>style.visibility</p:attrName>
                                        </p:attrNameLst>
                                      </p:cBhvr>
                                      <p:to>
                                        <p:strVal val="visible"/>
                                      </p:to>
                                    </p:set>
                                    <p:animEffect transition="in" filter="fade">
                                      <p:cBhvr>
                                        <p:cTn id="38" dur="500"/>
                                        <p:tgtEl>
                                          <p:spTgt spid="72"/>
                                        </p:tgtEl>
                                      </p:cBhvr>
                                    </p:animEffect>
                                  </p:childTnLst>
                                </p:cTn>
                              </p:par>
                              <p:par>
                                <p:cTn id="39" presetID="10" presetClass="entr" presetSubtype="0" fill="hold" nodeType="withEffect">
                                  <p:stCondLst>
                                    <p:cond delay="0"/>
                                  </p:stCondLst>
                                  <p:childTnLst>
                                    <p:set>
                                      <p:cBhvr>
                                        <p:cTn id="40" dur="1" fill="hold">
                                          <p:stCondLst>
                                            <p:cond delay="0"/>
                                          </p:stCondLst>
                                        </p:cTn>
                                        <p:tgtEl>
                                          <p:spTgt spid="20"/>
                                        </p:tgtEl>
                                        <p:attrNameLst>
                                          <p:attrName>style.visibility</p:attrName>
                                        </p:attrNameLst>
                                      </p:cBhvr>
                                      <p:to>
                                        <p:strVal val="visible"/>
                                      </p:to>
                                    </p:set>
                                    <p:animEffect transition="in" filter="fade">
                                      <p:cBhvr>
                                        <p:cTn id="41" dur="500"/>
                                        <p:tgtEl>
                                          <p:spTgt spid="20"/>
                                        </p:tgtEl>
                                      </p:cBhvr>
                                    </p:animEffect>
                                  </p:childTnLst>
                                </p:cTn>
                              </p:par>
                              <p:par>
                                <p:cTn id="42" presetID="10" presetClass="entr" presetSubtype="0" fill="hold" nodeType="withEffect">
                                  <p:stCondLst>
                                    <p:cond delay="0"/>
                                  </p:stCondLst>
                                  <p:childTnLst>
                                    <p:set>
                                      <p:cBhvr>
                                        <p:cTn id="43" dur="1" fill="hold">
                                          <p:stCondLst>
                                            <p:cond delay="0"/>
                                          </p:stCondLst>
                                        </p:cTn>
                                        <p:tgtEl>
                                          <p:spTgt spid="21"/>
                                        </p:tgtEl>
                                        <p:attrNameLst>
                                          <p:attrName>style.visibility</p:attrName>
                                        </p:attrNameLst>
                                      </p:cBhvr>
                                      <p:to>
                                        <p:strVal val="visible"/>
                                      </p:to>
                                    </p:set>
                                    <p:animEffect transition="in" filter="fade">
                                      <p:cBhvr>
                                        <p:cTn id="44" dur="500"/>
                                        <p:tgtEl>
                                          <p:spTgt spid="21"/>
                                        </p:tgtEl>
                                      </p:cBhvr>
                                    </p:animEffect>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grpId="0" nodeType="clickEffect">
                                  <p:stCondLst>
                                    <p:cond delay="0"/>
                                  </p:stCondLst>
                                  <p:childTnLst>
                                    <p:set>
                                      <p:cBhvr>
                                        <p:cTn id="48" dur="1" fill="hold">
                                          <p:stCondLst>
                                            <p:cond delay="0"/>
                                          </p:stCondLst>
                                        </p:cTn>
                                        <p:tgtEl>
                                          <p:spTgt spid="3"/>
                                        </p:tgtEl>
                                        <p:attrNameLst>
                                          <p:attrName>style.visibility</p:attrName>
                                        </p:attrNameLst>
                                      </p:cBhvr>
                                      <p:to>
                                        <p:strVal val="visible"/>
                                      </p:to>
                                    </p:set>
                                    <p:animEffect transition="in" filter="fade">
                                      <p:cBhvr>
                                        <p:cTn id="49"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 grpId="0"/>
      <p:bldP spid="72" grpId="0"/>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457200" y="244719"/>
            <a:ext cx="8229600" cy="641840"/>
          </a:xfrm>
          <a:prstGeom prst="rect">
            <a:avLst/>
          </a:prstGeom>
        </p:spPr>
        <p:txBody>
          <a:bodyPr anchor="ctr" anchorCtr="0"/>
          <a:lstStyle>
            <a:lvl1pPr algn="l" rtl="0" eaLnBrk="0" fontAlgn="base" hangingPunct="0">
              <a:spcBef>
                <a:spcPct val="0"/>
              </a:spcBef>
              <a:spcAft>
                <a:spcPct val="0"/>
              </a:spcAft>
              <a:defRPr sz="2600" b="1">
                <a:solidFill>
                  <a:schemeClr val="bg1"/>
                </a:solidFill>
                <a:latin typeface="Calibri" pitchFamily="34" charset="0"/>
                <a:ea typeface="+mj-ea"/>
                <a:cs typeface="+mj-cs"/>
              </a:defRPr>
            </a:lvl1pPr>
            <a:lvl2pPr algn="l" rtl="0" eaLnBrk="0" fontAlgn="base" hangingPunct="0">
              <a:spcBef>
                <a:spcPct val="0"/>
              </a:spcBef>
              <a:spcAft>
                <a:spcPct val="0"/>
              </a:spcAft>
              <a:defRPr sz="2400" b="1">
                <a:solidFill>
                  <a:schemeClr val="tx2"/>
                </a:solidFill>
                <a:latin typeface="Trebuchet MS" pitchFamily="34" charset="0"/>
              </a:defRPr>
            </a:lvl2pPr>
            <a:lvl3pPr algn="l" rtl="0" eaLnBrk="0" fontAlgn="base" hangingPunct="0">
              <a:spcBef>
                <a:spcPct val="0"/>
              </a:spcBef>
              <a:spcAft>
                <a:spcPct val="0"/>
              </a:spcAft>
              <a:defRPr sz="2400" b="1">
                <a:solidFill>
                  <a:schemeClr val="tx2"/>
                </a:solidFill>
                <a:latin typeface="Trebuchet MS" pitchFamily="34" charset="0"/>
              </a:defRPr>
            </a:lvl3pPr>
            <a:lvl4pPr algn="l" rtl="0" eaLnBrk="0" fontAlgn="base" hangingPunct="0">
              <a:spcBef>
                <a:spcPct val="0"/>
              </a:spcBef>
              <a:spcAft>
                <a:spcPct val="0"/>
              </a:spcAft>
              <a:defRPr sz="2400" b="1">
                <a:solidFill>
                  <a:schemeClr val="tx2"/>
                </a:solidFill>
                <a:latin typeface="Trebuchet MS" pitchFamily="34" charset="0"/>
              </a:defRPr>
            </a:lvl4pPr>
            <a:lvl5pPr algn="l" rtl="0" eaLnBrk="0" fontAlgn="base" hangingPunct="0">
              <a:spcBef>
                <a:spcPct val="0"/>
              </a:spcBef>
              <a:spcAft>
                <a:spcPct val="0"/>
              </a:spcAft>
              <a:defRPr sz="2400" b="1">
                <a:solidFill>
                  <a:schemeClr val="tx2"/>
                </a:solidFill>
                <a:latin typeface="Trebuchet MS" pitchFamily="34" charset="0"/>
              </a:defRPr>
            </a:lvl5pPr>
            <a:lvl6pPr marL="457200" algn="l" rtl="0" fontAlgn="base">
              <a:spcBef>
                <a:spcPct val="0"/>
              </a:spcBef>
              <a:spcAft>
                <a:spcPct val="0"/>
              </a:spcAft>
              <a:defRPr sz="2400" b="1">
                <a:solidFill>
                  <a:schemeClr val="tx2"/>
                </a:solidFill>
                <a:latin typeface="Trebuchet MS" pitchFamily="34" charset="0"/>
              </a:defRPr>
            </a:lvl6pPr>
            <a:lvl7pPr marL="914400" algn="l" rtl="0" fontAlgn="base">
              <a:spcBef>
                <a:spcPct val="0"/>
              </a:spcBef>
              <a:spcAft>
                <a:spcPct val="0"/>
              </a:spcAft>
              <a:defRPr sz="2400" b="1">
                <a:solidFill>
                  <a:schemeClr val="tx2"/>
                </a:solidFill>
                <a:latin typeface="Trebuchet MS" pitchFamily="34" charset="0"/>
              </a:defRPr>
            </a:lvl7pPr>
            <a:lvl8pPr marL="1371600" algn="l" rtl="0" fontAlgn="base">
              <a:spcBef>
                <a:spcPct val="0"/>
              </a:spcBef>
              <a:spcAft>
                <a:spcPct val="0"/>
              </a:spcAft>
              <a:defRPr sz="2400" b="1">
                <a:solidFill>
                  <a:schemeClr val="tx2"/>
                </a:solidFill>
                <a:latin typeface="Trebuchet MS" pitchFamily="34" charset="0"/>
              </a:defRPr>
            </a:lvl8pPr>
            <a:lvl9pPr marL="1828800" algn="l" rtl="0" fontAlgn="base">
              <a:spcBef>
                <a:spcPct val="0"/>
              </a:spcBef>
              <a:spcAft>
                <a:spcPct val="0"/>
              </a:spcAft>
              <a:defRPr sz="2400" b="1">
                <a:solidFill>
                  <a:schemeClr val="tx2"/>
                </a:solidFill>
                <a:latin typeface="Trebuchet MS" pitchFamily="34" charset="0"/>
              </a:defRPr>
            </a:lvl9pPr>
          </a:lstStyle>
          <a:p>
            <a:r>
              <a:rPr lang="en-US" kern="0" dirty="0" smtClean="0"/>
              <a:t>How Reinforced Concrete Acts Under Loading</a:t>
            </a:r>
            <a:endParaRPr lang="en-US" kern="0" dirty="0"/>
          </a:p>
        </p:txBody>
      </p:sp>
      <p:sp>
        <p:nvSpPr>
          <p:cNvPr id="5" name="Freeform 2"/>
          <p:cNvSpPr>
            <a:spLocks/>
          </p:cNvSpPr>
          <p:nvPr/>
        </p:nvSpPr>
        <p:spPr bwMode="auto">
          <a:xfrm>
            <a:off x="2462213" y="4894263"/>
            <a:ext cx="503237" cy="260350"/>
          </a:xfrm>
          <a:custGeom>
            <a:avLst/>
            <a:gdLst>
              <a:gd name="T0" fmla="*/ 0 w 340"/>
              <a:gd name="T1" fmla="*/ 92049635 h 180"/>
              <a:gd name="T2" fmla="*/ 113918056 w 340"/>
              <a:gd name="T3" fmla="*/ 0 h 180"/>
              <a:gd name="T4" fmla="*/ 315464474 w 340"/>
              <a:gd name="T5" fmla="*/ 8368806 h 180"/>
              <a:gd name="T6" fmla="*/ 744845524 w 340"/>
              <a:gd name="T7" fmla="*/ 376567347 h 180"/>
              <a:gd name="T8" fmla="*/ 210308663 w 340"/>
              <a:gd name="T9" fmla="*/ 92049635 h 180"/>
              <a:gd name="T10" fmla="*/ 0 w 340"/>
              <a:gd name="T11" fmla="*/ 92049635 h 1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0" h="180">
                <a:moveTo>
                  <a:pt x="0" y="44"/>
                </a:moveTo>
                <a:lnTo>
                  <a:pt x="52" y="0"/>
                </a:lnTo>
                <a:lnTo>
                  <a:pt x="144" y="4"/>
                </a:lnTo>
                <a:lnTo>
                  <a:pt x="340" y="180"/>
                </a:lnTo>
                <a:lnTo>
                  <a:pt x="96" y="44"/>
                </a:lnTo>
                <a:lnTo>
                  <a:pt x="0" y="44"/>
                </a:lnTo>
                <a:close/>
              </a:path>
            </a:pathLst>
          </a:custGeom>
          <a:solidFill>
            <a:srgbClr val="777777"/>
          </a:solidFill>
          <a:ln>
            <a:noFill/>
          </a:ln>
          <a:effectLst/>
          <a:extLst>
            <a:ext uri="{91240B29-F687-4F45-9708-019B960494DF}">
              <a14:hiddenLine xmlns:a14="http://schemas.microsoft.com/office/drawing/2010/main" w="12700" cap="flat" cmpd="sng">
                <a:solidFill>
                  <a:schemeClr val="bg1"/>
                </a:solidFill>
                <a:prstDash val="solid"/>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a:latin typeface="Calibri" panose="020F0502020204030204" pitchFamily="34" charset="0"/>
            </a:endParaRPr>
          </a:p>
        </p:txBody>
      </p:sp>
      <p:sp>
        <p:nvSpPr>
          <p:cNvPr id="6" name="Freeform 3"/>
          <p:cNvSpPr>
            <a:spLocks/>
          </p:cNvSpPr>
          <p:nvPr/>
        </p:nvSpPr>
        <p:spPr bwMode="auto">
          <a:xfrm>
            <a:off x="5435600" y="5429250"/>
            <a:ext cx="179388" cy="287338"/>
          </a:xfrm>
          <a:custGeom>
            <a:avLst/>
            <a:gdLst>
              <a:gd name="T0" fmla="*/ 74490867 w 144"/>
              <a:gd name="T1" fmla="*/ 107504819 h 192"/>
              <a:gd name="T2" fmla="*/ 0 w 144"/>
              <a:gd name="T3" fmla="*/ 322512960 h 192"/>
              <a:gd name="T4" fmla="*/ 148981734 w 144"/>
              <a:gd name="T5" fmla="*/ 430016283 h 192"/>
              <a:gd name="T6" fmla="*/ 223472601 w 144"/>
              <a:gd name="T7" fmla="*/ 215008141 h 192"/>
              <a:gd name="T8" fmla="*/ 223472601 w 144"/>
              <a:gd name="T9" fmla="*/ 0 h 192"/>
              <a:gd name="T10" fmla="*/ 74490867 w 144"/>
              <a:gd name="T11" fmla="*/ 107504819 h 1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4" h="192">
                <a:moveTo>
                  <a:pt x="48" y="48"/>
                </a:moveTo>
                <a:lnTo>
                  <a:pt x="0" y="144"/>
                </a:lnTo>
                <a:lnTo>
                  <a:pt x="96" y="192"/>
                </a:lnTo>
                <a:lnTo>
                  <a:pt x="144" y="96"/>
                </a:lnTo>
                <a:lnTo>
                  <a:pt x="144" y="0"/>
                </a:lnTo>
                <a:lnTo>
                  <a:pt x="48" y="48"/>
                </a:lnTo>
                <a:close/>
              </a:path>
            </a:pathLst>
          </a:custGeom>
          <a:solidFill>
            <a:srgbClr val="808080"/>
          </a:solidFill>
          <a:ln>
            <a:noFill/>
          </a:ln>
          <a:effectLst/>
          <a:extLst>
            <a:ext uri="{91240B29-F687-4F45-9708-019B960494DF}">
              <a14:hiddenLine xmlns:a14="http://schemas.microsoft.com/office/drawing/2010/main" w="12700" cap="flat" cmpd="sng">
                <a:solidFill>
                  <a:srgbClr val="292929"/>
                </a:solidFill>
                <a:prstDash val="solid"/>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a:latin typeface="Calibri" panose="020F0502020204030204" pitchFamily="34" charset="0"/>
            </a:endParaRPr>
          </a:p>
        </p:txBody>
      </p:sp>
      <p:sp>
        <p:nvSpPr>
          <p:cNvPr id="7" name="Freeform 4"/>
          <p:cNvSpPr>
            <a:spLocks/>
          </p:cNvSpPr>
          <p:nvPr/>
        </p:nvSpPr>
        <p:spPr bwMode="auto">
          <a:xfrm>
            <a:off x="4724400" y="5486400"/>
            <a:ext cx="254000" cy="250825"/>
          </a:xfrm>
          <a:custGeom>
            <a:avLst/>
            <a:gdLst>
              <a:gd name="T0" fmla="*/ 72863137 w 204"/>
              <a:gd name="T1" fmla="*/ 112791647 h 167"/>
              <a:gd name="T2" fmla="*/ 133322608 w 204"/>
              <a:gd name="T3" fmla="*/ 376725632 h 167"/>
              <a:gd name="T4" fmla="*/ 314704755 w 204"/>
              <a:gd name="T5" fmla="*/ 230096642 h 167"/>
              <a:gd name="T6" fmla="*/ 294551598 w 204"/>
              <a:gd name="T7" fmla="*/ 112791647 h 167"/>
              <a:gd name="T8" fmla="*/ 72863137 w 204"/>
              <a:gd name="T9" fmla="*/ 112791647 h 16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4" h="167">
                <a:moveTo>
                  <a:pt x="47" y="50"/>
                </a:moveTo>
                <a:cubicBezTo>
                  <a:pt x="0" y="121"/>
                  <a:pt x="15" y="131"/>
                  <a:pt x="86" y="167"/>
                </a:cubicBezTo>
                <a:cubicBezTo>
                  <a:pt x="153" y="154"/>
                  <a:pt x="181" y="167"/>
                  <a:pt x="203" y="102"/>
                </a:cubicBezTo>
                <a:cubicBezTo>
                  <a:pt x="199" y="85"/>
                  <a:pt x="204" y="62"/>
                  <a:pt x="190" y="50"/>
                </a:cubicBezTo>
                <a:cubicBezTo>
                  <a:pt x="132" y="0"/>
                  <a:pt x="102" y="28"/>
                  <a:pt x="47" y="50"/>
                </a:cubicBezTo>
                <a:close/>
              </a:path>
            </a:pathLst>
          </a:custGeom>
          <a:solidFill>
            <a:srgbClr val="808080"/>
          </a:solidFill>
          <a:ln>
            <a:noFill/>
          </a:ln>
          <a:effectLst/>
          <a:extLst>
            <a:ext uri="{91240B29-F687-4F45-9708-019B960494DF}">
              <a14:hiddenLine xmlns:a14="http://schemas.microsoft.com/office/drawing/2010/main" w="12700" cap="flat" cmpd="sng">
                <a:solidFill>
                  <a:srgbClr val="292929"/>
                </a:solidFill>
                <a:prstDash val="solid"/>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a:latin typeface="Calibri" panose="020F0502020204030204" pitchFamily="34" charset="0"/>
            </a:endParaRPr>
          </a:p>
        </p:txBody>
      </p:sp>
      <p:sp>
        <p:nvSpPr>
          <p:cNvPr id="8" name="Freeform 5"/>
          <p:cNvSpPr>
            <a:spLocks/>
          </p:cNvSpPr>
          <p:nvPr/>
        </p:nvSpPr>
        <p:spPr bwMode="auto">
          <a:xfrm flipV="1">
            <a:off x="4224338" y="4095750"/>
            <a:ext cx="261937" cy="352425"/>
          </a:xfrm>
          <a:custGeom>
            <a:avLst/>
            <a:gdLst>
              <a:gd name="T0" fmla="*/ 205765926 w 209"/>
              <a:gd name="T1" fmla="*/ 3942667 h 251"/>
              <a:gd name="T2" fmla="*/ 81677972 w 209"/>
              <a:gd name="T3" fmla="*/ 29571406 h 251"/>
              <a:gd name="T4" fmla="*/ 0 w 209"/>
              <a:gd name="T5" fmla="*/ 183345245 h 251"/>
              <a:gd name="T6" fmla="*/ 20419806 w 209"/>
              <a:gd name="T7" fmla="*/ 362746419 h 251"/>
              <a:gd name="T8" fmla="*/ 81677972 w 209"/>
              <a:gd name="T9" fmla="*/ 414005301 h 251"/>
              <a:gd name="T10" fmla="*/ 122516332 w 209"/>
              <a:gd name="T11" fmla="*/ 490891519 h 251"/>
              <a:gd name="T12" fmla="*/ 246604286 w 209"/>
              <a:gd name="T13" fmla="*/ 465262780 h 251"/>
              <a:gd name="T14" fmla="*/ 267024092 w 209"/>
              <a:gd name="T15" fmla="*/ 362746419 h 251"/>
              <a:gd name="T16" fmla="*/ 328282258 w 209"/>
              <a:gd name="T17" fmla="*/ 132087767 h 251"/>
              <a:gd name="T18" fmla="*/ 205765926 w 209"/>
              <a:gd name="T19" fmla="*/ 3942667 h 25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09" h="251">
                <a:moveTo>
                  <a:pt x="131" y="2"/>
                </a:moveTo>
                <a:cubicBezTo>
                  <a:pt x="105" y="6"/>
                  <a:pt x="74" y="0"/>
                  <a:pt x="52" y="15"/>
                </a:cubicBezTo>
                <a:cubicBezTo>
                  <a:pt x="26" y="33"/>
                  <a:pt x="0" y="93"/>
                  <a:pt x="0" y="93"/>
                </a:cubicBezTo>
                <a:cubicBezTo>
                  <a:pt x="4" y="123"/>
                  <a:pt x="1" y="156"/>
                  <a:pt x="13" y="184"/>
                </a:cubicBezTo>
                <a:cubicBezTo>
                  <a:pt x="19" y="198"/>
                  <a:pt x="41" y="199"/>
                  <a:pt x="52" y="210"/>
                </a:cubicBezTo>
                <a:cubicBezTo>
                  <a:pt x="63" y="221"/>
                  <a:pt x="69" y="236"/>
                  <a:pt x="78" y="249"/>
                </a:cubicBezTo>
                <a:cubicBezTo>
                  <a:pt x="104" y="245"/>
                  <a:pt x="135" y="251"/>
                  <a:pt x="157" y="236"/>
                </a:cubicBezTo>
                <a:cubicBezTo>
                  <a:pt x="172" y="226"/>
                  <a:pt x="166" y="202"/>
                  <a:pt x="170" y="184"/>
                </a:cubicBezTo>
                <a:cubicBezTo>
                  <a:pt x="190" y="84"/>
                  <a:pt x="166" y="132"/>
                  <a:pt x="209" y="67"/>
                </a:cubicBezTo>
                <a:cubicBezTo>
                  <a:pt x="194" y="23"/>
                  <a:pt x="180" y="2"/>
                  <a:pt x="131" y="2"/>
                </a:cubicBezTo>
                <a:close/>
              </a:path>
            </a:pathLst>
          </a:custGeom>
          <a:solidFill>
            <a:srgbClr val="4D4D4D"/>
          </a:solidFill>
          <a:ln>
            <a:noFill/>
          </a:ln>
          <a:effectLst/>
          <a:extLst>
            <a:ext uri="{91240B29-F687-4F45-9708-019B960494DF}">
              <a14:hiddenLine xmlns:a14="http://schemas.microsoft.com/office/drawing/2010/main" w="12700" cap="flat" cmpd="sng">
                <a:solidFill>
                  <a:srgbClr val="292929"/>
                </a:solidFill>
                <a:prstDash val="solid"/>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a:latin typeface="Calibri" panose="020F0502020204030204" pitchFamily="34" charset="0"/>
            </a:endParaRPr>
          </a:p>
        </p:txBody>
      </p:sp>
      <p:sp>
        <p:nvSpPr>
          <p:cNvPr id="9" name="Freeform 6"/>
          <p:cNvSpPr>
            <a:spLocks/>
          </p:cNvSpPr>
          <p:nvPr/>
        </p:nvSpPr>
        <p:spPr bwMode="auto">
          <a:xfrm flipV="1">
            <a:off x="5322888" y="4506913"/>
            <a:ext cx="384175" cy="111125"/>
          </a:xfrm>
          <a:custGeom>
            <a:avLst/>
            <a:gdLst>
              <a:gd name="T0" fmla="*/ 230197159 w 307"/>
              <a:gd name="T1" fmla="*/ 79158042 h 78"/>
              <a:gd name="T2" fmla="*/ 26621951 w 307"/>
              <a:gd name="T3" fmla="*/ 105544530 h 78"/>
              <a:gd name="T4" fmla="*/ 108052034 w 307"/>
              <a:gd name="T5" fmla="*/ 131931019 h 78"/>
              <a:gd name="T6" fmla="*/ 374265287 w 307"/>
              <a:gd name="T7" fmla="*/ 158317508 h 78"/>
              <a:gd name="T8" fmla="*/ 455695371 w 307"/>
              <a:gd name="T9" fmla="*/ 26386489 h 78"/>
              <a:gd name="T10" fmla="*/ 394622808 w 307"/>
              <a:gd name="T11" fmla="*/ 0 h 78"/>
              <a:gd name="T12" fmla="*/ 230197159 w 307"/>
              <a:gd name="T13" fmla="*/ 26386489 h 78"/>
              <a:gd name="T14" fmla="*/ 169124597 w 307"/>
              <a:gd name="T15" fmla="*/ 79158042 h 78"/>
              <a:gd name="T16" fmla="*/ 230197159 w 307"/>
              <a:gd name="T17" fmla="*/ 79158042 h 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07" h="78">
                <a:moveTo>
                  <a:pt x="147" y="39"/>
                </a:moveTo>
                <a:cubicBezTo>
                  <a:pt x="104" y="43"/>
                  <a:pt x="58" y="38"/>
                  <a:pt x="17" y="52"/>
                </a:cubicBezTo>
                <a:cubicBezTo>
                  <a:pt x="0" y="58"/>
                  <a:pt x="51" y="63"/>
                  <a:pt x="69" y="65"/>
                </a:cubicBezTo>
                <a:cubicBezTo>
                  <a:pt x="125" y="72"/>
                  <a:pt x="182" y="74"/>
                  <a:pt x="239" y="78"/>
                </a:cubicBezTo>
                <a:cubicBezTo>
                  <a:pt x="251" y="70"/>
                  <a:pt x="307" y="44"/>
                  <a:pt x="291" y="13"/>
                </a:cubicBezTo>
                <a:cubicBezTo>
                  <a:pt x="285" y="1"/>
                  <a:pt x="265" y="4"/>
                  <a:pt x="252" y="0"/>
                </a:cubicBezTo>
                <a:cubicBezTo>
                  <a:pt x="217" y="4"/>
                  <a:pt x="181" y="4"/>
                  <a:pt x="147" y="13"/>
                </a:cubicBezTo>
                <a:cubicBezTo>
                  <a:pt x="132" y="17"/>
                  <a:pt x="108" y="23"/>
                  <a:pt x="108" y="39"/>
                </a:cubicBezTo>
                <a:cubicBezTo>
                  <a:pt x="108" y="52"/>
                  <a:pt x="134" y="39"/>
                  <a:pt x="147" y="39"/>
                </a:cubicBezTo>
                <a:close/>
              </a:path>
            </a:pathLst>
          </a:custGeom>
          <a:solidFill>
            <a:srgbClr val="808080"/>
          </a:solidFill>
          <a:ln>
            <a:noFill/>
          </a:ln>
          <a:effectLst/>
          <a:extLst>
            <a:ext uri="{91240B29-F687-4F45-9708-019B960494DF}">
              <a14:hiddenLine xmlns:a14="http://schemas.microsoft.com/office/drawing/2010/main" w="12700" cap="flat" cmpd="sng">
                <a:solidFill>
                  <a:srgbClr val="292929"/>
                </a:solidFill>
                <a:prstDash val="solid"/>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a:latin typeface="Calibri" panose="020F0502020204030204" pitchFamily="34" charset="0"/>
            </a:endParaRPr>
          </a:p>
        </p:txBody>
      </p:sp>
      <p:sp>
        <p:nvSpPr>
          <p:cNvPr id="12" name="Freeform 10"/>
          <p:cNvSpPr>
            <a:spLocks/>
          </p:cNvSpPr>
          <p:nvPr/>
        </p:nvSpPr>
        <p:spPr bwMode="auto">
          <a:xfrm>
            <a:off x="2982913" y="4881563"/>
            <a:ext cx="503237" cy="260350"/>
          </a:xfrm>
          <a:custGeom>
            <a:avLst/>
            <a:gdLst>
              <a:gd name="T0" fmla="*/ 0 w 340"/>
              <a:gd name="T1" fmla="*/ 92049635 h 180"/>
              <a:gd name="T2" fmla="*/ 113918056 w 340"/>
              <a:gd name="T3" fmla="*/ 0 h 180"/>
              <a:gd name="T4" fmla="*/ 315464474 w 340"/>
              <a:gd name="T5" fmla="*/ 8368806 h 180"/>
              <a:gd name="T6" fmla="*/ 744845524 w 340"/>
              <a:gd name="T7" fmla="*/ 376567347 h 180"/>
              <a:gd name="T8" fmla="*/ 210308663 w 340"/>
              <a:gd name="T9" fmla="*/ 92049635 h 180"/>
              <a:gd name="T10" fmla="*/ 0 w 340"/>
              <a:gd name="T11" fmla="*/ 92049635 h 1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0" h="180">
                <a:moveTo>
                  <a:pt x="0" y="44"/>
                </a:moveTo>
                <a:lnTo>
                  <a:pt x="52" y="0"/>
                </a:lnTo>
                <a:lnTo>
                  <a:pt x="144" y="4"/>
                </a:lnTo>
                <a:lnTo>
                  <a:pt x="340" y="180"/>
                </a:lnTo>
                <a:lnTo>
                  <a:pt x="96" y="44"/>
                </a:lnTo>
                <a:lnTo>
                  <a:pt x="0" y="44"/>
                </a:lnTo>
                <a:close/>
              </a:path>
            </a:pathLst>
          </a:custGeom>
          <a:solidFill>
            <a:srgbClr val="4D4D4D"/>
          </a:solidFill>
          <a:ln>
            <a:noFill/>
          </a:ln>
          <a:effectLst/>
          <a:extLst>
            <a:ext uri="{91240B29-F687-4F45-9708-019B960494DF}">
              <a14:hiddenLine xmlns:a14="http://schemas.microsoft.com/office/drawing/2010/main" w="12700" cap="flat" cmpd="sng">
                <a:solidFill>
                  <a:schemeClr val="bg1"/>
                </a:solidFill>
                <a:prstDash val="solid"/>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a:latin typeface="Calibri" panose="020F0502020204030204" pitchFamily="34" charset="0"/>
            </a:endParaRPr>
          </a:p>
        </p:txBody>
      </p:sp>
      <p:sp>
        <p:nvSpPr>
          <p:cNvPr id="13" name="Freeform 11"/>
          <p:cNvSpPr>
            <a:spLocks/>
          </p:cNvSpPr>
          <p:nvPr/>
        </p:nvSpPr>
        <p:spPr bwMode="auto">
          <a:xfrm>
            <a:off x="3498850" y="4876800"/>
            <a:ext cx="503238" cy="260350"/>
          </a:xfrm>
          <a:custGeom>
            <a:avLst/>
            <a:gdLst>
              <a:gd name="T0" fmla="*/ 0 w 340"/>
              <a:gd name="T1" fmla="*/ 92049635 h 180"/>
              <a:gd name="T2" fmla="*/ 113918282 w 340"/>
              <a:gd name="T3" fmla="*/ 0 h 180"/>
              <a:gd name="T4" fmla="*/ 315465101 w 340"/>
              <a:gd name="T5" fmla="*/ 8368806 h 180"/>
              <a:gd name="T6" fmla="*/ 744848484 w 340"/>
              <a:gd name="T7" fmla="*/ 376567347 h 180"/>
              <a:gd name="T8" fmla="*/ 210310561 w 340"/>
              <a:gd name="T9" fmla="*/ 92049635 h 180"/>
              <a:gd name="T10" fmla="*/ 0 w 340"/>
              <a:gd name="T11" fmla="*/ 92049635 h 1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0" h="180">
                <a:moveTo>
                  <a:pt x="0" y="44"/>
                </a:moveTo>
                <a:lnTo>
                  <a:pt x="52" y="0"/>
                </a:lnTo>
                <a:lnTo>
                  <a:pt x="144" y="4"/>
                </a:lnTo>
                <a:lnTo>
                  <a:pt x="340" y="180"/>
                </a:lnTo>
                <a:lnTo>
                  <a:pt x="96" y="44"/>
                </a:lnTo>
                <a:lnTo>
                  <a:pt x="0" y="44"/>
                </a:lnTo>
                <a:close/>
              </a:path>
            </a:pathLst>
          </a:custGeom>
          <a:solidFill>
            <a:srgbClr val="4D4D4D"/>
          </a:solidFill>
          <a:ln>
            <a:noFill/>
          </a:ln>
          <a:effectLst/>
          <a:extLst>
            <a:ext uri="{91240B29-F687-4F45-9708-019B960494DF}">
              <a14:hiddenLine xmlns:a14="http://schemas.microsoft.com/office/drawing/2010/main" w="12700" cap="flat" cmpd="sng">
                <a:solidFill>
                  <a:schemeClr val="bg1"/>
                </a:solidFill>
                <a:prstDash val="solid"/>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a:latin typeface="Calibri" panose="020F0502020204030204" pitchFamily="34" charset="0"/>
            </a:endParaRPr>
          </a:p>
        </p:txBody>
      </p:sp>
      <p:sp>
        <p:nvSpPr>
          <p:cNvPr id="14" name="Freeform 12"/>
          <p:cNvSpPr>
            <a:spLocks/>
          </p:cNvSpPr>
          <p:nvPr/>
        </p:nvSpPr>
        <p:spPr bwMode="auto">
          <a:xfrm>
            <a:off x="4025900" y="4876800"/>
            <a:ext cx="503238" cy="260350"/>
          </a:xfrm>
          <a:custGeom>
            <a:avLst/>
            <a:gdLst>
              <a:gd name="T0" fmla="*/ 0 w 340"/>
              <a:gd name="T1" fmla="*/ 92049635 h 180"/>
              <a:gd name="T2" fmla="*/ 113918282 w 340"/>
              <a:gd name="T3" fmla="*/ 0 h 180"/>
              <a:gd name="T4" fmla="*/ 315465101 w 340"/>
              <a:gd name="T5" fmla="*/ 8368806 h 180"/>
              <a:gd name="T6" fmla="*/ 744848484 w 340"/>
              <a:gd name="T7" fmla="*/ 376567347 h 180"/>
              <a:gd name="T8" fmla="*/ 210310561 w 340"/>
              <a:gd name="T9" fmla="*/ 92049635 h 180"/>
              <a:gd name="T10" fmla="*/ 0 w 340"/>
              <a:gd name="T11" fmla="*/ 92049635 h 1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0" h="180">
                <a:moveTo>
                  <a:pt x="0" y="44"/>
                </a:moveTo>
                <a:lnTo>
                  <a:pt x="52" y="0"/>
                </a:lnTo>
                <a:lnTo>
                  <a:pt x="144" y="4"/>
                </a:lnTo>
                <a:lnTo>
                  <a:pt x="340" y="180"/>
                </a:lnTo>
                <a:lnTo>
                  <a:pt x="96" y="44"/>
                </a:lnTo>
                <a:lnTo>
                  <a:pt x="0" y="44"/>
                </a:lnTo>
                <a:close/>
              </a:path>
            </a:pathLst>
          </a:custGeom>
          <a:solidFill>
            <a:srgbClr val="4D4D4D"/>
          </a:solidFill>
          <a:ln>
            <a:noFill/>
          </a:ln>
          <a:effectLst/>
          <a:extLst>
            <a:ext uri="{91240B29-F687-4F45-9708-019B960494DF}">
              <a14:hiddenLine xmlns:a14="http://schemas.microsoft.com/office/drawing/2010/main" w="12700" cap="flat" cmpd="sng">
                <a:solidFill>
                  <a:schemeClr val="bg1"/>
                </a:solidFill>
                <a:prstDash val="solid"/>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a:latin typeface="Calibri" panose="020F0502020204030204" pitchFamily="34" charset="0"/>
            </a:endParaRPr>
          </a:p>
        </p:txBody>
      </p:sp>
      <p:sp>
        <p:nvSpPr>
          <p:cNvPr id="15" name="Freeform 13"/>
          <p:cNvSpPr>
            <a:spLocks/>
          </p:cNvSpPr>
          <p:nvPr/>
        </p:nvSpPr>
        <p:spPr bwMode="auto">
          <a:xfrm>
            <a:off x="4552950" y="4881563"/>
            <a:ext cx="503238" cy="260350"/>
          </a:xfrm>
          <a:custGeom>
            <a:avLst/>
            <a:gdLst>
              <a:gd name="T0" fmla="*/ 0 w 340"/>
              <a:gd name="T1" fmla="*/ 92049635 h 180"/>
              <a:gd name="T2" fmla="*/ 113918282 w 340"/>
              <a:gd name="T3" fmla="*/ 0 h 180"/>
              <a:gd name="T4" fmla="*/ 315465101 w 340"/>
              <a:gd name="T5" fmla="*/ 8368806 h 180"/>
              <a:gd name="T6" fmla="*/ 744848484 w 340"/>
              <a:gd name="T7" fmla="*/ 376567347 h 180"/>
              <a:gd name="T8" fmla="*/ 210310561 w 340"/>
              <a:gd name="T9" fmla="*/ 92049635 h 180"/>
              <a:gd name="T10" fmla="*/ 0 w 340"/>
              <a:gd name="T11" fmla="*/ 92049635 h 1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0" h="180">
                <a:moveTo>
                  <a:pt x="0" y="44"/>
                </a:moveTo>
                <a:lnTo>
                  <a:pt x="52" y="0"/>
                </a:lnTo>
                <a:lnTo>
                  <a:pt x="144" y="4"/>
                </a:lnTo>
                <a:lnTo>
                  <a:pt x="340" y="180"/>
                </a:lnTo>
                <a:lnTo>
                  <a:pt x="96" y="44"/>
                </a:lnTo>
                <a:lnTo>
                  <a:pt x="0" y="44"/>
                </a:lnTo>
                <a:close/>
              </a:path>
            </a:pathLst>
          </a:custGeom>
          <a:solidFill>
            <a:srgbClr val="4D4D4D"/>
          </a:solidFill>
          <a:ln>
            <a:noFill/>
          </a:ln>
          <a:effectLst/>
          <a:extLst>
            <a:ext uri="{91240B29-F687-4F45-9708-019B960494DF}">
              <a14:hiddenLine xmlns:a14="http://schemas.microsoft.com/office/drawing/2010/main" w="12700" cap="flat" cmpd="sng">
                <a:solidFill>
                  <a:schemeClr val="bg1"/>
                </a:solidFill>
                <a:prstDash val="solid"/>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a:latin typeface="Calibri" panose="020F0502020204030204" pitchFamily="34" charset="0"/>
            </a:endParaRPr>
          </a:p>
        </p:txBody>
      </p:sp>
      <p:sp>
        <p:nvSpPr>
          <p:cNvPr id="16" name="Freeform 14"/>
          <p:cNvSpPr>
            <a:spLocks/>
          </p:cNvSpPr>
          <p:nvPr/>
        </p:nvSpPr>
        <p:spPr bwMode="auto">
          <a:xfrm>
            <a:off x="5092700" y="4876800"/>
            <a:ext cx="501650" cy="260350"/>
          </a:xfrm>
          <a:custGeom>
            <a:avLst/>
            <a:gdLst>
              <a:gd name="T0" fmla="*/ 0 w 340"/>
              <a:gd name="T1" fmla="*/ 92049635 h 180"/>
              <a:gd name="T2" fmla="*/ 113200273 w 340"/>
              <a:gd name="T3" fmla="*/ 0 h 180"/>
              <a:gd name="T4" fmla="*/ 313478134 w 340"/>
              <a:gd name="T5" fmla="*/ 8368806 h 180"/>
              <a:gd name="T6" fmla="*/ 740155066 w 340"/>
              <a:gd name="T7" fmla="*/ 376567347 h 180"/>
              <a:gd name="T8" fmla="*/ 208984439 w 340"/>
              <a:gd name="T9" fmla="*/ 92049635 h 180"/>
              <a:gd name="T10" fmla="*/ 0 w 340"/>
              <a:gd name="T11" fmla="*/ 92049635 h 1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0" h="180">
                <a:moveTo>
                  <a:pt x="0" y="44"/>
                </a:moveTo>
                <a:lnTo>
                  <a:pt x="52" y="0"/>
                </a:lnTo>
                <a:lnTo>
                  <a:pt x="144" y="4"/>
                </a:lnTo>
                <a:lnTo>
                  <a:pt x="340" y="180"/>
                </a:lnTo>
                <a:lnTo>
                  <a:pt x="96" y="44"/>
                </a:lnTo>
                <a:lnTo>
                  <a:pt x="0" y="44"/>
                </a:lnTo>
                <a:close/>
              </a:path>
            </a:pathLst>
          </a:custGeom>
          <a:solidFill>
            <a:srgbClr val="4D4D4D"/>
          </a:solidFill>
          <a:ln>
            <a:noFill/>
          </a:ln>
          <a:effectLst/>
          <a:extLst>
            <a:ext uri="{91240B29-F687-4F45-9708-019B960494DF}">
              <a14:hiddenLine xmlns:a14="http://schemas.microsoft.com/office/drawing/2010/main" w="12700" cap="flat" cmpd="sng">
                <a:solidFill>
                  <a:schemeClr val="bg1"/>
                </a:solidFill>
                <a:prstDash val="solid"/>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a:latin typeface="Calibri" panose="020F0502020204030204" pitchFamily="34" charset="0"/>
            </a:endParaRPr>
          </a:p>
        </p:txBody>
      </p:sp>
      <p:sp>
        <p:nvSpPr>
          <p:cNvPr id="17" name="Freeform 15"/>
          <p:cNvSpPr>
            <a:spLocks/>
          </p:cNvSpPr>
          <p:nvPr/>
        </p:nvSpPr>
        <p:spPr bwMode="auto">
          <a:xfrm>
            <a:off x="5594350" y="4876800"/>
            <a:ext cx="504825" cy="260350"/>
          </a:xfrm>
          <a:custGeom>
            <a:avLst/>
            <a:gdLst>
              <a:gd name="T0" fmla="*/ 0 w 340"/>
              <a:gd name="T1" fmla="*/ 92049635 h 180"/>
              <a:gd name="T2" fmla="*/ 114638334 w 340"/>
              <a:gd name="T3" fmla="*/ 0 h 180"/>
              <a:gd name="T4" fmla="*/ 317457716 w 340"/>
              <a:gd name="T5" fmla="*/ 8368806 h 180"/>
              <a:gd name="T6" fmla="*/ 749553767 w 340"/>
              <a:gd name="T7" fmla="*/ 376567347 h 180"/>
              <a:gd name="T8" fmla="*/ 211638973 w 340"/>
              <a:gd name="T9" fmla="*/ 92049635 h 180"/>
              <a:gd name="T10" fmla="*/ 0 w 340"/>
              <a:gd name="T11" fmla="*/ 92049635 h 1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0" h="180">
                <a:moveTo>
                  <a:pt x="0" y="44"/>
                </a:moveTo>
                <a:lnTo>
                  <a:pt x="52" y="0"/>
                </a:lnTo>
                <a:lnTo>
                  <a:pt x="144" y="4"/>
                </a:lnTo>
                <a:lnTo>
                  <a:pt x="340" y="180"/>
                </a:lnTo>
                <a:lnTo>
                  <a:pt x="96" y="44"/>
                </a:lnTo>
                <a:lnTo>
                  <a:pt x="0" y="44"/>
                </a:lnTo>
                <a:close/>
              </a:path>
            </a:pathLst>
          </a:custGeom>
          <a:solidFill>
            <a:srgbClr val="4D4D4D"/>
          </a:solidFill>
          <a:ln>
            <a:noFill/>
          </a:ln>
          <a:effectLst/>
          <a:extLst>
            <a:ext uri="{91240B29-F687-4F45-9708-019B960494DF}">
              <a14:hiddenLine xmlns:a14="http://schemas.microsoft.com/office/drawing/2010/main" w="12700" cap="flat" cmpd="sng">
                <a:solidFill>
                  <a:schemeClr val="bg1"/>
                </a:solidFill>
                <a:prstDash val="solid"/>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a:latin typeface="Calibri" panose="020F0502020204030204" pitchFamily="34" charset="0"/>
            </a:endParaRPr>
          </a:p>
        </p:txBody>
      </p:sp>
      <p:sp>
        <p:nvSpPr>
          <p:cNvPr id="18" name="Freeform 16"/>
          <p:cNvSpPr>
            <a:spLocks/>
          </p:cNvSpPr>
          <p:nvPr/>
        </p:nvSpPr>
        <p:spPr bwMode="auto">
          <a:xfrm>
            <a:off x="6122988" y="4881563"/>
            <a:ext cx="501650" cy="260350"/>
          </a:xfrm>
          <a:custGeom>
            <a:avLst/>
            <a:gdLst>
              <a:gd name="T0" fmla="*/ 0 w 340"/>
              <a:gd name="T1" fmla="*/ 92049635 h 180"/>
              <a:gd name="T2" fmla="*/ 113200273 w 340"/>
              <a:gd name="T3" fmla="*/ 0 h 180"/>
              <a:gd name="T4" fmla="*/ 313478134 w 340"/>
              <a:gd name="T5" fmla="*/ 8368806 h 180"/>
              <a:gd name="T6" fmla="*/ 740155066 w 340"/>
              <a:gd name="T7" fmla="*/ 376567347 h 180"/>
              <a:gd name="T8" fmla="*/ 208984439 w 340"/>
              <a:gd name="T9" fmla="*/ 92049635 h 180"/>
              <a:gd name="T10" fmla="*/ 0 w 340"/>
              <a:gd name="T11" fmla="*/ 92049635 h 1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0" h="180">
                <a:moveTo>
                  <a:pt x="0" y="44"/>
                </a:moveTo>
                <a:lnTo>
                  <a:pt x="52" y="0"/>
                </a:lnTo>
                <a:lnTo>
                  <a:pt x="144" y="4"/>
                </a:lnTo>
                <a:lnTo>
                  <a:pt x="340" y="180"/>
                </a:lnTo>
                <a:lnTo>
                  <a:pt x="96" y="44"/>
                </a:lnTo>
                <a:lnTo>
                  <a:pt x="0" y="44"/>
                </a:lnTo>
                <a:close/>
              </a:path>
            </a:pathLst>
          </a:custGeom>
          <a:solidFill>
            <a:srgbClr val="4D4D4D"/>
          </a:solidFill>
          <a:ln>
            <a:noFill/>
          </a:ln>
          <a:effectLst/>
          <a:extLst>
            <a:ext uri="{91240B29-F687-4F45-9708-019B960494DF}">
              <a14:hiddenLine xmlns:a14="http://schemas.microsoft.com/office/drawing/2010/main" w="12700" cap="flat" cmpd="sng">
                <a:solidFill>
                  <a:schemeClr val="bg1"/>
                </a:solidFill>
                <a:prstDash val="solid"/>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a:latin typeface="Calibri" panose="020F0502020204030204" pitchFamily="34" charset="0"/>
            </a:endParaRPr>
          </a:p>
        </p:txBody>
      </p:sp>
      <p:sp>
        <p:nvSpPr>
          <p:cNvPr id="19" name="Freeform 17"/>
          <p:cNvSpPr>
            <a:spLocks/>
          </p:cNvSpPr>
          <p:nvPr/>
        </p:nvSpPr>
        <p:spPr bwMode="auto">
          <a:xfrm flipV="1">
            <a:off x="2724150" y="5240338"/>
            <a:ext cx="501650" cy="260350"/>
          </a:xfrm>
          <a:custGeom>
            <a:avLst/>
            <a:gdLst>
              <a:gd name="T0" fmla="*/ 0 w 340"/>
              <a:gd name="T1" fmla="*/ 92049635 h 180"/>
              <a:gd name="T2" fmla="*/ 113200273 w 340"/>
              <a:gd name="T3" fmla="*/ 0 h 180"/>
              <a:gd name="T4" fmla="*/ 313478134 w 340"/>
              <a:gd name="T5" fmla="*/ 8368806 h 180"/>
              <a:gd name="T6" fmla="*/ 740155066 w 340"/>
              <a:gd name="T7" fmla="*/ 376567347 h 180"/>
              <a:gd name="T8" fmla="*/ 208984439 w 340"/>
              <a:gd name="T9" fmla="*/ 92049635 h 180"/>
              <a:gd name="T10" fmla="*/ 0 w 340"/>
              <a:gd name="T11" fmla="*/ 92049635 h 1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0" h="180">
                <a:moveTo>
                  <a:pt x="0" y="44"/>
                </a:moveTo>
                <a:lnTo>
                  <a:pt x="52" y="0"/>
                </a:lnTo>
                <a:lnTo>
                  <a:pt x="144" y="4"/>
                </a:lnTo>
                <a:lnTo>
                  <a:pt x="340" y="180"/>
                </a:lnTo>
                <a:lnTo>
                  <a:pt x="96" y="44"/>
                </a:lnTo>
                <a:lnTo>
                  <a:pt x="0" y="44"/>
                </a:lnTo>
                <a:close/>
              </a:path>
            </a:pathLst>
          </a:custGeom>
          <a:solidFill>
            <a:srgbClr val="4D4D4D"/>
          </a:solidFill>
          <a:ln>
            <a:noFill/>
          </a:ln>
          <a:effectLst/>
          <a:extLst>
            <a:ext uri="{91240B29-F687-4F45-9708-019B960494DF}">
              <a14:hiddenLine xmlns:a14="http://schemas.microsoft.com/office/drawing/2010/main" w="12700" cap="flat" cmpd="sng">
                <a:solidFill>
                  <a:schemeClr val="bg1"/>
                </a:solidFill>
                <a:prstDash val="solid"/>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a:latin typeface="Calibri" panose="020F0502020204030204" pitchFamily="34" charset="0"/>
            </a:endParaRPr>
          </a:p>
        </p:txBody>
      </p:sp>
      <p:sp>
        <p:nvSpPr>
          <p:cNvPr id="20" name="Freeform 18"/>
          <p:cNvSpPr>
            <a:spLocks/>
          </p:cNvSpPr>
          <p:nvPr/>
        </p:nvSpPr>
        <p:spPr bwMode="auto">
          <a:xfrm flipV="1">
            <a:off x="3244850" y="5229225"/>
            <a:ext cx="501650" cy="260350"/>
          </a:xfrm>
          <a:custGeom>
            <a:avLst/>
            <a:gdLst>
              <a:gd name="T0" fmla="*/ 0 w 340"/>
              <a:gd name="T1" fmla="*/ 92049635 h 180"/>
              <a:gd name="T2" fmla="*/ 113200273 w 340"/>
              <a:gd name="T3" fmla="*/ 0 h 180"/>
              <a:gd name="T4" fmla="*/ 313478134 w 340"/>
              <a:gd name="T5" fmla="*/ 8368806 h 180"/>
              <a:gd name="T6" fmla="*/ 740155066 w 340"/>
              <a:gd name="T7" fmla="*/ 376567347 h 180"/>
              <a:gd name="T8" fmla="*/ 208984439 w 340"/>
              <a:gd name="T9" fmla="*/ 92049635 h 180"/>
              <a:gd name="T10" fmla="*/ 0 w 340"/>
              <a:gd name="T11" fmla="*/ 92049635 h 1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0" h="180">
                <a:moveTo>
                  <a:pt x="0" y="44"/>
                </a:moveTo>
                <a:lnTo>
                  <a:pt x="52" y="0"/>
                </a:lnTo>
                <a:lnTo>
                  <a:pt x="144" y="4"/>
                </a:lnTo>
                <a:lnTo>
                  <a:pt x="340" y="180"/>
                </a:lnTo>
                <a:lnTo>
                  <a:pt x="96" y="44"/>
                </a:lnTo>
                <a:lnTo>
                  <a:pt x="0" y="44"/>
                </a:lnTo>
                <a:close/>
              </a:path>
            </a:pathLst>
          </a:custGeom>
          <a:solidFill>
            <a:srgbClr val="4D4D4D"/>
          </a:solidFill>
          <a:ln>
            <a:noFill/>
          </a:ln>
          <a:effectLst/>
          <a:extLst>
            <a:ext uri="{91240B29-F687-4F45-9708-019B960494DF}">
              <a14:hiddenLine xmlns:a14="http://schemas.microsoft.com/office/drawing/2010/main" w="12700" cap="flat" cmpd="sng">
                <a:solidFill>
                  <a:schemeClr val="bg1"/>
                </a:solidFill>
                <a:prstDash val="solid"/>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a:latin typeface="Calibri" panose="020F0502020204030204" pitchFamily="34" charset="0"/>
            </a:endParaRPr>
          </a:p>
        </p:txBody>
      </p:sp>
      <p:sp>
        <p:nvSpPr>
          <p:cNvPr id="21" name="Freeform 19"/>
          <p:cNvSpPr>
            <a:spLocks/>
          </p:cNvSpPr>
          <p:nvPr/>
        </p:nvSpPr>
        <p:spPr bwMode="auto">
          <a:xfrm flipV="1">
            <a:off x="3757613" y="5222875"/>
            <a:ext cx="503237" cy="260350"/>
          </a:xfrm>
          <a:custGeom>
            <a:avLst/>
            <a:gdLst>
              <a:gd name="T0" fmla="*/ 0 w 340"/>
              <a:gd name="T1" fmla="*/ 92049635 h 180"/>
              <a:gd name="T2" fmla="*/ 113918056 w 340"/>
              <a:gd name="T3" fmla="*/ 0 h 180"/>
              <a:gd name="T4" fmla="*/ 315464474 w 340"/>
              <a:gd name="T5" fmla="*/ 8368806 h 180"/>
              <a:gd name="T6" fmla="*/ 744845524 w 340"/>
              <a:gd name="T7" fmla="*/ 376567347 h 180"/>
              <a:gd name="T8" fmla="*/ 210308663 w 340"/>
              <a:gd name="T9" fmla="*/ 92049635 h 180"/>
              <a:gd name="T10" fmla="*/ 0 w 340"/>
              <a:gd name="T11" fmla="*/ 92049635 h 1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0" h="180">
                <a:moveTo>
                  <a:pt x="0" y="44"/>
                </a:moveTo>
                <a:lnTo>
                  <a:pt x="52" y="0"/>
                </a:lnTo>
                <a:lnTo>
                  <a:pt x="144" y="4"/>
                </a:lnTo>
                <a:lnTo>
                  <a:pt x="340" y="180"/>
                </a:lnTo>
                <a:lnTo>
                  <a:pt x="96" y="44"/>
                </a:lnTo>
                <a:lnTo>
                  <a:pt x="0" y="44"/>
                </a:lnTo>
                <a:close/>
              </a:path>
            </a:pathLst>
          </a:custGeom>
          <a:solidFill>
            <a:srgbClr val="4D4D4D"/>
          </a:solidFill>
          <a:ln>
            <a:noFill/>
          </a:ln>
          <a:effectLst/>
          <a:extLst>
            <a:ext uri="{91240B29-F687-4F45-9708-019B960494DF}">
              <a14:hiddenLine xmlns:a14="http://schemas.microsoft.com/office/drawing/2010/main" w="12700" cap="flat" cmpd="sng">
                <a:solidFill>
                  <a:schemeClr val="bg1"/>
                </a:solidFill>
                <a:prstDash val="solid"/>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a:latin typeface="Calibri" panose="020F0502020204030204" pitchFamily="34" charset="0"/>
            </a:endParaRPr>
          </a:p>
        </p:txBody>
      </p:sp>
      <p:sp>
        <p:nvSpPr>
          <p:cNvPr id="22" name="Freeform 20"/>
          <p:cNvSpPr>
            <a:spLocks/>
          </p:cNvSpPr>
          <p:nvPr/>
        </p:nvSpPr>
        <p:spPr bwMode="auto">
          <a:xfrm flipV="1">
            <a:off x="4286250" y="5222875"/>
            <a:ext cx="503238" cy="260350"/>
          </a:xfrm>
          <a:custGeom>
            <a:avLst/>
            <a:gdLst>
              <a:gd name="T0" fmla="*/ 0 w 340"/>
              <a:gd name="T1" fmla="*/ 92049635 h 180"/>
              <a:gd name="T2" fmla="*/ 113918282 w 340"/>
              <a:gd name="T3" fmla="*/ 0 h 180"/>
              <a:gd name="T4" fmla="*/ 315465101 w 340"/>
              <a:gd name="T5" fmla="*/ 8368806 h 180"/>
              <a:gd name="T6" fmla="*/ 744848484 w 340"/>
              <a:gd name="T7" fmla="*/ 376567347 h 180"/>
              <a:gd name="T8" fmla="*/ 210310561 w 340"/>
              <a:gd name="T9" fmla="*/ 92049635 h 180"/>
              <a:gd name="T10" fmla="*/ 0 w 340"/>
              <a:gd name="T11" fmla="*/ 92049635 h 1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0" h="180">
                <a:moveTo>
                  <a:pt x="0" y="44"/>
                </a:moveTo>
                <a:lnTo>
                  <a:pt x="52" y="0"/>
                </a:lnTo>
                <a:lnTo>
                  <a:pt x="144" y="4"/>
                </a:lnTo>
                <a:lnTo>
                  <a:pt x="340" y="180"/>
                </a:lnTo>
                <a:lnTo>
                  <a:pt x="96" y="44"/>
                </a:lnTo>
                <a:lnTo>
                  <a:pt x="0" y="44"/>
                </a:lnTo>
                <a:close/>
              </a:path>
            </a:pathLst>
          </a:custGeom>
          <a:solidFill>
            <a:srgbClr val="4D4D4D"/>
          </a:solidFill>
          <a:ln>
            <a:noFill/>
          </a:ln>
          <a:effectLst/>
          <a:extLst>
            <a:ext uri="{91240B29-F687-4F45-9708-019B960494DF}">
              <a14:hiddenLine xmlns:a14="http://schemas.microsoft.com/office/drawing/2010/main" w="12700" cap="flat" cmpd="sng">
                <a:solidFill>
                  <a:schemeClr val="bg1"/>
                </a:solidFill>
                <a:prstDash val="solid"/>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a:latin typeface="Calibri" panose="020F0502020204030204" pitchFamily="34" charset="0"/>
            </a:endParaRPr>
          </a:p>
        </p:txBody>
      </p:sp>
      <p:sp>
        <p:nvSpPr>
          <p:cNvPr id="23" name="Freeform 21"/>
          <p:cNvSpPr>
            <a:spLocks/>
          </p:cNvSpPr>
          <p:nvPr/>
        </p:nvSpPr>
        <p:spPr bwMode="auto">
          <a:xfrm flipV="1">
            <a:off x="4813300" y="5229225"/>
            <a:ext cx="501650" cy="260350"/>
          </a:xfrm>
          <a:custGeom>
            <a:avLst/>
            <a:gdLst>
              <a:gd name="T0" fmla="*/ 0 w 340"/>
              <a:gd name="T1" fmla="*/ 92049635 h 180"/>
              <a:gd name="T2" fmla="*/ 113200273 w 340"/>
              <a:gd name="T3" fmla="*/ 0 h 180"/>
              <a:gd name="T4" fmla="*/ 313478134 w 340"/>
              <a:gd name="T5" fmla="*/ 8368806 h 180"/>
              <a:gd name="T6" fmla="*/ 740155066 w 340"/>
              <a:gd name="T7" fmla="*/ 376567347 h 180"/>
              <a:gd name="T8" fmla="*/ 208984439 w 340"/>
              <a:gd name="T9" fmla="*/ 92049635 h 180"/>
              <a:gd name="T10" fmla="*/ 0 w 340"/>
              <a:gd name="T11" fmla="*/ 92049635 h 1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0" h="180">
                <a:moveTo>
                  <a:pt x="0" y="44"/>
                </a:moveTo>
                <a:lnTo>
                  <a:pt x="52" y="0"/>
                </a:lnTo>
                <a:lnTo>
                  <a:pt x="144" y="4"/>
                </a:lnTo>
                <a:lnTo>
                  <a:pt x="340" y="180"/>
                </a:lnTo>
                <a:lnTo>
                  <a:pt x="96" y="44"/>
                </a:lnTo>
                <a:lnTo>
                  <a:pt x="0" y="44"/>
                </a:lnTo>
                <a:close/>
              </a:path>
            </a:pathLst>
          </a:custGeom>
          <a:solidFill>
            <a:srgbClr val="4D4D4D"/>
          </a:solidFill>
          <a:ln>
            <a:noFill/>
          </a:ln>
          <a:effectLst/>
          <a:extLst>
            <a:ext uri="{91240B29-F687-4F45-9708-019B960494DF}">
              <a14:hiddenLine xmlns:a14="http://schemas.microsoft.com/office/drawing/2010/main" w="12700" cap="flat" cmpd="sng">
                <a:solidFill>
                  <a:schemeClr val="bg1"/>
                </a:solidFill>
                <a:prstDash val="solid"/>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a:latin typeface="Calibri" panose="020F0502020204030204" pitchFamily="34" charset="0"/>
            </a:endParaRPr>
          </a:p>
        </p:txBody>
      </p:sp>
      <p:sp>
        <p:nvSpPr>
          <p:cNvPr id="24" name="Freeform 22"/>
          <p:cNvSpPr>
            <a:spLocks/>
          </p:cNvSpPr>
          <p:nvPr/>
        </p:nvSpPr>
        <p:spPr bwMode="auto">
          <a:xfrm flipV="1">
            <a:off x="5353050" y="5222875"/>
            <a:ext cx="501650" cy="260350"/>
          </a:xfrm>
          <a:custGeom>
            <a:avLst/>
            <a:gdLst>
              <a:gd name="T0" fmla="*/ 0 w 340"/>
              <a:gd name="T1" fmla="*/ 92049635 h 180"/>
              <a:gd name="T2" fmla="*/ 113200273 w 340"/>
              <a:gd name="T3" fmla="*/ 0 h 180"/>
              <a:gd name="T4" fmla="*/ 313478134 w 340"/>
              <a:gd name="T5" fmla="*/ 8368806 h 180"/>
              <a:gd name="T6" fmla="*/ 740155066 w 340"/>
              <a:gd name="T7" fmla="*/ 376567347 h 180"/>
              <a:gd name="T8" fmla="*/ 208984439 w 340"/>
              <a:gd name="T9" fmla="*/ 92049635 h 180"/>
              <a:gd name="T10" fmla="*/ 0 w 340"/>
              <a:gd name="T11" fmla="*/ 92049635 h 1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0" h="180">
                <a:moveTo>
                  <a:pt x="0" y="44"/>
                </a:moveTo>
                <a:lnTo>
                  <a:pt x="52" y="0"/>
                </a:lnTo>
                <a:lnTo>
                  <a:pt x="144" y="4"/>
                </a:lnTo>
                <a:lnTo>
                  <a:pt x="340" y="180"/>
                </a:lnTo>
                <a:lnTo>
                  <a:pt x="96" y="44"/>
                </a:lnTo>
                <a:lnTo>
                  <a:pt x="0" y="44"/>
                </a:lnTo>
                <a:close/>
              </a:path>
            </a:pathLst>
          </a:custGeom>
          <a:solidFill>
            <a:srgbClr val="4D4D4D"/>
          </a:solidFill>
          <a:ln>
            <a:noFill/>
          </a:ln>
          <a:effectLst/>
          <a:extLst>
            <a:ext uri="{91240B29-F687-4F45-9708-019B960494DF}">
              <a14:hiddenLine xmlns:a14="http://schemas.microsoft.com/office/drawing/2010/main" w="12700" cap="flat" cmpd="sng">
                <a:solidFill>
                  <a:schemeClr val="bg1"/>
                </a:solidFill>
                <a:prstDash val="solid"/>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a:latin typeface="Calibri" panose="020F0502020204030204" pitchFamily="34" charset="0"/>
            </a:endParaRPr>
          </a:p>
        </p:txBody>
      </p:sp>
      <p:sp>
        <p:nvSpPr>
          <p:cNvPr id="25" name="Freeform 23"/>
          <p:cNvSpPr>
            <a:spLocks/>
          </p:cNvSpPr>
          <p:nvPr/>
        </p:nvSpPr>
        <p:spPr bwMode="auto">
          <a:xfrm flipV="1">
            <a:off x="5854700" y="5222875"/>
            <a:ext cx="503238" cy="260350"/>
          </a:xfrm>
          <a:custGeom>
            <a:avLst/>
            <a:gdLst>
              <a:gd name="T0" fmla="*/ 0 w 340"/>
              <a:gd name="T1" fmla="*/ 92049635 h 180"/>
              <a:gd name="T2" fmla="*/ 113918282 w 340"/>
              <a:gd name="T3" fmla="*/ 0 h 180"/>
              <a:gd name="T4" fmla="*/ 315465101 w 340"/>
              <a:gd name="T5" fmla="*/ 8368806 h 180"/>
              <a:gd name="T6" fmla="*/ 744848484 w 340"/>
              <a:gd name="T7" fmla="*/ 376567347 h 180"/>
              <a:gd name="T8" fmla="*/ 210310561 w 340"/>
              <a:gd name="T9" fmla="*/ 92049635 h 180"/>
              <a:gd name="T10" fmla="*/ 0 w 340"/>
              <a:gd name="T11" fmla="*/ 92049635 h 1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0" h="180">
                <a:moveTo>
                  <a:pt x="0" y="44"/>
                </a:moveTo>
                <a:lnTo>
                  <a:pt x="52" y="0"/>
                </a:lnTo>
                <a:lnTo>
                  <a:pt x="144" y="4"/>
                </a:lnTo>
                <a:lnTo>
                  <a:pt x="340" y="180"/>
                </a:lnTo>
                <a:lnTo>
                  <a:pt x="96" y="44"/>
                </a:lnTo>
                <a:lnTo>
                  <a:pt x="0" y="44"/>
                </a:lnTo>
                <a:close/>
              </a:path>
            </a:pathLst>
          </a:custGeom>
          <a:solidFill>
            <a:srgbClr val="4D4D4D"/>
          </a:solidFill>
          <a:ln>
            <a:noFill/>
          </a:ln>
          <a:effectLst/>
          <a:extLst>
            <a:ext uri="{91240B29-F687-4F45-9708-019B960494DF}">
              <a14:hiddenLine xmlns:a14="http://schemas.microsoft.com/office/drawing/2010/main" w="12700" cap="flat" cmpd="sng">
                <a:solidFill>
                  <a:schemeClr val="bg1"/>
                </a:solidFill>
                <a:prstDash val="solid"/>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a:latin typeface="Calibri" panose="020F0502020204030204" pitchFamily="34" charset="0"/>
            </a:endParaRPr>
          </a:p>
        </p:txBody>
      </p:sp>
      <p:sp>
        <p:nvSpPr>
          <p:cNvPr id="26" name="Text Box 24"/>
          <p:cNvSpPr txBox="1">
            <a:spLocks noChangeArrowheads="1"/>
          </p:cNvSpPr>
          <p:nvPr/>
        </p:nvSpPr>
        <p:spPr bwMode="auto">
          <a:xfrm>
            <a:off x="3735388" y="2190750"/>
            <a:ext cx="152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800">
                <a:solidFill>
                  <a:schemeClr val="tx1"/>
                </a:solidFill>
                <a:latin typeface="Arial" charset="0"/>
              </a:defRPr>
            </a:lvl1pPr>
            <a:lvl2pPr marL="742950" indent="-285750">
              <a:defRPr sz="2800">
                <a:solidFill>
                  <a:schemeClr val="tx1"/>
                </a:solidFill>
                <a:latin typeface="Arial" charset="0"/>
              </a:defRPr>
            </a:lvl2pPr>
            <a:lvl3pPr marL="1143000" indent="-228600">
              <a:defRPr sz="2800">
                <a:solidFill>
                  <a:schemeClr val="tx1"/>
                </a:solidFill>
                <a:latin typeface="Arial" charset="0"/>
              </a:defRPr>
            </a:lvl3pPr>
            <a:lvl4pPr marL="1600200" indent="-228600">
              <a:defRPr sz="2800">
                <a:solidFill>
                  <a:schemeClr val="tx1"/>
                </a:solidFill>
                <a:latin typeface="Arial" charset="0"/>
              </a:defRPr>
            </a:lvl4pPr>
            <a:lvl5pPr marL="2057400" indent="-228600">
              <a:defRPr sz="2800">
                <a:solidFill>
                  <a:schemeClr val="tx1"/>
                </a:solidFill>
                <a:latin typeface="Arial" charset="0"/>
              </a:defRPr>
            </a:lvl5pPr>
            <a:lvl6pPr marL="2514600" indent="-228600" algn="ctr" eaLnBrk="0" fontAlgn="base" hangingPunct="0">
              <a:spcBef>
                <a:spcPct val="0"/>
              </a:spcBef>
              <a:spcAft>
                <a:spcPct val="0"/>
              </a:spcAft>
              <a:defRPr sz="2800">
                <a:solidFill>
                  <a:schemeClr val="tx1"/>
                </a:solidFill>
                <a:latin typeface="Arial" charset="0"/>
              </a:defRPr>
            </a:lvl6pPr>
            <a:lvl7pPr marL="2971800" indent="-228600" algn="ctr" eaLnBrk="0" fontAlgn="base" hangingPunct="0">
              <a:spcBef>
                <a:spcPct val="0"/>
              </a:spcBef>
              <a:spcAft>
                <a:spcPct val="0"/>
              </a:spcAft>
              <a:defRPr sz="2800">
                <a:solidFill>
                  <a:schemeClr val="tx1"/>
                </a:solidFill>
                <a:latin typeface="Arial" charset="0"/>
              </a:defRPr>
            </a:lvl7pPr>
            <a:lvl8pPr marL="3429000" indent="-228600" algn="ctr" eaLnBrk="0" fontAlgn="base" hangingPunct="0">
              <a:spcBef>
                <a:spcPct val="0"/>
              </a:spcBef>
              <a:spcAft>
                <a:spcPct val="0"/>
              </a:spcAft>
              <a:defRPr sz="2800">
                <a:solidFill>
                  <a:schemeClr val="tx1"/>
                </a:solidFill>
                <a:latin typeface="Arial" charset="0"/>
              </a:defRPr>
            </a:lvl8pPr>
            <a:lvl9pPr marL="3886200" indent="-228600" algn="ctr" eaLnBrk="0" fontAlgn="base" hangingPunct="0">
              <a:spcBef>
                <a:spcPct val="0"/>
              </a:spcBef>
              <a:spcAft>
                <a:spcPct val="0"/>
              </a:spcAft>
              <a:defRPr sz="2800">
                <a:solidFill>
                  <a:schemeClr val="tx1"/>
                </a:solidFill>
                <a:latin typeface="Arial" charset="0"/>
              </a:defRPr>
            </a:lvl9pPr>
          </a:lstStyle>
          <a:p>
            <a:pPr algn="ctr" eaLnBrk="1" hangingPunct="1">
              <a:spcBef>
                <a:spcPct val="50000"/>
              </a:spcBef>
            </a:pPr>
            <a:r>
              <a:rPr lang="en-US" altLang="en-US" sz="2400" b="1">
                <a:solidFill>
                  <a:schemeClr val="accent2">
                    <a:lumMod val="60000"/>
                    <a:lumOff val="40000"/>
                  </a:schemeClr>
                </a:solidFill>
                <a:latin typeface="Calibri" panose="020F0502020204030204" pitchFamily="34" charset="0"/>
              </a:rPr>
              <a:t>Shortens</a:t>
            </a:r>
          </a:p>
        </p:txBody>
      </p:sp>
      <p:sp>
        <p:nvSpPr>
          <p:cNvPr id="27" name="Text Box 25"/>
          <p:cNvSpPr txBox="1">
            <a:spLocks noChangeArrowheads="1"/>
          </p:cNvSpPr>
          <p:nvPr/>
        </p:nvSpPr>
        <p:spPr bwMode="auto">
          <a:xfrm>
            <a:off x="3543300" y="5943600"/>
            <a:ext cx="1752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800">
                <a:solidFill>
                  <a:schemeClr val="tx1"/>
                </a:solidFill>
                <a:latin typeface="Arial" charset="0"/>
              </a:defRPr>
            </a:lvl1pPr>
            <a:lvl2pPr marL="742950" indent="-285750">
              <a:defRPr sz="2800">
                <a:solidFill>
                  <a:schemeClr val="tx1"/>
                </a:solidFill>
                <a:latin typeface="Arial" charset="0"/>
              </a:defRPr>
            </a:lvl2pPr>
            <a:lvl3pPr marL="1143000" indent="-228600">
              <a:defRPr sz="2800">
                <a:solidFill>
                  <a:schemeClr val="tx1"/>
                </a:solidFill>
                <a:latin typeface="Arial" charset="0"/>
              </a:defRPr>
            </a:lvl3pPr>
            <a:lvl4pPr marL="1600200" indent="-228600">
              <a:defRPr sz="2800">
                <a:solidFill>
                  <a:schemeClr val="tx1"/>
                </a:solidFill>
                <a:latin typeface="Arial" charset="0"/>
              </a:defRPr>
            </a:lvl4pPr>
            <a:lvl5pPr marL="2057400" indent="-228600">
              <a:defRPr sz="2800">
                <a:solidFill>
                  <a:schemeClr val="tx1"/>
                </a:solidFill>
                <a:latin typeface="Arial" charset="0"/>
              </a:defRPr>
            </a:lvl5pPr>
            <a:lvl6pPr marL="2514600" indent="-228600" algn="ctr" eaLnBrk="0" fontAlgn="base" hangingPunct="0">
              <a:spcBef>
                <a:spcPct val="0"/>
              </a:spcBef>
              <a:spcAft>
                <a:spcPct val="0"/>
              </a:spcAft>
              <a:defRPr sz="2800">
                <a:solidFill>
                  <a:schemeClr val="tx1"/>
                </a:solidFill>
                <a:latin typeface="Arial" charset="0"/>
              </a:defRPr>
            </a:lvl6pPr>
            <a:lvl7pPr marL="2971800" indent="-228600" algn="ctr" eaLnBrk="0" fontAlgn="base" hangingPunct="0">
              <a:spcBef>
                <a:spcPct val="0"/>
              </a:spcBef>
              <a:spcAft>
                <a:spcPct val="0"/>
              </a:spcAft>
              <a:defRPr sz="2800">
                <a:solidFill>
                  <a:schemeClr val="tx1"/>
                </a:solidFill>
                <a:latin typeface="Arial" charset="0"/>
              </a:defRPr>
            </a:lvl7pPr>
            <a:lvl8pPr marL="3429000" indent="-228600" algn="ctr" eaLnBrk="0" fontAlgn="base" hangingPunct="0">
              <a:spcBef>
                <a:spcPct val="0"/>
              </a:spcBef>
              <a:spcAft>
                <a:spcPct val="0"/>
              </a:spcAft>
              <a:defRPr sz="2800">
                <a:solidFill>
                  <a:schemeClr val="tx1"/>
                </a:solidFill>
                <a:latin typeface="Arial" charset="0"/>
              </a:defRPr>
            </a:lvl8pPr>
            <a:lvl9pPr marL="3886200" indent="-228600" algn="ctr" eaLnBrk="0" fontAlgn="base" hangingPunct="0">
              <a:spcBef>
                <a:spcPct val="0"/>
              </a:spcBef>
              <a:spcAft>
                <a:spcPct val="0"/>
              </a:spcAft>
              <a:defRPr sz="2800">
                <a:solidFill>
                  <a:schemeClr val="tx1"/>
                </a:solidFill>
                <a:latin typeface="Arial" charset="0"/>
              </a:defRPr>
            </a:lvl9pPr>
          </a:lstStyle>
          <a:p>
            <a:pPr algn="ctr" eaLnBrk="1" hangingPunct="1">
              <a:spcBef>
                <a:spcPct val="50000"/>
              </a:spcBef>
            </a:pPr>
            <a:r>
              <a:rPr lang="en-US" altLang="en-US" sz="2400" b="1" dirty="0">
                <a:solidFill>
                  <a:schemeClr val="hlink"/>
                </a:solidFill>
                <a:latin typeface="Calibri" panose="020F0502020204030204" pitchFamily="34" charset="0"/>
              </a:rPr>
              <a:t>Lengthens</a:t>
            </a:r>
          </a:p>
        </p:txBody>
      </p:sp>
      <p:sp>
        <p:nvSpPr>
          <p:cNvPr id="28" name="AutoShape 26"/>
          <p:cNvSpPr>
            <a:spLocks noChangeArrowheads="1"/>
          </p:cNvSpPr>
          <p:nvPr/>
        </p:nvSpPr>
        <p:spPr bwMode="auto">
          <a:xfrm>
            <a:off x="2659063" y="2876550"/>
            <a:ext cx="527050" cy="485775"/>
          </a:xfrm>
          <a:prstGeom prst="rightArrow">
            <a:avLst>
              <a:gd name="adj1" fmla="val 50000"/>
              <a:gd name="adj2" fmla="val 27124"/>
            </a:avLst>
          </a:prstGeom>
          <a:solidFill>
            <a:schemeClr val="accent2">
              <a:lumMod val="60000"/>
              <a:lumOff val="40000"/>
            </a:schemeClr>
          </a:solidFill>
          <a:ln>
            <a:noFill/>
          </a:ln>
          <a:effectLst/>
          <a:extLst/>
        </p:spPr>
        <p:txBody>
          <a:bodyPr wrap="none" anchor="ctr"/>
          <a:lstStyle>
            <a:lvl1pPr>
              <a:defRPr sz="2800">
                <a:solidFill>
                  <a:schemeClr val="tx1"/>
                </a:solidFill>
                <a:latin typeface="Arial" charset="0"/>
              </a:defRPr>
            </a:lvl1pPr>
            <a:lvl2pPr marL="742950" indent="-285750">
              <a:defRPr sz="2800">
                <a:solidFill>
                  <a:schemeClr val="tx1"/>
                </a:solidFill>
                <a:latin typeface="Arial" charset="0"/>
              </a:defRPr>
            </a:lvl2pPr>
            <a:lvl3pPr marL="1143000" indent="-228600">
              <a:defRPr sz="2800">
                <a:solidFill>
                  <a:schemeClr val="tx1"/>
                </a:solidFill>
                <a:latin typeface="Arial" charset="0"/>
              </a:defRPr>
            </a:lvl3pPr>
            <a:lvl4pPr marL="1600200" indent="-228600">
              <a:defRPr sz="2800">
                <a:solidFill>
                  <a:schemeClr val="tx1"/>
                </a:solidFill>
                <a:latin typeface="Arial" charset="0"/>
              </a:defRPr>
            </a:lvl4pPr>
            <a:lvl5pPr marL="2057400" indent="-228600">
              <a:defRPr sz="2800">
                <a:solidFill>
                  <a:schemeClr val="tx1"/>
                </a:solidFill>
                <a:latin typeface="Arial" charset="0"/>
              </a:defRPr>
            </a:lvl5pPr>
            <a:lvl6pPr marL="2514600" indent="-228600" algn="ctr" eaLnBrk="0" fontAlgn="base" hangingPunct="0">
              <a:spcBef>
                <a:spcPct val="0"/>
              </a:spcBef>
              <a:spcAft>
                <a:spcPct val="0"/>
              </a:spcAft>
              <a:defRPr sz="2800">
                <a:solidFill>
                  <a:schemeClr val="tx1"/>
                </a:solidFill>
                <a:latin typeface="Arial" charset="0"/>
              </a:defRPr>
            </a:lvl6pPr>
            <a:lvl7pPr marL="2971800" indent="-228600" algn="ctr" eaLnBrk="0" fontAlgn="base" hangingPunct="0">
              <a:spcBef>
                <a:spcPct val="0"/>
              </a:spcBef>
              <a:spcAft>
                <a:spcPct val="0"/>
              </a:spcAft>
              <a:defRPr sz="2800">
                <a:solidFill>
                  <a:schemeClr val="tx1"/>
                </a:solidFill>
                <a:latin typeface="Arial" charset="0"/>
              </a:defRPr>
            </a:lvl7pPr>
            <a:lvl8pPr marL="3429000" indent="-228600" algn="ctr" eaLnBrk="0" fontAlgn="base" hangingPunct="0">
              <a:spcBef>
                <a:spcPct val="0"/>
              </a:spcBef>
              <a:spcAft>
                <a:spcPct val="0"/>
              </a:spcAft>
              <a:defRPr sz="2800">
                <a:solidFill>
                  <a:schemeClr val="tx1"/>
                </a:solidFill>
                <a:latin typeface="Arial" charset="0"/>
              </a:defRPr>
            </a:lvl8pPr>
            <a:lvl9pPr marL="3886200" indent="-228600" algn="ctr" eaLnBrk="0" fontAlgn="base" hangingPunct="0">
              <a:spcBef>
                <a:spcPct val="0"/>
              </a:spcBef>
              <a:spcAft>
                <a:spcPct val="0"/>
              </a:spcAft>
              <a:defRPr sz="2800">
                <a:solidFill>
                  <a:schemeClr val="tx1"/>
                </a:solidFill>
                <a:latin typeface="Arial" charset="0"/>
              </a:defRPr>
            </a:lvl9pPr>
          </a:lstStyle>
          <a:p>
            <a:pPr algn="ctr"/>
            <a:endParaRPr lang="en-US" altLang="en-US">
              <a:latin typeface="Calibri" panose="020F0502020204030204" pitchFamily="34" charset="0"/>
            </a:endParaRPr>
          </a:p>
        </p:txBody>
      </p:sp>
      <p:sp>
        <p:nvSpPr>
          <p:cNvPr id="29" name="AutoShape 27"/>
          <p:cNvSpPr>
            <a:spLocks noChangeArrowheads="1"/>
          </p:cNvSpPr>
          <p:nvPr/>
        </p:nvSpPr>
        <p:spPr bwMode="auto">
          <a:xfrm>
            <a:off x="5773738" y="2876550"/>
            <a:ext cx="542925" cy="485775"/>
          </a:xfrm>
          <a:prstGeom prst="leftArrow">
            <a:avLst>
              <a:gd name="adj1" fmla="val 50000"/>
              <a:gd name="adj2" fmla="val 27941"/>
            </a:avLst>
          </a:prstGeom>
          <a:solidFill>
            <a:schemeClr val="accent2">
              <a:lumMod val="60000"/>
              <a:lumOff val="40000"/>
            </a:schemeClr>
          </a:solidFill>
          <a:ln>
            <a:noFill/>
          </a:ln>
          <a:effectLst/>
          <a:extLst/>
        </p:spPr>
        <p:txBody>
          <a:bodyPr wrap="none" anchor="ctr"/>
          <a:lstStyle>
            <a:lvl1pPr>
              <a:defRPr sz="2800">
                <a:solidFill>
                  <a:schemeClr val="tx1"/>
                </a:solidFill>
                <a:latin typeface="Arial" charset="0"/>
              </a:defRPr>
            </a:lvl1pPr>
            <a:lvl2pPr marL="742950" indent="-285750">
              <a:defRPr sz="2800">
                <a:solidFill>
                  <a:schemeClr val="tx1"/>
                </a:solidFill>
                <a:latin typeface="Arial" charset="0"/>
              </a:defRPr>
            </a:lvl2pPr>
            <a:lvl3pPr marL="1143000" indent="-228600">
              <a:defRPr sz="2800">
                <a:solidFill>
                  <a:schemeClr val="tx1"/>
                </a:solidFill>
                <a:latin typeface="Arial" charset="0"/>
              </a:defRPr>
            </a:lvl3pPr>
            <a:lvl4pPr marL="1600200" indent="-228600">
              <a:defRPr sz="2800">
                <a:solidFill>
                  <a:schemeClr val="tx1"/>
                </a:solidFill>
                <a:latin typeface="Arial" charset="0"/>
              </a:defRPr>
            </a:lvl4pPr>
            <a:lvl5pPr marL="2057400" indent="-228600">
              <a:defRPr sz="2800">
                <a:solidFill>
                  <a:schemeClr val="tx1"/>
                </a:solidFill>
                <a:latin typeface="Arial" charset="0"/>
              </a:defRPr>
            </a:lvl5pPr>
            <a:lvl6pPr marL="2514600" indent="-228600" algn="ctr" eaLnBrk="0" fontAlgn="base" hangingPunct="0">
              <a:spcBef>
                <a:spcPct val="0"/>
              </a:spcBef>
              <a:spcAft>
                <a:spcPct val="0"/>
              </a:spcAft>
              <a:defRPr sz="2800">
                <a:solidFill>
                  <a:schemeClr val="tx1"/>
                </a:solidFill>
                <a:latin typeface="Arial" charset="0"/>
              </a:defRPr>
            </a:lvl6pPr>
            <a:lvl7pPr marL="2971800" indent="-228600" algn="ctr" eaLnBrk="0" fontAlgn="base" hangingPunct="0">
              <a:spcBef>
                <a:spcPct val="0"/>
              </a:spcBef>
              <a:spcAft>
                <a:spcPct val="0"/>
              </a:spcAft>
              <a:defRPr sz="2800">
                <a:solidFill>
                  <a:schemeClr val="tx1"/>
                </a:solidFill>
                <a:latin typeface="Arial" charset="0"/>
              </a:defRPr>
            </a:lvl7pPr>
            <a:lvl8pPr marL="3429000" indent="-228600" algn="ctr" eaLnBrk="0" fontAlgn="base" hangingPunct="0">
              <a:spcBef>
                <a:spcPct val="0"/>
              </a:spcBef>
              <a:spcAft>
                <a:spcPct val="0"/>
              </a:spcAft>
              <a:defRPr sz="2800">
                <a:solidFill>
                  <a:schemeClr val="tx1"/>
                </a:solidFill>
                <a:latin typeface="Arial" charset="0"/>
              </a:defRPr>
            </a:lvl8pPr>
            <a:lvl9pPr marL="3886200" indent="-228600" algn="ctr" eaLnBrk="0" fontAlgn="base" hangingPunct="0">
              <a:spcBef>
                <a:spcPct val="0"/>
              </a:spcBef>
              <a:spcAft>
                <a:spcPct val="0"/>
              </a:spcAft>
              <a:defRPr sz="2800">
                <a:solidFill>
                  <a:schemeClr val="tx1"/>
                </a:solidFill>
                <a:latin typeface="Arial" charset="0"/>
              </a:defRPr>
            </a:lvl9pPr>
          </a:lstStyle>
          <a:p>
            <a:pPr algn="ctr"/>
            <a:endParaRPr lang="en-US" altLang="en-US">
              <a:latin typeface="Calibri" panose="020F0502020204030204" pitchFamily="34" charset="0"/>
            </a:endParaRPr>
          </a:p>
        </p:txBody>
      </p:sp>
      <p:sp>
        <p:nvSpPr>
          <p:cNvPr id="30" name="AutoShape 28"/>
          <p:cNvSpPr>
            <a:spLocks noChangeArrowheads="1"/>
          </p:cNvSpPr>
          <p:nvPr/>
        </p:nvSpPr>
        <p:spPr bwMode="auto">
          <a:xfrm>
            <a:off x="6723063" y="4933950"/>
            <a:ext cx="476250" cy="485775"/>
          </a:xfrm>
          <a:prstGeom prst="rightArrow">
            <a:avLst>
              <a:gd name="adj1" fmla="val 50000"/>
              <a:gd name="adj2" fmla="val 25000"/>
            </a:avLst>
          </a:prstGeom>
          <a:solidFill>
            <a:schemeClr val="hlink"/>
          </a:solidFill>
          <a:ln>
            <a:noFill/>
          </a:ln>
          <a:effectLst/>
          <a:extLs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800">
                <a:solidFill>
                  <a:schemeClr val="tx1"/>
                </a:solidFill>
                <a:latin typeface="Arial" charset="0"/>
              </a:defRPr>
            </a:lvl1pPr>
            <a:lvl2pPr marL="742950" indent="-285750">
              <a:defRPr sz="2800">
                <a:solidFill>
                  <a:schemeClr val="tx1"/>
                </a:solidFill>
                <a:latin typeface="Arial" charset="0"/>
              </a:defRPr>
            </a:lvl2pPr>
            <a:lvl3pPr marL="1143000" indent="-228600">
              <a:defRPr sz="2800">
                <a:solidFill>
                  <a:schemeClr val="tx1"/>
                </a:solidFill>
                <a:latin typeface="Arial" charset="0"/>
              </a:defRPr>
            </a:lvl3pPr>
            <a:lvl4pPr marL="1600200" indent="-228600">
              <a:defRPr sz="2800">
                <a:solidFill>
                  <a:schemeClr val="tx1"/>
                </a:solidFill>
                <a:latin typeface="Arial" charset="0"/>
              </a:defRPr>
            </a:lvl4pPr>
            <a:lvl5pPr marL="2057400" indent="-228600">
              <a:defRPr sz="2800">
                <a:solidFill>
                  <a:schemeClr val="tx1"/>
                </a:solidFill>
                <a:latin typeface="Arial" charset="0"/>
              </a:defRPr>
            </a:lvl5pPr>
            <a:lvl6pPr marL="2514600" indent="-228600" algn="ctr" eaLnBrk="0" fontAlgn="base" hangingPunct="0">
              <a:spcBef>
                <a:spcPct val="0"/>
              </a:spcBef>
              <a:spcAft>
                <a:spcPct val="0"/>
              </a:spcAft>
              <a:defRPr sz="2800">
                <a:solidFill>
                  <a:schemeClr val="tx1"/>
                </a:solidFill>
                <a:latin typeface="Arial" charset="0"/>
              </a:defRPr>
            </a:lvl6pPr>
            <a:lvl7pPr marL="2971800" indent="-228600" algn="ctr" eaLnBrk="0" fontAlgn="base" hangingPunct="0">
              <a:spcBef>
                <a:spcPct val="0"/>
              </a:spcBef>
              <a:spcAft>
                <a:spcPct val="0"/>
              </a:spcAft>
              <a:defRPr sz="2800">
                <a:solidFill>
                  <a:schemeClr val="tx1"/>
                </a:solidFill>
                <a:latin typeface="Arial" charset="0"/>
              </a:defRPr>
            </a:lvl7pPr>
            <a:lvl8pPr marL="3429000" indent="-228600" algn="ctr" eaLnBrk="0" fontAlgn="base" hangingPunct="0">
              <a:spcBef>
                <a:spcPct val="0"/>
              </a:spcBef>
              <a:spcAft>
                <a:spcPct val="0"/>
              </a:spcAft>
              <a:defRPr sz="2800">
                <a:solidFill>
                  <a:schemeClr val="tx1"/>
                </a:solidFill>
                <a:latin typeface="Arial" charset="0"/>
              </a:defRPr>
            </a:lvl8pPr>
            <a:lvl9pPr marL="3886200" indent="-228600" algn="ctr" eaLnBrk="0" fontAlgn="base" hangingPunct="0">
              <a:spcBef>
                <a:spcPct val="0"/>
              </a:spcBef>
              <a:spcAft>
                <a:spcPct val="0"/>
              </a:spcAft>
              <a:defRPr sz="2800">
                <a:solidFill>
                  <a:schemeClr val="tx1"/>
                </a:solidFill>
                <a:latin typeface="Arial" charset="0"/>
              </a:defRPr>
            </a:lvl9pPr>
          </a:lstStyle>
          <a:p>
            <a:pPr algn="ctr"/>
            <a:endParaRPr lang="en-US" altLang="en-US">
              <a:latin typeface="Calibri" panose="020F0502020204030204" pitchFamily="34" charset="0"/>
            </a:endParaRPr>
          </a:p>
        </p:txBody>
      </p:sp>
      <p:sp>
        <p:nvSpPr>
          <p:cNvPr id="31" name="AutoShape 29"/>
          <p:cNvSpPr>
            <a:spLocks noChangeArrowheads="1"/>
          </p:cNvSpPr>
          <p:nvPr/>
        </p:nvSpPr>
        <p:spPr bwMode="auto">
          <a:xfrm>
            <a:off x="1709738" y="4933950"/>
            <a:ext cx="542925" cy="485775"/>
          </a:xfrm>
          <a:prstGeom prst="leftArrow">
            <a:avLst>
              <a:gd name="adj1" fmla="val 50000"/>
              <a:gd name="adj2" fmla="val 27941"/>
            </a:avLst>
          </a:prstGeom>
          <a:solidFill>
            <a:schemeClr val="hlink"/>
          </a:solidFill>
          <a:ln>
            <a:noFill/>
          </a:ln>
          <a:effectLst/>
          <a:extLs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800">
                <a:solidFill>
                  <a:schemeClr val="tx1"/>
                </a:solidFill>
                <a:latin typeface="Arial" charset="0"/>
              </a:defRPr>
            </a:lvl1pPr>
            <a:lvl2pPr marL="742950" indent="-285750">
              <a:defRPr sz="2800">
                <a:solidFill>
                  <a:schemeClr val="tx1"/>
                </a:solidFill>
                <a:latin typeface="Arial" charset="0"/>
              </a:defRPr>
            </a:lvl2pPr>
            <a:lvl3pPr marL="1143000" indent="-228600">
              <a:defRPr sz="2800">
                <a:solidFill>
                  <a:schemeClr val="tx1"/>
                </a:solidFill>
                <a:latin typeface="Arial" charset="0"/>
              </a:defRPr>
            </a:lvl3pPr>
            <a:lvl4pPr marL="1600200" indent="-228600">
              <a:defRPr sz="2800">
                <a:solidFill>
                  <a:schemeClr val="tx1"/>
                </a:solidFill>
                <a:latin typeface="Arial" charset="0"/>
              </a:defRPr>
            </a:lvl4pPr>
            <a:lvl5pPr marL="2057400" indent="-228600">
              <a:defRPr sz="2800">
                <a:solidFill>
                  <a:schemeClr val="tx1"/>
                </a:solidFill>
                <a:latin typeface="Arial" charset="0"/>
              </a:defRPr>
            </a:lvl5pPr>
            <a:lvl6pPr marL="2514600" indent="-228600" algn="ctr" eaLnBrk="0" fontAlgn="base" hangingPunct="0">
              <a:spcBef>
                <a:spcPct val="0"/>
              </a:spcBef>
              <a:spcAft>
                <a:spcPct val="0"/>
              </a:spcAft>
              <a:defRPr sz="2800">
                <a:solidFill>
                  <a:schemeClr val="tx1"/>
                </a:solidFill>
                <a:latin typeface="Arial" charset="0"/>
              </a:defRPr>
            </a:lvl6pPr>
            <a:lvl7pPr marL="2971800" indent="-228600" algn="ctr" eaLnBrk="0" fontAlgn="base" hangingPunct="0">
              <a:spcBef>
                <a:spcPct val="0"/>
              </a:spcBef>
              <a:spcAft>
                <a:spcPct val="0"/>
              </a:spcAft>
              <a:defRPr sz="2800">
                <a:solidFill>
                  <a:schemeClr val="tx1"/>
                </a:solidFill>
                <a:latin typeface="Arial" charset="0"/>
              </a:defRPr>
            </a:lvl7pPr>
            <a:lvl8pPr marL="3429000" indent="-228600" algn="ctr" eaLnBrk="0" fontAlgn="base" hangingPunct="0">
              <a:spcBef>
                <a:spcPct val="0"/>
              </a:spcBef>
              <a:spcAft>
                <a:spcPct val="0"/>
              </a:spcAft>
              <a:defRPr sz="2800">
                <a:solidFill>
                  <a:schemeClr val="tx1"/>
                </a:solidFill>
                <a:latin typeface="Arial" charset="0"/>
              </a:defRPr>
            </a:lvl8pPr>
            <a:lvl9pPr marL="3886200" indent="-228600" algn="ctr" eaLnBrk="0" fontAlgn="base" hangingPunct="0">
              <a:spcBef>
                <a:spcPct val="0"/>
              </a:spcBef>
              <a:spcAft>
                <a:spcPct val="0"/>
              </a:spcAft>
              <a:defRPr sz="2800">
                <a:solidFill>
                  <a:schemeClr val="tx1"/>
                </a:solidFill>
                <a:latin typeface="Arial" charset="0"/>
              </a:defRPr>
            </a:lvl9pPr>
          </a:lstStyle>
          <a:p>
            <a:pPr algn="ctr"/>
            <a:endParaRPr lang="en-US" altLang="en-US">
              <a:latin typeface="Calibri" panose="020F0502020204030204" pitchFamily="34" charset="0"/>
            </a:endParaRPr>
          </a:p>
        </p:txBody>
      </p:sp>
      <p:cxnSp>
        <p:nvCxnSpPr>
          <p:cNvPr id="32" name="AutoShape 30"/>
          <p:cNvCxnSpPr>
            <a:cxnSpLocks noChangeShapeType="1"/>
            <a:stCxn id="26" idx="3"/>
            <a:endCxn id="66" idx="1"/>
          </p:cNvCxnSpPr>
          <p:nvPr/>
        </p:nvCxnSpPr>
        <p:spPr bwMode="auto">
          <a:xfrm>
            <a:off x="5259388" y="2419350"/>
            <a:ext cx="460375" cy="303213"/>
          </a:xfrm>
          <a:prstGeom prst="bentConnector2">
            <a:avLst/>
          </a:prstGeom>
          <a:ln>
            <a:headEnd type="none" w="sm" len="sm"/>
            <a:tailEnd type="none" w="sm" len="sm"/>
          </a:ln>
          <a:extLst/>
        </p:spPr>
        <p:style>
          <a:lnRef idx="1">
            <a:schemeClr val="accent2"/>
          </a:lnRef>
          <a:fillRef idx="0">
            <a:schemeClr val="accent2"/>
          </a:fillRef>
          <a:effectRef idx="0">
            <a:schemeClr val="accent2"/>
          </a:effectRef>
          <a:fontRef idx="minor">
            <a:schemeClr val="tx1"/>
          </a:fontRef>
        </p:style>
      </p:cxnSp>
      <p:cxnSp>
        <p:nvCxnSpPr>
          <p:cNvPr id="33" name="AutoShape 31"/>
          <p:cNvCxnSpPr>
            <a:cxnSpLocks noChangeShapeType="1"/>
            <a:stCxn id="26" idx="1"/>
            <a:endCxn id="66" idx="0"/>
          </p:cNvCxnSpPr>
          <p:nvPr/>
        </p:nvCxnSpPr>
        <p:spPr bwMode="auto">
          <a:xfrm rot="10800000" flipV="1">
            <a:off x="3263900" y="2419350"/>
            <a:ext cx="471488" cy="315913"/>
          </a:xfrm>
          <a:prstGeom prst="bentConnector2">
            <a:avLst/>
          </a:prstGeom>
          <a:ln>
            <a:headEnd type="none" w="sm" len="sm"/>
            <a:tailEnd type="none" w="sm" len="sm"/>
          </a:ln>
          <a:extLst/>
        </p:spPr>
        <p:style>
          <a:lnRef idx="1">
            <a:schemeClr val="accent2"/>
          </a:lnRef>
          <a:fillRef idx="0">
            <a:schemeClr val="accent2"/>
          </a:fillRef>
          <a:effectRef idx="0">
            <a:schemeClr val="accent2"/>
          </a:effectRef>
          <a:fontRef idx="minor">
            <a:schemeClr val="tx1"/>
          </a:fontRef>
        </p:style>
      </p:cxnSp>
      <p:cxnSp>
        <p:nvCxnSpPr>
          <p:cNvPr id="34" name="AutoShape 32"/>
          <p:cNvCxnSpPr>
            <a:cxnSpLocks noChangeShapeType="1"/>
            <a:stCxn id="27" idx="1"/>
            <a:endCxn id="66" idx="3"/>
          </p:cNvCxnSpPr>
          <p:nvPr/>
        </p:nvCxnSpPr>
        <p:spPr bwMode="auto">
          <a:xfrm rot="10800000">
            <a:off x="2735263" y="5867400"/>
            <a:ext cx="808037" cy="304800"/>
          </a:xfrm>
          <a:prstGeom prst="bentConnector3">
            <a:avLst>
              <a:gd name="adj1" fmla="val 94838"/>
            </a:avLst>
          </a:prstGeom>
          <a:noFill/>
          <a:ln w="12700">
            <a:solidFill>
              <a:schemeClr val="hlink"/>
            </a:solidFill>
            <a:miter lim="800000"/>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5" name="AutoShape 33"/>
          <p:cNvCxnSpPr>
            <a:cxnSpLocks noChangeShapeType="1"/>
            <a:stCxn id="27" idx="3"/>
            <a:endCxn id="66" idx="2"/>
          </p:cNvCxnSpPr>
          <p:nvPr/>
        </p:nvCxnSpPr>
        <p:spPr bwMode="auto">
          <a:xfrm flipV="1">
            <a:off x="5295900" y="5861050"/>
            <a:ext cx="992188" cy="311150"/>
          </a:xfrm>
          <a:prstGeom prst="bentConnector3">
            <a:avLst>
              <a:gd name="adj1" fmla="val 99484"/>
            </a:avLst>
          </a:prstGeom>
          <a:noFill/>
          <a:ln w="12700">
            <a:solidFill>
              <a:schemeClr val="hlink"/>
            </a:solidFill>
            <a:miter lim="800000"/>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6" name="Text Box 34"/>
          <p:cNvSpPr txBox="1">
            <a:spLocks noChangeArrowheads="1"/>
          </p:cNvSpPr>
          <p:nvPr/>
        </p:nvSpPr>
        <p:spPr bwMode="auto">
          <a:xfrm>
            <a:off x="533400" y="2876550"/>
            <a:ext cx="216693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800">
                <a:solidFill>
                  <a:schemeClr val="tx1"/>
                </a:solidFill>
                <a:latin typeface="Arial" charset="0"/>
              </a:defRPr>
            </a:lvl1pPr>
            <a:lvl2pPr marL="742950" indent="-285750">
              <a:defRPr sz="2800">
                <a:solidFill>
                  <a:schemeClr val="tx1"/>
                </a:solidFill>
                <a:latin typeface="Arial" charset="0"/>
              </a:defRPr>
            </a:lvl2pPr>
            <a:lvl3pPr marL="1143000" indent="-228600">
              <a:defRPr sz="2800">
                <a:solidFill>
                  <a:schemeClr val="tx1"/>
                </a:solidFill>
                <a:latin typeface="Arial" charset="0"/>
              </a:defRPr>
            </a:lvl3pPr>
            <a:lvl4pPr marL="1600200" indent="-228600">
              <a:defRPr sz="2800">
                <a:solidFill>
                  <a:schemeClr val="tx1"/>
                </a:solidFill>
                <a:latin typeface="Arial" charset="0"/>
              </a:defRPr>
            </a:lvl4pPr>
            <a:lvl5pPr marL="2057400" indent="-228600">
              <a:defRPr sz="2800">
                <a:solidFill>
                  <a:schemeClr val="tx1"/>
                </a:solidFill>
                <a:latin typeface="Arial" charset="0"/>
              </a:defRPr>
            </a:lvl5pPr>
            <a:lvl6pPr marL="2514600" indent="-228600" algn="ctr" eaLnBrk="0" fontAlgn="base" hangingPunct="0">
              <a:spcBef>
                <a:spcPct val="0"/>
              </a:spcBef>
              <a:spcAft>
                <a:spcPct val="0"/>
              </a:spcAft>
              <a:defRPr sz="2800">
                <a:solidFill>
                  <a:schemeClr val="tx1"/>
                </a:solidFill>
                <a:latin typeface="Arial" charset="0"/>
              </a:defRPr>
            </a:lvl6pPr>
            <a:lvl7pPr marL="2971800" indent="-228600" algn="ctr" eaLnBrk="0" fontAlgn="base" hangingPunct="0">
              <a:spcBef>
                <a:spcPct val="0"/>
              </a:spcBef>
              <a:spcAft>
                <a:spcPct val="0"/>
              </a:spcAft>
              <a:defRPr sz="2800">
                <a:solidFill>
                  <a:schemeClr val="tx1"/>
                </a:solidFill>
                <a:latin typeface="Arial" charset="0"/>
              </a:defRPr>
            </a:lvl7pPr>
            <a:lvl8pPr marL="3429000" indent="-228600" algn="ctr" eaLnBrk="0" fontAlgn="base" hangingPunct="0">
              <a:spcBef>
                <a:spcPct val="0"/>
              </a:spcBef>
              <a:spcAft>
                <a:spcPct val="0"/>
              </a:spcAft>
              <a:defRPr sz="2800">
                <a:solidFill>
                  <a:schemeClr val="tx1"/>
                </a:solidFill>
                <a:latin typeface="Arial" charset="0"/>
              </a:defRPr>
            </a:lvl8pPr>
            <a:lvl9pPr marL="3886200" indent="-228600" algn="ctr" eaLnBrk="0" fontAlgn="base" hangingPunct="0">
              <a:spcBef>
                <a:spcPct val="0"/>
              </a:spcBef>
              <a:spcAft>
                <a:spcPct val="0"/>
              </a:spcAft>
              <a:defRPr sz="2800">
                <a:solidFill>
                  <a:schemeClr val="tx1"/>
                </a:solidFill>
                <a:latin typeface="Arial" charset="0"/>
              </a:defRPr>
            </a:lvl9pPr>
          </a:lstStyle>
          <a:p>
            <a:pPr algn="ctr" eaLnBrk="1" hangingPunct="1">
              <a:spcBef>
                <a:spcPct val="50000"/>
              </a:spcBef>
            </a:pPr>
            <a:r>
              <a:rPr lang="en-US" altLang="en-US" sz="2400" b="1" dirty="0">
                <a:solidFill>
                  <a:schemeClr val="accent2">
                    <a:lumMod val="60000"/>
                    <a:lumOff val="40000"/>
                  </a:schemeClr>
                </a:solidFill>
                <a:latin typeface="Calibri" panose="020F0502020204030204" pitchFamily="34" charset="0"/>
              </a:rPr>
              <a:t>Compression</a:t>
            </a:r>
          </a:p>
        </p:txBody>
      </p:sp>
      <p:sp>
        <p:nvSpPr>
          <p:cNvPr id="37" name="Text Box 35"/>
          <p:cNvSpPr txBox="1">
            <a:spLocks noChangeArrowheads="1"/>
          </p:cNvSpPr>
          <p:nvPr/>
        </p:nvSpPr>
        <p:spPr bwMode="auto">
          <a:xfrm>
            <a:off x="381000" y="4933950"/>
            <a:ext cx="14732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800">
                <a:solidFill>
                  <a:schemeClr val="tx1"/>
                </a:solidFill>
                <a:latin typeface="Arial" charset="0"/>
              </a:defRPr>
            </a:lvl1pPr>
            <a:lvl2pPr marL="742950" indent="-285750">
              <a:defRPr sz="2800">
                <a:solidFill>
                  <a:schemeClr val="tx1"/>
                </a:solidFill>
                <a:latin typeface="Arial" charset="0"/>
              </a:defRPr>
            </a:lvl2pPr>
            <a:lvl3pPr marL="1143000" indent="-228600">
              <a:defRPr sz="2800">
                <a:solidFill>
                  <a:schemeClr val="tx1"/>
                </a:solidFill>
                <a:latin typeface="Arial" charset="0"/>
              </a:defRPr>
            </a:lvl3pPr>
            <a:lvl4pPr marL="1600200" indent="-228600">
              <a:defRPr sz="2800">
                <a:solidFill>
                  <a:schemeClr val="tx1"/>
                </a:solidFill>
                <a:latin typeface="Arial" charset="0"/>
              </a:defRPr>
            </a:lvl4pPr>
            <a:lvl5pPr marL="2057400" indent="-228600">
              <a:defRPr sz="2800">
                <a:solidFill>
                  <a:schemeClr val="tx1"/>
                </a:solidFill>
                <a:latin typeface="Arial" charset="0"/>
              </a:defRPr>
            </a:lvl5pPr>
            <a:lvl6pPr marL="2514600" indent="-228600" algn="ctr" eaLnBrk="0" fontAlgn="base" hangingPunct="0">
              <a:spcBef>
                <a:spcPct val="0"/>
              </a:spcBef>
              <a:spcAft>
                <a:spcPct val="0"/>
              </a:spcAft>
              <a:defRPr sz="2800">
                <a:solidFill>
                  <a:schemeClr val="tx1"/>
                </a:solidFill>
                <a:latin typeface="Arial" charset="0"/>
              </a:defRPr>
            </a:lvl6pPr>
            <a:lvl7pPr marL="2971800" indent="-228600" algn="ctr" eaLnBrk="0" fontAlgn="base" hangingPunct="0">
              <a:spcBef>
                <a:spcPct val="0"/>
              </a:spcBef>
              <a:spcAft>
                <a:spcPct val="0"/>
              </a:spcAft>
              <a:defRPr sz="2800">
                <a:solidFill>
                  <a:schemeClr val="tx1"/>
                </a:solidFill>
                <a:latin typeface="Arial" charset="0"/>
              </a:defRPr>
            </a:lvl7pPr>
            <a:lvl8pPr marL="3429000" indent="-228600" algn="ctr" eaLnBrk="0" fontAlgn="base" hangingPunct="0">
              <a:spcBef>
                <a:spcPct val="0"/>
              </a:spcBef>
              <a:spcAft>
                <a:spcPct val="0"/>
              </a:spcAft>
              <a:defRPr sz="2800">
                <a:solidFill>
                  <a:schemeClr val="tx1"/>
                </a:solidFill>
                <a:latin typeface="Arial" charset="0"/>
              </a:defRPr>
            </a:lvl8pPr>
            <a:lvl9pPr marL="3886200" indent="-228600" algn="ctr" eaLnBrk="0" fontAlgn="base" hangingPunct="0">
              <a:spcBef>
                <a:spcPct val="0"/>
              </a:spcBef>
              <a:spcAft>
                <a:spcPct val="0"/>
              </a:spcAft>
              <a:defRPr sz="2800">
                <a:solidFill>
                  <a:schemeClr val="tx1"/>
                </a:solidFill>
                <a:latin typeface="Arial" charset="0"/>
              </a:defRPr>
            </a:lvl9pPr>
          </a:lstStyle>
          <a:p>
            <a:pPr algn="ctr" eaLnBrk="1" hangingPunct="1">
              <a:spcBef>
                <a:spcPct val="50000"/>
              </a:spcBef>
            </a:pPr>
            <a:r>
              <a:rPr lang="en-US" altLang="en-US" sz="2400" b="1">
                <a:solidFill>
                  <a:schemeClr val="hlink"/>
                </a:solidFill>
                <a:latin typeface="Calibri" panose="020F0502020204030204" pitchFamily="34" charset="0"/>
              </a:rPr>
              <a:t>Tension</a:t>
            </a:r>
          </a:p>
        </p:txBody>
      </p:sp>
      <p:sp>
        <p:nvSpPr>
          <p:cNvPr id="38" name="Text Box 36"/>
          <p:cNvSpPr txBox="1">
            <a:spLocks noChangeArrowheads="1"/>
          </p:cNvSpPr>
          <p:nvPr/>
        </p:nvSpPr>
        <p:spPr bwMode="auto">
          <a:xfrm>
            <a:off x="6265863" y="2533650"/>
            <a:ext cx="3030537" cy="1262063"/>
          </a:xfrm>
          <a:prstGeom prst="rect">
            <a:avLst/>
          </a:prstGeom>
          <a:noFill/>
          <a:ln w="12700">
            <a:noFill/>
            <a:miter lim="800000"/>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800">
                <a:solidFill>
                  <a:schemeClr val="tx1"/>
                </a:solidFill>
                <a:latin typeface="Arial" charset="0"/>
              </a:defRPr>
            </a:lvl1pPr>
            <a:lvl2pPr marL="742950" indent="-285750">
              <a:defRPr sz="2800">
                <a:solidFill>
                  <a:schemeClr val="tx1"/>
                </a:solidFill>
                <a:latin typeface="Arial" charset="0"/>
              </a:defRPr>
            </a:lvl2pPr>
            <a:lvl3pPr marL="1143000" indent="-228600">
              <a:defRPr sz="2800">
                <a:solidFill>
                  <a:schemeClr val="tx1"/>
                </a:solidFill>
                <a:latin typeface="Arial" charset="0"/>
              </a:defRPr>
            </a:lvl3pPr>
            <a:lvl4pPr marL="1600200" indent="-228600">
              <a:defRPr sz="2800">
                <a:solidFill>
                  <a:schemeClr val="tx1"/>
                </a:solidFill>
                <a:latin typeface="Arial" charset="0"/>
              </a:defRPr>
            </a:lvl4pPr>
            <a:lvl5pPr marL="2057400" indent="-228600">
              <a:defRPr sz="2800">
                <a:solidFill>
                  <a:schemeClr val="tx1"/>
                </a:solidFill>
                <a:latin typeface="Arial" charset="0"/>
              </a:defRPr>
            </a:lvl5pPr>
            <a:lvl6pPr marL="2514600" indent="-228600" algn="ctr" eaLnBrk="0" fontAlgn="base" hangingPunct="0">
              <a:spcBef>
                <a:spcPct val="0"/>
              </a:spcBef>
              <a:spcAft>
                <a:spcPct val="0"/>
              </a:spcAft>
              <a:defRPr sz="2800">
                <a:solidFill>
                  <a:schemeClr val="tx1"/>
                </a:solidFill>
                <a:latin typeface="Arial" charset="0"/>
              </a:defRPr>
            </a:lvl6pPr>
            <a:lvl7pPr marL="2971800" indent="-228600" algn="ctr" eaLnBrk="0" fontAlgn="base" hangingPunct="0">
              <a:spcBef>
                <a:spcPct val="0"/>
              </a:spcBef>
              <a:spcAft>
                <a:spcPct val="0"/>
              </a:spcAft>
              <a:defRPr sz="2800">
                <a:solidFill>
                  <a:schemeClr val="tx1"/>
                </a:solidFill>
                <a:latin typeface="Arial" charset="0"/>
              </a:defRPr>
            </a:lvl7pPr>
            <a:lvl8pPr marL="3429000" indent="-228600" algn="ctr" eaLnBrk="0" fontAlgn="base" hangingPunct="0">
              <a:spcBef>
                <a:spcPct val="0"/>
              </a:spcBef>
              <a:spcAft>
                <a:spcPct val="0"/>
              </a:spcAft>
              <a:defRPr sz="2800">
                <a:solidFill>
                  <a:schemeClr val="tx1"/>
                </a:solidFill>
                <a:latin typeface="Arial" charset="0"/>
              </a:defRPr>
            </a:lvl8pPr>
            <a:lvl9pPr marL="3886200" indent="-228600" algn="ctr" eaLnBrk="0" fontAlgn="base" hangingPunct="0">
              <a:spcBef>
                <a:spcPct val="0"/>
              </a:spcBef>
              <a:spcAft>
                <a:spcPct val="0"/>
              </a:spcAft>
              <a:defRPr sz="2800">
                <a:solidFill>
                  <a:schemeClr val="tx1"/>
                </a:solidFill>
                <a:latin typeface="Arial" charset="0"/>
              </a:defRPr>
            </a:lvl9pPr>
          </a:lstStyle>
          <a:p>
            <a:pPr algn="ctr" eaLnBrk="1" hangingPunct="1">
              <a:spcBef>
                <a:spcPct val="50000"/>
              </a:spcBef>
            </a:pPr>
            <a:r>
              <a:rPr lang="en-US" altLang="en-US" sz="2400" b="1" dirty="0">
                <a:solidFill>
                  <a:schemeClr val="accent2">
                    <a:lumMod val="60000"/>
                    <a:lumOff val="40000"/>
                  </a:schemeClr>
                </a:solidFill>
                <a:latin typeface="Calibri" panose="020F0502020204030204" pitchFamily="34" charset="0"/>
              </a:rPr>
              <a:t>Concrete carries </a:t>
            </a:r>
            <a:r>
              <a:rPr lang="en-US" altLang="en-US" b="1" dirty="0">
                <a:solidFill>
                  <a:schemeClr val="accent2">
                    <a:lumMod val="60000"/>
                    <a:lumOff val="40000"/>
                  </a:schemeClr>
                </a:solidFill>
                <a:latin typeface="Calibri" panose="020F0502020204030204" pitchFamily="34" charset="0"/>
              </a:rPr>
              <a:t>COMPRESSION</a:t>
            </a:r>
            <a:r>
              <a:rPr lang="en-US" altLang="en-US" sz="2400" b="1" dirty="0">
                <a:solidFill>
                  <a:schemeClr val="accent2">
                    <a:lumMod val="60000"/>
                    <a:lumOff val="40000"/>
                  </a:schemeClr>
                </a:solidFill>
                <a:latin typeface="Calibri" panose="020F0502020204030204" pitchFamily="34" charset="0"/>
              </a:rPr>
              <a:t> loads</a:t>
            </a:r>
          </a:p>
        </p:txBody>
      </p:sp>
      <p:sp>
        <p:nvSpPr>
          <p:cNvPr id="39" name="Text Box 37"/>
          <p:cNvSpPr txBox="1">
            <a:spLocks noChangeArrowheads="1"/>
          </p:cNvSpPr>
          <p:nvPr/>
        </p:nvSpPr>
        <p:spPr bwMode="auto">
          <a:xfrm>
            <a:off x="7137400" y="4552950"/>
            <a:ext cx="2032000" cy="1262063"/>
          </a:xfrm>
          <a:prstGeom prst="rect">
            <a:avLst/>
          </a:prstGeom>
          <a:noFill/>
          <a:ln w="12700">
            <a:noFill/>
            <a:miter lim="800000"/>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800">
                <a:solidFill>
                  <a:schemeClr val="tx1"/>
                </a:solidFill>
                <a:latin typeface="Arial" charset="0"/>
              </a:defRPr>
            </a:lvl1pPr>
            <a:lvl2pPr marL="742950" indent="-285750">
              <a:defRPr sz="2800">
                <a:solidFill>
                  <a:schemeClr val="tx1"/>
                </a:solidFill>
                <a:latin typeface="Arial" charset="0"/>
              </a:defRPr>
            </a:lvl2pPr>
            <a:lvl3pPr marL="1143000" indent="-228600">
              <a:defRPr sz="2800">
                <a:solidFill>
                  <a:schemeClr val="tx1"/>
                </a:solidFill>
                <a:latin typeface="Arial" charset="0"/>
              </a:defRPr>
            </a:lvl3pPr>
            <a:lvl4pPr marL="1600200" indent="-228600">
              <a:defRPr sz="2800">
                <a:solidFill>
                  <a:schemeClr val="tx1"/>
                </a:solidFill>
                <a:latin typeface="Arial" charset="0"/>
              </a:defRPr>
            </a:lvl4pPr>
            <a:lvl5pPr marL="2057400" indent="-228600">
              <a:defRPr sz="2800">
                <a:solidFill>
                  <a:schemeClr val="tx1"/>
                </a:solidFill>
                <a:latin typeface="Arial" charset="0"/>
              </a:defRPr>
            </a:lvl5pPr>
            <a:lvl6pPr marL="2514600" indent="-228600" algn="ctr" eaLnBrk="0" fontAlgn="base" hangingPunct="0">
              <a:spcBef>
                <a:spcPct val="0"/>
              </a:spcBef>
              <a:spcAft>
                <a:spcPct val="0"/>
              </a:spcAft>
              <a:defRPr sz="2800">
                <a:solidFill>
                  <a:schemeClr val="tx1"/>
                </a:solidFill>
                <a:latin typeface="Arial" charset="0"/>
              </a:defRPr>
            </a:lvl6pPr>
            <a:lvl7pPr marL="2971800" indent="-228600" algn="ctr" eaLnBrk="0" fontAlgn="base" hangingPunct="0">
              <a:spcBef>
                <a:spcPct val="0"/>
              </a:spcBef>
              <a:spcAft>
                <a:spcPct val="0"/>
              </a:spcAft>
              <a:defRPr sz="2800">
                <a:solidFill>
                  <a:schemeClr val="tx1"/>
                </a:solidFill>
                <a:latin typeface="Arial" charset="0"/>
              </a:defRPr>
            </a:lvl7pPr>
            <a:lvl8pPr marL="3429000" indent="-228600" algn="ctr" eaLnBrk="0" fontAlgn="base" hangingPunct="0">
              <a:spcBef>
                <a:spcPct val="0"/>
              </a:spcBef>
              <a:spcAft>
                <a:spcPct val="0"/>
              </a:spcAft>
              <a:defRPr sz="2800">
                <a:solidFill>
                  <a:schemeClr val="tx1"/>
                </a:solidFill>
                <a:latin typeface="Arial" charset="0"/>
              </a:defRPr>
            </a:lvl8pPr>
            <a:lvl9pPr marL="3886200" indent="-228600" algn="ctr" eaLnBrk="0" fontAlgn="base" hangingPunct="0">
              <a:spcBef>
                <a:spcPct val="0"/>
              </a:spcBef>
              <a:spcAft>
                <a:spcPct val="0"/>
              </a:spcAft>
              <a:defRPr sz="2800">
                <a:solidFill>
                  <a:schemeClr val="tx1"/>
                </a:solidFill>
                <a:latin typeface="Arial" charset="0"/>
              </a:defRPr>
            </a:lvl9pPr>
          </a:lstStyle>
          <a:p>
            <a:pPr algn="ctr" eaLnBrk="1" hangingPunct="1">
              <a:spcBef>
                <a:spcPct val="50000"/>
              </a:spcBef>
            </a:pPr>
            <a:r>
              <a:rPr lang="en-US" altLang="en-US" sz="2400" b="1" dirty="0">
                <a:solidFill>
                  <a:schemeClr val="hlink"/>
                </a:solidFill>
                <a:latin typeface="Calibri" panose="020F0502020204030204" pitchFamily="34" charset="0"/>
              </a:rPr>
              <a:t>Steel carries </a:t>
            </a:r>
            <a:r>
              <a:rPr lang="en-US" altLang="en-US" b="1" dirty="0">
                <a:solidFill>
                  <a:schemeClr val="hlink"/>
                </a:solidFill>
                <a:latin typeface="Calibri" panose="020F0502020204030204" pitchFamily="34" charset="0"/>
              </a:rPr>
              <a:t>TENSION</a:t>
            </a:r>
            <a:r>
              <a:rPr lang="en-US" altLang="en-US" sz="2400" b="1" dirty="0">
                <a:solidFill>
                  <a:schemeClr val="hlink"/>
                </a:solidFill>
                <a:latin typeface="Calibri" panose="020F0502020204030204" pitchFamily="34" charset="0"/>
              </a:rPr>
              <a:t> loads</a:t>
            </a:r>
          </a:p>
        </p:txBody>
      </p:sp>
      <p:sp>
        <p:nvSpPr>
          <p:cNvPr id="40" name="Freeform 38"/>
          <p:cNvSpPr>
            <a:spLocks/>
          </p:cNvSpPr>
          <p:nvPr/>
        </p:nvSpPr>
        <p:spPr bwMode="auto">
          <a:xfrm>
            <a:off x="4321175" y="3173413"/>
            <a:ext cx="179388" cy="287337"/>
          </a:xfrm>
          <a:custGeom>
            <a:avLst/>
            <a:gdLst>
              <a:gd name="T0" fmla="*/ 74490867 w 144"/>
              <a:gd name="T1" fmla="*/ 107502948 h 192"/>
              <a:gd name="T2" fmla="*/ 0 w 144"/>
              <a:gd name="T3" fmla="*/ 322510341 h 192"/>
              <a:gd name="T4" fmla="*/ 148981734 w 144"/>
              <a:gd name="T5" fmla="*/ 430013289 h 192"/>
              <a:gd name="T6" fmla="*/ 223472601 w 144"/>
              <a:gd name="T7" fmla="*/ 215007393 h 192"/>
              <a:gd name="T8" fmla="*/ 223472601 w 144"/>
              <a:gd name="T9" fmla="*/ 0 h 192"/>
              <a:gd name="T10" fmla="*/ 74490867 w 144"/>
              <a:gd name="T11" fmla="*/ 107502948 h 1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4" h="192">
                <a:moveTo>
                  <a:pt x="48" y="48"/>
                </a:moveTo>
                <a:lnTo>
                  <a:pt x="0" y="144"/>
                </a:lnTo>
                <a:lnTo>
                  <a:pt x="96" y="192"/>
                </a:lnTo>
                <a:lnTo>
                  <a:pt x="144" y="96"/>
                </a:lnTo>
                <a:lnTo>
                  <a:pt x="144" y="0"/>
                </a:lnTo>
                <a:lnTo>
                  <a:pt x="48" y="48"/>
                </a:lnTo>
                <a:close/>
              </a:path>
            </a:pathLst>
          </a:custGeom>
          <a:solidFill>
            <a:srgbClr val="4D4D4D"/>
          </a:solidFill>
          <a:ln>
            <a:noFill/>
          </a:ln>
          <a:effectLst/>
          <a:extLst>
            <a:ext uri="{91240B29-F687-4F45-9708-019B960494DF}">
              <a14:hiddenLine xmlns:a14="http://schemas.microsoft.com/office/drawing/2010/main" w="12700" cap="flat" cmpd="sng">
                <a:solidFill>
                  <a:srgbClr val="292929"/>
                </a:solidFill>
                <a:prstDash val="solid"/>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a:latin typeface="Calibri" panose="020F0502020204030204" pitchFamily="34" charset="0"/>
            </a:endParaRPr>
          </a:p>
        </p:txBody>
      </p:sp>
      <p:sp>
        <p:nvSpPr>
          <p:cNvPr id="41" name="Freeform 39"/>
          <p:cNvSpPr>
            <a:spLocks/>
          </p:cNvSpPr>
          <p:nvPr/>
        </p:nvSpPr>
        <p:spPr bwMode="auto">
          <a:xfrm>
            <a:off x="4602163" y="3554413"/>
            <a:ext cx="254000" cy="250825"/>
          </a:xfrm>
          <a:custGeom>
            <a:avLst/>
            <a:gdLst>
              <a:gd name="T0" fmla="*/ 72863137 w 204"/>
              <a:gd name="T1" fmla="*/ 112791647 h 167"/>
              <a:gd name="T2" fmla="*/ 133322608 w 204"/>
              <a:gd name="T3" fmla="*/ 376725632 h 167"/>
              <a:gd name="T4" fmla="*/ 314704755 w 204"/>
              <a:gd name="T5" fmla="*/ 230096642 h 167"/>
              <a:gd name="T6" fmla="*/ 294551598 w 204"/>
              <a:gd name="T7" fmla="*/ 112791647 h 167"/>
              <a:gd name="T8" fmla="*/ 72863137 w 204"/>
              <a:gd name="T9" fmla="*/ 112791647 h 16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4" h="167">
                <a:moveTo>
                  <a:pt x="47" y="50"/>
                </a:moveTo>
                <a:cubicBezTo>
                  <a:pt x="0" y="121"/>
                  <a:pt x="15" y="131"/>
                  <a:pt x="86" y="167"/>
                </a:cubicBezTo>
                <a:cubicBezTo>
                  <a:pt x="153" y="154"/>
                  <a:pt x="181" y="167"/>
                  <a:pt x="203" y="102"/>
                </a:cubicBezTo>
                <a:cubicBezTo>
                  <a:pt x="199" y="85"/>
                  <a:pt x="204" y="62"/>
                  <a:pt x="190" y="50"/>
                </a:cubicBezTo>
                <a:cubicBezTo>
                  <a:pt x="132" y="0"/>
                  <a:pt x="102" y="28"/>
                  <a:pt x="47" y="50"/>
                </a:cubicBezTo>
                <a:close/>
              </a:path>
            </a:pathLst>
          </a:custGeom>
          <a:solidFill>
            <a:srgbClr val="808080"/>
          </a:solidFill>
          <a:ln>
            <a:noFill/>
          </a:ln>
          <a:effectLst/>
          <a:extLst>
            <a:ext uri="{91240B29-F687-4F45-9708-019B960494DF}">
              <a14:hiddenLine xmlns:a14="http://schemas.microsoft.com/office/drawing/2010/main" w="12700" cap="flat" cmpd="sng">
                <a:solidFill>
                  <a:srgbClr val="292929"/>
                </a:solidFill>
                <a:prstDash val="solid"/>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a:latin typeface="Calibri" panose="020F0502020204030204" pitchFamily="34" charset="0"/>
            </a:endParaRPr>
          </a:p>
        </p:txBody>
      </p:sp>
      <p:sp>
        <p:nvSpPr>
          <p:cNvPr id="42" name="Freeform 40"/>
          <p:cNvSpPr>
            <a:spLocks/>
          </p:cNvSpPr>
          <p:nvPr/>
        </p:nvSpPr>
        <p:spPr bwMode="auto">
          <a:xfrm>
            <a:off x="5467350" y="3668713"/>
            <a:ext cx="230188" cy="346075"/>
          </a:xfrm>
          <a:custGeom>
            <a:avLst/>
            <a:gdLst>
              <a:gd name="T0" fmla="*/ 10721068 w 186"/>
              <a:gd name="T1" fmla="*/ 197514441 h 231"/>
              <a:gd name="T2" fmla="*/ 150094952 w 186"/>
              <a:gd name="T3" fmla="*/ 518475782 h 231"/>
              <a:gd name="T4" fmla="*/ 231268399 w 186"/>
              <a:gd name="T5" fmla="*/ 489297614 h 231"/>
              <a:gd name="T6" fmla="*/ 189916238 w 186"/>
              <a:gd name="T7" fmla="*/ 226692608 h 231"/>
              <a:gd name="T8" fmla="*/ 170004976 w 186"/>
              <a:gd name="T9" fmla="*/ 51623603 h 231"/>
              <a:gd name="T10" fmla="*/ 30631092 w 186"/>
              <a:gd name="T11" fmla="*/ 51623603 h 231"/>
              <a:gd name="T12" fmla="*/ 10721068 w 186"/>
              <a:gd name="T13" fmla="*/ 197514441 h 23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86" h="231">
                <a:moveTo>
                  <a:pt x="7" y="88"/>
                </a:moveTo>
                <a:cubicBezTo>
                  <a:pt x="22" y="204"/>
                  <a:pt x="0" y="198"/>
                  <a:pt x="98" y="231"/>
                </a:cubicBezTo>
                <a:cubicBezTo>
                  <a:pt x="116" y="227"/>
                  <a:pt x="137" y="229"/>
                  <a:pt x="151" y="218"/>
                </a:cubicBezTo>
                <a:cubicBezTo>
                  <a:pt x="186" y="190"/>
                  <a:pt x="135" y="132"/>
                  <a:pt x="124" y="101"/>
                </a:cubicBezTo>
                <a:cubicBezTo>
                  <a:pt x="120" y="75"/>
                  <a:pt x="124" y="46"/>
                  <a:pt x="111" y="23"/>
                </a:cubicBezTo>
                <a:cubicBezTo>
                  <a:pt x="98" y="0"/>
                  <a:pt x="29" y="12"/>
                  <a:pt x="20" y="23"/>
                </a:cubicBezTo>
                <a:cubicBezTo>
                  <a:pt x="6" y="40"/>
                  <a:pt x="11" y="66"/>
                  <a:pt x="7" y="88"/>
                </a:cubicBezTo>
                <a:close/>
              </a:path>
            </a:pathLst>
          </a:custGeom>
          <a:solidFill>
            <a:srgbClr val="808080"/>
          </a:solidFill>
          <a:ln>
            <a:noFill/>
          </a:ln>
          <a:effectLst/>
          <a:extLst>
            <a:ext uri="{91240B29-F687-4F45-9708-019B960494DF}">
              <a14:hiddenLine xmlns:a14="http://schemas.microsoft.com/office/drawing/2010/main" w="12700" cap="flat" cmpd="sng">
                <a:solidFill>
                  <a:srgbClr val="292929"/>
                </a:solidFill>
                <a:prstDash val="solid"/>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a:latin typeface="Calibri" panose="020F0502020204030204" pitchFamily="34" charset="0"/>
            </a:endParaRPr>
          </a:p>
        </p:txBody>
      </p:sp>
      <p:sp>
        <p:nvSpPr>
          <p:cNvPr id="43" name="Freeform 41"/>
          <p:cNvSpPr>
            <a:spLocks/>
          </p:cNvSpPr>
          <p:nvPr/>
        </p:nvSpPr>
        <p:spPr bwMode="auto">
          <a:xfrm>
            <a:off x="5227638" y="2876550"/>
            <a:ext cx="260350" cy="376238"/>
          </a:xfrm>
          <a:custGeom>
            <a:avLst/>
            <a:gdLst>
              <a:gd name="T0" fmla="*/ 203279785 w 209"/>
              <a:gd name="T1" fmla="*/ 4493871 h 251"/>
              <a:gd name="T2" fmla="*/ 80691060 w 209"/>
              <a:gd name="T3" fmla="*/ 33702531 h 251"/>
              <a:gd name="T4" fmla="*/ 0 w 209"/>
              <a:gd name="T5" fmla="*/ 208958988 h 251"/>
              <a:gd name="T6" fmla="*/ 20172765 w 209"/>
              <a:gd name="T7" fmla="*/ 413424105 h 251"/>
              <a:gd name="T8" fmla="*/ 80691060 w 209"/>
              <a:gd name="T9" fmla="*/ 471842924 h 251"/>
              <a:gd name="T10" fmla="*/ 121036590 w 209"/>
              <a:gd name="T11" fmla="*/ 559470403 h 251"/>
              <a:gd name="T12" fmla="*/ 243625315 w 209"/>
              <a:gd name="T13" fmla="*/ 530261743 h 251"/>
              <a:gd name="T14" fmla="*/ 263798080 w 209"/>
              <a:gd name="T15" fmla="*/ 413424105 h 251"/>
              <a:gd name="T16" fmla="*/ 324316376 w 209"/>
              <a:gd name="T17" fmla="*/ 150540169 h 251"/>
              <a:gd name="T18" fmla="*/ 203279785 w 209"/>
              <a:gd name="T19" fmla="*/ 4493871 h 25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09" h="251">
                <a:moveTo>
                  <a:pt x="131" y="2"/>
                </a:moveTo>
                <a:cubicBezTo>
                  <a:pt x="105" y="6"/>
                  <a:pt x="74" y="0"/>
                  <a:pt x="52" y="15"/>
                </a:cubicBezTo>
                <a:cubicBezTo>
                  <a:pt x="26" y="33"/>
                  <a:pt x="0" y="93"/>
                  <a:pt x="0" y="93"/>
                </a:cubicBezTo>
                <a:cubicBezTo>
                  <a:pt x="4" y="123"/>
                  <a:pt x="1" y="156"/>
                  <a:pt x="13" y="184"/>
                </a:cubicBezTo>
                <a:cubicBezTo>
                  <a:pt x="19" y="198"/>
                  <a:pt x="41" y="199"/>
                  <a:pt x="52" y="210"/>
                </a:cubicBezTo>
                <a:cubicBezTo>
                  <a:pt x="63" y="221"/>
                  <a:pt x="69" y="236"/>
                  <a:pt x="78" y="249"/>
                </a:cubicBezTo>
                <a:cubicBezTo>
                  <a:pt x="104" y="245"/>
                  <a:pt x="135" y="251"/>
                  <a:pt x="157" y="236"/>
                </a:cubicBezTo>
                <a:cubicBezTo>
                  <a:pt x="172" y="226"/>
                  <a:pt x="166" y="202"/>
                  <a:pt x="170" y="184"/>
                </a:cubicBezTo>
                <a:cubicBezTo>
                  <a:pt x="190" y="84"/>
                  <a:pt x="166" y="132"/>
                  <a:pt x="209" y="67"/>
                </a:cubicBezTo>
                <a:cubicBezTo>
                  <a:pt x="194" y="23"/>
                  <a:pt x="180" y="2"/>
                  <a:pt x="131" y="2"/>
                </a:cubicBezTo>
                <a:close/>
              </a:path>
            </a:pathLst>
          </a:custGeom>
          <a:solidFill>
            <a:srgbClr val="333333"/>
          </a:solidFill>
          <a:ln>
            <a:noFill/>
          </a:ln>
          <a:effectLst/>
          <a:extLst>
            <a:ext uri="{91240B29-F687-4F45-9708-019B960494DF}">
              <a14:hiddenLine xmlns:a14="http://schemas.microsoft.com/office/drawing/2010/main" w="12700" cap="flat" cmpd="sng">
                <a:solidFill>
                  <a:srgbClr val="292929"/>
                </a:solidFill>
                <a:prstDash val="solid"/>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a:latin typeface="Calibri" panose="020F0502020204030204" pitchFamily="34" charset="0"/>
            </a:endParaRPr>
          </a:p>
        </p:txBody>
      </p:sp>
      <p:sp>
        <p:nvSpPr>
          <p:cNvPr id="44" name="Freeform 42"/>
          <p:cNvSpPr>
            <a:spLocks/>
          </p:cNvSpPr>
          <p:nvPr/>
        </p:nvSpPr>
        <p:spPr bwMode="auto">
          <a:xfrm>
            <a:off x="3879850" y="3621088"/>
            <a:ext cx="382588" cy="115887"/>
          </a:xfrm>
          <a:custGeom>
            <a:avLst/>
            <a:gdLst>
              <a:gd name="T0" fmla="*/ 228299108 w 307"/>
              <a:gd name="T1" fmla="*/ 86089184 h 78"/>
              <a:gd name="T2" fmla="*/ 26402311 w 307"/>
              <a:gd name="T3" fmla="*/ 114784588 h 78"/>
              <a:gd name="T4" fmla="*/ 107160780 w 307"/>
              <a:gd name="T5" fmla="*/ 143481478 h 78"/>
              <a:gd name="T6" fmla="*/ 371178902 w 307"/>
              <a:gd name="T7" fmla="*/ 172176882 h 78"/>
              <a:gd name="T8" fmla="*/ 451938618 w 307"/>
              <a:gd name="T9" fmla="*/ 28696890 h 78"/>
              <a:gd name="T10" fmla="*/ 391368831 w 307"/>
              <a:gd name="T11" fmla="*/ 0 h 78"/>
              <a:gd name="T12" fmla="*/ 228299108 w 307"/>
              <a:gd name="T13" fmla="*/ 28696890 h 78"/>
              <a:gd name="T14" fmla="*/ 167729321 w 307"/>
              <a:gd name="T15" fmla="*/ 86089184 h 78"/>
              <a:gd name="T16" fmla="*/ 228299108 w 307"/>
              <a:gd name="T17" fmla="*/ 86089184 h 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07" h="78">
                <a:moveTo>
                  <a:pt x="147" y="39"/>
                </a:moveTo>
                <a:cubicBezTo>
                  <a:pt x="104" y="43"/>
                  <a:pt x="58" y="38"/>
                  <a:pt x="17" y="52"/>
                </a:cubicBezTo>
                <a:cubicBezTo>
                  <a:pt x="0" y="58"/>
                  <a:pt x="51" y="63"/>
                  <a:pt x="69" y="65"/>
                </a:cubicBezTo>
                <a:cubicBezTo>
                  <a:pt x="125" y="72"/>
                  <a:pt x="182" y="74"/>
                  <a:pt x="239" y="78"/>
                </a:cubicBezTo>
                <a:cubicBezTo>
                  <a:pt x="251" y="70"/>
                  <a:pt x="307" y="44"/>
                  <a:pt x="291" y="13"/>
                </a:cubicBezTo>
                <a:cubicBezTo>
                  <a:pt x="285" y="1"/>
                  <a:pt x="265" y="4"/>
                  <a:pt x="252" y="0"/>
                </a:cubicBezTo>
                <a:cubicBezTo>
                  <a:pt x="217" y="4"/>
                  <a:pt x="181" y="4"/>
                  <a:pt x="147" y="13"/>
                </a:cubicBezTo>
                <a:cubicBezTo>
                  <a:pt x="132" y="17"/>
                  <a:pt x="108" y="23"/>
                  <a:pt x="108" y="39"/>
                </a:cubicBezTo>
                <a:cubicBezTo>
                  <a:pt x="108" y="52"/>
                  <a:pt x="134" y="39"/>
                  <a:pt x="147" y="39"/>
                </a:cubicBezTo>
                <a:close/>
              </a:path>
            </a:pathLst>
          </a:custGeom>
          <a:solidFill>
            <a:srgbClr val="808080"/>
          </a:solidFill>
          <a:ln>
            <a:noFill/>
          </a:ln>
          <a:effectLst/>
          <a:extLst>
            <a:ext uri="{91240B29-F687-4F45-9708-019B960494DF}">
              <a14:hiddenLine xmlns:a14="http://schemas.microsoft.com/office/drawing/2010/main" w="12700" cap="flat" cmpd="sng">
                <a:solidFill>
                  <a:srgbClr val="292929"/>
                </a:solidFill>
                <a:prstDash val="solid"/>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a:latin typeface="Calibri" panose="020F0502020204030204" pitchFamily="34" charset="0"/>
            </a:endParaRPr>
          </a:p>
        </p:txBody>
      </p:sp>
      <p:sp>
        <p:nvSpPr>
          <p:cNvPr id="45" name="Freeform 43"/>
          <p:cNvSpPr>
            <a:spLocks/>
          </p:cNvSpPr>
          <p:nvPr/>
        </p:nvSpPr>
        <p:spPr bwMode="auto">
          <a:xfrm>
            <a:off x="4837113" y="3041650"/>
            <a:ext cx="231775" cy="317500"/>
          </a:xfrm>
          <a:custGeom>
            <a:avLst/>
            <a:gdLst>
              <a:gd name="T0" fmla="*/ 9317106 w 186"/>
              <a:gd name="T1" fmla="*/ 0 h 212"/>
              <a:gd name="T2" fmla="*/ 69875178 w 186"/>
              <a:gd name="T3" fmla="*/ 177191958 h 212"/>
              <a:gd name="T4" fmla="*/ 150618859 w 186"/>
              <a:gd name="T5" fmla="*/ 468772276 h 212"/>
              <a:gd name="T6" fmla="*/ 231362540 w 186"/>
              <a:gd name="T7" fmla="*/ 439614693 h 212"/>
              <a:gd name="T8" fmla="*/ 170804468 w 186"/>
              <a:gd name="T9" fmla="*/ 87474245 h 212"/>
              <a:gd name="T10" fmla="*/ 9317106 w 186"/>
              <a:gd name="T11" fmla="*/ 0 h 21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86" h="212">
                <a:moveTo>
                  <a:pt x="6" y="0"/>
                </a:moveTo>
                <a:cubicBezTo>
                  <a:pt x="27" y="31"/>
                  <a:pt x="39" y="42"/>
                  <a:pt x="45" y="79"/>
                </a:cubicBezTo>
                <a:cubicBezTo>
                  <a:pt x="67" y="212"/>
                  <a:pt x="18" y="183"/>
                  <a:pt x="97" y="209"/>
                </a:cubicBezTo>
                <a:cubicBezTo>
                  <a:pt x="114" y="205"/>
                  <a:pt x="135" y="207"/>
                  <a:pt x="149" y="196"/>
                </a:cubicBezTo>
                <a:cubicBezTo>
                  <a:pt x="186" y="166"/>
                  <a:pt x="165" y="56"/>
                  <a:pt x="110" y="39"/>
                </a:cubicBezTo>
                <a:cubicBezTo>
                  <a:pt x="0" y="5"/>
                  <a:pt x="36" y="60"/>
                  <a:pt x="6" y="0"/>
                </a:cubicBezTo>
                <a:close/>
              </a:path>
            </a:pathLst>
          </a:custGeom>
          <a:solidFill>
            <a:srgbClr val="808080"/>
          </a:solidFill>
          <a:ln>
            <a:noFill/>
          </a:ln>
          <a:effectLst/>
          <a:extLst>
            <a:ext uri="{91240B29-F687-4F45-9708-019B960494DF}">
              <a14:hiddenLine xmlns:a14="http://schemas.microsoft.com/office/drawing/2010/main" w="12700" cap="flat" cmpd="sng">
                <a:solidFill>
                  <a:srgbClr val="292929"/>
                </a:solidFill>
                <a:prstDash val="solid"/>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a:latin typeface="Calibri" panose="020F0502020204030204" pitchFamily="34" charset="0"/>
            </a:endParaRPr>
          </a:p>
        </p:txBody>
      </p:sp>
      <p:sp>
        <p:nvSpPr>
          <p:cNvPr id="46" name="Freeform 44"/>
          <p:cNvSpPr>
            <a:spLocks/>
          </p:cNvSpPr>
          <p:nvPr/>
        </p:nvSpPr>
        <p:spPr bwMode="auto">
          <a:xfrm>
            <a:off x="5037138" y="3467100"/>
            <a:ext cx="282575" cy="314325"/>
          </a:xfrm>
          <a:custGeom>
            <a:avLst/>
            <a:gdLst>
              <a:gd name="T0" fmla="*/ 119809321 w 228"/>
              <a:gd name="T1" fmla="*/ 0 h 209"/>
              <a:gd name="T2" fmla="*/ 239619882 w 228"/>
              <a:gd name="T3" fmla="*/ 88212529 h 209"/>
              <a:gd name="T4" fmla="*/ 339460570 w 228"/>
              <a:gd name="T5" fmla="*/ 237494345 h 209"/>
              <a:gd name="T6" fmla="*/ 239619882 w 228"/>
              <a:gd name="T7" fmla="*/ 355112053 h 209"/>
              <a:gd name="T8" fmla="*/ 119809321 w 228"/>
              <a:gd name="T9" fmla="*/ 472728257 h 209"/>
              <a:gd name="T10" fmla="*/ 19968633 w 228"/>
              <a:gd name="T11" fmla="*/ 266899524 h 209"/>
              <a:gd name="T12" fmla="*/ 0 w 228"/>
              <a:gd name="T13" fmla="*/ 178686995 h 209"/>
              <a:gd name="T14" fmla="*/ 19968633 w 228"/>
              <a:gd name="T15" fmla="*/ 88212529 h 209"/>
              <a:gd name="T16" fmla="*/ 79873294 w 228"/>
              <a:gd name="T17" fmla="*/ 58808854 h 209"/>
              <a:gd name="T18" fmla="*/ 119809321 w 228"/>
              <a:gd name="T19" fmla="*/ 0 h 20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28" h="209">
                <a:moveTo>
                  <a:pt x="78" y="0"/>
                </a:moveTo>
                <a:cubicBezTo>
                  <a:pt x="114" y="12"/>
                  <a:pt x="126" y="12"/>
                  <a:pt x="156" y="39"/>
                </a:cubicBezTo>
                <a:cubicBezTo>
                  <a:pt x="179" y="59"/>
                  <a:pt x="221" y="105"/>
                  <a:pt x="221" y="105"/>
                </a:cubicBezTo>
                <a:cubicBezTo>
                  <a:pt x="133" y="134"/>
                  <a:pt x="228" y="94"/>
                  <a:pt x="156" y="157"/>
                </a:cubicBezTo>
                <a:cubicBezTo>
                  <a:pt x="132" y="178"/>
                  <a:pt x="78" y="209"/>
                  <a:pt x="78" y="209"/>
                </a:cubicBezTo>
                <a:cubicBezTo>
                  <a:pt x="13" y="187"/>
                  <a:pt x="43" y="209"/>
                  <a:pt x="13" y="118"/>
                </a:cubicBezTo>
                <a:cubicBezTo>
                  <a:pt x="9" y="105"/>
                  <a:pt x="0" y="79"/>
                  <a:pt x="0" y="79"/>
                </a:cubicBezTo>
                <a:cubicBezTo>
                  <a:pt x="4" y="66"/>
                  <a:pt x="3" y="49"/>
                  <a:pt x="13" y="39"/>
                </a:cubicBezTo>
                <a:cubicBezTo>
                  <a:pt x="23" y="29"/>
                  <a:pt x="40" y="33"/>
                  <a:pt x="52" y="26"/>
                </a:cubicBezTo>
                <a:cubicBezTo>
                  <a:pt x="63" y="20"/>
                  <a:pt x="69" y="9"/>
                  <a:pt x="78" y="0"/>
                </a:cubicBezTo>
                <a:close/>
              </a:path>
            </a:pathLst>
          </a:custGeom>
          <a:solidFill>
            <a:srgbClr val="333333"/>
          </a:solidFill>
          <a:ln>
            <a:noFill/>
          </a:ln>
          <a:effectLst/>
          <a:extLst>
            <a:ext uri="{91240B29-F687-4F45-9708-019B960494DF}">
              <a14:hiddenLine xmlns:a14="http://schemas.microsoft.com/office/drawing/2010/main" w="12700" cap="flat" cmpd="sng">
                <a:solidFill>
                  <a:srgbClr val="292929"/>
                </a:solidFill>
                <a:prstDash val="solid"/>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a:latin typeface="Calibri" panose="020F0502020204030204" pitchFamily="34" charset="0"/>
            </a:endParaRPr>
          </a:p>
        </p:txBody>
      </p:sp>
      <p:sp>
        <p:nvSpPr>
          <p:cNvPr id="47" name="Freeform 45"/>
          <p:cNvSpPr>
            <a:spLocks/>
          </p:cNvSpPr>
          <p:nvPr/>
        </p:nvSpPr>
        <p:spPr bwMode="auto">
          <a:xfrm>
            <a:off x="5168900" y="3884613"/>
            <a:ext cx="158750" cy="211137"/>
          </a:xfrm>
          <a:custGeom>
            <a:avLst/>
            <a:gdLst>
              <a:gd name="T0" fmla="*/ 32301904 w 128"/>
              <a:gd name="T1" fmla="*/ 116598536 h 141"/>
              <a:gd name="T2" fmla="*/ 72294502 w 128"/>
              <a:gd name="T3" fmla="*/ 291496341 h 141"/>
              <a:gd name="T4" fmla="*/ 152279697 w 128"/>
              <a:gd name="T5" fmla="*/ 262347456 h 141"/>
              <a:gd name="T6" fmla="*/ 72294502 w 128"/>
              <a:gd name="T7" fmla="*/ 0 h 141"/>
              <a:gd name="T8" fmla="*/ 32301904 w 128"/>
              <a:gd name="T9" fmla="*/ 116598536 h 14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8" h="141">
                <a:moveTo>
                  <a:pt x="21" y="52"/>
                </a:moveTo>
                <a:cubicBezTo>
                  <a:pt x="30" y="78"/>
                  <a:pt x="26" y="112"/>
                  <a:pt x="47" y="130"/>
                </a:cubicBezTo>
                <a:cubicBezTo>
                  <a:pt x="61" y="141"/>
                  <a:pt x="93" y="134"/>
                  <a:pt x="99" y="117"/>
                </a:cubicBezTo>
                <a:cubicBezTo>
                  <a:pt x="128" y="40"/>
                  <a:pt x="89" y="28"/>
                  <a:pt x="47" y="0"/>
                </a:cubicBezTo>
                <a:cubicBezTo>
                  <a:pt x="0" y="31"/>
                  <a:pt x="1" y="12"/>
                  <a:pt x="21" y="52"/>
                </a:cubicBezTo>
                <a:close/>
              </a:path>
            </a:pathLst>
          </a:custGeom>
          <a:solidFill>
            <a:srgbClr val="808080"/>
          </a:solidFill>
          <a:ln>
            <a:noFill/>
          </a:ln>
          <a:effectLst/>
          <a:extLst>
            <a:ext uri="{91240B29-F687-4F45-9708-019B960494DF}">
              <a14:hiddenLine xmlns:a14="http://schemas.microsoft.com/office/drawing/2010/main" w="12700" cap="flat" cmpd="sng">
                <a:solidFill>
                  <a:srgbClr val="292929"/>
                </a:solidFill>
                <a:prstDash val="solid"/>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a:latin typeface="Calibri" panose="020F0502020204030204" pitchFamily="34" charset="0"/>
            </a:endParaRPr>
          </a:p>
        </p:txBody>
      </p:sp>
      <p:sp>
        <p:nvSpPr>
          <p:cNvPr id="48" name="Freeform 46"/>
          <p:cNvSpPr>
            <a:spLocks/>
          </p:cNvSpPr>
          <p:nvPr/>
        </p:nvSpPr>
        <p:spPr bwMode="auto">
          <a:xfrm>
            <a:off x="5111750" y="4252913"/>
            <a:ext cx="209550" cy="177800"/>
          </a:xfrm>
          <a:custGeom>
            <a:avLst/>
            <a:gdLst>
              <a:gd name="T0" fmla="*/ 238549255 w 170"/>
              <a:gd name="T1" fmla="*/ 4464424 h 119"/>
              <a:gd name="T2" fmla="*/ 41023727 w 170"/>
              <a:gd name="T3" fmla="*/ 33486165 h 119"/>
              <a:gd name="T4" fmla="*/ 41023727 w 170"/>
              <a:gd name="T5" fmla="*/ 207612129 h 119"/>
              <a:gd name="T6" fmla="*/ 100282001 w 170"/>
              <a:gd name="T7" fmla="*/ 265654118 h 119"/>
              <a:gd name="T8" fmla="*/ 258301191 w 170"/>
              <a:gd name="T9" fmla="*/ 120548400 h 119"/>
              <a:gd name="T10" fmla="*/ 238549255 w 170"/>
              <a:gd name="T11" fmla="*/ 4464424 h 11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70" h="119">
                <a:moveTo>
                  <a:pt x="157" y="2"/>
                </a:moveTo>
                <a:cubicBezTo>
                  <a:pt x="114" y="6"/>
                  <a:pt x="68" y="0"/>
                  <a:pt x="27" y="15"/>
                </a:cubicBezTo>
                <a:cubicBezTo>
                  <a:pt x="0" y="25"/>
                  <a:pt x="19" y="83"/>
                  <a:pt x="27" y="93"/>
                </a:cubicBezTo>
                <a:cubicBezTo>
                  <a:pt x="37" y="105"/>
                  <a:pt x="53" y="110"/>
                  <a:pt x="66" y="119"/>
                </a:cubicBezTo>
                <a:cubicBezTo>
                  <a:pt x="128" y="103"/>
                  <a:pt x="149" y="117"/>
                  <a:pt x="170" y="54"/>
                </a:cubicBezTo>
                <a:cubicBezTo>
                  <a:pt x="121" y="21"/>
                  <a:pt x="120" y="39"/>
                  <a:pt x="157" y="2"/>
                </a:cubicBezTo>
                <a:close/>
              </a:path>
            </a:pathLst>
          </a:custGeom>
          <a:solidFill>
            <a:srgbClr val="808080"/>
          </a:solidFill>
          <a:ln>
            <a:noFill/>
          </a:ln>
          <a:effectLst/>
          <a:extLst>
            <a:ext uri="{91240B29-F687-4F45-9708-019B960494DF}">
              <a14:hiddenLine xmlns:a14="http://schemas.microsoft.com/office/drawing/2010/main" w="12700" cap="flat" cmpd="sng">
                <a:solidFill>
                  <a:srgbClr val="292929"/>
                </a:solidFill>
                <a:prstDash val="solid"/>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a:latin typeface="Calibri" panose="020F0502020204030204" pitchFamily="34" charset="0"/>
            </a:endParaRPr>
          </a:p>
        </p:txBody>
      </p:sp>
      <p:sp>
        <p:nvSpPr>
          <p:cNvPr id="49" name="Freeform 47"/>
          <p:cNvSpPr>
            <a:spLocks/>
          </p:cNvSpPr>
          <p:nvPr/>
        </p:nvSpPr>
        <p:spPr bwMode="auto">
          <a:xfrm flipV="1">
            <a:off x="4852988" y="4459288"/>
            <a:ext cx="180975" cy="269875"/>
          </a:xfrm>
          <a:custGeom>
            <a:avLst/>
            <a:gdLst>
              <a:gd name="T0" fmla="*/ 75814701 w 144"/>
              <a:gd name="T1" fmla="*/ 94834356 h 192"/>
              <a:gd name="T2" fmla="*/ 0 w 144"/>
              <a:gd name="T3" fmla="*/ 284501663 h 192"/>
              <a:gd name="T4" fmla="*/ 151629401 w 144"/>
              <a:gd name="T5" fmla="*/ 379336019 h 192"/>
              <a:gd name="T6" fmla="*/ 227444102 w 144"/>
              <a:gd name="T7" fmla="*/ 189668712 h 192"/>
              <a:gd name="T8" fmla="*/ 227444102 w 144"/>
              <a:gd name="T9" fmla="*/ 0 h 192"/>
              <a:gd name="T10" fmla="*/ 75814701 w 144"/>
              <a:gd name="T11" fmla="*/ 94834356 h 1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4" h="192">
                <a:moveTo>
                  <a:pt x="48" y="48"/>
                </a:moveTo>
                <a:lnTo>
                  <a:pt x="0" y="144"/>
                </a:lnTo>
                <a:lnTo>
                  <a:pt x="96" y="192"/>
                </a:lnTo>
                <a:lnTo>
                  <a:pt x="144" y="96"/>
                </a:lnTo>
                <a:lnTo>
                  <a:pt x="144" y="0"/>
                </a:lnTo>
                <a:lnTo>
                  <a:pt x="48" y="48"/>
                </a:lnTo>
                <a:close/>
              </a:path>
            </a:pathLst>
          </a:custGeom>
          <a:solidFill>
            <a:srgbClr val="4D4D4D"/>
          </a:solidFill>
          <a:ln>
            <a:noFill/>
          </a:ln>
          <a:effectLst/>
          <a:extLst>
            <a:ext uri="{91240B29-F687-4F45-9708-019B960494DF}">
              <a14:hiddenLine xmlns:a14="http://schemas.microsoft.com/office/drawing/2010/main" w="12700" cap="flat" cmpd="sng">
                <a:solidFill>
                  <a:srgbClr val="292929"/>
                </a:solidFill>
                <a:prstDash val="solid"/>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a:latin typeface="Calibri" panose="020F0502020204030204" pitchFamily="34" charset="0"/>
            </a:endParaRPr>
          </a:p>
        </p:txBody>
      </p:sp>
      <p:sp>
        <p:nvSpPr>
          <p:cNvPr id="50" name="Freeform 48"/>
          <p:cNvSpPr>
            <a:spLocks/>
          </p:cNvSpPr>
          <p:nvPr/>
        </p:nvSpPr>
        <p:spPr bwMode="auto">
          <a:xfrm flipV="1">
            <a:off x="5257800" y="4705350"/>
            <a:ext cx="255588" cy="234950"/>
          </a:xfrm>
          <a:custGeom>
            <a:avLst/>
            <a:gdLst>
              <a:gd name="T0" fmla="*/ 73775977 w 204"/>
              <a:gd name="T1" fmla="*/ 98966005 h 167"/>
              <a:gd name="T2" fmla="*/ 134995568 w 204"/>
              <a:gd name="T3" fmla="*/ 330547919 h 167"/>
              <a:gd name="T4" fmla="*/ 318651833 w 204"/>
              <a:gd name="T5" fmla="*/ 201890987 h 167"/>
              <a:gd name="T6" fmla="*/ 298246138 w 204"/>
              <a:gd name="T7" fmla="*/ 98966005 h 167"/>
              <a:gd name="T8" fmla="*/ 73775977 w 204"/>
              <a:gd name="T9" fmla="*/ 98966005 h 16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4" h="167">
                <a:moveTo>
                  <a:pt x="47" y="50"/>
                </a:moveTo>
                <a:cubicBezTo>
                  <a:pt x="0" y="121"/>
                  <a:pt x="15" y="131"/>
                  <a:pt x="86" y="167"/>
                </a:cubicBezTo>
                <a:cubicBezTo>
                  <a:pt x="153" y="154"/>
                  <a:pt x="181" y="167"/>
                  <a:pt x="203" y="102"/>
                </a:cubicBezTo>
                <a:cubicBezTo>
                  <a:pt x="199" y="85"/>
                  <a:pt x="204" y="62"/>
                  <a:pt x="190" y="50"/>
                </a:cubicBezTo>
                <a:cubicBezTo>
                  <a:pt x="132" y="0"/>
                  <a:pt x="102" y="28"/>
                  <a:pt x="47" y="50"/>
                </a:cubicBezTo>
                <a:close/>
              </a:path>
            </a:pathLst>
          </a:custGeom>
          <a:solidFill>
            <a:srgbClr val="B2B2B2"/>
          </a:solidFill>
          <a:ln>
            <a:noFill/>
          </a:ln>
          <a:effectLst/>
          <a:extLst>
            <a:ext uri="{91240B29-F687-4F45-9708-019B960494DF}">
              <a14:hiddenLine xmlns:a14="http://schemas.microsoft.com/office/drawing/2010/main" w="12700" cap="flat" cmpd="sng">
                <a:solidFill>
                  <a:srgbClr val="292929"/>
                </a:solidFill>
                <a:prstDash val="solid"/>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a:latin typeface="Calibri" panose="020F0502020204030204" pitchFamily="34" charset="0"/>
            </a:endParaRPr>
          </a:p>
        </p:txBody>
      </p:sp>
      <p:sp>
        <p:nvSpPr>
          <p:cNvPr id="51" name="Freeform 49"/>
          <p:cNvSpPr>
            <a:spLocks/>
          </p:cNvSpPr>
          <p:nvPr/>
        </p:nvSpPr>
        <p:spPr bwMode="auto">
          <a:xfrm flipV="1">
            <a:off x="4622800" y="4095750"/>
            <a:ext cx="233363" cy="298450"/>
          </a:xfrm>
          <a:custGeom>
            <a:avLst/>
            <a:gdLst>
              <a:gd name="T0" fmla="*/ 9444928 w 186"/>
              <a:gd name="T1" fmla="*/ 0 h 212"/>
              <a:gd name="T2" fmla="*/ 70835708 w 186"/>
              <a:gd name="T3" fmla="*/ 156566588 h 212"/>
              <a:gd name="T4" fmla="*/ 152689662 w 186"/>
              <a:gd name="T5" fmla="*/ 414207774 h 212"/>
              <a:gd name="T6" fmla="*/ 234543616 w 186"/>
              <a:gd name="T7" fmla="*/ 388442529 h 212"/>
              <a:gd name="T8" fmla="*/ 173152837 w 186"/>
              <a:gd name="T9" fmla="*/ 77292919 h 212"/>
              <a:gd name="T10" fmla="*/ 9444928 w 186"/>
              <a:gd name="T11" fmla="*/ 0 h 21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86" h="212">
                <a:moveTo>
                  <a:pt x="6" y="0"/>
                </a:moveTo>
                <a:cubicBezTo>
                  <a:pt x="27" y="31"/>
                  <a:pt x="39" y="42"/>
                  <a:pt x="45" y="79"/>
                </a:cubicBezTo>
                <a:cubicBezTo>
                  <a:pt x="67" y="212"/>
                  <a:pt x="18" y="183"/>
                  <a:pt x="97" y="209"/>
                </a:cubicBezTo>
                <a:cubicBezTo>
                  <a:pt x="114" y="205"/>
                  <a:pt x="135" y="207"/>
                  <a:pt x="149" y="196"/>
                </a:cubicBezTo>
                <a:cubicBezTo>
                  <a:pt x="186" y="166"/>
                  <a:pt x="165" y="56"/>
                  <a:pt x="110" y="39"/>
                </a:cubicBezTo>
                <a:cubicBezTo>
                  <a:pt x="0" y="5"/>
                  <a:pt x="36" y="60"/>
                  <a:pt x="6" y="0"/>
                </a:cubicBezTo>
                <a:close/>
              </a:path>
            </a:pathLst>
          </a:custGeom>
          <a:solidFill>
            <a:srgbClr val="4D4D4D"/>
          </a:solidFill>
          <a:ln>
            <a:noFill/>
          </a:ln>
          <a:effectLst/>
          <a:extLst>
            <a:ext uri="{91240B29-F687-4F45-9708-019B960494DF}">
              <a14:hiddenLine xmlns:a14="http://schemas.microsoft.com/office/drawing/2010/main" w="12700" cap="flat" cmpd="sng">
                <a:solidFill>
                  <a:srgbClr val="292929"/>
                </a:solidFill>
                <a:prstDash val="solid"/>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a:latin typeface="Calibri" panose="020F0502020204030204" pitchFamily="34" charset="0"/>
            </a:endParaRPr>
          </a:p>
        </p:txBody>
      </p:sp>
      <p:sp>
        <p:nvSpPr>
          <p:cNvPr id="52" name="Freeform 50"/>
          <p:cNvSpPr>
            <a:spLocks/>
          </p:cNvSpPr>
          <p:nvPr/>
        </p:nvSpPr>
        <p:spPr bwMode="auto">
          <a:xfrm flipV="1">
            <a:off x="4083050" y="5543550"/>
            <a:ext cx="285750" cy="293688"/>
          </a:xfrm>
          <a:custGeom>
            <a:avLst/>
            <a:gdLst>
              <a:gd name="T0" fmla="*/ 122517819 w 228"/>
              <a:gd name="T1" fmla="*/ 0 h 209"/>
              <a:gd name="T2" fmla="*/ 245034385 w 228"/>
              <a:gd name="T3" fmla="*/ 77009490 h 209"/>
              <a:gd name="T4" fmla="*/ 347132359 w 228"/>
              <a:gd name="T5" fmla="*/ 207333892 h 209"/>
              <a:gd name="T6" fmla="*/ 245034385 w 228"/>
              <a:gd name="T7" fmla="*/ 310012275 h 209"/>
              <a:gd name="T8" fmla="*/ 122517819 w 228"/>
              <a:gd name="T9" fmla="*/ 412692064 h 209"/>
              <a:gd name="T10" fmla="*/ 20419845 w 228"/>
              <a:gd name="T11" fmla="*/ 233002785 h 209"/>
              <a:gd name="T12" fmla="*/ 0 w 228"/>
              <a:gd name="T13" fmla="*/ 155993295 h 209"/>
              <a:gd name="T14" fmla="*/ 20419845 w 228"/>
              <a:gd name="T15" fmla="*/ 77009490 h 209"/>
              <a:gd name="T16" fmla="*/ 81678128 w 228"/>
              <a:gd name="T17" fmla="*/ 51339192 h 209"/>
              <a:gd name="T18" fmla="*/ 122517819 w 228"/>
              <a:gd name="T19" fmla="*/ 0 h 20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28" h="209">
                <a:moveTo>
                  <a:pt x="78" y="0"/>
                </a:moveTo>
                <a:cubicBezTo>
                  <a:pt x="114" y="12"/>
                  <a:pt x="126" y="12"/>
                  <a:pt x="156" y="39"/>
                </a:cubicBezTo>
                <a:cubicBezTo>
                  <a:pt x="179" y="59"/>
                  <a:pt x="221" y="105"/>
                  <a:pt x="221" y="105"/>
                </a:cubicBezTo>
                <a:cubicBezTo>
                  <a:pt x="133" y="134"/>
                  <a:pt x="228" y="94"/>
                  <a:pt x="156" y="157"/>
                </a:cubicBezTo>
                <a:cubicBezTo>
                  <a:pt x="132" y="178"/>
                  <a:pt x="78" y="209"/>
                  <a:pt x="78" y="209"/>
                </a:cubicBezTo>
                <a:cubicBezTo>
                  <a:pt x="13" y="187"/>
                  <a:pt x="43" y="209"/>
                  <a:pt x="13" y="118"/>
                </a:cubicBezTo>
                <a:cubicBezTo>
                  <a:pt x="9" y="105"/>
                  <a:pt x="0" y="79"/>
                  <a:pt x="0" y="79"/>
                </a:cubicBezTo>
                <a:cubicBezTo>
                  <a:pt x="4" y="66"/>
                  <a:pt x="3" y="49"/>
                  <a:pt x="13" y="39"/>
                </a:cubicBezTo>
                <a:cubicBezTo>
                  <a:pt x="23" y="29"/>
                  <a:pt x="40" y="33"/>
                  <a:pt x="52" y="26"/>
                </a:cubicBezTo>
                <a:cubicBezTo>
                  <a:pt x="63" y="20"/>
                  <a:pt x="69" y="9"/>
                  <a:pt x="78" y="0"/>
                </a:cubicBezTo>
                <a:close/>
              </a:path>
            </a:pathLst>
          </a:custGeom>
          <a:solidFill>
            <a:srgbClr val="4D4D4D"/>
          </a:solidFill>
          <a:ln>
            <a:noFill/>
          </a:ln>
          <a:effectLst/>
          <a:extLst>
            <a:ext uri="{91240B29-F687-4F45-9708-019B960494DF}">
              <a14:hiddenLine xmlns:a14="http://schemas.microsoft.com/office/drawing/2010/main" w="12700" cap="flat" cmpd="sng">
                <a:solidFill>
                  <a:srgbClr val="292929"/>
                </a:solidFill>
                <a:prstDash val="solid"/>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a:latin typeface="Calibri" panose="020F0502020204030204" pitchFamily="34" charset="0"/>
            </a:endParaRPr>
          </a:p>
        </p:txBody>
      </p:sp>
      <p:sp>
        <p:nvSpPr>
          <p:cNvPr id="53" name="Freeform 51"/>
          <p:cNvSpPr>
            <a:spLocks/>
          </p:cNvSpPr>
          <p:nvPr/>
        </p:nvSpPr>
        <p:spPr bwMode="auto">
          <a:xfrm flipV="1">
            <a:off x="4419600" y="4552950"/>
            <a:ext cx="211138" cy="166688"/>
          </a:xfrm>
          <a:custGeom>
            <a:avLst/>
            <a:gdLst>
              <a:gd name="T0" fmla="*/ 242177770 w 170"/>
              <a:gd name="T1" fmla="*/ 3923471 h 119"/>
              <a:gd name="T2" fmla="*/ 41648833 w 170"/>
              <a:gd name="T3" fmla="*/ 29430938 h 119"/>
              <a:gd name="T4" fmla="*/ 41648833 w 170"/>
              <a:gd name="T5" fmla="*/ 182472933 h 119"/>
              <a:gd name="T6" fmla="*/ 101807018 w 170"/>
              <a:gd name="T7" fmla="*/ 233486465 h 119"/>
              <a:gd name="T8" fmla="*/ 262230912 w 170"/>
              <a:gd name="T9" fmla="*/ 105951935 h 119"/>
              <a:gd name="T10" fmla="*/ 242177770 w 170"/>
              <a:gd name="T11" fmla="*/ 3923471 h 11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70" h="119">
                <a:moveTo>
                  <a:pt x="157" y="2"/>
                </a:moveTo>
                <a:cubicBezTo>
                  <a:pt x="114" y="6"/>
                  <a:pt x="68" y="0"/>
                  <a:pt x="27" y="15"/>
                </a:cubicBezTo>
                <a:cubicBezTo>
                  <a:pt x="0" y="25"/>
                  <a:pt x="19" y="83"/>
                  <a:pt x="27" y="93"/>
                </a:cubicBezTo>
                <a:cubicBezTo>
                  <a:pt x="37" y="105"/>
                  <a:pt x="53" y="110"/>
                  <a:pt x="66" y="119"/>
                </a:cubicBezTo>
                <a:cubicBezTo>
                  <a:pt x="128" y="103"/>
                  <a:pt x="149" y="117"/>
                  <a:pt x="170" y="54"/>
                </a:cubicBezTo>
                <a:cubicBezTo>
                  <a:pt x="121" y="21"/>
                  <a:pt x="120" y="39"/>
                  <a:pt x="157" y="2"/>
                </a:cubicBezTo>
                <a:close/>
              </a:path>
            </a:pathLst>
          </a:custGeom>
          <a:solidFill>
            <a:srgbClr val="4D4D4D"/>
          </a:solidFill>
          <a:ln>
            <a:noFill/>
          </a:ln>
          <a:effectLst/>
          <a:extLst>
            <a:ext uri="{91240B29-F687-4F45-9708-019B960494DF}">
              <a14:hiddenLine xmlns:a14="http://schemas.microsoft.com/office/drawing/2010/main" w="12700" cap="flat" cmpd="sng">
                <a:solidFill>
                  <a:srgbClr val="292929"/>
                </a:solidFill>
                <a:prstDash val="solid"/>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a:latin typeface="Calibri" panose="020F0502020204030204" pitchFamily="34" charset="0"/>
            </a:endParaRPr>
          </a:p>
        </p:txBody>
      </p:sp>
      <p:sp>
        <p:nvSpPr>
          <p:cNvPr id="54" name="Freeform 52"/>
          <p:cNvSpPr>
            <a:spLocks/>
          </p:cNvSpPr>
          <p:nvPr/>
        </p:nvSpPr>
        <p:spPr bwMode="auto">
          <a:xfrm flipV="1">
            <a:off x="3535363" y="3640138"/>
            <a:ext cx="179387" cy="269875"/>
          </a:xfrm>
          <a:custGeom>
            <a:avLst/>
            <a:gdLst>
              <a:gd name="T0" fmla="*/ 74490452 w 144"/>
              <a:gd name="T1" fmla="*/ 94834356 h 192"/>
              <a:gd name="T2" fmla="*/ 0 w 144"/>
              <a:gd name="T3" fmla="*/ 284501663 h 192"/>
              <a:gd name="T4" fmla="*/ 148979658 w 144"/>
              <a:gd name="T5" fmla="*/ 379336019 h 192"/>
              <a:gd name="T6" fmla="*/ 223470110 w 144"/>
              <a:gd name="T7" fmla="*/ 189668712 h 192"/>
              <a:gd name="T8" fmla="*/ 223470110 w 144"/>
              <a:gd name="T9" fmla="*/ 0 h 192"/>
              <a:gd name="T10" fmla="*/ 74490452 w 144"/>
              <a:gd name="T11" fmla="*/ 94834356 h 1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4" h="192">
                <a:moveTo>
                  <a:pt x="48" y="48"/>
                </a:moveTo>
                <a:lnTo>
                  <a:pt x="0" y="144"/>
                </a:lnTo>
                <a:lnTo>
                  <a:pt x="96" y="192"/>
                </a:lnTo>
                <a:lnTo>
                  <a:pt x="144" y="96"/>
                </a:lnTo>
                <a:lnTo>
                  <a:pt x="144" y="0"/>
                </a:lnTo>
                <a:lnTo>
                  <a:pt x="48" y="48"/>
                </a:lnTo>
                <a:close/>
              </a:path>
            </a:pathLst>
          </a:custGeom>
          <a:solidFill>
            <a:srgbClr val="4D4D4D"/>
          </a:solidFill>
          <a:ln>
            <a:noFill/>
          </a:ln>
          <a:effectLst/>
          <a:extLst>
            <a:ext uri="{91240B29-F687-4F45-9708-019B960494DF}">
              <a14:hiddenLine xmlns:a14="http://schemas.microsoft.com/office/drawing/2010/main" w="12700" cap="flat" cmpd="sng">
                <a:solidFill>
                  <a:srgbClr val="292929"/>
                </a:solidFill>
                <a:prstDash val="solid"/>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a:latin typeface="Calibri" panose="020F0502020204030204" pitchFamily="34" charset="0"/>
            </a:endParaRPr>
          </a:p>
        </p:txBody>
      </p:sp>
      <p:sp>
        <p:nvSpPr>
          <p:cNvPr id="55" name="Freeform 53"/>
          <p:cNvSpPr>
            <a:spLocks/>
          </p:cNvSpPr>
          <p:nvPr/>
        </p:nvSpPr>
        <p:spPr bwMode="auto">
          <a:xfrm flipV="1">
            <a:off x="3943350" y="4610100"/>
            <a:ext cx="255588" cy="234950"/>
          </a:xfrm>
          <a:custGeom>
            <a:avLst/>
            <a:gdLst>
              <a:gd name="T0" fmla="*/ 73775977 w 204"/>
              <a:gd name="T1" fmla="*/ 98966005 h 167"/>
              <a:gd name="T2" fmla="*/ 134995568 w 204"/>
              <a:gd name="T3" fmla="*/ 330547919 h 167"/>
              <a:gd name="T4" fmla="*/ 318651833 w 204"/>
              <a:gd name="T5" fmla="*/ 201890987 h 167"/>
              <a:gd name="T6" fmla="*/ 298246138 w 204"/>
              <a:gd name="T7" fmla="*/ 98966005 h 167"/>
              <a:gd name="T8" fmla="*/ 73775977 w 204"/>
              <a:gd name="T9" fmla="*/ 98966005 h 16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4" h="167">
                <a:moveTo>
                  <a:pt x="47" y="50"/>
                </a:moveTo>
                <a:cubicBezTo>
                  <a:pt x="0" y="121"/>
                  <a:pt x="15" y="131"/>
                  <a:pt x="86" y="167"/>
                </a:cubicBezTo>
                <a:cubicBezTo>
                  <a:pt x="153" y="154"/>
                  <a:pt x="181" y="167"/>
                  <a:pt x="203" y="102"/>
                </a:cubicBezTo>
                <a:cubicBezTo>
                  <a:pt x="199" y="85"/>
                  <a:pt x="204" y="62"/>
                  <a:pt x="190" y="50"/>
                </a:cubicBezTo>
                <a:cubicBezTo>
                  <a:pt x="132" y="0"/>
                  <a:pt x="102" y="28"/>
                  <a:pt x="47" y="50"/>
                </a:cubicBezTo>
                <a:close/>
              </a:path>
            </a:pathLst>
          </a:custGeom>
          <a:solidFill>
            <a:srgbClr val="4D4D4D"/>
          </a:solidFill>
          <a:ln>
            <a:noFill/>
          </a:ln>
          <a:effectLst/>
          <a:extLst>
            <a:ext uri="{91240B29-F687-4F45-9708-019B960494DF}">
              <a14:hiddenLine xmlns:a14="http://schemas.microsoft.com/office/drawing/2010/main" w="12700" cap="flat" cmpd="sng">
                <a:solidFill>
                  <a:srgbClr val="292929"/>
                </a:solidFill>
                <a:prstDash val="solid"/>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a:latin typeface="Calibri" panose="020F0502020204030204" pitchFamily="34" charset="0"/>
            </a:endParaRPr>
          </a:p>
        </p:txBody>
      </p:sp>
      <p:sp>
        <p:nvSpPr>
          <p:cNvPr id="56" name="Freeform 54"/>
          <p:cNvSpPr>
            <a:spLocks/>
          </p:cNvSpPr>
          <p:nvPr/>
        </p:nvSpPr>
        <p:spPr bwMode="auto">
          <a:xfrm flipV="1">
            <a:off x="3830638" y="4000500"/>
            <a:ext cx="233362" cy="323850"/>
          </a:xfrm>
          <a:custGeom>
            <a:avLst/>
            <a:gdLst>
              <a:gd name="T0" fmla="*/ 11018199 w 186"/>
              <a:gd name="T1" fmla="*/ 172959733 h 231"/>
              <a:gd name="T2" fmla="*/ 154262319 w 186"/>
              <a:gd name="T3" fmla="*/ 454020877 h 231"/>
              <a:gd name="T4" fmla="*/ 237690489 w 186"/>
              <a:gd name="T5" fmla="*/ 428470373 h 231"/>
              <a:gd name="T6" fmla="*/ 195189748 w 186"/>
              <a:gd name="T7" fmla="*/ 198511638 h 231"/>
              <a:gd name="T8" fmla="*/ 174725406 w 186"/>
              <a:gd name="T9" fmla="*/ 45205815 h 231"/>
              <a:gd name="T10" fmla="*/ 31482541 w 186"/>
              <a:gd name="T11" fmla="*/ 45205815 h 231"/>
              <a:gd name="T12" fmla="*/ 11018199 w 186"/>
              <a:gd name="T13" fmla="*/ 172959733 h 23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86" h="231">
                <a:moveTo>
                  <a:pt x="7" y="88"/>
                </a:moveTo>
                <a:cubicBezTo>
                  <a:pt x="22" y="204"/>
                  <a:pt x="0" y="198"/>
                  <a:pt x="98" y="231"/>
                </a:cubicBezTo>
                <a:cubicBezTo>
                  <a:pt x="116" y="227"/>
                  <a:pt x="137" y="229"/>
                  <a:pt x="151" y="218"/>
                </a:cubicBezTo>
                <a:cubicBezTo>
                  <a:pt x="186" y="190"/>
                  <a:pt x="135" y="132"/>
                  <a:pt x="124" y="101"/>
                </a:cubicBezTo>
                <a:cubicBezTo>
                  <a:pt x="120" y="75"/>
                  <a:pt x="124" y="46"/>
                  <a:pt x="111" y="23"/>
                </a:cubicBezTo>
                <a:cubicBezTo>
                  <a:pt x="98" y="0"/>
                  <a:pt x="29" y="12"/>
                  <a:pt x="20" y="23"/>
                </a:cubicBezTo>
                <a:cubicBezTo>
                  <a:pt x="6" y="40"/>
                  <a:pt x="11" y="66"/>
                  <a:pt x="7" y="88"/>
                </a:cubicBezTo>
                <a:close/>
              </a:path>
            </a:pathLst>
          </a:custGeom>
          <a:solidFill>
            <a:srgbClr val="4D4D4D"/>
          </a:solidFill>
          <a:ln>
            <a:noFill/>
          </a:ln>
          <a:effectLst/>
          <a:extLst>
            <a:ext uri="{91240B29-F687-4F45-9708-019B960494DF}">
              <a14:hiddenLine xmlns:a14="http://schemas.microsoft.com/office/drawing/2010/main" w="12700" cap="flat" cmpd="sng">
                <a:solidFill>
                  <a:srgbClr val="292929"/>
                </a:solidFill>
                <a:prstDash val="solid"/>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a:latin typeface="Calibri" panose="020F0502020204030204" pitchFamily="34" charset="0"/>
            </a:endParaRPr>
          </a:p>
        </p:txBody>
      </p:sp>
      <p:sp>
        <p:nvSpPr>
          <p:cNvPr id="57" name="Freeform 55"/>
          <p:cNvSpPr>
            <a:spLocks/>
          </p:cNvSpPr>
          <p:nvPr/>
        </p:nvSpPr>
        <p:spPr bwMode="auto">
          <a:xfrm flipV="1">
            <a:off x="3132138" y="3505200"/>
            <a:ext cx="233362" cy="298450"/>
          </a:xfrm>
          <a:custGeom>
            <a:avLst/>
            <a:gdLst>
              <a:gd name="T0" fmla="*/ 9444888 w 186"/>
              <a:gd name="T1" fmla="*/ 0 h 212"/>
              <a:gd name="T2" fmla="*/ 70835404 w 186"/>
              <a:gd name="T3" fmla="*/ 156566588 h 212"/>
              <a:gd name="T4" fmla="*/ 152689008 w 186"/>
              <a:gd name="T5" fmla="*/ 414207774 h 212"/>
              <a:gd name="T6" fmla="*/ 234542611 w 186"/>
              <a:gd name="T7" fmla="*/ 388442529 h 212"/>
              <a:gd name="T8" fmla="*/ 173152095 w 186"/>
              <a:gd name="T9" fmla="*/ 77292919 h 212"/>
              <a:gd name="T10" fmla="*/ 9444888 w 186"/>
              <a:gd name="T11" fmla="*/ 0 h 21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86" h="212">
                <a:moveTo>
                  <a:pt x="6" y="0"/>
                </a:moveTo>
                <a:cubicBezTo>
                  <a:pt x="27" y="31"/>
                  <a:pt x="39" y="42"/>
                  <a:pt x="45" y="79"/>
                </a:cubicBezTo>
                <a:cubicBezTo>
                  <a:pt x="67" y="212"/>
                  <a:pt x="18" y="183"/>
                  <a:pt x="97" y="209"/>
                </a:cubicBezTo>
                <a:cubicBezTo>
                  <a:pt x="114" y="205"/>
                  <a:pt x="135" y="207"/>
                  <a:pt x="149" y="196"/>
                </a:cubicBezTo>
                <a:cubicBezTo>
                  <a:pt x="186" y="166"/>
                  <a:pt x="165" y="56"/>
                  <a:pt x="110" y="39"/>
                </a:cubicBezTo>
                <a:cubicBezTo>
                  <a:pt x="0" y="5"/>
                  <a:pt x="36" y="60"/>
                  <a:pt x="6" y="0"/>
                </a:cubicBezTo>
                <a:close/>
              </a:path>
            </a:pathLst>
          </a:custGeom>
          <a:solidFill>
            <a:srgbClr val="4D4D4D"/>
          </a:solidFill>
          <a:ln>
            <a:noFill/>
          </a:ln>
          <a:effectLst/>
          <a:extLst>
            <a:ext uri="{91240B29-F687-4F45-9708-019B960494DF}">
              <a14:hiddenLine xmlns:a14="http://schemas.microsoft.com/office/drawing/2010/main" w="12700" cap="flat" cmpd="sng">
                <a:solidFill>
                  <a:srgbClr val="292929"/>
                </a:solidFill>
                <a:prstDash val="solid"/>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a:latin typeface="Calibri" panose="020F0502020204030204" pitchFamily="34" charset="0"/>
            </a:endParaRPr>
          </a:p>
        </p:txBody>
      </p:sp>
      <p:sp>
        <p:nvSpPr>
          <p:cNvPr id="58" name="Freeform 56"/>
          <p:cNvSpPr>
            <a:spLocks/>
          </p:cNvSpPr>
          <p:nvPr/>
        </p:nvSpPr>
        <p:spPr bwMode="auto">
          <a:xfrm flipV="1">
            <a:off x="3335338" y="4038600"/>
            <a:ext cx="285750" cy="293688"/>
          </a:xfrm>
          <a:custGeom>
            <a:avLst/>
            <a:gdLst>
              <a:gd name="T0" fmla="*/ 122517819 w 228"/>
              <a:gd name="T1" fmla="*/ 0 h 209"/>
              <a:gd name="T2" fmla="*/ 245034385 w 228"/>
              <a:gd name="T3" fmla="*/ 77009490 h 209"/>
              <a:gd name="T4" fmla="*/ 347132359 w 228"/>
              <a:gd name="T5" fmla="*/ 207333892 h 209"/>
              <a:gd name="T6" fmla="*/ 245034385 w 228"/>
              <a:gd name="T7" fmla="*/ 310012275 h 209"/>
              <a:gd name="T8" fmla="*/ 122517819 w 228"/>
              <a:gd name="T9" fmla="*/ 412692064 h 209"/>
              <a:gd name="T10" fmla="*/ 20419845 w 228"/>
              <a:gd name="T11" fmla="*/ 233002785 h 209"/>
              <a:gd name="T12" fmla="*/ 0 w 228"/>
              <a:gd name="T13" fmla="*/ 155993295 h 209"/>
              <a:gd name="T14" fmla="*/ 20419845 w 228"/>
              <a:gd name="T15" fmla="*/ 77009490 h 209"/>
              <a:gd name="T16" fmla="*/ 81678128 w 228"/>
              <a:gd name="T17" fmla="*/ 51339192 h 209"/>
              <a:gd name="T18" fmla="*/ 122517819 w 228"/>
              <a:gd name="T19" fmla="*/ 0 h 20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28" h="209">
                <a:moveTo>
                  <a:pt x="78" y="0"/>
                </a:moveTo>
                <a:cubicBezTo>
                  <a:pt x="114" y="12"/>
                  <a:pt x="126" y="12"/>
                  <a:pt x="156" y="39"/>
                </a:cubicBezTo>
                <a:cubicBezTo>
                  <a:pt x="179" y="59"/>
                  <a:pt x="221" y="105"/>
                  <a:pt x="221" y="105"/>
                </a:cubicBezTo>
                <a:cubicBezTo>
                  <a:pt x="133" y="134"/>
                  <a:pt x="228" y="94"/>
                  <a:pt x="156" y="157"/>
                </a:cubicBezTo>
                <a:cubicBezTo>
                  <a:pt x="132" y="178"/>
                  <a:pt x="78" y="209"/>
                  <a:pt x="78" y="209"/>
                </a:cubicBezTo>
                <a:cubicBezTo>
                  <a:pt x="13" y="187"/>
                  <a:pt x="43" y="209"/>
                  <a:pt x="13" y="118"/>
                </a:cubicBezTo>
                <a:cubicBezTo>
                  <a:pt x="9" y="105"/>
                  <a:pt x="0" y="79"/>
                  <a:pt x="0" y="79"/>
                </a:cubicBezTo>
                <a:cubicBezTo>
                  <a:pt x="4" y="66"/>
                  <a:pt x="3" y="49"/>
                  <a:pt x="13" y="39"/>
                </a:cubicBezTo>
                <a:cubicBezTo>
                  <a:pt x="23" y="29"/>
                  <a:pt x="40" y="33"/>
                  <a:pt x="52" y="26"/>
                </a:cubicBezTo>
                <a:cubicBezTo>
                  <a:pt x="63" y="20"/>
                  <a:pt x="69" y="9"/>
                  <a:pt x="78" y="0"/>
                </a:cubicBezTo>
                <a:close/>
              </a:path>
            </a:pathLst>
          </a:custGeom>
          <a:solidFill>
            <a:srgbClr val="4D4D4D"/>
          </a:solidFill>
          <a:ln>
            <a:noFill/>
          </a:ln>
          <a:effectLst/>
          <a:extLst>
            <a:ext uri="{91240B29-F687-4F45-9708-019B960494DF}">
              <a14:hiddenLine xmlns:a14="http://schemas.microsoft.com/office/drawing/2010/main" w="12700" cap="flat" cmpd="sng">
                <a:solidFill>
                  <a:srgbClr val="292929"/>
                </a:solidFill>
                <a:prstDash val="solid"/>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a:latin typeface="Calibri" panose="020F0502020204030204" pitchFamily="34" charset="0"/>
            </a:endParaRPr>
          </a:p>
        </p:txBody>
      </p:sp>
      <p:sp>
        <p:nvSpPr>
          <p:cNvPr id="59" name="Freeform 57"/>
          <p:cNvSpPr>
            <a:spLocks/>
          </p:cNvSpPr>
          <p:nvPr/>
        </p:nvSpPr>
        <p:spPr bwMode="auto">
          <a:xfrm flipV="1">
            <a:off x="3200400" y="4476750"/>
            <a:ext cx="158750" cy="198438"/>
          </a:xfrm>
          <a:custGeom>
            <a:avLst/>
            <a:gdLst>
              <a:gd name="T0" fmla="*/ 32301904 w 128"/>
              <a:gd name="T1" fmla="*/ 102994951 h 141"/>
              <a:gd name="T2" fmla="*/ 72294502 w 128"/>
              <a:gd name="T3" fmla="*/ 257486675 h 141"/>
              <a:gd name="T4" fmla="*/ 152279697 w 128"/>
              <a:gd name="T5" fmla="*/ 231737585 h 141"/>
              <a:gd name="T6" fmla="*/ 72294502 w 128"/>
              <a:gd name="T7" fmla="*/ 0 h 141"/>
              <a:gd name="T8" fmla="*/ 32301904 w 128"/>
              <a:gd name="T9" fmla="*/ 102994951 h 14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8" h="141">
                <a:moveTo>
                  <a:pt x="21" y="52"/>
                </a:moveTo>
                <a:cubicBezTo>
                  <a:pt x="30" y="78"/>
                  <a:pt x="26" y="112"/>
                  <a:pt x="47" y="130"/>
                </a:cubicBezTo>
                <a:cubicBezTo>
                  <a:pt x="61" y="141"/>
                  <a:pt x="93" y="134"/>
                  <a:pt x="99" y="117"/>
                </a:cubicBezTo>
                <a:cubicBezTo>
                  <a:pt x="128" y="40"/>
                  <a:pt x="89" y="28"/>
                  <a:pt x="47" y="0"/>
                </a:cubicBezTo>
                <a:cubicBezTo>
                  <a:pt x="0" y="31"/>
                  <a:pt x="1" y="12"/>
                  <a:pt x="21" y="52"/>
                </a:cubicBezTo>
                <a:close/>
              </a:path>
            </a:pathLst>
          </a:custGeom>
          <a:solidFill>
            <a:srgbClr val="4D4D4D"/>
          </a:solidFill>
          <a:ln>
            <a:noFill/>
          </a:ln>
          <a:effectLst/>
          <a:extLst>
            <a:ext uri="{91240B29-F687-4F45-9708-019B960494DF}">
              <a14:hiddenLine xmlns:a14="http://schemas.microsoft.com/office/drawing/2010/main" w="12700" cap="flat" cmpd="sng">
                <a:solidFill>
                  <a:srgbClr val="292929"/>
                </a:solidFill>
                <a:prstDash val="solid"/>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a:latin typeface="Calibri" panose="020F0502020204030204" pitchFamily="34" charset="0"/>
            </a:endParaRPr>
          </a:p>
        </p:txBody>
      </p:sp>
      <p:sp>
        <p:nvSpPr>
          <p:cNvPr id="60" name="Freeform 58"/>
          <p:cNvSpPr>
            <a:spLocks/>
          </p:cNvSpPr>
          <p:nvPr/>
        </p:nvSpPr>
        <p:spPr bwMode="auto">
          <a:xfrm>
            <a:off x="3981450" y="2838450"/>
            <a:ext cx="260350" cy="376238"/>
          </a:xfrm>
          <a:custGeom>
            <a:avLst/>
            <a:gdLst>
              <a:gd name="T0" fmla="*/ 203279785 w 209"/>
              <a:gd name="T1" fmla="*/ 4493871 h 251"/>
              <a:gd name="T2" fmla="*/ 80691060 w 209"/>
              <a:gd name="T3" fmla="*/ 33702531 h 251"/>
              <a:gd name="T4" fmla="*/ 0 w 209"/>
              <a:gd name="T5" fmla="*/ 208958988 h 251"/>
              <a:gd name="T6" fmla="*/ 20172765 w 209"/>
              <a:gd name="T7" fmla="*/ 413424105 h 251"/>
              <a:gd name="T8" fmla="*/ 80691060 w 209"/>
              <a:gd name="T9" fmla="*/ 471842924 h 251"/>
              <a:gd name="T10" fmla="*/ 121036590 w 209"/>
              <a:gd name="T11" fmla="*/ 559470403 h 251"/>
              <a:gd name="T12" fmla="*/ 243625315 w 209"/>
              <a:gd name="T13" fmla="*/ 530261743 h 251"/>
              <a:gd name="T14" fmla="*/ 263798080 w 209"/>
              <a:gd name="T15" fmla="*/ 413424105 h 251"/>
              <a:gd name="T16" fmla="*/ 324316376 w 209"/>
              <a:gd name="T17" fmla="*/ 150540169 h 251"/>
              <a:gd name="T18" fmla="*/ 203279785 w 209"/>
              <a:gd name="T19" fmla="*/ 4493871 h 25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09" h="251">
                <a:moveTo>
                  <a:pt x="131" y="2"/>
                </a:moveTo>
                <a:cubicBezTo>
                  <a:pt x="105" y="6"/>
                  <a:pt x="74" y="0"/>
                  <a:pt x="52" y="15"/>
                </a:cubicBezTo>
                <a:cubicBezTo>
                  <a:pt x="26" y="33"/>
                  <a:pt x="0" y="93"/>
                  <a:pt x="0" y="93"/>
                </a:cubicBezTo>
                <a:cubicBezTo>
                  <a:pt x="4" y="123"/>
                  <a:pt x="1" y="156"/>
                  <a:pt x="13" y="184"/>
                </a:cubicBezTo>
                <a:cubicBezTo>
                  <a:pt x="19" y="198"/>
                  <a:pt x="41" y="199"/>
                  <a:pt x="52" y="210"/>
                </a:cubicBezTo>
                <a:cubicBezTo>
                  <a:pt x="63" y="221"/>
                  <a:pt x="69" y="236"/>
                  <a:pt x="78" y="249"/>
                </a:cubicBezTo>
                <a:cubicBezTo>
                  <a:pt x="104" y="245"/>
                  <a:pt x="135" y="251"/>
                  <a:pt x="157" y="236"/>
                </a:cubicBezTo>
                <a:cubicBezTo>
                  <a:pt x="172" y="226"/>
                  <a:pt x="166" y="202"/>
                  <a:pt x="170" y="184"/>
                </a:cubicBezTo>
                <a:cubicBezTo>
                  <a:pt x="190" y="84"/>
                  <a:pt x="166" y="132"/>
                  <a:pt x="209" y="67"/>
                </a:cubicBezTo>
                <a:cubicBezTo>
                  <a:pt x="194" y="23"/>
                  <a:pt x="180" y="2"/>
                  <a:pt x="131" y="2"/>
                </a:cubicBezTo>
                <a:close/>
              </a:path>
            </a:pathLst>
          </a:custGeom>
          <a:solidFill>
            <a:srgbClr val="4D4D4D"/>
          </a:solidFill>
          <a:ln>
            <a:noFill/>
          </a:ln>
          <a:effectLst/>
          <a:extLst>
            <a:ext uri="{91240B29-F687-4F45-9708-019B960494DF}">
              <a14:hiddenLine xmlns:a14="http://schemas.microsoft.com/office/drawing/2010/main" w="12700" cap="flat" cmpd="sng">
                <a:solidFill>
                  <a:srgbClr val="292929"/>
                </a:solidFill>
                <a:prstDash val="solid"/>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a:latin typeface="Calibri" panose="020F0502020204030204" pitchFamily="34" charset="0"/>
            </a:endParaRPr>
          </a:p>
        </p:txBody>
      </p:sp>
      <p:sp>
        <p:nvSpPr>
          <p:cNvPr id="61" name="Freeform 59"/>
          <p:cNvSpPr>
            <a:spLocks/>
          </p:cNvSpPr>
          <p:nvPr/>
        </p:nvSpPr>
        <p:spPr bwMode="auto">
          <a:xfrm>
            <a:off x="3200400" y="5619750"/>
            <a:ext cx="382588" cy="115888"/>
          </a:xfrm>
          <a:custGeom>
            <a:avLst/>
            <a:gdLst>
              <a:gd name="T0" fmla="*/ 228299108 w 307"/>
              <a:gd name="T1" fmla="*/ 86089927 h 78"/>
              <a:gd name="T2" fmla="*/ 26402311 w 307"/>
              <a:gd name="T3" fmla="*/ 114787064 h 78"/>
              <a:gd name="T4" fmla="*/ 107160780 w 307"/>
              <a:gd name="T5" fmla="*/ 143482716 h 78"/>
              <a:gd name="T6" fmla="*/ 371178902 w 307"/>
              <a:gd name="T7" fmla="*/ 172179853 h 78"/>
              <a:gd name="T8" fmla="*/ 451938618 w 307"/>
              <a:gd name="T9" fmla="*/ 28697137 h 78"/>
              <a:gd name="T10" fmla="*/ 391368831 w 307"/>
              <a:gd name="T11" fmla="*/ 0 h 78"/>
              <a:gd name="T12" fmla="*/ 228299108 w 307"/>
              <a:gd name="T13" fmla="*/ 28697137 h 78"/>
              <a:gd name="T14" fmla="*/ 167729321 w 307"/>
              <a:gd name="T15" fmla="*/ 86089927 h 78"/>
              <a:gd name="T16" fmla="*/ 228299108 w 307"/>
              <a:gd name="T17" fmla="*/ 86089927 h 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07" h="78">
                <a:moveTo>
                  <a:pt x="147" y="39"/>
                </a:moveTo>
                <a:cubicBezTo>
                  <a:pt x="104" y="43"/>
                  <a:pt x="58" y="38"/>
                  <a:pt x="17" y="52"/>
                </a:cubicBezTo>
                <a:cubicBezTo>
                  <a:pt x="0" y="58"/>
                  <a:pt x="51" y="63"/>
                  <a:pt x="69" y="65"/>
                </a:cubicBezTo>
                <a:cubicBezTo>
                  <a:pt x="125" y="72"/>
                  <a:pt x="182" y="74"/>
                  <a:pt x="239" y="78"/>
                </a:cubicBezTo>
                <a:cubicBezTo>
                  <a:pt x="251" y="70"/>
                  <a:pt x="307" y="44"/>
                  <a:pt x="291" y="13"/>
                </a:cubicBezTo>
                <a:cubicBezTo>
                  <a:pt x="285" y="1"/>
                  <a:pt x="265" y="4"/>
                  <a:pt x="252" y="0"/>
                </a:cubicBezTo>
                <a:cubicBezTo>
                  <a:pt x="217" y="4"/>
                  <a:pt x="181" y="4"/>
                  <a:pt x="147" y="13"/>
                </a:cubicBezTo>
                <a:cubicBezTo>
                  <a:pt x="132" y="17"/>
                  <a:pt x="108" y="23"/>
                  <a:pt x="108" y="39"/>
                </a:cubicBezTo>
                <a:cubicBezTo>
                  <a:pt x="108" y="52"/>
                  <a:pt x="134" y="39"/>
                  <a:pt x="147" y="39"/>
                </a:cubicBezTo>
                <a:close/>
              </a:path>
            </a:pathLst>
          </a:custGeom>
          <a:solidFill>
            <a:srgbClr val="B2B2B2"/>
          </a:solidFill>
          <a:ln>
            <a:noFill/>
          </a:ln>
          <a:effectLst/>
          <a:extLst>
            <a:ext uri="{91240B29-F687-4F45-9708-019B960494DF}">
              <a14:hiddenLine xmlns:a14="http://schemas.microsoft.com/office/drawing/2010/main" w="12700" cap="flat" cmpd="sng">
                <a:solidFill>
                  <a:srgbClr val="292929"/>
                </a:solidFill>
                <a:prstDash val="solid"/>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a:latin typeface="Calibri" panose="020F0502020204030204" pitchFamily="34" charset="0"/>
            </a:endParaRPr>
          </a:p>
        </p:txBody>
      </p:sp>
      <p:sp>
        <p:nvSpPr>
          <p:cNvPr id="62" name="Freeform 60"/>
          <p:cNvSpPr>
            <a:spLocks/>
          </p:cNvSpPr>
          <p:nvPr/>
        </p:nvSpPr>
        <p:spPr bwMode="auto">
          <a:xfrm>
            <a:off x="3335338" y="2876550"/>
            <a:ext cx="231775" cy="317500"/>
          </a:xfrm>
          <a:custGeom>
            <a:avLst/>
            <a:gdLst>
              <a:gd name="T0" fmla="*/ 9317106 w 186"/>
              <a:gd name="T1" fmla="*/ 0 h 212"/>
              <a:gd name="T2" fmla="*/ 69875178 w 186"/>
              <a:gd name="T3" fmla="*/ 177191958 h 212"/>
              <a:gd name="T4" fmla="*/ 150618859 w 186"/>
              <a:gd name="T5" fmla="*/ 468772276 h 212"/>
              <a:gd name="T6" fmla="*/ 231362540 w 186"/>
              <a:gd name="T7" fmla="*/ 439614693 h 212"/>
              <a:gd name="T8" fmla="*/ 170804468 w 186"/>
              <a:gd name="T9" fmla="*/ 87474245 h 212"/>
              <a:gd name="T10" fmla="*/ 9317106 w 186"/>
              <a:gd name="T11" fmla="*/ 0 h 21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86" h="212">
                <a:moveTo>
                  <a:pt x="6" y="0"/>
                </a:moveTo>
                <a:cubicBezTo>
                  <a:pt x="27" y="31"/>
                  <a:pt x="39" y="42"/>
                  <a:pt x="45" y="79"/>
                </a:cubicBezTo>
                <a:cubicBezTo>
                  <a:pt x="67" y="212"/>
                  <a:pt x="18" y="183"/>
                  <a:pt x="97" y="209"/>
                </a:cubicBezTo>
                <a:cubicBezTo>
                  <a:pt x="114" y="205"/>
                  <a:pt x="135" y="207"/>
                  <a:pt x="149" y="196"/>
                </a:cubicBezTo>
                <a:cubicBezTo>
                  <a:pt x="186" y="166"/>
                  <a:pt x="165" y="56"/>
                  <a:pt x="110" y="39"/>
                </a:cubicBezTo>
                <a:cubicBezTo>
                  <a:pt x="0" y="5"/>
                  <a:pt x="36" y="60"/>
                  <a:pt x="6" y="0"/>
                </a:cubicBezTo>
                <a:close/>
              </a:path>
            </a:pathLst>
          </a:custGeom>
          <a:solidFill>
            <a:srgbClr val="808080"/>
          </a:solidFill>
          <a:ln>
            <a:noFill/>
          </a:ln>
          <a:effectLst/>
          <a:extLst>
            <a:ext uri="{91240B29-F687-4F45-9708-019B960494DF}">
              <a14:hiddenLine xmlns:a14="http://schemas.microsoft.com/office/drawing/2010/main" w="12700" cap="flat" cmpd="sng">
                <a:solidFill>
                  <a:srgbClr val="292929"/>
                </a:solidFill>
                <a:prstDash val="solid"/>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a:latin typeface="Calibri" panose="020F0502020204030204" pitchFamily="34" charset="0"/>
            </a:endParaRPr>
          </a:p>
        </p:txBody>
      </p:sp>
      <p:sp>
        <p:nvSpPr>
          <p:cNvPr id="63" name="Freeform 61"/>
          <p:cNvSpPr>
            <a:spLocks/>
          </p:cNvSpPr>
          <p:nvPr/>
        </p:nvSpPr>
        <p:spPr bwMode="auto">
          <a:xfrm>
            <a:off x="3740150" y="3219450"/>
            <a:ext cx="282575" cy="314325"/>
          </a:xfrm>
          <a:custGeom>
            <a:avLst/>
            <a:gdLst>
              <a:gd name="T0" fmla="*/ 119809321 w 228"/>
              <a:gd name="T1" fmla="*/ 0 h 209"/>
              <a:gd name="T2" fmla="*/ 239619882 w 228"/>
              <a:gd name="T3" fmla="*/ 88212529 h 209"/>
              <a:gd name="T4" fmla="*/ 339460570 w 228"/>
              <a:gd name="T5" fmla="*/ 237494345 h 209"/>
              <a:gd name="T6" fmla="*/ 239619882 w 228"/>
              <a:gd name="T7" fmla="*/ 355112053 h 209"/>
              <a:gd name="T8" fmla="*/ 119809321 w 228"/>
              <a:gd name="T9" fmla="*/ 472728257 h 209"/>
              <a:gd name="T10" fmla="*/ 19968633 w 228"/>
              <a:gd name="T11" fmla="*/ 266899524 h 209"/>
              <a:gd name="T12" fmla="*/ 0 w 228"/>
              <a:gd name="T13" fmla="*/ 178686995 h 209"/>
              <a:gd name="T14" fmla="*/ 19968633 w 228"/>
              <a:gd name="T15" fmla="*/ 88212529 h 209"/>
              <a:gd name="T16" fmla="*/ 79873294 w 228"/>
              <a:gd name="T17" fmla="*/ 58808854 h 209"/>
              <a:gd name="T18" fmla="*/ 119809321 w 228"/>
              <a:gd name="T19" fmla="*/ 0 h 20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28" h="209">
                <a:moveTo>
                  <a:pt x="78" y="0"/>
                </a:moveTo>
                <a:cubicBezTo>
                  <a:pt x="114" y="12"/>
                  <a:pt x="126" y="12"/>
                  <a:pt x="156" y="39"/>
                </a:cubicBezTo>
                <a:cubicBezTo>
                  <a:pt x="179" y="59"/>
                  <a:pt x="221" y="105"/>
                  <a:pt x="221" y="105"/>
                </a:cubicBezTo>
                <a:cubicBezTo>
                  <a:pt x="133" y="134"/>
                  <a:pt x="228" y="94"/>
                  <a:pt x="156" y="157"/>
                </a:cubicBezTo>
                <a:cubicBezTo>
                  <a:pt x="132" y="178"/>
                  <a:pt x="78" y="209"/>
                  <a:pt x="78" y="209"/>
                </a:cubicBezTo>
                <a:cubicBezTo>
                  <a:pt x="13" y="187"/>
                  <a:pt x="43" y="209"/>
                  <a:pt x="13" y="118"/>
                </a:cubicBezTo>
                <a:cubicBezTo>
                  <a:pt x="9" y="105"/>
                  <a:pt x="0" y="79"/>
                  <a:pt x="0" y="79"/>
                </a:cubicBezTo>
                <a:cubicBezTo>
                  <a:pt x="4" y="66"/>
                  <a:pt x="3" y="49"/>
                  <a:pt x="13" y="39"/>
                </a:cubicBezTo>
                <a:cubicBezTo>
                  <a:pt x="23" y="29"/>
                  <a:pt x="40" y="33"/>
                  <a:pt x="52" y="26"/>
                </a:cubicBezTo>
                <a:cubicBezTo>
                  <a:pt x="63" y="20"/>
                  <a:pt x="69" y="9"/>
                  <a:pt x="78" y="0"/>
                </a:cubicBezTo>
                <a:close/>
              </a:path>
            </a:pathLst>
          </a:custGeom>
          <a:solidFill>
            <a:srgbClr val="4D4D4D"/>
          </a:solidFill>
          <a:ln>
            <a:noFill/>
          </a:ln>
          <a:effectLst/>
          <a:extLst>
            <a:ext uri="{91240B29-F687-4F45-9708-019B960494DF}">
              <a14:hiddenLine xmlns:a14="http://schemas.microsoft.com/office/drawing/2010/main" w="12700" cap="flat" cmpd="sng">
                <a:solidFill>
                  <a:srgbClr val="292929"/>
                </a:solidFill>
                <a:prstDash val="solid"/>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a:latin typeface="Calibri" panose="020F0502020204030204" pitchFamily="34" charset="0"/>
            </a:endParaRPr>
          </a:p>
        </p:txBody>
      </p:sp>
      <p:sp>
        <p:nvSpPr>
          <p:cNvPr id="64" name="Freeform 62"/>
          <p:cNvSpPr>
            <a:spLocks/>
          </p:cNvSpPr>
          <p:nvPr/>
        </p:nvSpPr>
        <p:spPr bwMode="auto">
          <a:xfrm>
            <a:off x="4522788" y="2838450"/>
            <a:ext cx="158750" cy="211138"/>
          </a:xfrm>
          <a:custGeom>
            <a:avLst/>
            <a:gdLst>
              <a:gd name="T0" fmla="*/ 32301904 w 128"/>
              <a:gd name="T1" fmla="*/ 116599089 h 141"/>
              <a:gd name="T2" fmla="*/ 72294502 w 128"/>
              <a:gd name="T3" fmla="*/ 291499219 h 141"/>
              <a:gd name="T4" fmla="*/ 152279697 w 128"/>
              <a:gd name="T5" fmla="*/ 262350196 h 141"/>
              <a:gd name="T6" fmla="*/ 72294502 w 128"/>
              <a:gd name="T7" fmla="*/ 0 h 141"/>
              <a:gd name="T8" fmla="*/ 32301904 w 128"/>
              <a:gd name="T9" fmla="*/ 116599089 h 14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8" h="141">
                <a:moveTo>
                  <a:pt x="21" y="52"/>
                </a:moveTo>
                <a:cubicBezTo>
                  <a:pt x="30" y="78"/>
                  <a:pt x="26" y="112"/>
                  <a:pt x="47" y="130"/>
                </a:cubicBezTo>
                <a:cubicBezTo>
                  <a:pt x="61" y="141"/>
                  <a:pt x="93" y="134"/>
                  <a:pt x="99" y="117"/>
                </a:cubicBezTo>
                <a:cubicBezTo>
                  <a:pt x="128" y="40"/>
                  <a:pt x="89" y="28"/>
                  <a:pt x="47" y="0"/>
                </a:cubicBezTo>
                <a:cubicBezTo>
                  <a:pt x="0" y="31"/>
                  <a:pt x="1" y="12"/>
                  <a:pt x="21" y="52"/>
                </a:cubicBezTo>
                <a:close/>
              </a:path>
            </a:pathLst>
          </a:custGeom>
          <a:solidFill>
            <a:srgbClr val="808080"/>
          </a:solidFill>
          <a:ln>
            <a:noFill/>
          </a:ln>
          <a:effectLst/>
          <a:extLst>
            <a:ext uri="{91240B29-F687-4F45-9708-019B960494DF}">
              <a14:hiddenLine xmlns:a14="http://schemas.microsoft.com/office/drawing/2010/main" w="12700" cap="flat" cmpd="sng">
                <a:solidFill>
                  <a:srgbClr val="292929"/>
                </a:solidFill>
                <a:prstDash val="solid"/>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a:latin typeface="Calibri" panose="020F0502020204030204" pitchFamily="34" charset="0"/>
            </a:endParaRPr>
          </a:p>
        </p:txBody>
      </p:sp>
      <p:sp>
        <p:nvSpPr>
          <p:cNvPr id="65" name="Freeform 63"/>
          <p:cNvSpPr>
            <a:spLocks/>
          </p:cNvSpPr>
          <p:nvPr/>
        </p:nvSpPr>
        <p:spPr bwMode="auto">
          <a:xfrm>
            <a:off x="3538538" y="4705350"/>
            <a:ext cx="211137" cy="177800"/>
          </a:xfrm>
          <a:custGeom>
            <a:avLst/>
            <a:gdLst>
              <a:gd name="T0" fmla="*/ 242175381 w 170"/>
              <a:gd name="T1" fmla="*/ 4464424 h 119"/>
              <a:gd name="T2" fmla="*/ 41648636 w 170"/>
              <a:gd name="T3" fmla="*/ 33486165 h 119"/>
              <a:gd name="T4" fmla="*/ 41648636 w 170"/>
              <a:gd name="T5" fmla="*/ 207612129 h 119"/>
              <a:gd name="T6" fmla="*/ 101806535 w 170"/>
              <a:gd name="T7" fmla="*/ 265654118 h 119"/>
              <a:gd name="T8" fmla="*/ 262228428 w 170"/>
              <a:gd name="T9" fmla="*/ 120548400 h 119"/>
              <a:gd name="T10" fmla="*/ 242175381 w 170"/>
              <a:gd name="T11" fmla="*/ 4464424 h 11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70" h="119">
                <a:moveTo>
                  <a:pt x="157" y="2"/>
                </a:moveTo>
                <a:cubicBezTo>
                  <a:pt x="114" y="6"/>
                  <a:pt x="68" y="0"/>
                  <a:pt x="27" y="15"/>
                </a:cubicBezTo>
                <a:cubicBezTo>
                  <a:pt x="0" y="25"/>
                  <a:pt x="19" y="83"/>
                  <a:pt x="27" y="93"/>
                </a:cubicBezTo>
                <a:cubicBezTo>
                  <a:pt x="37" y="105"/>
                  <a:pt x="53" y="110"/>
                  <a:pt x="66" y="119"/>
                </a:cubicBezTo>
                <a:cubicBezTo>
                  <a:pt x="128" y="103"/>
                  <a:pt x="149" y="117"/>
                  <a:pt x="170" y="54"/>
                </a:cubicBezTo>
                <a:cubicBezTo>
                  <a:pt x="121" y="21"/>
                  <a:pt x="120" y="39"/>
                  <a:pt x="157" y="2"/>
                </a:cubicBezTo>
                <a:close/>
              </a:path>
            </a:pathLst>
          </a:custGeom>
          <a:solidFill>
            <a:srgbClr val="808080"/>
          </a:solidFill>
          <a:ln>
            <a:noFill/>
          </a:ln>
          <a:effectLst/>
          <a:extLst>
            <a:ext uri="{91240B29-F687-4F45-9708-019B960494DF}">
              <a14:hiddenLine xmlns:a14="http://schemas.microsoft.com/office/drawing/2010/main" w="12700" cap="flat" cmpd="sng">
                <a:solidFill>
                  <a:srgbClr val="292929"/>
                </a:solidFill>
                <a:prstDash val="solid"/>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a:latin typeface="Calibri" panose="020F0502020204030204" pitchFamily="34" charset="0"/>
            </a:endParaRPr>
          </a:p>
        </p:txBody>
      </p:sp>
      <p:sp>
        <p:nvSpPr>
          <p:cNvPr id="66" name="Freeform 64"/>
          <p:cNvSpPr>
            <a:spLocks/>
          </p:cNvSpPr>
          <p:nvPr/>
        </p:nvSpPr>
        <p:spPr bwMode="auto">
          <a:xfrm>
            <a:off x="2749550" y="2736850"/>
            <a:ext cx="3524250" cy="3130550"/>
          </a:xfrm>
          <a:custGeom>
            <a:avLst/>
            <a:gdLst>
              <a:gd name="T0" fmla="*/ 816530625 w 2220"/>
              <a:gd name="T1" fmla="*/ 20161250 h 1972"/>
              <a:gd name="T2" fmla="*/ 2147483647 w 2220"/>
              <a:gd name="T3" fmla="*/ 0 h 1972"/>
              <a:gd name="T4" fmla="*/ 2147483647 w 2220"/>
              <a:gd name="T5" fmla="*/ 2147483647 h 1972"/>
              <a:gd name="T6" fmla="*/ 0 w 2220"/>
              <a:gd name="T7" fmla="*/ 2147483647 h 1972"/>
              <a:gd name="T8" fmla="*/ 816530625 w 2220"/>
              <a:gd name="T9" fmla="*/ 20161250 h 197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20" h="1972">
                <a:moveTo>
                  <a:pt x="324" y="8"/>
                </a:moveTo>
                <a:lnTo>
                  <a:pt x="1871" y="0"/>
                </a:lnTo>
                <a:lnTo>
                  <a:pt x="2220" y="1968"/>
                </a:lnTo>
                <a:lnTo>
                  <a:pt x="0" y="1972"/>
                </a:lnTo>
                <a:lnTo>
                  <a:pt x="324" y="8"/>
                </a:lnTo>
                <a:close/>
              </a:path>
            </a:pathLst>
          </a:custGeom>
          <a:solidFill>
            <a:srgbClr val="B2B2B2">
              <a:alpha val="50195"/>
            </a:srgbClr>
          </a:solidFill>
          <a:ln w="28575" cap="flat" cmpd="sng">
            <a:solidFill>
              <a:schemeClr val="tx2"/>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a:latin typeface="Calibri" panose="020F0502020204030204" pitchFamily="34" charset="0"/>
            </a:endParaRPr>
          </a:p>
        </p:txBody>
      </p:sp>
      <p:grpSp>
        <p:nvGrpSpPr>
          <p:cNvPr id="3" name="Group 2"/>
          <p:cNvGrpSpPr/>
          <p:nvPr/>
        </p:nvGrpSpPr>
        <p:grpSpPr>
          <a:xfrm>
            <a:off x="2319338" y="4843463"/>
            <a:ext cx="4354512" cy="679450"/>
            <a:chOff x="2319338" y="4843463"/>
            <a:chExt cx="4354512" cy="679450"/>
          </a:xfrm>
        </p:grpSpPr>
        <p:sp>
          <p:nvSpPr>
            <p:cNvPr id="11" name="Rectangle 9"/>
            <p:cNvSpPr>
              <a:spLocks noChangeArrowheads="1"/>
            </p:cNvSpPr>
            <p:nvPr/>
          </p:nvSpPr>
          <p:spPr bwMode="auto">
            <a:xfrm>
              <a:off x="2319338" y="5154613"/>
              <a:ext cx="4335462" cy="68262"/>
            </a:xfrm>
            <a:prstGeom prst="rect">
              <a:avLst/>
            </a:prstGeom>
            <a:solidFill>
              <a:srgbClr val="4D4D4D"/>
            </a:solidFill>
            <a:ln>
              <a:noFill/>
            </a:ln>
            <a:effectLst/>
            <a:extLst>
              <a:ext uri="{91240B29-F687-4F45-9708-019B960494DF}">
                <a14:hiddenLine xmlns:a14="http://schemas.microsoft.com/office/drawing/2010/main" w="12700">
                  <a:solidFill>
                    <a:schemeClr val="bg2"/>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800">
                  <a:solidFill>
                    <a:schemeClr val="tx1"/>
                  </a:solidFill>
                  <a:latin typeface="Arial" charset="0"/>
                </a:defRPr>
              </a:lvl1pPr>
              <a:lvl2pPr marL="742950" indent="-285750">
                <a:defRPr sz="2800">
                  <a:solidFill>
                    <a:schemeClr val="tx1"/>
                  </a:solidFill>
                  <a:latin typeface="Arial" charset="0"/>
                </a:defRPr>
              </a:lvl2pPr>
              <a:lvl3pPr marL="1143000" indent="-228600">
                <a:defRPr sz="2800">
                  <a:solidFill>
                    <a:schemeClr val="tx1"/>
                  </a:solidFill>
                  <a:latin typeface="Arial" charset="0"/>
                </a:defRPr>
              </a:lvl3pPr>
              <a:lvl4pPr marL="1600200" indent="-228600">
                <a:defRPr sz="2800">
                  <a:solidFill>
                    <a:schemeClr val="tx1"/>
                  </a:solidFill>
                  <a:latin typeface="Arial" charset="0"/>
                </a:defRPr>
              </a:lvl4pPr>
              <a:lvl5pPr marL="2057400" indent="-228600">
                <a:defRPr sz="2800">
                  <a:solidFill>
                    <a:schemeClr val="tx1"/>
                  </a:solidFill>
                  <a:latin typeface="Arial" charset="0"/>
                </a:defRPr>
              </a:lvl5pPr>
              <a:lvl6pPr marL="2514600" indent="-228600" algn="ctr" eaLnBrk="0" fontAlgn="base" hangingPunct="0">
                <a:spcBef>
                  <a:spcPct val="0"/>
                </a:spcBef>
                <a:spcAft>
                  <a:spcPct val="0"/>
                </a:spcAft>
                <a:defRPr sz="2800">
                  <a:solidFill>
                    <a:schemeClr val="tx1"/>
                  </a:solidFill>
                  <a:latin typeface="Arial" charset="0"/>
                </a:defRPr>
              </a:lvl6pPr>
              <a:lvl7pPr marL="2971800" indent="-228600" algn="ctr" eaLnBrk="0" fontAlgn="base" hangingPunct="0">
                <a:spcBef>
                  <a:spcPct val="0"/>
                </a:spcBef>
                <a:spcAft>
                  <a:spcPct val="0"/>
                </a:spcAft>
                <a:defRPr sz="2800">
                  <a:solidFill>
                    <a:schemeClr val="tx1"/>
                  </a:solidFill>
                  <a:latin typeface="Arial" charset="0"/>
                </a:defRPr>
              </a:lvl7pPr>
              <a:lvl8pPr marL="3429000" indent="-228600" algn="ctr" eaLnBrk="0" fontAlgn="base" hangingPunct="0">
                <a:spcBef>
                  <a:spcPct val="0"/>
                </a:spcBef>
                <a:spcAft>
                  <a:spcPct val="0"/>
                </a:spcAft>
                <a:defRPr sz="2800">
                  <a:solidFill>
                    <a:schemeClr val="tx1"/>
                  </a:solidFill>
                  <a:latin typeface="Arial" charset="0"/>
                </a:defRPr>
              </a:lvl8pPr>
              <a:lvl9pPr marL="3886200" indent="-228600" algn="ctr" eaLnBrk="0" fontAlgn="base" hangingPunct="0">
                <a:spcBef>
                  <a:spcPct val="0"/>
                </a:spcBef>
                <a:spcAft>
                  <a:spcPct val="0"/>
                </a:spcAft>
                <a:defRPr sz="2800">
                  <a:solidFill>
                    <a:schemeClr val="tx1"/>
                  </a:solidFill>
                  <a:latin typeface="Arial" charset="0"/>
                </a:defRPr>
              </a:lvl9pPr>
            </a:lstStyle>
            <a:p>
              <a:pPr algn="ctr"/>
              <a:endParaRPr lang="en-US" altLang="en-US">
                <a:latin typeface="Calibri" panose="020F0502020204030204" pitchFamily="34" charset="0"/>
              </a:endParaRPr>
            </a:p>
          </p:txBody>
        </p:sp>
        <p:grpSp>
          <p:nvGrpSpPr>
            <p:cNvPr id="2" name="Group 1"/>
            <p:cNvGrpSpPr/>
            <p:nvPr/>
          </p:nvGrpSpPr>
          <p:grpSpPr>
            <a:xfrm>
              <a:off x="2319338" y="4843463"/>
              <a:ext cx="4354512" cy="679450"/>
              <a:chOff x="2319338" y="4843463"/>
              <a:chExt cx="4354512" cy="679450"/>
            </a:xfrm>
          </p:grpSpPr>
          <p:sp>
            <p:nvSpPr>
              <p:cNvPr id="10" name="AutoShape 8"/>
              <p:cNvSpPr>
                <a:spLocks noChangeArrowheads="1"/>
              </p:cNvSpPr>
              <p:nvPr/>
            </p:nvSpPr>
            <p:spPr bwMode="auto">
              <a:xfrm rot="5388477">
                <a:off x="4243388" y="3021013"/>
                <a:ext cx="487362" cy="4335462"/>
              </a:xfrm>
              <a:prstGeom prst="can">
                <a:avLst>
                  <a:gd name="adj" fmla="val 0"/>
                </a:avLst>
              </a:prstGeom>
              <a:gradFill rotWithShape="0">
                <a:gsLst>
                  <a:gs pos="0">
                    <a:srgbClr val="4D4D4D"/>
                  </a:gs>
                  <a:gs pos="50000">
                    <a:srgbClr val="838383"/>
                  </a:gs>
                  <a:gs pos="100000">
                    <a:srgbClr val="4D4D4D"/>
                  </a:gs>
                </a:gsLst>
                <a:lin ang="5400000" scaled="1"/>
              </a:gradFill>
              <a:ln>
                <a:noFill/>
              </a:ln>
              <a:effectLst/>
              <a:extLst>
                <a:ext uri="{91240B29-F687-4F45-9708-019B960494DF}">
                  <a14:hiddenLine xmlns:a14="http://schemas.microsoft.com/office/drawing/2010/main" w="12700">
                    <a:solidFill>
                      <a:schemeClr val="bg1"/>
                    </a:solidFill>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800">
                    <a:solidFill>
                      <a:schemeClr val="tx1"/>
                    </a:solidFill>
                    <a:latin typeface="Arial" charset="0"/>
                  </a:defRPr>
                </a:lvl1pPr>
                <a:lvl2pPr marL="742950" indent="-285750">
                  <a:defRPr sz="2800">
                    <a:solidFill>
                      <a:schemeClr val="tx1"/>
                    </a:solidFill>
                    <a:latin typeface="Arial" charset="0"/>
                  </a:defRPr>
                </a:lvl2pPr>
                <a:lvl3pPr marL="1143000" indent="-228600">
                  <a:defRPr sz="2800">
                    <a:solidFill>
                      <a:schemeClr val="tx1"/>
                    </a:solidFill>
                    <a:latin typeface="Arial" charset="0"/>
                  </a:defRPr>
                </a:lvl3pPr>
                <a:lvl4pPr marL="1600200" indent="-228600">
                  <a:defRPr sz="2800">
                    <a:solidFill>
                      <a:schemeClr val="tx1"/>
                    </a:solidFill>
                    <a:latin typeface="Arial" charset="0"/>
                  </a:defRPr>
                </a:lvl4pPr>
                <a:lvl5pPr marL="2057400" indent="-228600">
                  <a:defRPr sz="2800">
                    <a:solidFill>
                      <a:schemeClr val="tx1"/>
                    </a:solidFill>
                    <a:latin typeface="Arial" charset="0"/>
                  </a:defRPr>
                </a:lvl5pPr>
                <a:lvl6pPr marL="2514600" indent="-228600" algn="ctr" eaLnBrk="0" fontAlgn="base" hangingPunct="0">
                  <a:spcBef>
                    <a:spcPct val="0"/>
                  </a:spcBef>
                  <a:spcAft>
                    <a:spcPct val="0"/>
                  </a:spcAft>
                  <a:defRPr sz="2800">
                    <a:solidFill>
                      <a:schemeClr val="tx1"/>
                    </a:solidFill>
                    <a:latin typeface="Arial" charset="0"/>
                  </a:defRPr>
                </a:lvl6pPr>
                <a:lvl7pPr marL="2971800" indent="-228600" algn="ctr" eaLnBrk="0" fontAlgn="base" hangingPunct="0">
                  <a:spcBef>
                    <a:spcPct val="0"/>
                  </a:spcBef>
                  <a:spcAft>
                    <a:spcPct val="0"/>
                  </a:spcAft>
                  <a:defRPr sz="2800">
                    <a:solidFill>
                      <a:schemeClr val="tx1"/>
                    </a:solidFill>
                    <a:latin typeface="Arial" charset="0"/>
                  </a:defRPr>
                </a:lvl7pPr>
                <a:lvl8pPr marL="3429000" indent="-228600" algn="ctr" eaLnBrk="0" fontAlgn="base" hangingPunct="0">
                  <a:spcBef>
                    <a:spcPct val="0"/>
                  </a:spcBef>
                  <a:spcAft>
                    <a:spcPct val="0"/>
                  </a:spcAft>
                  <a:defRPr sz="2800">
                    <a:solidFill>
                      <a:schemeClr val="tx1"/>
                    </a:solidFill>
                    <a:latin typeface="Arial" charset="0"/>
                  </a:defRPr>
                </a:lvl8pPr>
                <a:lvl9pPr marL="3886200" indent="-228600" algn="ctr" eaLnBrk="0" fontAlgn="base" hangingPunct="0">
                  <a:spcBef>
                    <a:spcPct val="0"/>
                  </a:spcBef>
                  <a:spcAft>
                    <a:spcPct val="0"/>
                  </a:spcAft>
                  <a:defRPr sz="2800">
                    <a:solidFill>
                      <a:schemeClr val="tx1"/>
                    </a:solidFill>
                    <a:latin typeface="Arial" charset="0"/>
                  </a:defRPr>
                </a:lvl9pPr>
              </a:lstStyle>
              <a:p>
                <a:pPr algn="ctr"/>
                <a:endParaRPr lang="en-US" altLang="en-US">
                  <a:latin typeface="Calibri" panose="020F0502020204030204" pitchFamily="34" charset="0"/>
                </a:endParaRPr>
              </a:p>
            </p:txBody>
          </p:sp>
          <p:grpSp>
            <p:nvGrpSpPr>
              <p:cNvPr id="67" name="Group 67"/>
              <p:cNvGrpSpPr>
                <a:grpSpLocks/>
              </p:cNvGrpSpPr>
              <p:nvPr/>
            </p:nvGrpSpPr>
            <p:grpSpPr bwMode="auto">
              <a:xfrm>
                <a:off x="2462213" y="4843463"/>
                <a:ext cx="4211637" cy="679450"/>
                <a:chOff x="1455" y="2919"/>
                <a:chExt cx="2653" cy="428"/>
              </a:xfrm>
            </p:grpSpPr>
            <p:grpSp>
              <p:nvGrpSpPr>
                <p:cNvPr id="68" name="Group 68"/>
                <p:cNvGrpSpPr>
                  <a:grpSpLocks/>
                </p:cNvGrpSpPr>
                <p:nvPr/>
              </p:nvGrpSpPr>
              <p:grpSpPr bwMode="auto">
                <a:xfrm>
                  <a:off x="1455" y="2919"/>
                  <a:ext cx="2653" cy="196"/>
                  <a:chOff x="1455" y="2919"/>
                  <a:chExt cx="2653" cy="196"/>
                </a:xfrm>
              </p:grpSpPr>
              <p:sp>
                <p:nvSpPr>
                  <p:cNvPr id="77" name="Freeform 69"/>
                  <p:cNvSpPr>
                    <a:spLocks/>
                  </p:cNvSpPr>
                  <p:nvPr/>
                </p:nvSpPr>
                <p:spPr bwMode="auto">
                  <a:xfrm>
                    <a:off x="1455" y="2951"/>
                    <a:ext cx="317" cy="164"/>
                  </a:xfrm>
                  <a:custGeom>
                    <a:avLst/>
                    <a:gdLst>
                      <a:gd name="T0" fmla="*/ 0 w 340"/>
                      <a:gd name="T1" fmla="*/ 36 h 180"/>
                      <a:gd name="T2" fmla="*/ 45 w 340"/>
                      <a:gd name="T3" fmla="*/ 0 h 180"/>
                      <a:gd name="T4" fmla="*/ 125 w 340"/>
                      <a:gd name="T5" fmla="*/ 4 h 180"/>
                      <a:gd name="T6" fmla="*/ 296 w 340"/>
                      <a:gd name="T7" fmla="*/ 149 h 180"/>
                      <a:gd name="T8" fmla="*/ 84 w 340"/>
                      <a:gd name="T9" fmla="*/ 36 h 180"/>
                      <a:gd name="T10" fmla="*/ 0 w 340"/>
                      <a:gd name="T11" fmla="*/ 36 h 1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0" h="180">
                        <a:moveTo>
                          <a:pt x="0" y="44"/>
                        </a:moveTo>
                        <a:lnTo>
                          <a:pt x="52" y="0"/>
                        </a:lnTo>
                        <a:lnTo>
                          <a:pt x="144" y="4"/>
                        </a:lnTo>
                        <a:lnTo>
                          <a:pt x="340" y="180"/>
                        </a:lnTo>
                        <a:lnTo>
                          <a:pt x="96" y="44"/>
                        </a:lnTo>
                        <a:lnTo>
                          <a:pt x="0" y="44"/>
                        </a:lnTo>
                        <a:close/>
                      </a:path>
                    </a:pathLst>
                  </a:custGeom>
                  <a:solidFill>
                    <a:srgbClr val="0000FF"/>
                  </a:solidFill>
                  <a:ln>
                    <a:noFill/>
                  </a:ln>
                  <a:effectLst/>
                  <a:extLst>
                    <a:ext uri="{91240B29-F687-4F45-9708-019B960494DF}">
                      <a14:hiddenLine xmlns:a14="http://schemas.microsoft.com/office/drawing/2010/main" w="12700" cap="flat" cmpd="sng">
                        <a:solidFill>
                          <a:schemeClr val="bg1"/>
                        </a:solidFill>
                        <a:prstDash val="solid"/>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a:latin typeface="Calibri" panose="020F0502020204030204" pitchFamily="34" charset="0"/>
                    </a:endParaRPr>
                  </a:p>
                </p:txBody>
              </p:sp>
              <p:sp>
                <p:nvSpPr>
                  <p:cNvPr id="78" name="Freeform 70"/>
                  <p:cNvSpPr>
                    <a:spLocks/>
                  </p:cNvSpPr>
                  <p:nvPr/>
                </p:nvSpPr>
                <p:spPr bwMode="auto">
                  <a:xfrm>
                    <a:off x="1791" y="2935"/>
                    <a:ext cx="317" cy="164"/>
                  </a:xfrm>
                  <a:custGeom>
                    <a:avLst/>
                    <a:gdLst>
                      <a:gd name="T0" fmla="*/ 0 w 340"/>
                      <a:gd name="T1" fmla="*/ 36 h 180"/>
                      <a:gd name="T2" fmla="*/ 45 w 340"/>
                      <a:gd name="T3" fmla="*/ 0 h 180"/>
                      <a:gd name="T4" fmla="*/ 125 w 340"/>
                      <a:gd name="T5" fmla="*/ 4 h 180"/>
                      <a:gd name="T6" fmla="*/ 296 w 340"/>
                      <a:gd name="T7" fmla="*/ 149 h 180"/>
                      <a:gd name="T8" fmla="*/ 84 w 340"/>
                      <a:gd name="T9" fmla="*/ 36 h 180"/>
                      <a:gd name="T10" fmla="*/ 0 w 340"/>
                      <a:gd name="T11" fmla="*/ 36 h 1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0" h="180">
                        <a:moveTo>
                          <a:pt x="0" y="44"/>
                        </a:moveTo>
                        <a:lnTo>
                          <a:pt x="52" y="0"/>
                        </a:lnTo>
                        <a:lnTo>
                          <a:pt x="144" y="4"/>
                        </a:lnTo>
                        <a:lnTo>
                          <a:pt x="340" y="180"/>
                        </a:lnTo>
                        <a:lnTo>
                          <a:pt x="96" y="44"/>
                        </a:lnTo>
                        <a:lnTo>
                          <a:pt x="0" y="44"/>
                        </a:lnTo>
                        <a:close/>
                      </a:path>
                    </a:pathLst>
                  </a:custGeom>
                  <a:solidFill>
                    <a:srgbClr val="0000FF"/>
                  </a:solidFill>
                  <a:ln>
                    <a:noFill/>
                  </a:ln>
                  <a:effectLst/>
                  <a:extLst>
                    <a:ext uri="{91240B29-F687-4F45-9708-019B960494DF}">
                      <a14:hiddenLine xmlns:a14="http://schemas.microsoft.com/office/drawing/2010/main" w="12700" cap="flat" cmpd="sng">
                        <a:solidFill>
                          <a:schemeClr val="bg1"/>
                        </a:solidFill>
                        <a:prstDash val="solid"/>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a:latin typeface="Calibri" panose="020F0502020204030204" pitchFamily="34" charset="0"/>
                    </a:endParaRPr>
                  </a:p>
                </p:txBody>
              </p:sp>
              <p:sp>
                <p:nvSpPr>
                  <p:cNvPr id="79" name="Freeform 71"/>
                  <p:cNvSpPr>
                    <a:spLocks/>
                  </p:cNvSpPr>
                  <p:nvPr/>
                </p:nvSpPr>
                <p:spPr bwMode="auto">
                  <a:xfrm>
                    <a:off x="2127" y="2919"/>
                    <a:ext cx="317" cy="164"/>
                  </a:xfrm>
                  <a:custGeom>
                    <a:avLst/>
                    <a:gdLst>
                      <a:gd name="T0" fmla="*/ 0 w 340"/>
                      <a:gd name="T1" fmla="*/ 36 h 180"/>
                      <a:gd name="T2" fmla="*/ 45 w 340"/>
                      <a:gd name="T3" fmla="*/ 0 h 180"/>
                      <a:gd name="T4" fmla="*/ 125 w 340"/>
                      <a:gd name="T5" fmla="*/ 4 h 180"/>
                      <a:gd name="T6" fmla="*/ 296 w 340"/>
                      <a:gd name="T7" fmla="*/ 149 h 180"/>
                      <a:gd name="T8" fmla="*/ 84 w 340"/>
                      <a:gd name="T9" fmla="*/ 36 h 180"/>
                      <a:gd name="T10" fmla="*/ 0 w 340"/>
                      <a:gd name="T11" fmla="*/ 36 h 1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0" h="180">
                        <a:moveTo>
                          <a:pt x="0" y="44"/>
                        </a:moveTo>
                        <a:lnTo>
                          <a:pt x="52" y="0"/>
                        </a:lnTo>
                        <a:lnTo>
                          <a:pt x="144" y="4"/>
                        </a:lnTo>
                        <a:lnTo>
                          <a:pt x="340" y="180"/>
                        </a:lnTo>
                        <a:lnTo>
                          <a:pt x="96" y="44"/>
                        </a:lnTo>
                        <a:lnTo>
                          <a:pt x="0" y="44"/>
                        </a:lnTo>
                        <a:close/>
                      </a:path>
                    </a:pathLst>
                  </a:custGeom>
                  <a:solidFill>
                    <a:srgbClr val="0000FF"/>
                  </a:solidFill>
                  <a:ln>
                    <a:noFill/>
                  </a:ln>
                  <a:effectLst/>
                  <a:extLst>
                    <a:ext uri="{91240B29-F687-4F45-9708-019B960494DF}">
                      <a14:hiddenLine xmlns:a14="http://schemas.microsoft.com/office/drawing/2010/main" w="12700" cap="flat" cmpd="sng">
                        <a:solidFill>
                          <a:schemeClr val="bg1"/>
                        </a:solidFill>
                        <a:prstDash val="solid"/>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a:latin typeface="Calibri" panose="020F0502020204030204" pitchFamily="34" charset="0"/>
                    </a:endParaRPr>
                  </a:p>
                </p:txBody>
              </p:sp>
              <p:sp>
                <p:nvSpPr>
                  <p:cNvPr id="80" name="Freeform 72"/>
                  <p:cNvSpPr>
                    <a:spLocks/>
                  </p:cNvSpPr>
                  <p:nvPr/>
                </p:nvSpPr>
                <p:spPr bwMode="auto">
                  <a:xfrm>
                    <a:off x="2455" y="2919"/>
                    <a:ext cx="317" cy="164"/>
                  </a:xfrm>
                  <a:custGeom>
                    <a:avLst/>
                    <a:gdLst>
                      <a:gd name="T0" fmla="*/ 0 w 340"/>
                      <a:gd name="T1" fmla="*/ 36 h 180"/>
                      <a:gd name="T2" fmla="*/ 45 w 340"/>
                      <a:gd name="T3" fmla="*/ 0 h 180"/>
                      <a:gd name="T4" fmla="*/ 125 w 340"/>
                      <a:gd name="T5" fmla="*/ 4 h 180"/>
                      <a:gd name="T6" fmla="*/ 296 w 340"/>
                      <a:gd name="T7" fmla="*/ 149 h 180"/>
                      <a:gd name="T8" fmla="*/ 84 w 340"/>
                      <a:gd name="T9" fmla="*/ 36 h 180"/>
                      <a:gd name="T10" fmla="*/ 0 w 340"/>
                      <a:gd name="T11" fmla="*/ 36 h 1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0" h="180">
                        <a:moveTo>
                          <a:pt x="0" y="44"/>
                        </a:moveTo>
                        <a:lnTo>
                          <a:pt x="52" y="0"/>
                        </a:lnTo>
                        <a:lnTo>
                          <a:pt x="144" y="4"/>
                        </a:lnTo>
                        <a:lnTo>
                          <a:pt x="340" y="180"/>
                        </a:lnTo>
                        <a:lnTo>
                          <a:pt x="96" y="44"/>
                        </a:lnTo>
                        <a:lnTo>
                          <a:pt x="0" y="44"/>
                        </a:lnTo>
                        <a:close/>
                      </a:path>
                    </a:pathLst>
                  </a:custGeom>
                  <a:solidFill>
                    <a:srgbClr val="0000FF"/>
                  </a:solidFill>
                  <a:ln>
                    <a:noFill/>
                  </a:ln>
                  <a:effectLst/>
                  <a:extLst>
                    <a:ext uri="{91240B29-F687-4F45-9708-019B960494DF}">
                      <a14:hiddenLine xmlns:a14="http://schemas.microsoft.com/office/drawing/2010/main" w="12700" cap="flat" cmpd="sng">
                        <a:solidFill>
                          <a:schemeClr val="bg1"/>
                        </a:solidFill>
                        <a:prstDash val="solid"/>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a:latin typeface="Calibri" panose="020F0502020204030204" pitchFamily="34" charset="0"/>
                    </a:endParaRPr>
                  </a:p>
                </p:txBody>
              </p:sp>
              <p:sp>
                <p:nvSpPr>
                  <p:cNvPr id="81" name="Freeform 73"/>
                  <p:cNvSpPr>
                    <a:spLocks/>
                  </p:cNvSpPr>
                  <p:nvPr/>
                </p:nvSpPr>
                <p:spPr bwMode="auto">
                  <a:xfrm>
                    <a:off x="2783" y="2935"/>
                    <a:ext cx="317" cy="164"/>
                  </a:xfrm>
                  <a:custGeom>
                    <a:avLst/>
                    <a:gdLst>
                      <a:gd name="T0" fmla="*/ 0 w 340"/>
                      <a:gd name="T1" fmla="*/ 36 h 180"/>
                      <a:gd name="T2" fmla="*/ 45 w 340"/>
                      <a:gd name="T3" fmla="*/ 0 h 180"/>
                      <a:gd name="T4" fmla="*/ 125 w 340"/>
                      <a:gd name="T5" fmla="*/ 4 h 180"/>
                      <a:gd name="T6" fmla="*/ 296 w 340"/>
                      <a:gd name="T7" fmla="*/ 149 h 180"/>
                      <a:gd name="T8" fmla="*/ 84 w 340"/>
                      <a:gd name="T9" fmla="*/ 36 h 180"/>
                      <a:gd name="T10" fmla="*/ 0 w 340"/>
                      <a:gd name="T11" fmla="*/ 36 h 1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0" h="180">
                        <a:moveTo>
                          <a:pt x="0" y="44"/>
                        </a:moveTo>
                        <a:lnTo>
                          <a:pt x="52" y="0"/>
                        </a:lnTo>
                        <a:lnTo>
                          <a:pt x="144" y="4"/>
                        </a:lnTo>
                        <a:lnTo>
                          <a:pt x="340" y="180"/>
                        </a:lnTo>
                        <a:lnTo>
                          <a:pt x="96" y="44"/>
                        </a:lnTo>
                        <a:lnTo>
                          <a:pt x="0" y="44"/>
                        </a:lnTo>
                        <a:close/>
                      </a:path>
                    </a:pathLst>
                  </a:custGeom>
                  <a:solidFill>
                    <a:srgbClr val="0000FF"/>
                  </a:solidFill>
                  <a:ln>
                    <a:noFill/>
                  </a:ln>
                  <a:effectLst/>
                  <a:extLst>
                    <a:ext uri="{91240B29-F687-4F45-9708-019B960494DF}">
                      <a14:hiddenLine xmlns:a14="http://schemas.microsoft.com/office/drawing/2010/main" w="12700" cap="flat" cmpd="sng">
                        <a:solidFill>
                          <a:schemeClr val="bg1"/>
                        </a:solidFill>
                        <a:prstDash val="solid"/>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a:latin typeface="Calibri" panose="020F0502020204030204" pitchFamily="34" charset="0"/>
                    </a:endParaRPr>
                  </a:p>
                </p:txBody>
              </p:sp>
              <p:sp>
                <p:nvSpPr>
                  <p:cNvPr id="82" name="Freeform 74"/>
                  <p:cNvSpPr>
                    <a:spLocks/>
                  </p:cNvSpPr>
                  <p:nvPr/>
                </p:nvSpPr>
                <p:spPr bwMode="auto">
                  <a:xfrm>
                    <a:off x="3151" y="2951"/>
                    <a:ext cx="317" cy="164"/>
                  </a:xfrm>
                  <a:custGeom>
                    <a:avLst/>
                    <a:gdLst>
                      <a:gd name="T0" fmla="*/ 0 w 340"/>
                      <a:gd name="T1" fmla="*/ 36 h 180"/>
                      <a:gd name="T2" fmla="*/ 45 w 340"/>
                      <a:gd name="T3" fmla="*/ 0 h 180"/>
                      <a:gd name="T4" fmla="*/ 125 w 340"/>
                      <a:gd name="T5" fmla="*/ 4 h 180"/>
                      <a:gd name="T6" fmla="*/ 296 w 340"/>
                      <a:gd name="T7" fmla="*/ 149 h 180"/>
                      <a:gd name="T8" fmla="*/ 84 w 340"/>
                      <a:gd name="T9" fmla="*/ 36 h 180"/>
                      <a:gd name="T10" fmla="*/ 0 w 340"/>
                      <a:gd name="T11" fmla="*/ 36 h 1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0" h="180">
                        <a:moveTo>
                          <a:pt x="0" y="44"/>
                        </a:moveTo>
                        <a:lnTo>
                          <a:pt x="52" y="0"/>
                        </a:lnTo>
                        <a:lnTo>
                          <a:pt x="144" y="4"/>
                        </a:lnTo>
                        <a:lnTo>
                          <a:pt x="340" y="180"/>
                        </a:lnTo>
                        <a:lnTo>
                          <a:pt x="96" y="44"/>
                        </a:lnTo>
                        <a:lnTo>
                          <a:pt x="0" y="44"/>
                        </a:lnTo>
                        <a:close/>
                      </a:path>
                    </a:pathLst>
                  </a:custGeom>
                  <a:solidFill>
                    <a:srgbClr val="0000FF"/>
                  </a:solidFill>
                  <a:ln>
                    <a:noFill/>
                  </a:ln>
                  <a:effectLst/>
                  <a:extLst>
                    <a:ext uri="{91240B29-F687-4F45-9708-019B960494DF}">
                      <a14:hiddenLine xmlns:a14="http://schemas.microsoft.com/office/drawing/2010/main" w="12700" cap="flat" cmpd="sng">
                        <a:solidFill>
                          <a:schemeClr val="bg1"/>
                        </a:solidFill>
                        <a:prstDash val="solid"/>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a:latin typeface="Calibri" panose="020F0502020204030204" pitchFamily="34" charset="0"/>
                    </a:endParaRPr>
                  </a:p>
                </p:txBody>
              </p:sp>
              <p:sp>
                <p:nvSpPr>
                  <p:cNvPr id="83" name="Freeform 75"/>
                  <p:cNvSpPr>
                    <a:spLocks/>
                  </p:cNvSpPr>
                  <p:nvPr/>
                </p:nvSpPr>
                <p:spPr bwMode="auto">
                  <a:xfrm>
                    <a:off x="3471" y="2943"/>
                    <a:ext cx="317" cy="164"/>
                  </a:xfrm>
                  <a:custGeom>
                    <a:avLst/>
                    <a:gdLst>
                      <a:gd name="T0" fmla="*/ 0 w 340"/>
                      <a:gd name="T1" fmla="*/ 36 h 180"/>
                      <a:gd name="T2" fmla="*/ 45 w 340"/>
                      <a:gd name="T3" fmla="*/ 0 h 180"/>
                      <a:gd name="T4" fmla="*/ 125 w 340"/>
                      <a:gd name="T5" fmla="*/ 4 h 180"/>
                      <a:gd name="T6" fmla="*/ 296 w 340"/>
                      <a:gd name="T7" fmla="*/ 149 h 180"/>
                      <a:gd name="T8" fmla="*/ 84 w 340"/>
                      <a:gd name="T9" fmla="*/ 36 h 180"/>
                      <a:gd name="T10" fmla="*/ 0 w 340"/>
                      <a:gd name="T11" fmla="*/ 36 h 1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0" h="180">
                        <a:moveTo>
                          <a:pt x="0" y="44"/>
                        </a:moveTo>
                        <a:lnTo>
                          <a:pt x="52" y="0"/>
                        </a:lnTo>
                        <a:lnTo>
                          <a:pt x="144" y="4"/>
                        </a:lnTo>
                        <a:lnTo>
                          <a:pt x="340" y="180"/>
                        </a:lnTo>
                        <a:lnTo>
                          <a:pt x="96" y="44"/>
                        </a:lnTo>
                        <a:lnTo>
                          <a:pt x="0" y="44"/>
                        </a:lnTo>
                        <a:close/>
                      </a:path>
                    </a:pathLst>
                  </a:custGeom>
                  <a:solidFill>
                    <a:srgbClr val="0000FF"/>
                  </a:solidFill>
                  <a:ln>
                    <a:noFill/>
                  </a:ln>
                  <a:effectLst/>
                  <a:extLst>
                    <a:ext uri="{91240B29-F687-4F45-9708-019B960494DF}">
                      <a14:hiddenLine xmlns:a14="http://schemas.microsoft.com/office/drawing/2010/main" w="12700" cap="flat" cmpd="sng">
                        <a:solidFill>
                          <a:schemeClr val="bg1"/>
                        </a:solidFill>
                        <a:prstDash val="solid"/>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a:latin typeface="Calibri" panose="020F0502020204030204" pitchFamily="34" charset="0"/>
                    </a:endParaRPr>
                  </a:p>
                </p:txBody>
              </p:sp>
              <p:sp>
                <p:nvSpPr>
                  <p:cNvPr id="84" name="Freeform 76"/>
                  <p:cNvSpPr>
                    <a:spLocks/>
                  </p:cNvSpPr>
                  <p:nvPr/>
                </p:nvSpPr>
                <p:spPr bwMode="auto">
                  <a:xfrm>
                    <a:off x="3791" y="2935"/>
                    <a:ext cx="317" cy="164"/>
                  </a:xfrm>
                  <a:custGeom>
                    <a:avLst/>
                    <a:gdLst>
                      <a:gd name="T0" fmla="*/ 0 w 340"/>
                      <a:gd name="T1" fmla="*/ 36 h 180"/>
                      <a:gd name="T2" fmla="*/ 45 w 340"/>
                      <a:gd name="T3" fmla="*/ 0 h 180"/>
                      <a:gd name="T4" fmla="*/ 125 w 340"/>
                      <a:gd name="T5" fmla="*/ 4 h 180"/>
                      <a:gd name="T6" fmla="*/ 296 w 340"/>
                      <a:gd name="T7" fmla="*/ 149 h 180"/>
                      <a:gd name="T8" fmla="*/ 84 w 340"/>
                      <a:gd name="T9" fmla="*/ 36 h 180"/>
                      <a:gd name="T10" fmla="*/ 0 w 340"/>
                      <a:gd name="T11" fmla="*/ 36 h 1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0" h="180">
                        <a:moveTo>
                          <a:pt x="0" y="44"/>
                        </a:moveTo>
                        <a:lnTo>
                          <a:pt x="52" y="0"/>
                        </a:lnTo>
                        <a:lnTo>
                          <a:pt x="144" y="4"/>
                        </a:lnTo>
                        <a:lnTo>
                          <a:pt x="340" y="180"/>
                        </a:lnTo>
                        <a:lnTo>
                          <a:pt x="96" y="44"/>
                        </a:lnTo>
                        <a:lnTo>
                          <a:pt x="0" y="44"/>
                        </a:lnTo>
                        <a:close/>
                      </a:path>
                    </a:pathLst>
                  </a:custGeom>
                  <a:solidFill>
                    <a:srgbClr val="0000FF"/>
                  </a:solidFill>
                  <a:ln>
                    <a:noFill/>
                  </a:ln>
                  <a:effectLst/>
                  <a:extLst>
                    <a:ext uri="{91240B29-F687-4F45-9708-019B960494DF}">
                      <a14:hiddenLine xmlns:a14="http://schemas.microsoft.com/office/drawing/2010/main" w="12700" cap="flat" cmpd="sng">
                        <a:solidFill>
                          <a:schemeClr val="bg1"/>
                        </a:solidFill>
                        <a:prstDash val="solid"/>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a:latin typeface="Calibri" panose="020F0502020204030204" pitchFamily="34" charset="0"/>
                    </a:endParaRPr>
                  </a:p>
                </p:txBody>
              </p:sp>
            </p:grpSp>
            <p:grpSp>
              <p:nvGrpSpPr>
                <p:cNvPr id="69" name="Group 77"/>
                <p:cNvGrpSpPr>
                  <a:grpSpLocks/>
                </p:cNvGrpSpPr>
                <p:nvPr/>
              </p:nvGrpSpPr>
              <p:grpSpPr bwMode="auto">
                <a:xfrm>
                  <a:off x="1623" y="3151"/>
                  <a:ext cx="2301" cy="196"/>
                  <a:chOff x="1623" y="3151"/>
                  <a:chExt cx="2301" cy="196"/>
                </a:xfrm>
              </p:grpSpPr>
              <p:sp>
                <p:nvSpPr>
                  <p:cNvPr id="70" name="Freeform 78"/>
                  <p:cNvSpPr>
                    <a:spLocks/>
                  </p:cNvSpPr>
                  <p:nvPr/>
                </p:nvSpPr>
                <p:spPr bwMode="auto">
                  <a:xfrm flipV="1">
                    <a:off x="1623" y="3151"/>
                    <a:ext cx="317" cy="164"/>
                  </a:xfrm>
                  <a:custGeom>
                    <a:avLst/>
                    <a:gdLst>
                      <a:gd name="T0" fmla="*/ 0 w 340"/>
                      <a:gd name="T1" fmla="*/ 36 h 180"/>
                      <a:gd name="T2" fmla="*/ 45 w 340"/>
                      <a:gd name="T3" fmla="*/ 0 h 180"/>
                      <a:gd name="T4" fmla="*/ 125 w 340"/>
                      <a:gd name="T5" fmla="*/ 4 h 180"/>
                      <a:gd name="T6" fmla="*/ 296 w 340"/>
                      <a:gd name="T7" fmla="*/ 149 h 180"/>
                      <a:gd name="T8" fmla="*/ 84 w 340"/>
                      <a:gd name="T9" fmla="*/ 36 h 180"/>
                      <a:gd name="T10" fmla="*/ 0 w 340"/>
                      <a:gd name="T11" fmla="*/ 36 h 1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0" h="180">
                        <a:moveTo>
                          <a:pt x="0" y="44"/>
                        </a:moveTo>
                        <a:lnTo>
                          <a:pt x="52" y="0"/>
                        </a:lnTo>
                        <a:lnTo>
                          <a:pt x="144" y="4"/>
                        </a:lnTo>
                        <a:lnTo>
                          <a:pt x="340" y="180"/>
                        </a:lnTo>
                        <a:lnTo>
                          <a:pt x="96" y="44"/>
                        </a:lnTo>
                        <a:lnTo>
                          <a:pt x="0" y="44"/>
                        </a:lnTo>
                        <a:close/>
                      </a:path>
                    </a:pathLst>
                  </a:custGeom>
                  <a:solidFill>
                    <a:srgbClr val="0000FF"/>
                  </a:solidFill>
                  <a:ln>
                    <a:noFill/>
                  </a:ln>
                  <a:effectLst/>
                  <a:extLst>
                    <a:ext uri="{91240B29-F687-4F45-9708-019B960494DF}">
                      <a14:hiddenLine xmlns:a14="http://schemas.microsoft.com/office/drawing/2010/main" w="12700" cap="flat" cmpd="sng">
                        <a:solidFill>
                          <a:schemeClr val="bg1"/>
                        </a:solidFill>
                        <a:prstDash val="solid"/>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a:latin typeface="Calibri" panose="020F0502020204030204" pitchFamily="34" charset="0"/>
                    </a:endParaRPr>
                  </a:p>
                </p:txBody>
              </p:sp>
              <p:sp>
                <p:nvSpPr>
                  <p:cNvPr id="71" name="Freeform 79"/>
                  <p:cNvSpPr>
                    <a:spLocks/>
                  </p:cNvSpPr>
                  <p:nvPr/>
                </p:nvSpPr>
                <p:spPr bwMode="auto">
                  <a:xfrm flipV="1">
                    <a:off x="1959" y="3167"/>
                    <a:ext cx="317" cy="164"/>
                  </a:xfrm>
                  <a:custGeom>
                    <a:avLst/>
                    <a:gdLst>
                      <a:gd name="T0" fmla="*/ 0 w 340"/>
                      <a:gd name="T1" fmla="*/ 36 h 180"/>
                      <a:gd name="T2" fmla="*/ 45 w 340"/>
                      <a:gd name="T3" fmla="*/ 0 h 180"/>
                      <a:gd name="T4" fmla="*/ 125 w 340"/>
                      <a:gd name="T5" fmla="*/ 4 h 180"/>
                      <a:gd name="T6" fmla="*/ 296 w 340"/>
                      <a:gd name="T7" fmla="*/ 149 h 180"/>
                      <a:gd name="T8" fmla="*/ 84 w 340"/>
                      <a:gd name="T9" fmla="*/ 36 h 180"/>
                      <a:gd name="T10" fmla="*/ 0 w 340"/>
                      <a:gd name="T11" fmla="*/ 36 h 1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0" h="180">
                        <a:moveTo>
                          <a:pt x="0" y="44"/>
                        </a:moveTo>
                        <a:lnTo>
                          <a:pt x="52" y="0"/>
                        </a:lnTo>
                        <a:lnTo>
                          <a:pt x="144" y="4"/>
                        </a:lnTo>
                        <a:lnTo>
                          <a:pt x="340" y="180"/>
                        </a:lnTo>
                        <a:lnTo>
                          <a:pt x="96" y="44"/>
                        </a:lnTo>
                        <a:lnTo>
                          <a:pt x="0" y="44"/>
                        </a:lnTo>
                        <a:close/>
                      </a:path>
                    </a:pathLst>
                  </a:custGeom>
                  <a:solidFill>
                    <a:srgbClr val="0000FF"/>
                  </a:solidFill>
                  <a:ln>
                    <a:noFill/>
                  </a:ln>
                  <a:effectLst/>
                  <a:extLst>
                    <a:ext uri="{91240B29-F687-4F45-9708-019B960494DF}">
                      <a14:hiddenLine xmlns:a14="http://schemas.microsoft.com/office/drawing/2010/main" w="12700" cap="flat" cmpd="sng">
                        <a:solidFill>
                          <a:schemeClr val="bg1"/>
                        </a:solidFill>
                        <a:prstDash val="solid"/>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a:latin typeface="Calibri" panose="020F0502020204030204" pitchFamily="34" charset="0"/>
                    </a:endParaRPr>
                  </a:p>
                </p:txBody>
              </p:sp>
              <p:sp>
                <p:nvSpPr>
                  <p:cNvPr id="72" name="Freeform 80"/>
                  <p:cNvSpPr>
                    <a:spLocks/>
                  </p:cNvSpPr>
                  <p:nvPr/>
                </p:nvSpPr>
                <p:spPr bwMode="auto">
                  <a:xfrm flipV="1">
                    <a:off x="2295" y="3167"/>
                    <a:ext cx="317" cy="164"/>
                  </a:xfrm>
                  <a:custGeom>
                    <a:avLst/>
                    <a:gdLst>
                      <a:gd name="T0" fmla="*/ 0 w 340"/>
                      <a:gd name="T1" fmla="*/ 36 h 180"/>
                      <a:gd name="T2" fmla="*/ 45 w 340"/>
                      <a:gd name="T3" fmla="*/ 0 h 180"/>
                      <a:gd name="T4" fmla="*/ 125 w 340"/>
                      <a:gd name="T5" fmla="*/ 4 h 180"/>
                      <a:gd name="T6" fmla="*/ 296 w 340"/>
                      <a:gd name="T7" fmla="*/ 149 h 180"/>
                      <a:gd name="T8" fmla="*/ 84 w 340"/>
                      <a:gd name="T9" fmla="*/ 36 h 180"/>
                      <a:gd name="T10" fmla="*/ 0 w 340"/>
                      <a:gd name="T11" fmla="*/ 36 h 1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0" h="180">
                        <a:moveTo>
                          <a:pt x="0" y="44"/>
                        </a:moveTo>
                        <a:lnTo>
                          <a:pt x="52" y="0"/>
                        </a:lnTo>
                        <a:lnTo>
                          <a:pt x="144" y="4"/>
                        </a:lnTo>
                        <a:lnTo>
                          <a:pt x="340" y="180"/>
                        </a:lnTo>
                        <a:lnTo>
                          <a:pt x="96" y="44"/>
                        </a:lnTo>
                        <a:lnTo>
                          <a:pt x="0" y="44"/>
                        </a:lnTo>
                        <a:close/>
                      </a:path>
                    </a:pathLst>
                  </a:custGeom>
                  <a:solidFill>
                    <a:srgbClr val="0000FF"/>
                  </a:solidFill>
                  <a:ln>
                    <a:noFill/>
                  </a:ln>
                  <a:effectLst/>
                  <a:extLst>
                    <a:ext uri="{91240B29-F687-4F45-9708-019B960494DF}">
                      <a14:hiddenLine xmlns:a14="http://schemas.microsoft.com/office/drawing/2010/main" w="12700" cap="flat" cmpd="sng">
                        <a:solidFill>
                          <a:schemeClr val="bg1"/>
                        </a:solidFill>
                        <a:prstDash val="solid"/>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a:latin typeface="Calibri" panose="020F0502020204030204" pitchFamily="34" charset="0"/>
                    </a:endParaRPr>
                  </a:p>
                </p:txBody>
              </p:sp>
              <p:sp>
                <p:nvSpPr>
                  <p:cNvPr id="73" name="Freeform 81"/>
                  <p:cNvSpPr>
                    <a:spLocks/>
                  </p:cNvSpPr>
                  <p:nvPr/>
                </p:nvSpPr>
                <p:spPr bwMode="auto">
                  <a:xfrm flipV="1">
                    <a:off x="2599" y="3183"/>
                    <a:ext cx="317" cy="164"/>
                  </a:xfrm>
                  <a:custGeom>
                    <a:avLst/>
                    <a:gdLst>
                      <a:gd name="T0" fmla="*/ 0 w 340"/>
                      <a:gd name="T1" fmla="*/ 36 h 180"/>
                      <a:gd name="T2" fmla="*/ 45 w 340"/>
                      <a:gd name="T3" fmla="*/ 0 h 180"/>
                      <a:gd name="T4" fmla="*/ 125 w 340"/>
                      <a:gd name="T5" fmla="*/ 4 h 180"/>
                      <a:gd name="T6" fmla="*/ 296 w 340"/>
                      <a:gd name="T7" fmla="*/ 149 h 180"/>
                      <a:gd name="T8" fmla="*/ 84 w 340"/>
                      <a:gd name="T9" fmla="*/ 36 h 180"/>
                      <a:gd name="T10" fmla="*/ 0 w 340"/>
                      <a:gd name="T11" fmla="*/ 36 h 1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0" h="180">
                        <a:moveTo>
                          <a:pt x="0" y="44"/>
                        </a:moveTo>
                        <a:lnTo>
                          <a:pt x="52" y="0"/>
                        </a:lnTo>
                        <a:lnTo>
                          <a:pt x="144" y="4"/>
                        </a:lnTo>
                        <a:lnTo>
                          <a:pt x="340" y="180"/>
                        </a:lnTo>
                        <a:lnTo>
                          <a:pt x="96" y="44"/>
                        </a:lnTo>
                        <a:lnTo>
                          <a:pt x="0" y="44"/>
                        </a:lnTo>
                        <a:close/>
                      </a:path>
                    </a:pathLst>
                  </a:custGeom>
                  <a:solidFill>
                    <a:srgbClr val="0000FF"/>
                  </a:solidFill>
                  <a:ln>
                    <a:noFill/>
                  </a:ln>
                  <a:effectLst/>
                  <a:extLst>
                    <a:ext uri="{91240B29-F687-4F45-9708-019B960494DF}">
                      <a14:hiddenLine xmlns:a14="http://schemas.microsoft.com/office/drawing/2010/main" w="12700" cap="flat" cmpd="sng">
                        <a:solidFill>
                          <a:schemeClr val="bg1"/>
                        </a:solidFill>
                        <a:prstDash val="solid"/>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a:latin typeface="Calibri" panose="020F0502020204030204" pitchFamily="34" charset="0"/>
                    </a:endParaRPr>
                  </a:p>
                </p:txBody>
              </p:sp>
              <p:sp>
                <p:nvSpPr>
                  <p:cNvPr id="74" name="Freeform 82"/>
                  <p:cNvSpPr>
                    <a:spLocks/>
                  </p:cNvSpPr>
                  <p:nvPr/>
                </p:nvSpPr>
                <p:spPr bwMode="auto">
                  <a:xfrm flipV="1">
                    <a:off x="2951" y="3167"/>
                    <a:ext cx="317" cy="164"/>
                  </a:xfrm>
                  <a:custGeom>
                    <a:avLst/>
                    <a:gdLst>
                      <a:gd name="T0" fmla="*/ 0 w 340"/>
                      <a:gd name="T1" fmla="*/ 36 h 180"/>
                      <a:gd name="T2" fmla="*/ 45 w 340"/>
                      <a:gd name="T3" fmla="*/ 0 h 180"/>
                      <a:gd name="T4" fmla="*/ 125 w 340"/>
                      <a:gd name="T5" fmla="*/ 4 h 180"/>
                      <a:gd name="T6" fmla="*/ 296 w 340"/>
                      <a:gd name="T7" fmla="*/ 149 h 180"/>
                      <a:gd name="T8" fmla="*/ 84 w 340"/>
                      <a:gd name="T9" fmla="*/ 36 h 180"/>
                      <a:gd name="T10" fmla="*/ 0 w 340"/>
                      <a:gd name="T11" fmla="*/ 36 h 1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0" h="180">
                        <a:moveTo>
                          <a:pt x="0" y="44"/>
                        </a:moveTo>
                        <a:lnTo>
                          <a:pt x="52" y="0"/>
                        </a:lnTo>
                        <a:lnTo>
                          <a:pt x="144" y="4"/>
                        </a:lnTo>
                        <a:lnTo>
                          <a:pt x="340" y="180"/>
                        </a:lnTo>
                        <a:lnTo>
                          <a:pt x="96" y="44"/>
                        </a:lnTo>
                        <a:lnTo>
                          <a:pt x="0" y="44"/>
                        </a:lnTo>
                        <a:close/>
                      </a:path>
                    </a:pathLst>
                  </a:custGeom>
                  <a:solidFill>
                    <a:srgbClr val="0000FF"/>
                  </a:solidFill>
                  <a:ln>
                    <a:noFill/>
                  </a:ln>
                  <a:effectLst/>
                  <a:extLst>
                    <a:ext uri="{91240B29-F687-4F45-9708-019B960494DF}">
                      <a14:hiddenLine xmlns:a14="http://schemas.microsoft.com/office/drawing/2010/main" w="12700" cap="flat" cmpd="sng">
                        <a:solidFill>
                          <a:schemeClr val="bg1"/>
                        </a:solidFill>
                        <a:prstDash val="solid"/>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a:latin typeface="Calibri" panose="020F0502020204030204" pitchFamily="34" charset="0"/>
                    </a:endParaRPr>
                  </a:p>
                </p:txBody>
              </p:sp>
              <p:sp>
                <p:nvSpPr>
                  <p:cNvPr id="75" name="Freeform 83"/>
                  <p:cNvSpPr>
                    <a:spLocks/>
                  </p:cNvSpPr>
                  <p:nvPr/>
                </p:nvSpPr>
                <p:spPr bwMode="auto">
                  <a:xfrm flipV="1">
                    <a:off x="3271" y="3151"/>
                    <a:ext cx="317" cy="164"/>
                  </a:xfrm>
                  <a:custGeom>
                    <a:avLst/>
                    <a:gdLst>
                      <a:gd name="T0" fmla="*/ 0 w 340"/>
                      <a:gd name="T1" fmla="*/ 36 h 180"/>
                      <a:gd name="T2" fmla="*/ 45 w 340"/>
                      <a:gd name="T3" fmla="*/ 0 h 180"/>
                      <a:gd name="T4" fmla="*/ 125 w 340"/>
                      <a:gd name="T5" fmla="*/ 4 h 180"/>
                      <a:gd name="T6" fmla="*/ 296 w 340"/>
                      <a:gd name="T7" fmla="*/ 149 h 180"/>
                      <a:gd name="T8" fmla="*/ 84 w 340"/>
                      <a:gd name="T9" fmla="*/ 36 h 180"/>
                      <a:gd name="T10" fmla="*/ 0 w 340"/>
                      <a:gd name="T11" fmla="*/ 36 h 1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0" h="180">
                        <a:moveTo>
                          <a:pt x="0" y="44"/>
                        </a:moveTo>
                        <a:lnTo>
                          <a:pt x="52" y="0"/>
                        </a:lnTo>
                        <a:lnTo>
                          <a:pt x="144" y="4"/>
                        </a:lnTo>
                        <a:lnTo>
                          <a:pt x="340" y="180"/>
                        </a:lnTo>
                        <a:lnTo>
                          <a:pt x="96" y="44"/>
                        </a:lnTo>
                        <a:lnTo>
                          <a:pt x="0" y="44"/>
                        </a:lnTo>
                        <a:close/>
                      </a:path>
                    </a:pathLst>
                  </a:custGeom>
                  <a:solidFill>
                    <a:srgbClr val="0000FF"/>
                  </a:solidFill>
                  <a:ln>
                    <a:noFill/>
                  </a:ln>
                  <a:effectLst/>
                  <a:extLst>
                    <a:ext uri="{91240B29-F687-4F45-9708-019B960494DF}">
                      <a14:hiddenLine xmlns:a14="http://schemas.microsoft.com/office/drawing/2010/main" w="12700" cap="flat" cmpd="sng">
                        <a:solidFill>
                          <a:schemeClr val="bg1"/>
                        </a:solidFill>
                        <a:prstDash val="solid"/>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a:latin typeface="Calibri" panose="020F0502020204030204" pitchFamily="34" charset="0"/>
                    </a:endParaRPr>
                  </a:p>
                </p:txBody>
              </p:sp>
              <p:sp>
                <p:nvSpPr>
                  <p:cNvPr id="76" name="Freeform 84"/>
                  <p:cNvSpPr>
                    <a:spLocks/>
                  </p:cNvSpPr>
                  <p:nvPr/>
                </p:nvSpPr>
                <p:spPr bwMode="auto">
                  <a:xfrm flipV="1">
                    <a:off x="3607" y="3159"/>
                    <a:ext cx="317" cy="164"/>
                  </a:xfrm>
                  <a:custGeom>
                    <a:avLst/>
                    <a:gdLst>
                      <a:gd name="T0" fmla="*/ 0 w 340"/>
                      <a:gd name="T1" fmla="*/ 36 h 180"/>
                      <a:gd name="T2" fmla="*/ 45 w 340"/>
                      <a:gd name="T3" fmla="*/ 0 h 180"/>
                      <a:gd name="T4" fmla="*/ 125 w 340"/>
                      <a:gd name="T5" fmla="*/ 4 h 180"/>
                      <a:gd name="T6" fmla="*/ 296 w 340"/>
                      <a:gd name="T7" fmla="*/ 149 h 180"/>
                      <a:gd name="T8" fmla="*/ 84 w 340"/>
                      <a:gd name="T9" fmla="*/ 36 h 180"/>
                      <a:gd name="T10" fmla="*/ 0 w 340"/>
                      <a:gd name="T11" fmla="*/ 36 h 1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0" h="180">
                        <a:moveTo>
                          <a:pt x="0" y="44"/>
                        </a:moveTo>
                        <a:lnTo>
                          <a:pt x="52" y="0"/>
                        </a:lnTo>
                        <a:lnTo>
                          <a:pt x="144" y="4"/>
                        </a:lnTo>
                        <a:lnTo>
                          <a:pt x="340" y="180"/>
                        </a:lnTo>
                        <a:lnTo>
                          <a:pt x="96" y="44"/>
                        </a:lnTo>
                        <a:lnTo>
                          <a:pt x="0" y="44"/>
                        </a:lnTo>
                        <a:close/>
                      </a:path>
                    </a:pathLst>
                  </a:custGeom>
                  <a:solidFill>
                    <a:srgbClr val="0000FF"/>
                  </a:solidFill>
                  <a:ln>
                    <a:noFill/>
                  </a:ln>
                  <a:effectLst/>
                  <a:extLst>
                    <a:ext uri="{91240B29-F687-4F45-9708-019B960494DF}">
                      <a14:hiddenLine xmlns:a14="http://schemas.microsoft.com/office/drawing/2010/main" w="12700" cap="flat" cmpd="sng">
                        <a:solidFill>
                          <a:schemeClr val="bg1"/>
                        </a:solidFill>
                        <a:prstDash val="solid"/>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a:latin typeface="Calibri" panose="020F0502020204030204" pitchFamily="34" charset="0"/>
                    </a:endParaRPr>
                  </a:p>
                </p:txBody>
              </p:sp>
            </p:grpSp>
          </p:grpSp>
        </p:grpSp>
      </p:grpSp>
      <p:sp>
        <p:nvSpPr>
          <p:cNvPr id="86" name="Text Box 37"/>
          <p:cNvSpPr txBox="1">
            <a:spLocks noChangeArrowheads="1"/>
          </p:cNvSpPr>
          <p:nvPr/>
        </p:nvSpPr>
        <p:spPr bwMode="auto">
          <a:xfrm>
            <a:off x="715168" y="1063586"/>
            <a:ext cx="7743825" cy="1077218"/>
          </a:xfrm>
          <a:prstGeom prst="rect">
            <a:avLst/>
          </a:prstGeom>
          <a:noFill/>
          <a:ln w="12700">
            <a:noFill/>
            <a:miter lim="800000"/>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2800">
                <a:solidFill>
                  <a:schemeClr val="tx1"/>
                </a:solidFill>
                <a:latin typeface="Arial" charset="0"/>
              </a:defRPr>
            </a:lvl1pPr>
            <a:lvl2pPr marL="742950" indent="-285750">
              <a:defRPr sz="2800">
                <a:solidFill>
                  <a:schemeClr val="tx1"/>
                </a:solidFill>
                <a:latin typeface="Arial" charset="0"/>
              </a:defRPr>
            </a:lvl2pPr>
            <a:lvl3pPr marL="1143000" indent="-228600">
              <a:defRPr sz="2800">
                <a:solidFill>
                  <a:schemeClr val="tx1"/>
                </a:solidFill>
                <a:latin typeface="Arial" charset="0"/>
              </a:defRPr>
            </a:lvl3pPr>
            <a:lvl4pPr marL="1600200" indent="-228600">
              <a:defRPr sz="2800">
                <a:solidFill>
                  <a:schemeClr val="tx1"/>
                </a:solidFill>
                <a:latin typeface="Arial" charset="0"/>
              </a:defRPr>
            </a:lvl4pPr>
            <a:lvl5pPr marL="2057400" indent="-228600">
              <a:defRPr sz="2800">
                <a:solidFill>
                  <a:schemeClr val="tx1"/>
                </a:solidFill>
                <a:latin typeface="Arial" charset="0"/>
              </a:defRPr>
            </a:lvl5pPr>
            <a:lvl6pPr marL="2514600" indent="-228600" algn="ctr" eaLnBrk="0" fontAlgn="base" hangingPunct="0">
              <a:spcBef>
                <a:spcPct val="0"/>
              </a:spcBef>
              <a:spcAft>
                <a:spcPct val="0"/>
              </a:spcAft>
              <a:defRPr sz="2800">
                <a:solidFill>
                  <a:schemeClr val="tx1"/>
                </a:solidFill>
                <a:latin typeface="Arial" charset="0"/>
              </a:defRPr>
            </a:lvl6pPr>
            <a:lvl7pPr marL="2971800" indent="-228600" algn="ctr" eaLnBrk="0" fontAlgn="base" hangingPunct="0">
              <a:spcBef>
                <a:spcPct val="0"/>
              </a:spcBef>
              <a:spcAft>
                <a:spcPct val="0"/>
              </a:spcAft>
              <a:defRPr sz="2800">
                <a:solidFill>
                  <a:schemeClr val="tx1"/>
                </a:solidFill>
                <a:latin typeface="Arial" charset="0"/>
              </a:defRPr>
            </a:lvl7pPr>
            <a:lvl8pPr marL="3429000" indent="-228600" algn="ctr" eaLnBrk="0" fontAlgn="base" hangingPunct="0">
              <a:spcBef>
                <a:spcPct val="0"/>
              </a:spcBef>
              <a:spcAft>
                <a:spcPct val="0"/>
              </a:spcAft>
              <a:defRPr sz="2800">
                <a:solidFill>
                  <a:schemeClr val="tx1"/>
                </a:solidFill>
                <a:latin typeface="Arial" charset="0"/>
              </a:defRPr>
            </a:lvl8pPr>
            <a:lvl9pPr marL="3886200" indent="-228600" algn="ctr" eaLnBrk="0" fontAlgn="base" hangingPunct="0">
              <a:spcBef>
                <a:spcPct val="0"/>
              </a:spcBef>
              <a:spcAft>
                <a:spcPct val="0"/>
              </a:spcAft>
              <a:defRPr sz="2800">
                <a:solidFill>
                  <a:schemeClr val="tx1"/>
                </a:solidFill>
                <a:latin typeface="Arial" charset="0"/>
              </a:defRPr>
            </a:lvl9pPr>
          </a:lstStyle>
          <a:p>
            <a:pPr algn="ctr">
              <a:spcBef>
                <a:spcPct val="50000"/>
              </a:spcBef>
            </a:pPr>
            <a:r>
              <a:rPr lang="en-US" altLang="en-US" sz="3200" dirty="0" smtClean="0">
                <a:latin typeface="Calibri" panose="020F0502020204030204" pitchFamily="34" charset="0"/>
              </a:rPr>
              <a:t>Concrete </a:t>
            </a:r>
            <a:r>
              <a:rPr lang="en-US" altLang="en-US" sz="3200" b="1" dirty="0" smtClean="0">
                <a:latin typeface="Calibri" panose="020F0502020204030204" pitchFamily="34" charset="0"/>
              </a:rPr>
              <a:t>with</a:t>
            </a:r>
            <a:r>
              <a:rPr lang="en-US" altLang="en-US" sz="3200" dirty="0" smtClean="0">
                <a:latin typeface="Calibri" panose="020F0502020204030204" pitchFamily="34" charset="0"/>
              </a:rPr>
              <a:t> reinforcement is strong in </a:t>
            </a:r>
            <a:r>
              <a:rPr lang="en-US" altLang="en-US" sz="3200" b="1" dirty="0" smtClean="0">
                <a:solidFill>
                  <a:schemeClr val="accent2">
                    <a:lumMod val="60000"/>
                    <a:lumOff val="40000"/>
                  </a:schemeClr>
                </a:solidFill>
                <a:latin typeface="Calibri" panose="020F0502020204030204" pitchFamily="34" charset="0"/>
              </a:rPr>
              <a:t>compression</a:t>
            </a:r>
            <a:r>
              <a:rPr lang="en-US" altLang="en-US" sz="3200" dirty="0" smtClean="0">
                <a:solidFill>
                  <a:schemeClr val="accent2">
                    <a:lumMod val="60000"/>
                    <a:lumOff val="40000"/>
                  </a:schemeClr>
                </a:solidFill>
                <a:latin typeface="Calibri" panose="020F0502020204030204" pitchFamily="34" charset="0"/>
              </a:rPr>
              <a:t> </a:t>
            </a:r>
            <a:r>
              <a:rPr lang="en-US" altLang="en-US" sz="3200" b="1" dirty="0" smtClean="0">
                <a:latin typeface="Calibri" panose="020F0502020204030204" pitchFamily="34" charset="0"/>
              </a:rPr>
              <a:t>and</a:t>
            </a:r>
            <a:r>
              <a:rPr lang="en-US" altLang="en-US" sz="3200" dirty="0" smtClean="0">
                <a:latin typeface="Calibri" panose="020F0502020204030204" pitchFamily="34" charset="0"/>
              </a:rPr>
              <a:t> </a:t>
            </a:r>
            <a:r>
              <a:rPr lang="en-US" altLang="en-US" sz="3200" b="1" dirty="0" smtClean="0">
                <a:solidFill>
                  <a:srgbClr val="009999"/>
                </a:solidFill>
                <a:latin typeface="Calibri" panose="020F0502020204030204" pitchFamily="34" charset="0"/>
              </a:rPr>
              <a:t>tension</a:t>
            </a:r>
            <a:r>
              <a:rPr lang="en-US" altLang="en-US" sz="3200" dirty="0" smtClean="0">
                <a:latin typeface="Calibri" panose="020F0502020204030204" pitchFamily="34" charset="0"/>
              </a:rPr>
              <a:t>.</a:t>
            </a:r>
            <a:endParaRPr lang="en-US" altLang="en-US" sz="3200" b="1" dirty="0">
              <a:solidFill>
                <a:srgbClr val="009999"/>
              </a:solidFill>
              <a:latin typeface="Calibri" panose="020F0502020204030204" pitchFamily="34" charset="0"/>
            </a:endParaRPr>
          </a:p>
        </p:txBody>
      </p:sp>
    </p:spTree>
    <p:custDataLst>
      <p:tags r:id="rId1"/>
    </p:custDataLst>
    <p:extLst>
      <p:ext uri="{BB962C8B-B14F-4D97-AF65-F5344CB8AC3E}">
        <p14:creationId xmlns:p14="http://schemas.microsoft.com/office/powerpoint/2010/main" val="30129405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fade">
                                      <p:cBhvr>
                                        <p:cTn id="7" dur="500"/>
                                        <p:tgtEl>
                                          <p:spTgt spid="3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9"/>
                                        </p:tgtEl>
                                        <p:attrNameLst>
                                          <p:attrName>style.visibility</p:attrName>
                                        </p:attrNameLst>
                                      </p:cBhvr>
                                      <p:to>
                                        <p:strVal val="visible"/>
                                      </p:to>
                                    </p:set>
                                    <p:animEffect transition="in" filter="fade">
                                      <p:cBhvr>
                                        <p:cTn id="12"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3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Make-up of Reinforced Concrete</a:t>
            </a:r>
            <a:endParaRPr lang="en-US" dirty="0"/>
          </a:p>
        </p:txBody>
      </p:sp>
      <p:grpSp>
        <p:nvGrpSpPr>
          <p:cNvPr id="51" name="Group 50"/>
          <p:cNvGrpSpPr/>
          <p:nvPr/>
        </p:nvGrpSpPr>
        <p:grpSpPr>
          <a:xfrm>
            <a:off x="2220150" y="2133600"/>
            <a:ext cx="4914289" cy="2275946"/>
            <a:chOff x="1524001" y="2438400"/>
            <a:chExt cx="4914289" cy="2275946"/>
          </a:xfrm>
        </p:grpSpPr>
        <p:sp>
          <p:nvSpPr>
            <p:cNvPr id="4" name="Rectangle 2"/>
            <p:cNvSpPr>
              <a:spLocks noChangeArrowheads="1"/>
            </p:cNvSpPr>
            <p:nvPr/>
          </p:nvSpPr>
          <p:spPr bwMode="auto">
            <a:xfrm>
              <a:off x="1524001" y="2438400"/>
              <a:ext cx="4899440" cy="2275946"/>
            </a:xfrm>
            <a:prstGeom prst="rect">
              <a:avLst/>
            </a:prstGeom>
            <a:solidFill>
              <a:srgbClr val="969696"/>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grpSp>
          <p:nvGrpSpPr>
            <p:cNvPr id="5" name="Group 12"/>
            <p:cNvGrpSpPr>
              <a:grpSpLocks/>
            </p:cNvGrpSpPr>
            <p:nvPr/>
          </p:nvGrpSpPr>
          <p:grpSpPr bwMode="auto">
            <a:xfrm>
              <a:off x="1534166" y="2971800"/>
              <a:ext cx="4904124" cy="212509"/>
              <a:chOff x="2232" y="2260"/>
              <a:chExt cx="2832" cy="88"/>
            </a:xfrm>
          </p:grpSpPr>
          <p:sp>
            <p:nvSpPr>
              <p:cNvPr id="6" name="Line 13"/>
              <p:cNvSpPr>
                <a:spLocks noChangeShapeType="1"/>
              </p:cNvSpPr>
              <p:nvPr/>
            </p:nvSpPr>
            <p:spPr bwMode="auto">
              <a:xfrm>
                <a:off x="2232" y="2304"/>
                <a:ext cx="2832" cy="0"/>
              </a:xfrm>
              <a:prstGeom prst="line">
                <a:avLst/>
              </a:prstGeom>
              <a:noFill/>
              <a:ln w="762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 name="Oval 14"/>
              <p:cNvSpPr>
                <a:spLocks noChangeArrowheads="1"/>
              </p:cNvSpPr>
              <p:nvPr/>
            </p:nvSpPr>
            <p:spPr bwMode="auto">
              <a:xfrm>
                <a:off x="2548"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8" name="Oval 15"/>
              <p:cNvSpPr>
                <a:spLocks noChangeArrowheads="1"/>
              </p:cNvSpPr>
              <p:nvPr/>
            </p:nvSpPr>
            <p:spPr bwMode="auto">
              <a:xfrm>
                <a:off x="2692"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9" name="Oval 16"/>
              <p:cNvSpPr>
                <a:spLocks noChangeArrowheads="1"/>
              </p:cNvSpPr>
              <p:nvPr/>
            </p:nvSpPr>
            <p:spPr bwMode="auto">
              <a:xfrm>
                <a:off x="3124"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10" name="Oval 17"/>
              <p:cNvSpPr>
                <a:spLocks noChangeArrowheads="1"/>
              </p:cNvSpPr>
              <p:nvPr/>
            </p:nvSpPr>
            <p:spPr bwMode="auto">
              <a:xfrm>
                <a:off x="2836"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11" name="Oval 18"/>
              <p:cNvSpPr>
                <a:spLocks noChangeArrowheads="1"/>
              </p:cNvSpPr>
              <p:nvPr/>
            </p:nvSpPr>
            <p:spPr bwMode="auto">
              <a:xfrm>
                <a:off x="2404"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12" name="Oval 19"/>
              <p:cNvSpPr>
                <a:spLocks noChangeArrowheads="1"/>
              </p:cNvSpPr>
              <p:nvPr/>
            </p:nvSpPr>
            <p:spPr bwMode="auto">
              <a:xfrm>
                <a:off x="2980"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13" name="Oval 20"/>
              <p:cNvSpPr>
                <a:spLocks noChangeArrowheads="1"/>
              </p:cNvSpPr>
              <p:nvPr/>
            </p:nvSpPr>
            <p:spPr bwMode="auto">
              <a:xfrm>
                <a:off x="3268"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14" name="Oval 21"/>
              <p:cNvSpPr>
                <a:spLocks noChangeArrowheads="1"/>
              </p:cNvSpPr>
              <p:nvPr/>
            </p:nvSpPr>
            <p:spPr bwMode="auto">
              <a:xfrm>
                <a:off x="3412"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15" name="Oval 22"/>
              <p:cNvSpPr>
                <a:spLocks noChangeArrowheads="1"/>
              </p:cNvSpPr>
              <p:nvPr/>
            </p:nvSpPr>
            <p:spPr bwMode="auto">
              <a:xfrm>
                <a:off x="3844"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16" name="Oval 23"/>
              <p:cNvSpPr>
                <a:spLocks noChangeArrowheads="1"/>
              </p:cNvSpPr>
              <p:nvPr/>
            </p:nvSpPr>
            <p:spPr bwMode="auto">
              <a:xfrm>
                <a:off x="3556"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17" name="Oval 24"/>
              <p:cNvSpPr>
                <a:spLocks noChangeArrowheads="1"/>
              </p:cNvSpPr>
              <p:nvPr/>
            </p:nvSpPr>
            <p:spPr bwMode="auto">
              <a:xfrm>
                <a:off x="3700"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18" name="Oval 25"/>
              <p:cNvSpPr>
                <a:spLocks noChangeArrowheads="1"/>
              </p:cNvSpPr>
              <p:nvPr/>
            </p:nvSpPr>
            <p:spPr bwMode="auto">
              <a:xfrm>
                <a:off x="3988"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19" name="Oval 26"/>
              <p:cNvSpPr>
                <a:spLocks noChangeArrowheads="1"/>
              </p:cNvSpPr>
              <p:nvPr/>
            </p:nvSpPr>
            <p:spPr bwMode="auto">
              <a:xfrm>
                <a:off x="4132"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20" name="Oval 27"/>
              <p:cNvSpPr>
                <a:spLocks noChangeArrowheads="1"/>
              </p:cNvSpPr>
              <p:nvPr/>
            </p:nvSpPr>
            <p:spPr bwMode="auto">
              <a:xfrm>
                <a:off x="4564"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21" name="Oval 28"/>
              <p:cNvSpPr>
                <a:spLocks noChangeArrowheads="1"/>
              </p:cNvSpPr>
              <p:nvPr/>
            </p:nvSpPr>
            <p:spPr bwMode="auto">
              <a:xfrm>
                <a:off x="4276"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22" name="Oval 29"/>
              <p:cNvSpPr>
                <a:spLocks noChangeArrowheads="1"/>
              </p:cNvSpPr>
              <p:nvPr/>
            </p:nvSpPr>
            <p:spPr bwMode="auto">
              <a:xfrm>
                <a:off x="4420"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23" name="Oval 30"/>
              <p:cNvSpPr>
                <a:spLocks noChangeArrowheads="1"/>
              </p:cNvSpPr>
              <p:nvPr/>
            </p:nvSpPr>
            <p:spPr bwMode="auto">
              <a:xfrm>
                <a:off x="4708"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24" name="Oval 31"/>
              <p:cNvSpPr>
                <a:spLocks noChangeArrowheads="1"/>
              </p:cNvSpPr>
              <p:nvPr/>
            </p:nvSpPr>
            <p:spPr bwMode="auto">
              <a:xfrm>
                <a:off x="4852"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25" name="Oval 32"/>
              <p:cNvSpPr>
                <a:spLocks noChangeArrowheads="1"/>
              </p:cNvSpPr>
              <p:nvPr/>
            </p:nvSpPr>
            <p:spPr bwMode="auto">
              <a:xfrm>
                <a:off x="4996"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26" name="Oval 33"/>
              <p:cNvSpPr>
                <a:spLocks noChangeArrowheads="1"/>
              </p:cNvSpPr>
              <p:nvPr/>
            </p:nvSpPr>
            <p:spPr bwMode="auto">
              <a:xfrm>
                <a:off x="2260"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grpSp>
        <p:grpSp>
          <p:nvGrpSpPr>
            <p:cNvPr id="28" name="Group 12"/>
            <p:cNvGrpSpPr>
              <a:grpSpLocks/>
            </p:cNvGrpSpPr>
            <p:nvPr/>
          </p:nvGrpSpPr>
          <p:grpSpPr bwMode="auto">
            <a:xfrm>
              <a:off x="1534166" y="4054691"/>
              <a:ext cx="4904124" cy="212509"/>
              <a:chOff x="2232" y="2260"/>
              <a:chExt cx="2832" cy="88"/>
            </a:xfrm>
          </p:grpSpPr>
          <p:sp>
            <p:nvSpPr>
              <p:cNvPr id="29" name="Line 13"/>
              <p:cNvSpPr>
                <a:spLocks noChangeShapeType="1"/>
              </p:cNvSpPr>
              <p:nvPr/>
            </p:nvSpPr>
            <p:spPr bwMode="auto">
              <a:xfrm>
                <a:off x="2232" y="2304"/>
                <a:ext cx="2832" cy="0"/>
              </a:xfrm>
              <a:prstGeom prst="line">
                <a:avLst/>
              </a:prstGeom>
              <a:noFill/>
              <a:ln w="762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0" name="Oval 14"/>
              <p:cNvSpPr>
                <a:spLocks noChangeArrowheads="1"/>
              </p:cNvSpPr>
              <p:nvPr/>
            </p:nvSpPr>
            <p:spPr bwMode="auto">
              <a:xfrm>
                <a:off x="2548"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31" name="Oval 15"/>
              <p:cNvSpPr>
                <a:spLocks noChangeArrowheads="1"/>
              </p:cNvSpPr>
              <p:nvPr/>
            </p:nvSpPr>
            <p:spPr bwMode="auto">
              <a:xfrm>
                <a:off x="2692"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32" name="Oval 16"/>
              <p:cNvSpPr>
                <a:spLocks noChangeArrowheads="1"/>
              </p:cNvSpPr>
              <p:nvPr/>
            </p:nvSpPr>
            <p:spPr bwMode="auto">
              <a:xfrm>
                <a:off x="3124"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33" name="Oval 17"/>
              <p:cNvSpPr>
                <a:spLocks noChangeArrowheads="1"/>
              </p:cNvSpPr>
              <p:nvPr/>
            </p:nvSpPr>
            <p:spPr bwMode="auto">
              <a:xfrm>
                <a:off x="2836"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34" name="Oval 18"/>
              <p:cNvSpPr>
                <a:spLocks noChangeArrowheads="1"/>
              </p:cNvSpPr>
              <p:nvPr/>
            </p:nvSpPr>
            <p:spPr bwMode="auto">
              <a:xfrm>
                <a:off x="2404"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35" name="Oval 19"/>
              <p:cNvSpPr>
                <a:spLocks noChangeArrowheads="1"/>
              </p:cNvSpPr>
              <p:nvPr/>
            </p:nvSpPr>
            <p:spPr bwMode="auto">
              <a:xfrm>
                <a:off x="2980"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36" name="Oval 20"/>
              <p:cNvSpPr>
                <a:spLocks noChangeArrowheads="1"/>
              </p:cNvSpPr>
              <p:nvPr/>
            </p:nvSpPr>
            <p:spPr bwMode="auto">
              <a:xfrm>
                <a:off x="3268"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37" name="Oval 21"/>
              <p:cNvSpPr>
                <a:spLocks noChangeArrowheads="1"/>
              </p:cNvSpPr>
              <p:nvPr/>
            </p:nvSpPr>
            <p:spPr bwMode="auto">
              <a:xfrm>
                <a:off x="3412"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38" name="Oval 22"/>
              <p:cNvSpPr>
                <a:spLocks noChangeArrowheads="1"/>
              </p:cNvSpPr>
              <p:nvPr/>
            </p:nvSpPr>
            <p:spPr bwMode="auto">
              <a:xfrm>
                <a:off x="3844"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39" name="Oval 23"/>
              <p:cNvSpPr>
                <a:spLocks noChangeArrowheads="1"/>
              </p:cNvSpPr>
              <p:nvPr/>
            </p:nvSpPr>
            <p:spPr bwMode="auto">
              <a:xfrm>
                <a:off x="3556"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40" name="Oval 24"/>
              <p:cNvSpPr>
                <a:spLocks noChangeArrowheads="1"/>
              </p:cNvSpPr>
              <p:nvPr/>
            </p:nvSpPr>
            <p:spPr bwMode="auto">
              <a:xfrm>
                <a:off x="3700"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41" name="Oval 25"/>
              <p:cNvSpPr>
                <a:spLocks noChangeArrowheads="1"/>
              </p:cNvSpPr>
              <p:nvPr/>
            </p:nvSpPr>
            <p:spPr bwMode="auto">
              <a:xfrm>
                <a:off x="3988"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42" name="Oval 26"/>
              <p:cNvSpPr>
                <a:spLocks noChangeArrowheads="1"/>
              </p:cNvSpPr>
              <p:nvPr/>
            </p:nvSpPr>
            <p:spPr bwMode="auto">
              <a:xfrm>
                <a:off x="4132"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43" name="Oval 27"/>
              <p:cNvSpPr>
                <a:spLocks noChangeArrowheads="1"/>
              </p:cNvSpPr>
              <p:nvPr/>
            </p:nvSpPr>
            <p:spPr bwMode="auto">
              <a:xfrm>
                <a:off x="4564"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44" name="Oval 28"/>
              <p:cNvSpPr>
                <a:spLocks noChangeArrowheads="1"/>
              </p:cNvSpPr>
              <p:nvPr/>
            </p:nvSpPr>
            <p:spPr bwMode="auto">
              <a:xfrm>
                <a:off x="4276"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45" name="Oval 29"/>
              <p:cNvSpPr>
                <a:spLocks noChangeArrowheads="1"/>
              </p:cNvSpPr>
              <p:nvPr/>
            </p:nvSpPr>
            <p:spPr bwMode="auto">
              <a:xfrm>
                <a:off x="4420"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46" name="Oval 30"/>
              <p:cNvSpPr>
                <a:spLocks noChangeArrowheads="1"/>
              </p:cNvSpPr>
              <p:nvPr/>
            </p:nvSpPr>
            <p:spPr bwMode="auto">
              <a:xfrm>
                <a:off x="4708"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47" name="Oval 31"/>
              <p:cNvSpPr>
                <a:spLocks noChangeArrowheads="1"/>
              </p:cNvSpPr>
              <p:nvPr/>
            </p:nvSpPr>
            <p:spPr bwMode="auto">
              <a:xfrm>
                <a:off x="4852"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48" name="Oval 32"/>
              <p:cNvSpPr>
                <a:spLocks noChangeArrowheads="1"/>
              </p:cNvSpPr>
              <p:nvPr/>
            </p:nvSpPr>
            <p:spPr bwMode="auto">
              <a:xfrm>
                <a:off x="4996"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49" name="Oval 33"/>
              <p:cNvSpPr>
                <a:spLocks noChangeArrowheads="1"/>
              </p:cNvSpPr>
              <p:nvPr/>
            </p:nvSpPr>
            <p:spPr bwMode="auto">
              <a:xfrm>
                <a:off x="2260"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grpSp>
      </p:grpSp>
      <p:sp>
        <p:nvSpPr>
          <p:cNvPr id="55" name="Text Box 37"/>
          <p:cNvSpPr txBox="1">
            <a:spLocks noChangeArrowheads="1"/>
          </p:cNvSpPr>
          <p:nvPr/>
        </p:nvSpPr>
        <p:spPr bwMode="auto">
          <a:xfrm>
            <a:off x="1453066" y="1219200"/>
            <a:ext cx="6237868" cy="584775"/>
          </a:xfrm>
          <a:prstGeom prst="rect">
            <a:avLst/>
          </a:prstGeom>
          <a:noFill/>
          <a:ln w="12700">
            <a:noFill/>
            <a:miter lim="800000"/>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2800">
                <a:solidFill>
                  <a:schemeClr val="tx1"/>
                </a:solidFill>
                <a:latin typeface="Arial" charset="0"/>
              </a:defRPr>
            </a:lvl1pPr>
            <a:lvl2pPr marL="742950" indent="-285750">
              <a:defRPr sz="2800">
                <a:solidFill>
                  <a:schemeClr val="tx1"/>
                </a:solidFill>
                <a:latin typeface="Arial" charset="0"/>
              </a:defRPr>
            </a:lvl2pPr>
            <a:lvl3pPr marL="1143000" indent="-228600">
              <a:defRPr sz="2800">
                <a:solidFill>
                  <a:schemeClr val="tx1"/>
                </a:solidFill>
                <a:latin typeface="Arial" charset="0"/>
              </a:defRPr>
            </a:lvl3pPr>
            <a:lvl4pPr marL="1600200" indent="-228600">
              <a:defRPr sz="2800">
                <a:solidFill>
                  <a:schemeClr val="tx1"/>
                </a:solidFill>
                <a:latin typeface="Arial" charset="0"/>
              </a:defRPr>
            </a:lvl4pPr>
            <a:lvl5pPr marL="2057400" indent="-228600">
              <a:defRPr sz="2800">
                <a:solidFill>
                  <a:schemeClr val="tx1"/>
                </a:solidFill>
                <a:latin typeface="Arial" charset="0"/>
              </a:defRPr>
            </a:lvl5pPr>
            <a:lvl6pPr marL="2514600" indent="-228600" algn="ctr" eaLnBrk="0" fontAlgn="base" hangingPunct="0">
              <a:spcBef>
                <a:spcPct val="0"/>
              </a:spcBef>
              <a:spcAft>
                <a:spcPct val="0"/>
              </a:spcAft>
              <a:defRPr sz="2800">
                <a:solidFill>
                  <a:schemeClr val="tx1"/>
                </a:solidFill>
                <a:latin typeface="Arial" charset="0"/>
              </a:defRPr>
            </a:lvl6pPr>
            <a:lvl7pPr marL="2971800" indent="-228600" algn="ctr" eaLnBrk="0" fontAlgn="base" hangingPunct="0">
              <a:spcBef>
                <a:spcPct val="0"/>
              </a:spcBef>
              <a:spcAft>
                <a:spcPct val="0"/>
              </a:spcAft>
              <a:defRPr sz="2800">
                <a:solidFill>
                  <a:schemeClr val="tx1"/>
                </a:solidFill>
                <a:latin typeface="Arial" charset="0"/>
              </a:defRPr>
            </a:lvl7pPr>
            <a:lvl8pPr marL="3429000" indent="-228600" algn="ctr" eaLnBrk="0" fontAlgn="base" hangingPunct="0">
              <a:spcBef>
                <a:spcPct val="0"/>
              </a:spcBef>
              <a:spcAft>
                <a:spcPct val="0"/>
              </a:spcAft>
              <a:defRPr sz="2800">
                <a:solidFill>
                  <a:schemeClr val="tx1"/>
                </a:solidFill>
                <a:latin typeface="Arial" charset="0"/>
              </a:defRPr>
            </a:lvl8pPr>
            <a:lvl9pPr marL="3886200" indent="-228600" algn="ctr" eaLnBrk="0" fontAlgn="base" hangingPunct="0">
              <a:spcBef>
                <a:spcPct val="0"/>
              </a:spcBef>
              <a:spcAft>
                <a:spcPct val="0"/>
              </a:spcAft>
              <a:defRPr sz="2800">
                <a:solidFill>
                  <a:schemeClr val="tx1"/>
                </a:solidFill>
                <a:latin typeface="Arial" charset="0"/>
              </a:defRPr>
            </a:lvl9pPr>
          </a:lstStyle>
          <a:p>
            <a:pPr algn="ctr" eaLnBrk="1" hangingPunct="1">
              <a:spcBef>
                <a:spcPct val="50000"/>
              </a:spcBef>
            </a:pPr>
            <a:r>
              <a:rPr lang="en-US" altLang="en-US" sz="3200" dirty="0" smtClean="0">
                <a:solidFill>
                  <a:schemeClr val="hlink"/>
                </a:solidFill>
                <a:latin typeface="Calibri" panose="020F0502020204030204" pitchFamily="34" charset="0"/>
              </a:rPr>
              <a:t>Reinforced concrete is a composite</a:t>
            </a:r>
            <a:endParaRPr lang="en-US" altLang="en-US" sz="3200" dirty="0">
              <a:solidFill>
                <a:schemeClr val="hlink"/>
              </a:solidFill>
              <a:latin typeface="Calibri" panose="020F0502020204030204" pitchFamily="34" charset="0"/>
            </a:endParaRPr>
          </a:p>
        </p:txBody>
      </p:sp>
      <p:sp>
        <p:nvSpPr>
          <p:cNvPr id="56" name="TextBox 55"/>
          <p:cNvSpPr txBox="1"/>
          <p:nvPr/>
        </p:nvSpPr>
        <p:spPr>
          <a:xfrm>
            <a:off x="149388" y="2791142"/>
            <a:ext cx="1905000" cy="923330"/>
          </a:xfrm>
          <a:prstGeom prst="rect">
            <a:avLst/>
          </a:prstGeom>
          <a:noFill/>
        </p:spPr>
        <p:txBody>
          <a:bodyPr wrap="square" rtlCol="0">
            <a:spAutoFit/>
          </a:bodyPr>
          <a:lstStyle/>
          <a:p>
            <a:pPr algn="ctr"/>
            <a:r>
              <a:rPr lang="en-US" dirty="0" smtClean="0"/>
              <a:t>Concrete carries compression strength</a:t>
            </a:r>
            <a:endParaRPr lang="en-US" dirty="0"/>
          </a:p>
        </p:txBody>
      </p:sp>
      <p:sp>
        <p:nvSpPr>
          <p:cNvPr id="57" name="TextBox 56"/>
          <p:cNvSpPr txBox="1"/>
          <p:nvPr/>
        </p:nvSpPr>
        <p:spPr>
          <a:xfrm>
            <a:off x="1343915" y="4783527"/>
            <a:ext cx="2777619" cy="646331"/>
          </a:xfrm>
          <a:prstGeom prst="rect">
            <a:avLst/>
          </a:prstGeom>
          <a:noFill/>
        </p:spPr>
        <p:txBody>
          <a:bodyPr wrap="square" rtlCol="0">
            <a:spAutoFit/>
          </a:bodyPr>
          <a:lstStyle/>
          <a:p>
            <a:pPr algn="ctr"/>
            <a:r>
              <a:rPr lang="en-US" dirty="0" smtClean="0"/>
              <a:t>Reinforcing bar carries tension strength</a:t>
            </a:r>
            <a:endParaRPr lang="en-US" dirty="0"/>
          </a:p>
        </p:txBody>
      </p:sp>
      <p:cxnSp>
        <p:nvCxnSpPr>
          <p:cNvPr id="59" name="Straight Arrow Connector 58"/>
          <p:cNvCxnSpPr/>
          <p:nvPr/>
        </p:nvCxnSpPr>
        <p:spPr bwMode="auto">
          <a:xfrm flipV="1">
            <a:off x="2642678" y="3962400"/>
            <a:ext cx="0" cy="897833"/>
          </a:xfrm>
          <a:prstGeom prst="straightConnector1">
            <a:avLst/>
          </a:prstGeom>
          <a:noFill/>
          <a:ln w="57150" cap="flat" cmpd="sng" algn="ctr">
            <a:solidFill>
              <a:srgbClr val="FFC000"/>
            </a:solidFill>
            <a:prstDash val="solid"/>
            <a:round/>
            <a:headEnd type="none" w="med" len="med"/>
            <a:tailEnd type="arrow"/>
          </a:ln>
          <a:effectLst/>
        </p:spPr>
      </p:cxnSp>
      <p:cxnSp>
        <p:nvCxnSpPr>
          <p:cNvPr id="60" name="Straight Arrow Connector 59"/>
          <p:cNvCxnSpPr/>
          <p:nvPr/>
        </p:nvCxnSpPr>
        <p:spPr bwMode="auto">
          <a:xfrm>
            <a:off x="1785375" y="3236154"/>
            <a:ext cx="1045478" cy="0"/>
          </a:xfrm>
          <a:prstGeom prst="straightConnector1">
            <a:avLst/>
          </a:prstGeom>
          <a:noFill/>
          <a:ln w="57150" cap="flat" cmpd="sng" algn="ctr">
            <a:solidFill>
              <a:srgbClr val="FFC000"/>
            </a:solidFill>
            <a:prstDash val="solid"/>
            <a:round/>
            <a:headEnd type="none" w="med" len="med"/>
            <a:tailEnd type="arrow"/>
          </a:ln>
          <a:effectLst/>
        </p:spPr>
      </p:cxnSp>
      <p:grpSp>
        <p:nvGrpSpPr>
          <p:cNvPr id="66" name="Group 65"/>
          <p:cNvGrpSpPr/>
          <p:nvPr/>
        </p:nvGrpSpPr>
        <p:grpSpPr>
          <a:xfrm>
            <a:off x="5406638" y="5008792"/>
            <a:ext cx="3372999" cy="1468207"/>
            <a:chOff x="2346589" y="3986268"/>
            <a:chExt cx="13374351" cy="1470999"/>
          </a:xfrm>
        </p:grpSpPr>
        <p:sp>
          <p:nvSpPr>
            <p:cNvPr id="67" name="Rounded Rectangle 66"/>
            <p:cNvSpPr/>
            <p:nvPr/>
          </p:nvSpPr>
          <p:spPr>
            <a:xfrm>
              <a:off x="2346589" y="3986268"/>
              <a:ext cx="13347904" cy="1470999"/>
            </a:xfrm>
            <a:prstGeom prst="roundRect">
              <a:avLst/>
            </a:prstGeom>
            <a:solidFill>
              <a:schemeClr val="bg2">
                <a:lumMod val="20000"/>
                <a:lumOff val="80000"/>
              </a:schemeClr>
            </a:solidFill>
            <a:ln w="12700">
              <a:solidFill>
                <a:schemeClr val="bg2">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TextBox 67"/>
            <p:cNvSpPr txBox="1"/>
            <p:nvPr/>
          </p:nvSpPr>
          <p:spPr>
            <a:xfrm>
              <a:off x="2477390" y="4036820"/>
              <a:ext cx="13243550" cy="1325956"/>
            </a:xfrm>
            <a:prstGeom prst="rect">
              <a:avLst/>
            </a:prstGeom>
            <a:noFill/>
          </p:spPr>
          <p:txBody>
            <a:bodyPr wrap="square" rtlCol="0">
              <a:spAutoFit/>
            </a:bodyPr>
            <a:lstStyle/>
            <a:p>
              <a:pPr algn="ctr">
                <a:spcBef>
                  <a:spcPts val="1200"/>
                </a:spcBef>
                <a:spcAft>
                  <a:spcPts val="1200"/>
                </a:spcAft>
              </a:pPr>
              <a:r>
                <a:rPr lang="en-US" sz="2000" dirty="0" smtClean="0"/>
                <a:t>Together, the reinforcing bar and the concrete create a composite that is strong in </a:t>
              </a:r>
              <a:r>
                <a:rPr lang="en-US" sz="2000" b="1" dirty="0" smtClean="0">
                  <a:solidFill>
                    <a:schemeClr val="accent2">
                      <a:lumMod val="60000"/>
                      <a:lumOff val="40000"/>
                    </a:schemeClr>
                  </a:solidFill>
                </a:rPr>
                <a:t>compression</a:t>
              </a:r>
              <a:r>
                <a:rPr lang="en-US" sz="2000" dirty="0" smtClean="0"/>
                <a:t> AND </a:t>
              </a:r>
              <a:r>
                <a:rPr lang="en-US" sz="2000" b="1" dirty="0" smtClean="0">
                  <a:solidFill>
                    <a:srgbClr val="009999"/>
                  </a:solidFill>
                </a:rPr>
                <a:t>tension</a:t>
              </a:r>
              <a:r>
                <a:rPr lang="en-US" sz="2000" dirty="0" smtClean="0"/>
                <a:t>.</a:t>
              </a:r>
              <a:endParaRPr lang="en-US" sz="2000" dirty="0"/>
            </a:p>
          </p:txBody>
        </p:sp>
      </p:grpSp>
    </p:spTree>
    <p:custDataLst>
      <p:tags r:id="rId1"/>
    </p:custDataLst>
    <p:extLst>
      <p:ext uri="{BB962C8B-B14F-4D97-AF65-F5344CB8AC3E}">
        <p14:creationId xmlns:p14="http://schemas.microsoft.com/office/powerpoint/2010/main" val="3618469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6"/>
                                        </p:tgtEl>
                                        <p:attrNameLst>
                                          <p:attrName>style.visibility</p:attrName>
                                        </p:attrNameLst>
                                      </p:cBhvr>
                                      <p:to>
                                        <p:strVal val="visible"/>
                                      </p:to>
                                    </p:set>
                                    <p:animEffect transition="in" filter="fade">
                                      <p:cBhvr>
                                        <p:cTn id="7" dur="1000"/>
                                        <p:tgtEl>
                                          <p:spTgt spid="56"/>
                                        </p:tgtEl>
                                      </p:cBhvr>
                                    </p:animEffect>
                                  </p:childTnLst>
                                </p:cTn>
                              </p:par>
                              <p:par>
                                <p:cTn id="8" presetID="10" presetClass="entr" presetSubtype="0" fill="hold" nodeType="withEffect">
                                  <p:stCondLst>
                                    <p:cond delay="0"/>
                                  </p:stCondLst>
                                  <p:childTnLst>
                                    <p:set>
                                      <p:cBhvr>
                                        <p:cTn id="9" dur="1" fill="hold">
                                          <p:stCondLst>
                                            <p:cond delay="0"/>
                                          </p:stCondLst>
                                        </p:cTn>
                                        <p:tgtEl>
                                          <p:spTgt spid="60"/>
                                        </p:tgtEl>
                                        <p:attrNameLst>
                                          <p:attrName>style.visibility</p:attrName>
                                        </p:attrNameLst>
                                      </p:cBhvr>
                                      <p:to>
                                        <p:strVal val="visible"/>
                                      </p:to>
                                    </p:set>
                                    <p:animEffect transition="in" filter="fade">
                                      <p:cBhvr>
                                        <p:cTn id="10" dur="1000"/>
                                        <p:tgtEl>
                                          <p:spTgt spid="60"/>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57"/>
                                        </p:tgtEl>
                                        <p:attrNameLst>
                                          <p:attrName>style.visibility</p:attrName>
                                        </p:attrNameLst>
                                      </p:cBhvr>
                                      <p:to>
                                        <p:strVal val="visible"/>
                                      </p:to>
                                    </p:set>
                                    <p:animEffect transition="in" filter="fade">
                                      <p:cBhvr>
                                        <p:cTn id="15" dur="1000"/>
                                        <p:tgtEl>
                                          <p:spTgt spid="57"/>
                                        </p:tgtEl>
                                      </p:cBhvr>
                                    </p:animEffect>
                                  </p:childTnLst>
                                </p:cTn>
                              </p:par>
                              <p:par>
                                <p:cTn id="16" presetID="10" presetClass="entr" presetSubtype="0" fill="hold" nodeType="withEffect">
                                  <p:stCondLst>
                                    <p:cond delay="0"/>
                                  </p:stCondLst>
                                  <p:childTnLst>
                                    <p:set>
                                      <p:cBhvr>
                                        <p:cTn id="17" dur="1" fill="hold">
                                          <p:stCondLst>
                                            <p:cond delay="0"/>
                                          </p:stCondLst>
                                        </p:cTn>
                                        <p:tgtEl>
                                          <p:spTgt spid="59"/>
                                        </p:tgtEl>
                                        <p:attrNameLst>
                                          <p:attrName>style.visibility</p:attrName>
                                        </p:attrNameLst>
                                      </p:cBhvr>
                                      <p:to>
                                        <p:strVal val="visible"/>
                                      </p:to>
                                    </p:set>
                                    <p:animEffect transition="in" filter="fade">
                                      <p:cBhvr>
                                        <p:cTn id="18" dur="1000"/>
                                        <p:tgtEl>
                                          <p:spTgt spid="59"/>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66"/>
                                        </p:tgtEl>
                                        <p:attrNameLst>
                                          <p:attrName>style.visibility</p:attrName>
                                        </p:attrNameLst>
                                      </p:cBhvr>
                                      <p:to>
                                        <p:strVal val="visible"/>
                                      </p:to>
                                    </p:set>
                                    <p:animEffect transition="in" filter="fade">
                                      <p:cBhvr>
                                        <p:cTn id="23" dur="10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p:bldP spid="57" grpId="0"/>
    </p:bldLst>
  </p:timing>
</p:sld>
</file>

<file path=ppt/slides/slide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TextBox 10"/>
          <p:cNvSpPr txBox="1"/>
          <p:nvPr/>
        </p:nvSpPr>
        <p:spPr>
          <a:xfrm>
            <a:off x="876299" y="1962335"/>
            <a:ext cx="7385105" cy="3785652"/>
          </a:xfrm>
          <a:prstGeom prst="rect">
            <a:avLst/>
          </a:prstGeom>
          <a:noFill/>
        </p:spPr>
        <p:txBody>
          <a:bodyPr wrap="square" rtlCol="0">
            <a:spAutoFit/>
          </a:bodyPr>
          <a:lstStyle/>
          <a:p>
            <a:pPr algn="ctr"/>
            <a:r>
              <a:rPr lang="en-US" sz="2400" b="1" dirty="0">
                <a:solidFill>
                  <a:schemeClr val="tx1">
                    <a:lumMod val="75000"/>
                    <a:lumOff val="25000"/>
                  </a:schemeClr>
                </a:solidFill>
                <a:latin typeface="Calibri" panose="020F0502020204030204" pitchFamily="34" charset="0"/>
              </a:rPr>
              <a:t>Welcome!  We will begin in a few </a:t>
            </a:r>
            <a:r>
              <a:rPr lang="en-US" sz="2400" b="1" dirty="0" smtClean="0">
                <a:solidFill>
                  <a:schemeClr val="tx1">
                    <a:lumMod val="75000"/>
                    <a:lumOff val="25000"/>
                  </a:schemeClr>
                </a:solidFill>
                <a:latin typeface="Calibri" panose="020F0502020204030204" pitchFamily="34" charset="0"/>
              </a:rPr>
              <a:t>minutes.</a:t>
            </a:r>
          </a:p>
          <a:p>
            <a:pPr algn="ctr"/>
            <a:endParaRPr lang="en-US" sz="2400" b="1" dirty="0">
              <a:solidFill>
                <a:schemeClr val="tx1">
                  <a:lumMod val="75000"/>
                  <a:lumOff val="25000"/>
                </a:schemeClr>
              </a:solidFill>
              <a:latin typeface="Calibri" panose="020F0502020204030204" pitchFamily="34" charset="0"/>
            </a:endParaRPr>
          </a:p>
          <a:p>
            <a:pPr algn="ctr"/>
            <a:endParaRPr lang="en-US" sz="2400" b="1" dirty="0" smtClean="0">
              <a:solidFill>
                <a:schemeClr val="tx1">
                  <a:lumMod val="75000"/>
                  <a:lumOff val="25000"/>
                </a:schemeClr>
              </a:solidFill>
              <a:latin typeface="Calibri" panose="020F0502020204030204" pitchFamily="34" charset="0"/>
            </a:endParaRPr>
          </a:p>
          <a:p>
            <a:pPr algn="ctr"/>
            <a:endParaRPr lang="en-US" sz="2400" b="1" dirty="0">
              <a:solidFill>
                <a:schemeClr val="tx1">
                  <a:lumMod val="75000"/>
                  <a:lumOff val="25000"/>
                </a:schemeClr>
              </a:solidFill>
              <a:latin typeface="Calibri" panose="020F0502020204030204" pitchFamily="34" charset="0"/>
            </a:endParaRPr>
          </a:p>
          <a:p>
            <a:pPr algn="ctr"/>
            <a:endParaRPr lang="en-US" sz="2400" b="1" dirty="0" smtClean="0">
              <a:solidFill>
                <a:schemeClr val="tx1">
                  <a:lumMod val="75000"/>
                  <a:lumOff val="25000"/>
                </a:schemeClr>
              </a:solidFill>
              <a:latin typeface="Calibri" panose="020F0502020204030204" pitchFamily="34" charset="0"/>
            </a:endParaRPr>
          </a:p>
          <a:p>
            <a:pPr algn="ctr"/>
            <a:endParaRPr lang="en-US" sz="2400" b="1" dirty="0">
              <a:solidFill>
                <a:schemeClr val="tx1">
                  <a:lumMod val="75000"/>
                  <a:lumOff val="25000"/>
                </a:schemeClr>
              </a:solidFill>
              <a:latin typeface="Calibri" panose="020F0502020204030204" pitchFamily="34" charset="0"/>
            </a:endParaRPr>
          </a:p>
          <a:p>
            <a:pPr algn="ctr"/>
            <a:endParaRPr lang="en-US" sz="2400" b="1" dirty="0" smtClean="0">
              <a:solidFill>
                <a:schemeClr val="tx1">
                  <a:lumMod val="75000"/>
                  <a:lumOff val="25000"/>
                </a:schemeClr>
              </a:solidFill>
              <a:latin typeface="Calibri" panose="020F0502020204030204" pitchFamily="34" charset="0"/>
            </a:endParaRPr>
          </a:p>
          <a:p>
            <a:pPr algn="ctr"/>
            <a:endParaRPr lang="en-US" sz="2400" b="1" dirty="0">
              <a:solidFill>
                <a:schemeClr val="tx1">
                  <a:lumMod val="75000"/>
                  <a:lumOff val="25000"/>
                </a:schemeClr>
              </a:solidFill>
              <a:latin typeface="Calibri" panose="020F0502020204030204" pitchFamily="34" charset="0"/>
            </a:endParaRPr>
          </a:p>
          <a:p>
            <a:pPr algn="ctr"/>
            <a:r>
              <a:rPr lang="en-US" sz="2400" b="1" dirty="0">
                <a:solidFill>
                  <a:schemeClr val="tx1">
                    <a:lumMod val="75000"/>
                    <a:lumOff val="25000"/>
                  </a:schemeClr>
                </a:solidFill>
                <a:latin typeface="Calibri" panose="020F0502020204030204" pitchFamily="34" charset="0"/>
              </a:rPr>
              <a:t>Please be sure to sign the </a:t>
            </a:r>
            <a:r>
              <a:rPr lang="en-US" sz="2400" b="1" kern="0" spc="10" dirty="0">
                <a:solidFill>
                  <a:schemeClr val="tx1">
                    <a:lumMod val="75000"/>
                    <a:lumOff val="25000"/>
                  </a:schemeClr>
                </a:solidFill>
                <a:latin typeface="Calibri" panose="020F0502020204030204" pitchFamily="34" charset="0"/>
                <a:cs typeface="Lucida Sans Unicode" pitchFamily="34" charset="0"/>
              </a:rPr>
              <a:t>registration form to receive credit for attending </a:t>
            </a:r>
            <a:r>
              <a:rPr lang="en-US" sz="2400" b="1" kern="0" spc="10" dirty="0" smtClean="0">
                <a:solidFill>
                  <a:schemeClr val="tx1">
                    <a:lumMod val="75000"/>
                    <a:lumOff val="25000"/>
                  </a:schemeClr>
                </a:solidFill>
                <a:latin typeface="Calibri" panose="020F0502020204030204" pitchFamily="34" charset="0"/>
                <a:cs typeface="Lucida Sans Unicode" pitchFamily="34" charset="0"/>
              </a:rPr>
              <a:t>today’s </a:t>
            </a:r>
            <a:r>
              <a:rPr lang="en-US" sz="2400" b="1" kern="0" spc="10" dirty="0">
                <a:solidFill>
                  <a:schemeClr val="tx1">
                    <a:lumMod val="75000"/>
                    <a:lumOff val="25000"/>
                  </a:schemeClr>
                </a:solidFill>
                <a:latin typeface="Calibri" panose="020F0502020204030204" pitchFamily="34" charset="0"/>
                <a:cs typeface="Lucida Sans Unicode" pitchFamily="34" charset="0"/>
              </a:rPr>
              <a:t>learning event.</a:t>
            </a:r>
            <a:endParaRPr lang="en-US" sz="2400" b="1" dirty="0">
              <a:solidFill>
                <a:schemeClr val="tx1">
                  <a:lumMod val="75000"/>
                  <a:lumOff val="25000"/>
                </a:schemeClr>
              </a:solidFill>
              <a:latin typeface="Calibri" panose="020F0502020204030204" pitchFamily="34" charset="0"/>
            </a:endParaRPr>
          </a:p>
        </p:txBody>
      </p:sp>
      <p:pic>
        <p:nvPicPr>
          <p:cNvPr id="12" name="Picture 17" descr="C:\Users\dsimon\AppData\Local\Microsoft\Windows\Temporary Internet Files\Content.IE5\ACZJBEC3\MC900123919[1].wmf"/>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601215" y="2852670"/>
            <a:ext cx="1792071" cy="1715498"/>
          </a:xfrm>
          <a:prstGeom prst="rect">
            <a:avLst/>
          </a:prstGeom>
          <a:noFill/>
          <a:extLst>
            <a:ext uri="{909E8E84-426E-40DD-AFC4-6F175D3DCCD1}">
              <a14:hiddenFill xmlns:a14="http://schemas.microsoft.com/office/drawing/2010/main">
                <a:solidFill>
                  <a:srgbClr val="FFFFFF"/>
                </a:solidFill>
              </a14:hiddenFill>
            </a:ext>
          </a:extLst>
        </p:spPr>
      </p:pic>
      <p:sp>
        <p:nvSpPr>
          <p:cNvPr id="5" name="Title 4"/>
          <p:cNvSpPr>
            <a:spLocks noGrp="1"/>
          </p:cNvSpPr>
          <p:nvPr>
            <p:ph type="title"/>
          </p:nvPr>
        </p:nvSpPr>
        <p:spPr/>
        <p:txBody>
          <a:bodyPr/>
          <a:lstStyle/>
          <a:p>
            <a:r>
              <a:rPr lang="en-US" dirty="0" smtClean="0"/>
              <a:t>Welcome!</a:t>
            </a:r>
            <a:endParaRPr lang="en-US" dirty="0"/>
          </a:p>
        </p:txBody>
      </p:sp>
    </p:spTree>
    <p:custDataLst>
      <p:tags r:id="rId1"/>
    </p:custDataLst>
    <p:extLst>
      <p:ext uri="{BB962C8B-B14F-4D97-AF65-F5344CB8AC3E}">
        <p14:creationId xmlns:p14="http://schemas.microsoft.com/office/powerpoint/2010/main" val="35502610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Where is concrete </a:t>
            </a:r>
            <a:r>
              <a:rPr lang="en-US" dirty="0"/>
              <a:t>u</a:t>
            </a:r>
            <a:r>
              <a:rPr lang="en-US" dirty="0" smtClean="0"/>
              <a:t>sed?</a:t>
            </a:r>
            <a:endParaRPr lang="en-US" dirty="0"/>
          </a:p>
        </p:txBody>
      </p:sp>
      <p:sp>
        <p:nvSpPr>
          <p:cNvPr id="3" name="Content Placeholder 2"/>
          <p:cNvSpPr>
            <a:spLocks noGrp="1"/>
          </p:cNvSpPr>
          <p:nvPr>
            <p:ph idx="1"/>
          </p:nvPr>
        </p:nvSpPr>
        <p:spPr>
          <a:xfrm>
            <a:off x="504238" y="1219200"/>
            <a:ext cx="8229600" cy="438149"/>
          </a:xfrm>
        </p:spPr>
        <p:txBody>
          <a:bodyPr/>
          <a:lstStyle/>
          <a:p>
            <a:pPr algn="ctr"/>
            <a:r>
              <a:rPr lang="en-US" dirty="0" smtClean="0">
                <a:solidFill>
                  <a:schemeClr val="tx1"/>
                </a:solidFill>
              </a:rPr>
              <a:t>Because reinforced concrete is strong in both compression and tension, it is the most widely used building material in the world.</a:t>
            </a:r>
            <a:endParaRPr lang="en-US" dirty="0">
              <a:solidFill>
                <a:schemeClr val="tx1"/>
              </a:solidFill>
            </a:endParaRPr>
          </a:p>
        </p:txBody>
      </p:sp>
      <p:pic>
        <p:nvPicPr>
          <p:cNvPr id="3075" name="Picture 3" descr="K:\Training\Image Library\Stock_Images\123RF\12075061_m.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21037" y="2186186"/>
            <a:ext cx="2564080" cy="3703671"/>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524494" y="2237529"/>
            <a:ext cx="5029200" cy="3600986"/>
          </a:xfrm>
          <a:prstGeom prst="rect">
            <a:avLst/>
          </a:prstGeom>
          <a:noFill/>
        </p:spPr>
        <p:txBody>
          <a:bodyPr wrap="square" rtlCol="0">
            <a:spAutoFit/>
          </a:bodyPr>
          <a:lstStyle/>
          <a:p>
            <a:pPr>
              <a:spcBef>
                <a:spcPts val="600"/>
              </a:spcBef>
            </a:pPr>
            <a:r>
              <a:rPr lang="en-US" sz="2800" dirty="0" smtClean="0">
                <a:solidFill>
                  <a:schemeClr val="accent5">
                    <a:lumMod val="50000"/>
                  </a:schemeClr>
                </a:solidFill>
              </a:rPr>
              <a:t>Concrete can be used for:</a:t>
            </a:r>
          </a:p>
          <a:p>
            <a:pPr marL="742950" lvl="1" indent="-285750">
              <a:spcAft>
                <a:spcPts val="600"/>
              </a:spcAft>
              <a:buFont typeface="Arial" panose="020B0604020202020204" pitchFamily="34" charset="0"/>
              <a:buChar char="•"/>
            </a:pPr>
            <a:r>
              <a:rPr lang="en-US" sz="2000" dirty="0" smtClean="0"/>
              <a:t>Roadways</a:t>
            </a:r>
          </a:p>
          <a:p>
            <a:pPr marL="742950" lvl="1" indent="-285750">
              <a:spcBef>
                <a:spcPts val="600"/>
              </a:spcBef>
              <a:spcAft>
                <a:spcPts val="600"/>
              </a:spcAft>
              <a:buFont typeface="Arial" panose="020B0604020202020204" pitchFamily="34" charset="0"/>
              <a:buChar char="•"/>
            </a:pPr>
            <a:r>
              <a:rPr lang="en-US" sz="2000" dirty="0" smtClean="0"/>
              <a:t>Bridges</a:t>
            </a:r>
          </a:p>
          <a:p>
            <a:pPr marL="742950" lvl="1" indent="-285750">
              <a:spcBef>
                <a:spcPts val="600"/>
              </a:spcBef>
              <a:spcAft>
                <a:spcPts val="600"/>
              </a:spcAft>
              <a:buFont typeface="Arial" panose="020B0604020202020204" pitchFamily="34" charset="0"/>
              <a:buChar char="•"/>
            </a:pPr>
            <a:r>
              <a:rPr lang="en-US" sz="2000" dirty="0" smtClean="0"/>
              <a:t>Columns</a:t>
            </a:r>
          </a:p>
          <a:p>
            <a:pPr marL="742950" lvl="1" indent="-285750">
              <a:spcBef>
                <a:spcPts val="600"/>
              </a:spcBef>
              <a:spcAft>
                <a:spcPts val="600"/>
              </a:spcAft>
              <a:buFont typeface="Arial" panose="020B0604020202020204" pitchFamily="34" charset="0"/>
              <a:buChar char="•"/>
            </a:pPr>
            <a:r>
              <a:rPr lang="en-US" sz="2000" dirty="0" smtClean="0"/>
              <a:t>Foundations</a:t>
            </a:r>
          </a:p>
          <a:p>
            <a:pPr marL="742950" lvl="1" indent="-285750">
              <a:spcBef>
                <a:spcPts val="600"/>
              </a:spcBef>
              <a:spcAft>
                <a:spcPts val="600"/>
              </a:spcAft>
              <a:buFont typeface="Arial" panose="020B0604020202020204" pitchFamily="34" charset="0"/>
              <a:buChar char="•"/>
            </a:pPr>
            <a:r>
              <a:rPr lang="en-US" sz="2000" dirty="0" smtClean="0"/>
              <a:t>Parking structures</a:t>
            </a:r>
          </a:p>
          <a:p>
            <a:pPr marL="742950" lvl="1" indent="-285750">
              <a:spcBef>
                <a:spcPts val="600"/>
              </a:spcBef>
              <a:spcAft>
                <a:spcPts val="600"/>
              </a:spcAft>
              <a:buFont typeface="Arial" panose="020B0604020202020204" pitchFamily="34" charset="0"/>
              <a:buChar char="•"/>
            </a:pPr>
            <a:r>
              <a:rPr lang="en-US" sz="2000" dirty="0" smtClean="0"/>
              <a:t>Barriers</a:t>
            </a:r>
          </a:p>
          <a:p>
            <a:pPr marL="742950" lvl="1" indent="-285750">
              <a:spcBef>
                <a:spcPts val="600"/>
              </a:spcBef>
              <a:spcAft>
                <a:spcPts val="600"/>
              </a:spcAft>
              <a:buFont typeface="Arial" panose="020B0604020202020204" pitchFamily="34" charset="0"/>
              <a:buChar char="•"/>
            </a:pPr>
            <a:r>
              <a:rPr lang="en-US" sz="2000" dirty="0" smtClean="0"/>
              <a:t>…and many more applications</a:t>
            </a:r>
            <a:endParaRPr lang="en-US" sz="2000" dirty="0"/>
          </a:p>
        </p:txBody>
      </p:sp>
    </p:spTree>
    <p:custDataLst>
      <p:tags r:id="rId1"/>
    </p:custDataLst>
    <p:extLst>
      <p:ext uri="{BB962C8B-B14F-4D97-AF65-F5344CB8AC3E}">
        <p14:creationId xmlns:p14="http://schemas.microsoft.com/office/powerpoint/2010/main" val="31670436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Concrete Lifespan and Failure Modes</a:t>
            </a:r>
            <a:endParaRPr lang="en-US" dirty="0"/>
          </a:p>
        </p:txBody>
      </p:sp>
      <p:sp>
        <p:nvSpPr>
          <p:cNvPr id="3" name="Content Placeholder 2"/>
          <p:cNvSpPr>
            <a:spLocks noGrp="1"/>
          </p:cNvSpPr>
          <p:nvPr>
            <p:ph idx="1"/>
          </p:nvPr>
        </p:nvSpPr>
        <p:spPr>
          <a:xfrm>
            <a:off x="380999" y="1162050"/>
            <a:ext cx="8499475" cy="5314949"/>
          </a:xfrm>
        </p:spPr>
        <p:txBody>
          <a:bodyPr/>
          <a:lstStyle/>
          <a:p>
            <a:r>
              <a:rPr lang="en-US" dirty="0" smtClean="0">
                <a:solidFill>
                  <a:schemeClr val="accent1">
                    <a:lumMod val="50000"/>
                  </a:schemeClr>
                </a:solidFill>
              </a:rPr>
              <a:t>If well designed and regularly maintained, concrete could last up to </a:t>
            </a:r>
            <a:r>
              <a:rPr lang="en-US" sz="2400" b="1" dirty="0" smtClean="0">
                <a:solidFill>
                  <a:schemeClr val="accent1">
                    <a:lumMod val="50000"/>
                  </a:schemeClr>
                </a:solidFill>
              </a:rPr>
              <a:t>50 years</a:t>
            </a:r>
            <a:endParaRPr lang="en-US" dirty="0" smtClean="0">
              <a:solidFill>
                <a:schemeClr val="accent1">
                  <a:lumMod val="50000"/>
                </a:schemeClr>
              </a:solidFill>
            </a:endParaRPr>
          </a:p>
          <a:p>
            <a:r>
              <a:rPr lang="en-US" dirty="0" smtClean="0">
                <a:solidFill>
                  <a:schemeClr val="accent1">
                    <a:lumMod val="50000"/>
                  </a:schemeClr>
                </a:solidFill>
              </a:rPr>
              <a:t>… but many factors decrease this lifespan, such as:</a:t>
            </a:r>
          </a:p>
          <a:p>
            <a:pPr algn="ctr"/>
            <a:endParaRPr lang="en-US" sz="1600" i="1" dirty="0" smtClean="0">
              <a:solidFill>
                <a:schemeClr val="tx1"/>
              </a:solidFill>
            </a:endParaRPr>
          </a:p>
          <a:p>
            <a:pPr marL="342900" indent="-342900">
              <a:buFont typeface="Arial" panose="020B0604020202020204" pitchFamily="34" charset="0"/>
              <a:buChar char="•"/>
            </a:pPr>
            <a:r>
              <a:rPr lang="en-US" sz="1800" dirty="0" smtClean="0">
                <a:solidFill>
                  <a:schemeClr val="tx1"/>
                </a:solidFill>
              </a:rPr>
              <a:t>Corrosion of Embedded Rebar</a:t>
            </a:r>
          </a:p>
          <a:p>
            <a:pPr marL="342900" indent="-342900">
              <a:buFont typeface="Arial" panose="020B0604020202020204" pitchFamily="34" charset="0"/>
              <a:buChar char="•"/>
            </a:pPr>
            <a:r>
              <a:rPr lang="en-US" sz="1800" dirty="0" smtClean="0">
                <a:solidFill>
                  <a:schemeClr val="tx1"/>
                </a:solidFill>
              </a:rPr>
              <a:t>Disintegration Mechanisms </a:t>
            </a:r>
          </a:p>
          <a:p>
            <a:pPr marL="1085850" lvl="1" indent="-342900">
              <a:buFont typeface="Arial" panose="020B0604020202020204" pitchFamily="34" charset="0"/>
              <a:buChar char="•"/>
            </a:pPr>
            <a:r>
              <a:rPr lang="en-US" sz="1400" dirty="0" smtClean="0">
                <a:solidFill>
                  <a:schemeClr val="tx1"/>
                </a:solidFill>
              </a:rPr>
              <a:t>Exposure to aggressive chemicals</a:t>
            </a:r>
          </a:p>
          <a:p>
            <a:pPr marL="1085850" lvl="1" indent="-342900">
              <a:buFont typeface="Arial" panose="020B0604020202020204" pitchFamily="34" charset="0"/>
              <a:buChar char="•"/>
            </a:pPr>
            <a:r>
              <a:rPr lang="en-US" sz="1400" dirty="0" smtClean="0">
                <a:solidFill>
                  <a:schemeClr val="tx1"/>
                </a:solidFill>
              </a:rPr>
              <a:t>Freeze-thaw disintegration cycles</a:t>
            </a:r>
          </a:p>
          <a:p>
            <a:pPr marL="1085850" lvl="1" indent="-342900">
              <a:buFont typeface="Arial" panose="020B0604020202020204" pitchFamily="34" charset="0"/>
              <a:buChar char="•"/>
            </a:pPr>
            <a:r>
              <a:rPr lang="en-US" sz="1400" dirty="0" smtClean="0">
                <a:solidFill>
                  <a:schemeClr val="tx1"/>
                </a:solidFill>
              </a:rPr>
              <a:t>Alkali-aggregate reactions</a:t>
            </a:r>
          </a:p>
          <a:p>
            <a:pPr marL="1085850" lvl="1" indent="-342900">
              <a:buFont typeface="Arial" panose="020B0604020202020204" pitchFamily="34" charset="0"/>
              <a:buChar char="•"/>
            </a:pPr>
            <a:r>
              <a:rPr lang="en-US" sz="1400" dirty="0" smtClean="0">
                <a:solidFill>
                  <a:schemeClr val="tx1"/>
                </a:solidFill>
              </a:rPr>
              <a:t>Sulfate attacks</a:t>
            </a:r>
          </a:p>
          <a:p>
            <a:pPr marL="1085850" lvl="1" indent="-342900">
              <a:buFont typeface="Arial" panose="020B0604020202020204" pitchFamily="34" charset="0"/>
              <a:buChar char="•"/>
            </a:pPr>
            <a:r>
              <a:rPr lang="en-US" sz="1400" dirty="0" smtClean="0">
                <a:solidFill>
                  <a:schemeClr val="tx1"/>
                </a:solidFill>
              </a:rPr>
              <a:t>Erosion by cavitation or abrasion</a:t>
            </a:r>
            <a:endParaRPr lang="en-US" sz="1400" dirty="0">
              <a:solidFill>
                <a:schemeClr val="tx1"/>
              </a:solidFill>
            </a:endParaRPr>
          </a:p>
          <a:p>
            <a:pPr marL="342900" indent="-342900">
              <a:buFont typeface="Arial" panose="020B0604020202020204" pitchFamily="34" charset="0"/>
              <a:buChar char="•"/>
            </a:pPr>
            <a:r>
              <a:rPr lang="en-US" sz="1800" dirty="0" smtClean="0">
                <a:solidFill>
                  <a:schemeClr val="tx1"/>
                </a:solidFill>
              </a:rPr>
              <a:t>Moisture/Thermal Effects</a:t>
            </a:r>
          </a:p>
          <a:p>
            <a:pPr marL="342900" indent="-342900">
              <a:buFont typeface="Arial" panose="020B0604020202020204" pitchFamily="34" charset="0"/>
              <a:buChar char="•"/>
            </a:pPr>
            <a:r>
              <a:rPr lang="en-US" sz="1800" dirty="0" smtClean="0">
                <a:solidFill>
                  <a:schemeClr val="tx1"/>
                </a:solidFill>
              </a:rPr>
              <a:t>Load Effects</a:t>
            </a:r>
          </a:p>
          <a:p>
            <a:pPr marL="342900" indent="-342900">
              <a:buFont typeface="Arial" panose="020B0604020202020204" pitchFamily="34" charset="0"/>
              <a:buChar char="•"/>
            </a:pPr>
            <a:r>
              <a:rPr lang="en-US" sz="1800" dirty="0">
                <a:solidFill>
                  <a:schemeClr val="tx1"/>
                </a:solidFill>
              </a:rPr>
              <a:t>Unanticipated Disasters</a:t>
            </a:r>
          </a:p>
          <a:p>
            <a:pPr marL="1085850" lvl="1" indent="-342900">
              <a:buFont typeface="Arial" panose="020B0604020202020204" pitchFamily="34" charset="0"/>
              <a:buChar char="•"/>
            </a:pPr>
            <a:r>
              <a:rPr lang="en-US" sz="1400" dirty="0">
                <a:solidFill>
                  <a:schemeClr val="tx1"/>
                </a:solidFill>
              </a:rPr>
              <a:t>Tornados, earthquakes, hurricanes etc</a:t>
            </a:r>
            <a:r>
              <a:rPr lang="en-US" sz="1400" dirty="0" smtClean="0">
                <a:solidFill>
                  <a:schemeClr val="tx1"/>
                </a:solidFill>
              </a:rPr>
              <a:t>.</a:t>
            </a:r>
            <a:endParaRPr lang="en-US" sz="1600" dirty="0" smtClean="0">
              <a:solidFill>
                <a:schemeClr val="tx1"/>
              </a:solidFill>
            </a:endParaRPr>
          </a:p>
          <a:p>
            <a:pPr marL="342900" indent="-342900">
              <a:buFont typeface="Arial" panose="020B0604020202020204" pitchFamily="34" charset="0"/>
              <a:buChar char="•"/>
            </a:pPr>
            <a:r>
              <a:rPr lang="en-US" sz="1800" dirty="0" smtClean="0">
                <a:solidFill>
                  <a:schemeClr val="tx1"/>
                </a:solidFill>
              </a:rPr>
              <a:t>Improper Design or Construction</a:t>
            </a:r>
          </a:p>
        </p:txBody>
      </p:sp>
      <p:pic>
        <p:nvPicPr>
          <p:cNvPr id="2050" name="Picture 2" descr="K:\Training\Projects\Customer\AIA\Online Courses\Concrete Repair Applications\Images\Exposed rebar 2.jpg.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5400000">
            <a:off x="5205484" y="1500115"/>
            <a:ext cx="2890541" cy="4462311"/>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5105400" y="4945708"/>
            <a:ext cx="3334069" cy="461665"/>
          </a:xfrm>
          <a:prstGeom prst="rect">
            <a:avLst/>
          </a:prstGeom>
          <a:noFill/>
        </p:spPr>
        <p:txBody>
          <a:bodyPr wrap="square" rtlCol="0">
            <a:spAutoFit/>
          </a:bodyPr>
          <a:lstStyle/>
          <a:p>
            <a:pPr algn="ctr"/>
            <a:r>
              <a:rPr lang="en-US" sz="1200" i="1" dirty="0" smtClean="0"/>
              <a:t>In this image, the concrete failed because the embedded metal reinforcing bar corroded</a:t>
            </a:r>
            <a:endParaRPr lang="en-US" sz="1200" i="1" dirty="0"/>
          </a:p>
        </p:txBody>
      </p:sp>
      <p:sp>
        <p:nvSpPr>
          <p:cNvPr id="5" name="TextBox 4"/>
          <p:cNvSpPr txBox="1"/>
          <p:nvPr/>
        </p:nvSpPr>
        <p:spPr>
          <a:xfrm>
            <a:off x="152400" y="6324600"/>
            <a:ext cx="8932712" cy="369332"/>
          </a:xfrm>
          <a:prstGeom prst="rect">
            <a:avLst/>
          </a:prstGeom>
          <a:noFill/>
        </p:spPr>
        <p:txBody>
          <a:bodyPr wrap="square" rtlCol="0">
            <a:spAutoFit/>
          </a:bodyPr>
          <a:lstStyle/>
          <a:p>
            <a:pPr algn="ctr"/>
            <a:r>
              <a:rPr lang="en-US" i="1" dirty="0" smtClean="0"/>
              <a:t>For more information on why concrete deteriorates, refer to our Deterioration course.</a:t>
            </a:r>
            <a:endParaRPr lang="en-US" i="1" dirty="0"/>
          </a:p>
        </p:txBody>
      </p:sp>
    </p:spTree>
    <p:custDataLst>
      <p:tags r:id="rId1"/>
    </p:custDataLst>
    <p:extLst>
      <p:ext uri="{BB962C8B-B14F-4D97-AF65-F5344CB8AC3E}">
        <p14:creationId xmlns:p14="http://schemas.microsoft.com/office/powerpoint/2010/main" val="7980571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fade">
                                      <p:cBhvr>
                                        <p:cTn id="7" dur="1000"/>
                                        <p:tgtEl>
                                          <p:spTgt spid="3">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4" end="4"/>
                                            </p:txEl>
                                          </p:spTgt>
                                        </p:tgtEl>
                                        <p:attrNameLst>
                                          <p:attrName>style.visibility</p:attrName>
                                        </p:attrNameLst>
                                      </p:cBhvr>
                                      <p:to>
                                        <p:strVal val="visible"/>
                                      </p:to>
                                    </p:set>
                                    <p:animEffect transition="in" filter="fade">
                                      <p:cBhvr>
                                        <p:cTn id="12" dur="1000"/>
                                        <p:tgtEl>
                                          <p:spTgt spid="3">
                                            <p:txEl>
                                              <p:pRg st="4" end="4"/>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animEffect transition="in" filter="fade">
                                      <p:cBhvr>
                                        <p:cTn id="15" dur="1000"/>
                                        <p:tgtEl>
                                          <p:spTgt spid="3">
                                            <p:txEl>
                                              <p:pRg st="5" end="5"/>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3">
                                            <p:txEl>
                                              <p:pRg st="6" end="6"/>
                                            </p:txEl>
                                          </p:spTgt>
                                        </p:tgtEl>
                                        <p:attrNameLst>
                                          <p:attrName>style.visibility</p:attrName>
                                        </p:attrNameLst>
                                      </p:cBhvr>
                                      <p:to>
                                        <p:strVal val="visible"/>
                                      </p:to>
                                    </p:set>
                                    <p:animEffect transition="in" filter="fade">
                                      <p:cBhvr>
                                        <p:cTn id="18" dur="1000"/>
                                        <p:tgtEl>
                                          <p:spTgt spid="3">
                                            <p:txEl>
                                              <p:pRg st="6" end="6"/>
                                            </p:txEl>
                                          </p:spTgt>
                                        </p:tgtEl>
                                      </p:cBhvr>
                                    </p:animEffect>
                                  </p:childTnLst>
                                </p:cTn>
                              </p:par>
                              <p:par>
                                <p:cTn id="19" presetID="10" presetClass="entr" presetSubtype="0" fill="hold" nodeType="withEffect">
                                  <p:stCondLst>
                                    <p:cond delay="0"/>
                                  </p:stCondLst>
                                  <p:childTnLst>
                                    <p:set>
                                      <p:cBhvr>
                                        <p:cTn id="20" dur="1" fill="hold">
                                          <p:stCondLst>
                                            <p:cond delay="0"/>
                                          </p:stCondLst>
                                        </p:cTn>
                                        <p:tgtEl>
                                          <p:spTgt spid="3">
                                            <p:txEl>
                                              <p:pRg st="7" end="7"/>
                                            </p:txEl>
                                          </p:spTgt>
                                        </p:tgtEl>
                                        <p:attrNameLst>
                                          <p:attrName>style.visibility</p:attrName>
                                        </p:attrNameLst>
                                      </p:cBhvr>
                                      <p:to>
                                        <p:strVal val="visible"/>
                                      </p:to>
                                    </p:set>
                                    <p:animEffect transition="in" filter="fade">
                                      <p:cBhvr>
                                        <p:cTn id="21" dur="1000"/>
                                        <p:tgtEl>
                                          <p:spTgt spid="3">
                                            <p:txEl>
                                              <p:pRg st="7" end="7"/>
                                            </p:txEl>
                                          </p:spTgt>
                                        </p:tgtEl>
                                      </p:cBhvr>
                                    </p:animEffect>
                                  </p:childTnLst>
                                </p:cTn>
                              </p:par>
                              <p:par>
                                <p:cTn id="22" presetID="10" presetClass="entr" presetSubtype="0" fill="hold" nodeType="withEffect">
                                  <p:stCondLst>
                                    <p:cond delay="0"/>
                                  </p:stCondLst>
                                  <p:childTnLst>
                                    <p:set>
                                      <p:cBhvr>
                                        <p:cTn id="23" dur="1" fill="hold">
                                          <p:stCondLst>
                                            <p:cond delay="0"/>
                                          </p:stCondLst>
                                        </p:cTn>
                                        <p:tgtEl>
                                          <p:spTgt spid="3">
                                            <p:txEl>
                                              <p:pRg st="8" end="8"/>
                                            </p:txEl>
                                          </p:spTgt>
                                        </p:tgtEl>
                                        <p:attrNameLst>
                                          <p:attrName>style.visibility</p:attrName>
                                        </p:attrNameLst>
                                      </p:cBhvr>
                                      <p:to>
                                        <p:strVal val="visible"/>
                                      </p:to>
                                    </p:set>
                                    <p:animEffect transition="in" filter="fade">
                                      <p:cBhvr>
                                        <p:cTn id="24" dur="1000"/>
                                        <p:tgtEl>
                                          <p:spTgt spid="3">
                                            <p:txEl>
                                              <p:pRg st="8" end="8"/>
                                            </p:txEl>
                                          </p:spTgt>
                                        </p:tgtEl>
                                      </p:cBhvr>
                                    </p:animEffect>
                                  </p:childTnLst>
                                </p:cTn>
                              </p:par>
                              <p:par>
                                <p:cTn id="25" presetID="10" presetClass="entr" presetSubtype="0" fill="hold" nodeType="withEffect">
                                  <p:stCondLst>
                                    <p:cond delay="0"/>
                                  </p:stCondLst>
                                  <p:childTnLst>
                                    <p:set>
                                      <p:cBhvr>
                                        <p:cTn id="26" dur="1" fill="hold">
                                          <p:stCondLst>
                                            <p:cond delay="0"/>
                                          </p:stCondLst>
                                        </p:cTn>
                                        <p:tgtEl>
                                          <p:spTgt spid="3">
                                            <p:txEl>
                                              <p:pRg st="9" end="9"/>
                                            </p:txEl>
                                          </p:spTgt>
                                        </p:tgtEl>
                                        <p:attrNameLst>
                                          <p:attrName>style.visibility</p:attrName>
                                        </p:attrNameLst>
                                      </p:cBhvr>
                                      <p:to>
                                        <p:strVal val="visible"/>
                                      </p:to>
                                    </p:set>
                                    <p:animEffect transition="in" filter="fade">
                                      <p:cBhvr>
                                        <p:cTn id="27" dur="1000"/>
                                        <p:tgtEl>
                                          <p:spTgt spid="3">
                                            <p:txEl>
                                              <p:pRg st="9" end="9"/>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3">
                                            <p:txEl>
                                              <p:pRg st="10" end="10"/>
                                            </p:txEl>
                                          </p:spTgt>
                                        </p:tgtEl>
                                        <p:attrNameLst>
                                          <p:attrName>style.visibility</p:attrName>
                                        </p:attrNameLst>
                                      </p:cBhvr>
                                      <p:to>
                                        <p:strVal val="visible"/>
                                      </p:to>
                                    </p:set>
                                    <p:animEffect transition="in" filter="fade">
                                      <p:cBhvr>
                                        <p:cTn id="32" dur="1000"/>
                                        <p:tgtEl>
                                          <p:spTgt spid="3">
                                            <p:txEl>
                                              <p:pRg st="10" end="1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3">
                                            <p:txEl>
                                              <p:pRg st="11" end="11"/>
                                            </p:txEl>
                                          </p:spTgt>
                                        </p:tgtEl>
                                        <p:attrNameLst>
                                          <p:attrName>style.visibility</p:attrName>
                                        </p:attrNameLst>
                                      </p:cBhvr>
                                      <p:to>
                                        <p:strVal val="visible"/>
                                      </p:to>
                                    </p:set>
                                    <p:animEffect transition="in" filter="fade">
                                      <p:cBhvr>
                                        <p:cTn id="37" dur="1000"/>
                                        <p:tgtEl>
                                          <p:spTgt spid="3">
                                            <p:txEl>
                                              <p:pRg st="11" end="11"/>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3">
                                            <p:txEl>
                                              <p:pRg st="12" end="12"/>
                                            </p:txEl>
                                          </p:spTgt>
                                        </p:tgtEl>
                                        <p:attrNameLst>
                                          <p:attrName>style.visibility</p:attrName>
                                        </p:attrNameLst>
                                      </p:cBhvr>
                                      <p:to>
                                        <p:strVal val="visible"/>
                                      </p:to>
                                    </p:set>
                                    <p:animEffect transition="in" filter="fade">
                                      <p:cBhvr>
                                        <p:cTn id="42" dur="1000"/>
                                        <p:tgtEl>
                                          <p:spTgt spid="3">
                                            <p:txEl>
                                              <p:pRg st="12" end="12"/>
                                            </p:txEl>
                                          </p:spTgt>
                                        </p:tgtEl>
                                      </p:cBhvr>
                                    </p:animEffect>
                                  </p:childTnLst>
                                </p:cTn>
                              </p:par>
                              <p:par>
                                <p:cTn id="43" presetID="10" presetClass="entr" presetSubtype="0" fill="hold" nodeType="withEffect">
                                  <p:stCondLst>
                                    <p:cond delay="0"/>
                                  </p:stCondLst>
                                  <p:childTnLst>
                                    <p:set>
                                      <p:cBhvr>
                                        <p:cTn id="44" dur="1" fill="hold">
                                          <p:stCondLst>
                                            <p:cond delay="0"/>
                                          </p:stCondLst>
                                        </p:cTn>
                                        <p:tgtEl>
                                          <p:spTgt spid="3">
                                            <p:txEl>
                                              <p:pRg st="13" end="13"/>
                                            </p:txEl>
                                          </p:spTgt>
                                        </p:tgtEl>
                                        <p:attrNameLst>
                                          <p:attrName>style.visibility</p:attrName>
                                        </p:attrNameLst>
                                      </p:cBhvr>
                                      <p:to>
                                        <p:strVal val="visible"/>
                                      </p:to>
                                    </p:set>
                                    <p:animEffect transition="in" filter="fade">
                                      <p:cBhvr>
                                        <p:cTn id="45" dur="1000"/>
                                        <p:tgtEl>
                                          <p:spTgt spid="3">
                                            <p:txEl>
                                              <p:pRg st="13" end="13"/>
                                            </p:txEl>
                                          </p:spTgt>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nodeType="clickEffect">
                                  <p:stCondLst>
                                    <p:cond delay="0"/>
                                  </p:stCondLst>
                                  <p:childTnLst>
                                    <p:set>
                                      <p:cBhvr>
                                        <p:cTn id="49" dur="1" fill="hold">
                                          <p:stCondLst>
                                            <p:cond delay="0"/>
                                          </p:stCondLst>
                                        </p:cTn>
                                        <p:tgtEl>
                                          <p:spTgt spid="3">
                                            <p:txEl>
                                              <p:pRg st="14" end="14"/>
                                            </p:txEl>
                                          </p:spTgt>
                                        </p:tgtEl>
                                        <p:attrNameLst>
                                          <p:attrName>style.visibility</p:attrName>
                                        </p:attrNameLst>
                                      </p:cBhvr>
                                      <p:to>
                                        <p:strVal val="visible"/>
                                      </p:to>
                                    </p:set>
                                    <p:animEffect transition="in" filter="fade">
                                      <p:cBhvr>
                                        <p:cTn id="50" dur="1000"/>
                                        <p:tgtEl>
                                          <p:spTgt spid="3">
                                            <p:txEl>
                                              <p:pRg st="14" end="14"/>
                                            </p:txEl>
                                          </p:spTgt>
                                        </p:tgtEl>
                                      </p:cBhvr>
                                    </p:animEffect>
                                  </p:childTnLst>
                                </p:cTn>
                              </p:par>
                            </p:childTnLst>
                          </p:cTn>
                        </p:par>
                      </p:childTnLst>
                    </p:cTn>
                  </p:par>
                  <p:par>
                    <p:cTn id="51" fill="hold">
                      <p:stCondLst>
                        <p:cond delay="indefinite"/>
                      </p:stCondLst>
                      <p:childTnLst>
                        <p:par>
                          <p:cTn id="52" fill="hold">
                            <p:stCondLst>
                              <p:cond delay="0"/>
                            </p:stCondLst>
                            <p:childTnLst>
                              <p:par>
                                <p:cTn id="53" presetID="10" presetClass="entr" presetSubtype="0" fill="hold" grpId="0" nodeType="clickEffect">
                                  <p:stCondLst>
                                    <p:cond delay="0"/>
                                  </p:stCondLst>
                                  <p:childTnLst>
                                    <p:set>
                                      <p:cBhvr>
                                        <p:cTn id="54" dur="1" fill="hold">
                                          <p:stCondLst>
                                            <p:cond delay="0"/>
                                          </p:stCondLst>
                                        </p:cTn>
                                        <p:tgtEl>
                                          <p:spTgt spid="5"/>
                                        </p:tgtEl>
                                        <p:attrNameLst>
                                          <p:attrName>style.visibility</p:attrName>
                                        </p:attrNameLst>
                                      </p:cBhvr>
                                      <p:to>
                                        <p:strVal val="visible"/>
                                      </p:to>
                                    </p:set>
                                    <p:animEffect transition="in" filter="fade">
                                      <p:cBhvr>
                                        <p:cTn id="55"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3985214636"/>
              </p:ext>
            </p:extLst>
          </p:nvPr>
        </p:nvGraphicFramePr>
        <p:xfrm>
          <a:off x="253409" y="1752600"/>
          <a:ext cx="8564774" cy="2692754"/>
        </p:xfrm>
        <a:graphic>
          <a:graphicData uri="http://schemas.openxmlformats.org/drawingml/2006/chart">
            <c:chart xmlns:c="http://schemas.openxmlformats.org/drawingml/2006/chart" xmlns:r="http://schemas.openxmlformats.org/officeDocument/2006/relationships" r:id="rId4"/>
          </a:graphicData>
        </a:graphic>
      </p:graphicFrame>
      <p:sp>
        <p:nvSpPr>
          <p:cNvPr id="2" name="Title 1"/>
          <p:cNvSpPr>
            <a:spLocks noGrp="1"/>
          </p:cNvSpPr>
          <p:nvPr>
            <p:ph type="title"/>
          </p:nvPr>
        </p:nvSpPr>
        <p:spPr/>
        <p:txBody>
          <a:bodyPr/>
          <a:lstStyle/>
          <a:p>
            <a:r>
              <a:rPr lang="en-US" dirty="0" smtClean="0"/>
              <a:t>What is the most common repair failure?</a:t>
            </a:r>
            <a:endParaRPr lang="en-US" dirty="0"/>
          </a:p>
        </p:txBody>
      </p:sp>
      <p:sp>
        <p:nvSpPr>
          <p:cNvPr id="7" name="TextBox 6"/>
          <p:cNvSpPr txBox="1"/>
          <p:nvPr/>
        </p:nvSpPr>
        <p:spPr>
          <a:xfrm>
            <a:off x="441251" y="4939605"/>
            <a:ext cx="7467600" cy="1384995"/>
          </a:xfrm>
          <a:prstGeom prst="rect">
            <a:avLst/>
          </a:prstGeom>
          <a:noFill/>
        </p:spPr>
        <p:txBody>
          <a:bodyPr wrap="square" rtlCol="0">
            <a:spAutoFit/>
          </a:bodyPr>
          <a:lstStyle/>
          <a:p>
            <a:r>
              <a:rPr lang="en-US" sz="2000" b="1" dirty="0"/>
              <a:t>R</a:t>
            </a:r>
            <a:r>
              <a:rPr lang="en-US" sz="2000" b="1" dirty="0" smtClean="0"/>
              <a:t>epair failures are usually caused by:</a:t>
            </a:r>
          </a:p>
          <a:p>
            <a:pPr marL="285750" indent="-285750">
              <a:buFont typeface="Arial" panose="020B0604020202020204" pitchFamily="34" charset="0"/>
              <a:buChar char="•"/>
            </a:pPr>
            <a:r>
              <a:rPr lang="en-US" sz="1600" dirty="0" smtClean="0"/>
              <a:t>the incorrect diagnosis of the original cause of the deterioration</a:t>
            </a:r>
          </a:p>
          <a:p>
            <a:pPr marL="285750" indent="-285750">
              <a:buFont typeface="Arial" panose="020B0604020202020204" pitchFamily="34" charset="0"/>
              <a:buChar char="•"/>
            </a:pPr>
            <a:r>
              <a:rPr lang="en-US" sz="1600" dirty="0" smtClean="0"/>
              <a:t>the incorrect design of the repair or method of application</a:t>
            </a:r>
          </a:p>
          <a:p>
            <a:pPr marL="285750" indent="-285750">
              <a:buFont typeface="Arial" panose="020B0604020202020204" pitchFamily="34" charset="0"/>
              <a:buChar char="•"/>
            </a:pPr>
            <a:r>
              <a:rPr lang="en-US" sz="1600" dirty="0" smtClean="0"/>
              <a:t>incorrect selection of material </a:t>
            </a:r>
          </a:p>
          <a:p>
            <a:pPr marL="285750" indent="-285750">
              <a:buFont typeface="Arial" panose="020B0604020202020204" pitchFamily="34" charset="0"/>
              <a:buChar char="•"/>
            </a:pPr>
            <a:r>
              <a:rPr lang="en-US" sz="1600" dirty="0" smtClean="0"/>
              <a:t>poor workmanship</a:t>
            </a:r>
            <a:endParaRPr lang="en-US" sz="1600" dirty="0"/>
          </a:p>
        </p:txBody>
      </p:sp>
      <p:sp>
        <p:nvSpPr>
          <p:cNvPr id="8" name="TextBox 7"/>
          <p:cNvSpPr txBox="1"/>
          <p:nvPr/>
        </p:nvSpPr>
        <p:spPr>
          <a:xfrm>
            <a:off x="253409" y="4594092"/>
            <a:ext cx="8610600" cy="276999"/>
          </a:xfrm>
          <a:prstGeom prst="rect">
            <a:avLst/>
          </a:prstGeom>
          <a:noFill/>
        </p:spPr>
        <p:txBody>
          <a:bodyPr wrap="square" rtlCol="0">
            <a:spAutoFit/>
          </a:bodyPr>
          <a:lstStyle/>
          <a:p>
            <a:pPr algn="ctr"/>
            <a:r>
              <a:rPr lang="en-US" sz="1200" i="1" dirty="0"/>
              <a:t>CON REP NET Network Newsletter No. 3." CON REP NET. </a:t>
            </a:r>
            <a:r>
              <a:rPr lang="en-US" sz="1200" i="1" dirty="0" err="1"/>
              <a:t>N.p</a:t>
            </a:r>
            <a:r>
              <a:rPr lang="en-US" sz="1200" i="1" dirty="0"/>
              <a:t>., May 2004. Web. June 2015.</a:t>
            </a:r>
          </a:p>
        </p:txBody>
      </p:sp>
      <p:sp>
        <p:nvSpPr>
          <p:cNvPr id="9" name="Rounded Rectangle 8"/>
          <p:cNvSpPr/>
          <p:nvPr/>
        </p:nvSpPr>
        <p:spPr>
          <a:xfrm>
            <a:off x="6305107" y="5105400"/>
            <a:ext cx="2558902" cy="1400402"/>
          </a:xfrm>
          <a:prstGeom prst="roundRect">
            <a:avLst/>
          </a:prstGeom>
          <a:solidFill>
            <a:schemeClr val="bg2">
              <a:lumMod val="20000"/>
              <a:lumOff val="80000"/>
            </a:schemeClr>
          </a:solidFill>
          <a:ln w="12700">
            <a:solidFill>
              <a:schemeClr val="bg2">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All of these </a:t>
            </a:r>
            <a:r>
              <a:rPr lang="en-US" dirty="0" smtClean="0">
                <a:solidFill>
                  <a:schemeClr val="tx1"/>
                </a:solidFill>
              </a:rPr>
              <a:t>issues </a:t>
            </a:r>
            <a:r>
              <a:rPr lang="en-US" dirty="0">
                <a:solidFill>
                  <a:schemeClr val="tx1"/>
                </a:solidFill>
              </a:rPr>
              <a:t>could have been prevented if the specifier or installer had known better</a:t>
            </a:r>
            <a:r>
              <a:rPr lang="en-US" dirty="0" smtClean="0">
                <a:solidFill>
                  <a:schemeClr val="tx1"/>
                </a:solidFill>
              </a:rPr>
              <a:t>!</a:t>
            </a:r>
            <a:endParaRPr lang="en-US" dirty="0">
              <a:solidFill>
                <a:schemeClr val="tx1"/>
              </a:solidFill>
            </a:endParaRPr>
          </a:p>
        </p:txBody>
      </p:sp>
      <p:sp>
        <p:nvSpPr>
          <p:cNvPr id="10" name="TextBox 9"/>
          <p:cNvSpPr txBox="1"/>
          <p:nvPr/>
        </p:nvSpPr>
        <p:spPr>
          <a:xfrm>
            <a:off x="304800" y="1051226"/>
            <a:ext cx="5143500" cy="523220"/>
          </a:xfrm>
          <a:prstGeom prst="rect">
            <a:avLst/>
          </a:prstGeom>
          <a:noFill/>
        </p:spPr>
        <p:txBody>
          <a:bodyPr wrap="square" rtlCol="0">
            <a:spAutoFit/>
          </a:bodyPr>
          <a:lstStyle/>
          <a:p>
            <a:r>
              <a:rPr lang="en-US" sz="2800" dirty="0" smtClean="0"/>
              <a:t>Why do concrete repairs fail?</a:t>
            </a:r>
            <a:endParaRPr lang="en-US" sz="2800" dirty="0"/>
          </a:p>
        </p:txBody>
      </p:sp>
      <p:sp>
        <p:nvSpPr>
          <p:cNvPr id="11" name="TextBox 10"/>
          <p:cNvSpPr txBox="1"/>
          <p:nvPr/>
        </p:nvSpPr>
        <p:spPr>
          <a:xfrm>
            <a:off x="5105400" y="4034008"/>
            <a:ext cx="1295400" cy="461665"/>
          </a:xfrm>
          <a:prstGeom prst="rect">
            <a:avLst/>
          </a:prstGeom>
          <a:solidFill>
            <a:schemeClr val="bg1"/>
          </a:solidFill>
        </p:spPr>
        <p:txBody>
          <a:bodyPr wrap="square" rtlCol="0">
            <a:spAutoFit/>
          </a:bodyPr>
          <a:lstStyle/>
          <a:p>
            <a:pPr algn="ctr"/>
            <a:r>
              <a:rPr lang="en-US" sz="1200" dirty="0" smtClean="0"/>
              <a:t>Alkali-Aggregate Reaction</a:t>
            </a:r>
            <a:endParaRPr lang="en-US" sz="1200" dirty="0"/>
          </a:p>
        </p:txBody>
      </p:sp>
    </p:spTree>
    <p:custDataLst>
      <p:tags r:id="rId1"/>
    </p:custDataLst>
    <p:extLst>
      <p:ext uri="{BB962C8B-B14F-4D97-AF65-F5344CB8AC3E}">
        <p14:creationId xmlns:p14="http://schemas.microsoft.com/office/powerpoint/2010/main" val="12199700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10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
                                            <p:txEl>
                                              <p:pRg st="1" end="1"/>
                                            </p:txEl>
                                          </p:spTgt>
                                        </p:tgtEl>
                                        <p:attrNameLst>
                                          <p:attrName>style.visibility</p:attrName>
                                        </p:attrNameLst>
                                      </p:cBhvr>
                                      <p:to>
                                        <p:strVal val="visible"/>
                                      </p:to>
                                    </p:set>
                                    <p:animEffect transition="in" filter="fade">
                                      <p:cBhvr>
                                        <p:cTn id="12" dur="1000"/>
                                        <p:tgtEl>
                                          <p:spTgt spid="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7">
                                            <p:txEl>
                                              <p:pRg st="2" end="2"/>
                                            </p:txEl>
                                          </p:spTgt>
                                        </p:tgtEl>
                                        <p:attrNameLst>
                                          <p:attrName>style.visibility</p:attrName>
                                        </p:attrNameLst>
                                      </p:cBhvr>
                                      <p:to>
                                        <p:strVal val="visible"/>
                                      </p:to>
                                    </p:set>
                                    <p:animEffect transition="in" filter="fade">
                                      <p:cBhvr>
                                        <p:cTn id="17" dur="1000"/>
                                        <p:tgtEl>
                                          <p:spTgt spid="7">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7">
                                            <p:txEl>
                                              <p:pRg st="3" end="3"/>
                                            </p:txEl>
                                          </p:spTgt>
                                        </p:tgtEl>
                                        <p:attrNameLst>
                                          <p:attrName>style.visibility</p:attrName>
                                        </p:attrNameLst>
                                      </p:cBhvr>
                                      <p:to>
                                        <p:strVal val="visible"/>
                                      </p:to>
                                    </p:set>
                                    <p:animEffect transition="in" filter="fade">
                                      <p:cBhvr>
                                        <p:cTn id="22" dur="1000"/>
                                        <p:tgtEl>
                                          <p:spTgt spid="7">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7">
                                            <p:txEl>
                                              <p:pRg st="4" end="4"/>
                                            </p:txEl>
                                          </p:spTgt>
                                        </p:tgtEl>
                                        <p:attrNameLst>
                                          <p:attrName>style.visibility</p:attrName>
                                        </p:attrNameLst>
                                      </p:cBhvr>
                                      <p:to>
                                        <p:strVal val="visible"/>
                                      </p:to>
                                    </p:set>
                                    <p:animEffect transition="in" filter="fade">
                                      <p:cBhvr>
                                        <p:cTn id="27" dur="1000"/>
                                        <p:tgtEl>
                                          <p:spTgt spid="7">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fade">
                                      <p:cBhvr>
                                        <p:cTn id="32"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Repairing Concrete</a:t>
            </a:r>
            <a:endParaRPr lang="en-US" dirty="0"/>
          </a:p>
        </p:txBody>
      </p:sp>
      <p:sp>
        <p:nvSpPr>
          <p:cNvPr id="4" name="TextBox 3"/>
          <p:cNvSpPr txBox="1"/>
          <p:nvPr/>
        </p:nvSpPr>
        <p:spPr>
          <a:xfrm>
            <a:off x="838200" y="1752600"/>
            <a:ext cx="7391400" cy="3539430"/>
          </a:xfrm>
          <a:prstGeom prst="rect">
            <a:avLst/>
          </a:prstGeom>
          <a:noFill/>
        </p:spPr>
        <p:txBody>
          <a:bodyPr wrap="square" rtlCol="0">
            <a:spAutoFit/>
          </a:bodyPr>
          <a:lstStyle/>
          <a:p>
            <a:pPr algn="ctr"/>
            <a:r>
              <a:rPr lang="en-US" sz="2800" dirty="0" smtClean="0"/>
              <a:t>The best way to fix deteriorated concrete is to completely start over. </a:t>
            </a:r>
          </a:p>
          <a:p>
            <a:pPr algn="ctr"/>
            <a:endParaRPr lang="en-US" sz="2800" dirty="0"/>
          </a:p>
          <a:p>
            <a:pPr algn="ctr"/>
            <a:r>
              <a:rPr lang="en-US" sz="2800" dirty="0" smtClean="0"/>
              <a:t>But that’s not always feasible. </a:t>
            </a:r>
          </a:p>
          <a:p>
            <a:pPr algn="ctr"/>
            <a:endParaRPr lang="en-US" sz="2800" dirty="0"/>
          </a:p>
          <a:p>
            <a:pPr algn="ctr"/>
            <a:r>
              <a:rPr lang="en-US" sz="2800" dirty="0" smtClean="0"/>
              <a:t>In this course, we’re going to look at the ways to repair existing concrete structures in order to prolong the service life.</a:t>
            </a:r>
            <a:endParaRPr lang="en-US" sz="2800" dirty="0"/>
          </a:p>
        </p:txBody>
      </p:sp>
    </p:spTree>
    <p:custDataLst>
      <p:tags r:id="rId1"/>
    </p:custDataLst>
    <p:extLst>
      <p:ext uri="{BB962C8B-B14F-4D97-AF65-F5344CB8AC3E}">
        <p14:creationId xmlns:p14="http://schemas.microsoft.com/office/powerpoint/2010/main" val="3155061991"/>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How effective are repairs?</a:t>
            </a:r>
            <a:endParaRPr lang="en-US" dirty="0"/>
          </a:p>
        </p:txBody>
      </p:sp>
      <p:sp>
        <p:nvSpPr>
          <p:cNvPr id="3" name="Content Placeholder 2"/>
          <p:cNvSpPr>
            <a:spLocks noGrp="1"/>
          </p:cNvSpPr>
          <p:nvPr>
            <p:ph idx="1"/>
          </p:nvPr>
        </p:nvSpPr>
        <p:spPr>
          <a:xfrm>
            <a:off x="1130300" y="1190625"/>
            <a:ext cx="2667000" cy="1809750"/>
          </a:xfrm>
        </p:spPr>
        <p:txBody>
          <a:bodyPr/>
          <a:lstStyle/>
          <a:p>
            <a:pPr algn="ctr">
              <a:spcBef>
                <a:spcPts val="0"/>
              </a:spcBef>
            </a:pPr>
            <a:r>
              <a:rPr lang="en-US" sz="8000" dirty="0" smtClean="0">
                <a:solidFill>
                  <a:srgbClr val="C00000"/>
                </a:solidFill>
              </a:rPr>
              <a:t>HALF</a:t>
            </a:r>
            <a:r>
              <a:rPr lang="en-US" sz="2800" dirty="0" smtClean="0">
                <a:solidFill>
                  <a:srgbClr val="C00000"/>
                </a:solidFill>
              </a:rPr>
              <a:t> </a:t>
            </a:r>
          </a:p>
          <a:p>
            <a:pPr algn="ctr">
              <a:spcBef>
                <a:spcPts val="0"/>
              </a:spcBef>
            </a:pPr>
            <a:r>
              <a:rPr lang="en-US" i="1" dirty="0" smtClean="0">
                <a:solidFill>
                  <a:schemeClr val="tx1"/>
                </a:solidFill>
              </a:rPr>
              <a:t>of all concrete repairs fail within the five years of being placed.</a:t>
            </a:r>
            <a:endParaRPr lang="en-US" i="1" dirty="0">
              <a:solidFill>
                <a:schemeClr val="tx1"/>
              </a:solidFill>
            </a:endParaRPr>
          </a:p>
        </p:txBody>
      </p:sp>
      <p:sp>
        <p:nvSpPr>
          <p:cNvPr id="4" name="Right Arrow 3"/>
          <p:cNvSpPr/>
          <p:nvPr/>
        </p:nvSpPr>
        <p:spPr>
          <a:xfrm>
            <a:off x="3810000" y="1875710"/>
            <a:ext cx="1371600" cy="685800"/>
          </a:xfrm>
          <a:prstGeom prst="rightArrow">
            <a:avLst/>
          </a:prstGeom>
          <a:solidFill>
            <a:schemeClr val="bg2">
              <a:lumMod val="20000"/>
              <a:lumOff val="80000"/>
            </a:schemeClr>
          </a:solidFill>
          <a:ln w="12700">
            <a:solidFill>
              <a:schemeClr val="bg2">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p:cNvSpPr txBox="1"/>
          <p:nvPr/>
        </p:nvSpPr>
        <p:spPr>
          <a:xfrm>
            <a:off x="5410200" y="1833890"/>
            <a:ext cx="2971800" cy="769441"/>
          </a:xfrm>
          <a:prstGeom prst="rect">
            <a:avLst/>
          </a:prstGeom>
          <a:noFill/>
        </p:spPr>
        <p:txBody>
          <a:bodyPr wrap="square" rtlCol="0">
            <a:spAutoFit/>
          </a:bodyPr>
          <a:lstStyle/>
          <a:p>
            <a:pPr algn="ctr"/>
            <a:r>
              <a:rPr lang="en-US" sz="4400" dirty="0" smtClean="0">
                <a:solidFill>
                  <a:schemeClr val="accent5">
                    <a:lumMod val="50000"/>
                  </a:schemeClr>
                </a:solidFill>
              </a:rPr>
              <a:t>Why is this?</a:t>
            </a:r>
            <a:endParaRPr lang="en-US" sz="4400" dirty="0">
              <a:solidFill>
                <a:schemeClr val="accent5">
                  <a:lumMod val="50000"/>
                </a:schemeClr>
              </a:solidFill>
            </a:endParaRPr>
          </a:p>
        </p:txBody>
      </p:sp>
      <p:grpSp>
        <p:nvGrpSpPr>
          <p:cNvPr id="7" name="Group 6"/>
          <p:cNvGrpSpPr/>
          <p:nvPr/>
        </p:nvGrpSpPr>
        <p:grpSpPr>
          <a:xfrm>
            <a:off x="1873480" y="3846192"/>
            <a:ext cx="5726322" cy="1790096"/>
            <a:chOff x="2346593" y="3934299"/>
            <a:chExt cx="13374347" cy="2145854"/>
          </a:xfrm>
        </p:grpSpPr>
        <p:sp>
          <p:nvSpPr>
            <p:cNvPr id="8" name="Rounded Rectangle 7"/>
            <p:cNvSpPr/>
            <p:nvPr/>
          </p:nvSpPr>
          <p:spPr>
            <a:xfrm>
              <a:off x="2346593" y="3934299"/>
              <a:ext cx="13347903" cy="2145854"/>
            </a:xfrm>
            <a:prstGeom prst="roundRect">
              <a:avLst/>
            </a:prstGeom>
            <a:solidFill>
              <a:schemeClr val="bg2">
                <a:lumMod val="20000"/>
                <a:lumOff val="80000"/>
              </a:schemeClr>
            </a:solidFill>
            <a:ln w="12700">
              <a:solidFill>
                <a:schemeClr val="bg2">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p:cNvSpPr txBox="1"/>
            <p:nvPr/>
          </p:nvSpPr>
          <p:spPr>
            <a:xfrm>
              <a:off x="2477391" y="4104388"/>
              <a:ext cx="13243549" cy="1660245"/>
            </a:xfrm>
            <a:prstGeom prst="rect">
              <a:avLst/>
            </a:prstGeom>
            <a:noFill/>
          </p:spPr>
          <p:txBody>
            <a:bodyPr wrap="square" rtlCol="0">
              <a:spAutoFit/>
            </a:bodyPr>
            <a:lstStyle/>
            <a:p>
              <a:pPr algn="ctr"/>
              <a:r>
                <a:rPr lang="en-US" sz="2800" dirty="0"/>
                <a:t>The main </a:t>
              </a:r>
              <a:r>
                <a:rPr lang="en-US" sz="2800" dirty="0" smtClean="0"/>
                <a:t>reason repairs fail is because they </a:t>
              </a:r>
              <a:r>
                <a:rPr lang="en-US" sz="2800" dirty="0"/>
                <a:t>are designed without assessing the </a:t>
              </a:r>
              <a:r>
                <a:rPr lang="en-US" sz="2800" b="1" dirty="0" smtClean="0"/>
                <a:t>cause</a:t>
              </a:r>
              <a:r>
                <a:rPr lang="en-US" sz="2800" dirty="0" smtClean="0">
                  <a:solidFill>
                    <a:srgbClr val="C00000"/>
                  </a:solidFill>
                </a:rPr>
                <a:t> </a:t>
              </a:r>
              <a:r>
                <a:rPr lang="en-US" sz="2800" dirty="0"/>
                <a:t>of the damage.</a:t>
              </a:r>
            </a:p>
          </p:txBody>
        </p:sp>
      </p:grpSp>
    </p:spTree>
    <p:custDataLst>
      <p:tags r:id="rId1"/>
    </p:custDataLst>
    <p:extLst>
      <p:ext uri="{BB962C8B-B14F-4D97-AF65-F5344CB8AC3E}">
        <p14:creationId xmlns:p14="http://schemas.microsoft.com/office/powerpoint/2010/main" val="13344441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26" presetClass="emph" presetSubtype="0" fill="hold" grpId="1" nodeType="withEffect">
                                  <p:stCondLst>
                                    <p:cond delay="0"/>
                                  </p:stCondLst>
                                  <p:childTnLst>
                                    <p:animEffect transition="out" filter="fade">
                                      <p:cBhvr>
                                        <p:cTn id="10" dur="500" tmFilter="0, 0; .2, .5; .8, .5; 1, 0"/>
                                        <p:tgtEl>
                                          <p:spTgt spid="3">
                                            <p:txEl>
                                              <p:pRg st="0" end="0"/>
                                            </p:txEl>
                                          </p:spTgt>
                                        </p:tgtEl>
                                      </p:cBhvr>
                                    </p:animEffect>
                                    <p:animScale>
                                      <p:cBhvr>
                                        <p:cTn id="11" dur="250" autoRev="1" fill="hold"/>
                                        <p:tgtEl>
                                          <p:spTgt spid="3">
                                            <p:txEl>
                                              <p:pRg st="0" end="0"/>
                                            </p:txEl>
                                          </p:spTgt>
                                        </p:tgtEl>
                                      </p:cBhvr>
                                      <p:by x="105000" y="105000"/>
                                    </p:animScale>
                                  </p:childTnLst>
                                </p:cTn>
                              </p:par>
                              <p:par>
                                <p:cTn id="12" presetID="26" presetClass="emph" presetSubtype="0" fill="hold" grpId="1" nodeType="withEffect">
                                  <p:stCondLst>
                                    <p:cond delay="0"/>
                                  </p:stCondLst>
                                  <p:childTnLst>
                                    <p:animEffect transition="out" filter="fade">
                                      <p:cBhvr>
                                        <p:cTn id="13" dur="500" tmFilter="0, 0; .2, .5; .8, .5; 1, 0"/>
                                        <p:tgtEl>
                                          <p:spTgt spid="3">
                                            <p:txEl>
                                              <p:pRg st="1" end="1"/>
                                            </p:txEl>
                                          </p:spTgt>
                                        </p:tgtEl>
                                      </p:cBhvr>
                                    </p:animEffect>
                                    <p:animScale>
                                      <p:cBhvr>
                                        <p:cTn id="14" dur="250" autoRev="1" fill="hold"/>
                                        <p:tgtEl>
                                          <p:spTgt spid="3">
                                            <p:txEl>
                                              <p:pRg st="1" end="1"/>
                                            </p:txEl>
                                          </p:spTgt>
                                        </p:tgtEl>
                                      </p:cBhvr>
                                      <p:by x="105000" y="105000"/>
                                    </p:animScale>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wipe(left)">
                                      <p:cBhvr>
                                        <p:cTn id="19" dur="500"/>
                                        <p:tgtEl>
                                          <p:spTgt spid="4"/>
                                        </p:tgtEl>
                                      </p:cBhvr>
                                    </p:animEffect>
                                  </p:childTnLst>
                                </p:cTn>
                              </p:par>
                            </p:childTnLst>
                          </p:cTn>
                        </p:par>
                        <p:par>
                          <p:cTn id="20" fill="hold">
                            <p:stCondLst>
                              <p:cond delay="500"/>
                            </p:stCondLst>
                            <p:childTnLst>
                              <p:par>
                                <p:cTn id="21" presetID="10" presetClass="entr" presetSubtype="0"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500"/>
                                        <p:tgtEl>
                                          <p:spTgt spid="5"/>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fade">
                                      <p:cBhvr>
                                        <p:cTn id="28"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3" grpId="1" uiExpand="1" build="p"/>
      <p:bldP spid="4" grpId="0" animBg="1"/>
      <p:bldP spid="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Example: Cracking</a:t>
            </a:r>
            <a:endParaRPr lang="en-US" dirty="0"/>
          </a:p>
        </p:txBody>
      </p:sp>
      <p:sp>
        <p:nvSpPr>
          <p:cNvPr id="5" name="Rectangle 3"/>
          <p:cNvSpPr>
            <a:spLocks noChangeArrowheads="1"/>
          </p:cNvSpPr>
          <p:nvPr/>
        </p:nvSpPr>
        <p:spPr bwMode="auto">
          <a:xfrm>
            <a:off x="3523313" y="5709444"/>
            <a:ext cx="213263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ltLang="en-US" sz="1200" b="1" dirty="0">
                <a:solidFill>
                  <a:srgbClr val="FFFFFF"/>
                </a:solidFill>
                <a:latin typeface="Calibri" pitchFamily="34" charset="0"/>
              </a:rPr>
              <a:t>Corroding reinforcing steel </a:t>
            </a:r>
            <a:r>
              <a:rPr lang="en-US" altLang="en-US" sz="1200" b="1" dirty="0" smtClean="0">
                <a:solidFill>
                  <a:srgbClr val="FFFFFF"/>
                </a:solidFill>
                <a:latin typeface="Calibri" pitchFamily="34" charset="0"/>
              </a:rPr>
              <a:t>bar</a:t>
            </a:r>
            <a:endParaRPr lang="en-US" altLang="en-US" sz="1200" b="1" dirty="0">
              <a:solidFill>
                <a:srgbClr val="FFFFFF"/>
              </a:solidFill>
              <a:latin typeface="Calibri" pitchFamily="34" charset="0"/>
            </a:endParaRPr>
          </a:p>
        </p:txBody>
      </p:sp>
      <p:pic>
        <p:nvPicPr>
          <p:cNvPr id="8" name="Picture 7" descr="K:\Training\Projects\Customer\Sphere 1\3_Crack Injection\Images\Crack1.gif"/>
          <p:cNvPicPr>
            <a:picLocks noChangeAspect="1" noChangeArrowheads="1"/>
          </p:cNvPicPr>
          <p:nvPr>
            <p:custDataLst>
              <p:tags r:id="rId2"/>
            </p:custDataLst>
          </p:nvPr>
        </p:nvPicPr>
        <p:blipFill>
          <a:blip r:embed="rId5" cstate="print"/>
          <a:srcRect l="35520"/>
          <a:stretch>
            <a:fillRect/>
          </a:stretch>
        </p:blipFill>
        <p:spPr bwMode="auto">
          <a:xfrm>
            <a:off x="1980022" y="1905000"/>
            <a:ext cx="5029287" cy="1878735"/>
          </a:xfrm>
          <a:prstGeom prst="rect">
            <a:avLst/>
          </a:prstGeom>
          <a:noFill/>
          <a:effectLst>
            <a:outerShdw blurRad="50800" dist="38100" dir="2700000" algn="tl" rotWithShape="0">
              <a:prstClr val="black">
                <a:alpha val="40000"/>
              </a:prstClr>
            </a:outerShdw>
          </a:effectLst>
        </p:spPr>
      </p:pic>
      <p:sp>
        <p:nvSpPr>
          <p:cNvPr id="10" name="TextBox 9"/>
          <p:cNvSpPr txBox="1"/>
          <p:nvPr/>
        </p:nvSpPr>
        <p:spPr>
          <a:xfrm>
            <a:off x="2426634" y="1283886"/>
            <a:ext cx="4114800" cy="523220"/>
          </a:xfrm>
          <a:prstGeom prst="rect">
            <a:avLst/>
          </a:prstGeom>
          <a:noFill/>
        </p:spPr>
        <p:txBody>
          <a:bodyPr wrap="square" rtlCol="0">
            <a:spAutoFit/>
          </a:bodyPr>
          <a:lstStyle/>
          <a:p>
            <a:pPr algn="ctr"/>
            <a:r>
              <a:rPr lang="en-US" sz="2800" dirty="0" smtClean="0">
                <a:solidFill>
                  <a:schemeClr val="accent5">
                    <a:lumMod val="50000"/>
                  </a:schemeClr>
                </a:solidFill>
              </a:rPr>
              <a:t>What caused this crack?</a:t>
            </a:r>
            <a:endParaRPr lang="en-US" sz="2800" dirty="0">
              <a:solidFill>
                <a:schemeClr val="accent5">
                  <a:lumMod val="50000"/>
                </a:schemeClr>
              </a:solidFill>
            </a:endParaRPr>
          </a:p>
        </p:txBody>
      </p:sp>
      <p:sp>
        <p:nvSpPr>
          <p:cNvPr id="11" name="TextBox 10"/>
          <p:cNvSpPr txBox="1"/>
          <p:nvPr/>
        </p:nvSpPr>
        <p:spPr>
          <a:xfrm>
            <a:off x="1837985" y="3961407"/>
            <a:ext cx="5313363" cy="646331"/>
          </a:xfrm>
          <a:prstGeom prst="rect">
            <a:avLst/>
          </a:prstGeom>
          <a:noFill/>
        </p:spPr>
        <p:txBody>
          <a:bodyPr wrap="square" rtlCol="0">
            <a:spAutoFit/>
          </a:bodyPr>
          <a:lstStyle/>
          <a:p>
            <a:pPr algn="ctr"/>
            <a:r>
              <a:rPr lang="en-US" dirty="0" smtClean="0"/>
              <a:t>Cracks can be caused by a variety of issues, how we repair them depends on what caused the damage.</a:t>
            </a:r>
            <a:endParaRPr lang="en-US" dirty="0"/>
          </a:p>
        </p:txBody>
      </p:sp>
      <p:grpSp>
        <p:nvGrpSpPr>
          <p:cNvPr id="13" name="Group 12"/>
          <p:cNvGrpSpPr/>
          <p:nvPr/>
        </p:nvGrpSpPr>
        <p:grpSpPr>
          <a:xfrm>
            <a:off x="1320700" y="4800600"/>
            <a:ext cx="6537860" cy="1474617"/>
            <a:chOff x="2346593" y="3916216"/>
            <a:chExt cx="5695105" cy="3210627"/>
          </a:xfrm>
        </p:grpSpPr>
        <p:sp>
          <p:nvSpPr>
            <p:cNvPr id="14" name="Rounded Rectangle 13"/>
            <p:cNvSpPr/>
            <p:nvPr/>
          </p:nvSpPr>
          <p:spPr>
            <a:xfrm>
              <a:off x="2346593" y="3916216"/>
              <a:ext cx="5695105" cy="2546628"/>
            </a:xfrm>
            <a:prstGeom prst="roundRect">
              <a:avLst/>
            </a:prstGeom>
            <a:solidFill>
              <a:schemeClr val="bg2">
                <a:lumMod val="20000"/>
                <a:lumOff val="80000"/>
              </a:schemeClr>
            </a:solidFill>
            <a:ln w="12700">
              <a:solidFill>
                <a:schemeClr val="bg2">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a:p>
          </p:txBody>
        </p:sp>
        <p:sp>
          <p:nvSpPr>
            <p:cNvPr id="15" name="TextBox 14"/>
            <p:cNvSpPr txBox="1"/>
            <p:nvPr/>
          </p:nvSpPr>
          <p:spPr>
            <a:xfrm>
              <a:off x="2450947" y="3972929"/>
              <a:ext cx="5486397" cy="3153914"/>
            </a:xfrm>
            <a:prstGeom prst="rect">
              <a:avLst/>
            </a:prstGeom>
            <a:noFill/>
          </p:spPr>
          <p:txBody>
            <a:bodyPr wrap="square" rtlCol="0">
              <a:spAutoFit/>
            </a:bodyPr>
            <a:lstStyle/>
            <a:p>
              <a:pPr algn="ctr"/>
              <a:r>
                <a:rPr lang="en-US" sz="3200" dirty="0"/>
                <a:t>In this case, the crack was caused by the </a:t>
              </a:r>
              <a:r>
                <a:rPr lang="en-US" sz="3200" b="1" dirty="0"/>
                <a:t>corrosion of the reinforcing bar.</a:t>
              </a:r>
            </a:p>
          </p:txBody>
        </p:sp>
      </p:grpSp>
    </p:spTree>
    <p:custDataLst>
      <p:tags r:id="rId1"/>
    </p:custDataLst>
    <p:extLst>
      <p:ext uri="{BB962C8B-B14F-4D97-AF65-F5344CB8AC3E}">
        <p14:creationId xmlns:p14="http://schemas.microsoft.com/office/powerpoint/2010/main" val="12414574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Example: Cracking</a:t>
            </a:r>
            <a:endParaRPr lang="en-US" dirty="0"/>
          </a:p>
        </p:txBody>
      </p:sp>
      <p:pic>
        <p:nvPicPr>
          <p:cNvPr id="4" name="Picture 1" descr="embedded_metal_corrosion.png"/>
          <p:cNvPicPr>
            <a:picLocks noChangeAspect="1" noChangeArrowheads="1"/>
          </p:cNvPicPr>
          <p:nvPr>
            <p:custDataLst>
              <p:tags r:id="rId2"/>
            </p:custDataLst>
          </p:nvPr>
        </p:nvPicPr>
        <p:blipFill>
          <a:blip r:embed="rId5">
            <a:extLst>
              <a:ext uri="{28A0092B-C50C-407E-A947-70E740481C1C}">
                <a14:useLocalDpi xmlns:a14="http://schemas.microsoft.com/office/drawing/2010/main" val="0"/>
              </a:ext>
            </a:extLst>
          </a:blip>
          <a:srcRect/>
          <a:stretch>
            <a:fillRect/>
          </a:stretch>
        </p:blipFill>
        <p:spPr bwMode="auto">
          <a:xfrm>
            <a:off x="1314546" y="2604672"/>
            <a:ext cx="7194209" cy="1885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3"/>
          <p:cNvSpPr>
            <a:spLocks noChangeArrowheads="1"/>
          </p:cNvSpPr>
          <p:nvPr/>
        </p:nvSpPr>
        <p:spPr bwMode="auto">
          <a:xfrm>
            <a:off x="3588881" y="4724400"/>
            <a:ext cx="213263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ltLang="en-US" sz="1200" b="1" dirty="0">
                <a:solidFill>
                  <a:srgbClr val="FFFFFF"/>
                </a:solidFill>
                <a:latin typeface="Calibri" pitchFamily="34" charset="0"/>
              </a:rPr>
              <a:t>Corroding reinforcing steel </a:t>
            </a:r>
            <a:r>
              <a:rPr lang="en-US" altLang="en-US" sz="1200" b="1" dirty="0" smtClean="0">
                <a:solidFill>
                  <a:srgbClr val="FFFFFF"/>
                </a:solidFill>
                <a:latin typeface="Calibri" pitchFamily="34" charset="0"/>
              </a:rPr>
              <a:t>bar</a:t>
            </a:r>
            <a:endParaRPr lang="en-US" altLang="en-US" sz="1200" b="1" dirty="0">
              <a:solidFill>
                <a:srgbClr val="FFFFFF"/>
              </a:solidFill>
              <a:latin typeface="Calibri" pitchFamily="34" charset="0"/>
            </a:endParaRPr>
          </a:p>
        </p:txBody>
      </p:sp>
      <p:sp>
        <p:nvSpPr>
          <p:cNvPr id="6" name="Rectangle 5"/>
          <p:cNvSpPr/>
          <p:nvPr/>
        </p:nvSpPr>
        <p:spPr>
          <a:xfrm>
            <a:off x="1331788" y="2123324"/>
            <a:ext cx="2895651" cy="523220"/>
          </a:xfrm>
          <a:prstGeom prst="rect">
            <a:avLst/>
          </a:prstGeom>
        </p:spPr>
        <p:txBody>
          <a:bodyPr wrap="square">
            <a:spAutoFit/>
          </a:bodyPr>
          <a:lstStyle/>
          <a:p>
            <a:pPr algn="ctr">
              <a:defRPr/>
            </a:pPr>
            <a:r>
              <a:rPr lang="en-US" sz="1400" dirty="0">
                <a:solidFill>
                  <a:schemeClr val="tx1">
                    <a:lumMod val="75000"/>
                    <a:lumOff val="25000"/>
                  </a:schemeClr>
                </a:solidFill>
                <a:latin typeface="Calibri" pitchFamily="34" charset="0"/>
              </a:rPr>
              <a:t>Cracks provide access for surface-introduced chlorides</a:t>
            </a:r>
          </a:p>
        </p:txBody>
      </p:sp>
      <p:sp>
        <p:nvSpPr>
          <p:cNvPr id="7" name="Rectangle 6"/>
          <p:cNvSpPr/>
          <p:nvPr/>
        </p:nvSpPr>
        <p:spPr>
          <a:xfrm>
            <a:off x="4609877" y="2384934"/>
            <a:ext cx="2867323" cy="307777"/>
          </a:xfrm>
          <a:prstGeom prst="rect">
            <a:avLst/>
          </a:prstGeom>
        </p:spPr>
        <p:txBody>
          <a:bodyPr wrap="none">
            <a:spAutoFit/>
          </a:bodyPr>
          <a:lstStyle/>
          <a:p>
            <a:pPr>
              <a:defRPr/>
            </a:pPr>
            <a:r>
              <a:rPr lang="en-US" sz="1400" dirty="0">
                <a:solidFill>
                  <a:schemeClr val="tx1">
                    <a:lumMod val="75000"/>
                    <a:lumOff val="25000"/>
                  </a:schemeClr>
                </a:solidFill>
                <a:latin typeface="Calibri" pitchFamily="34" charset="0"/>
              </a:rPr>
              <a:t>Cracking and </a:t>
            </a:r>
            <a:r>
              <a:rPr lang="en-US" sz="1400" dirty="0" err="1">
                <a:solidFill>
                  <a:schemeClr val="tx1">
                    <a:lumMod val="75000"/>
                    <a:lumOff val="25000"/>
                  </a:schemeClr>
                </a:solidFill>
                <a:latin typeface="Calibri" pitchFamily="34" charset="0"/>
              </a:rPr>
              <a:t>spalling</a:t>
            </a:r>
            <a:r>
              <a:rPr lang="en-US" sz="1400" dirty="0">
                <a:solidFill>
                  <a:schemeClr val="tx1">
                    <a:lumMod val="75000"/>
                    <a:lumOff val="25000"/>
                  </a:schemeClr>
                </a:solidFill>
                <a:latin typeface="Calibri" pitchFamily="34" charset="0"/>
              </a:rPr>
              <a:t> of the concrete</a:t>
            </a:r>
          </a:p>
        </p:txBody>
      </p:sp>
      <p:sp>
        <p:nvSpPr>
          <p:cNvPr id="16" name="TextBox 15"/>
          <p:cNvSpPr txBox="1"/>
          <p:nvPr/>
        </p:nvSpPr>
        <p:spPr>
          <a:xfrm>
            <a:off x="851162" y="1447800"/>
            <a:ext cx="7608074" cy="523220"/>
          </a:xfrm>
          <a:prstGeom prst="rect">
            <a:avLst/>
          </a:prstGeom>
          <a:noFill/>
        </p:spPr>
        <p:txBody>
          <a:bodyPr wrap="square" rtlCol="0">
            <a:spAutoFit/>
          </a:bodyPr>
          <a:lstStyle/>
          <a:p>
            <a:pPr algn="ctr"/>
            <a:r>
              <a:rPr lang="en-US" sz="2800" dirty="0" smtClean="0">
                <a:solidFill>
                  <a:schemeClr val="accent5">
                    <a:lumMod val="50000"/>
                  </a:schemeClr>
                </a:solidFill>
              </a:rPr>
              <a:t>What does “corrosion of reinforcing bar” mean?</a:t>
            </a:r>
            <a:endParaRPr lang="en-US" sz="2800" dirty="0">
              <a:solidFill>
                <a:schemeClr val="accent5">
                  <a:lumMod val="50000"/>
                </a:schemeClr>
              </a:solidFill>
            </a:endParaRPr>
          </a:p>
        </p:txBody>
      </p:sp>
      <p:sp>
        <p:nvSpPr>
          <p:cNvPr id="9" name="TextBox 8"/>
          <p:cNvSpPr txBox="1"/>
          <p:nvPr/>
        </p:nvSpPr>
        <p:spPr>
          <a:xfrm>
            <a:off x="502299" y="4862899"/>
            <a:ext cx="8305800" cy="646331"/>
          </a:xfrm>
          <a:prstGeom prst="rect">
            <a:avLst/>
          </a:prstGeom>
          <a:noFill/>
        </p:spPr>
        <p:txBody>
          <a:bodyPr wrap="square" rtlCol="0">
            <a:spAutoFit/>
          </a:bodyPr>
          <a:lstStyle/>
          <a:p>
            <a:pPr algn="ctr"/>
            <a:r>
              <a:rPr lang="en-US" dirty="0" smtClean="0"/>
              <a:t>Carbonation changes the pH of the concrete and therefore removes the passivity layer that protected the concrete.</a:t>
            </a:r>
            <a:endParaRPr lang="en-US" dirty="0"/>
          </a:p>
        </p:txBody>
      </p:sp>
    </p:spTree>
    <p:custDataLst>
      <p:tags r:id="rId1"/>
    </p:custDataLst>
    <p:extLst>
      <p:ext uri="{BB962C8B-B14F-4D97-AF65-F5344CB8AC3E}">
        <p14:creationId xmlns:p14="http://schemas.microsoft.com/office/powerpoint/2010/main" val="1617137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1000"/>
                                        <p:tgtEl>
                                          <p:spTgt spid="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1000"/>
                                        <p:tgtEl>
                                          <p:spTgt spid="7"/>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9"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does cracking show?</a:t>
            </a:r>
            <a:endParaRPr lang="en-US" dirty="0"/>
          </a:p>
        </p:txBody>
      </p:sp>
      <p:pic>
        <p:nvPicPr>
          <p:cNvPr id="4" name="Picture 13" descr="CIMG0003"/>
          <p:cNvPicPr>
            <a:picLocks noGrp="1" noChangeAspect="1" noChangeArrowheads="1"/>
          </p:cNvPicPr>
          <p:nvPr>
            <p:ph idx="1"/>
          </p:nvPr>
        </p:nvPicPr>
        <p:blipFill>
          <a:blip r:embed="rId4">
            <a:extLst>
              <a:ext uri="{28A0092B-C50C-407E-A947-70E740481C1C}">
                <a14:useLocalDpi xmlns:a14="http://schemas.microsoft.com/office/drawing/2010/main" val="0"/>
              </a:ext>
            </a:extLst>
          </a:blip>
          <a:srcRect/>
          <a:stretch>
            <a:fillRect/>
          </a:stretch>
        </p:blipFill>
        <p:spPr bwMode="auto">
          <a:xfrm>
            <a:off x="1522443" y="2027039"/>
            <a:ext cx="6072632" cy="2770638"/>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2052" name="Picture 4" descr="C:\Users\ccoughlin\AppData\Local\Microsoft\Windows\Temporary Internet Files\Content.IE5\4QLENBFY\7085335357_78de08decc[1].jpg"/>
          <p:cNvPicPr>
            <a:picLocks noChangeAspect="1" noChangeArrowheads="1"/>
          </p:cNvPicPr>
          <p:nvPr/>
        </p:nvPicPr>
        <p:blipFill>
          <a:blip r:embed="rId5" cstate="print">
            <a:extLst>
              <a:ext uri="{BEBA8EAE-BF5A-486C-A8C5-ECC9F3942E4B}">
                <a14:imgProps xmlns:a14="http://schemas.microsoft.com/office/drawing/2010/main">
                  <a14:imgLayer r:embed="rId6">
                    <a14:imgEffect>
                      <a14:backgroundRemoval t="0" b="95639" l="9524" r="89975"/>
                    </a14:imgEffect>
                  </a14:imgLayer>
                </a14:imgProps>
              </a:ext>
              <a:ext uri="{28A0092B-C50C-407E-A947-70E740481C1C}">
                <a14:useLocalDpi xmlns:a14="http://schemas.microsoft.com/office/drawing/2010/main" val="0"/>
              </a:ext>
            </a:extLst>
          </a:blip>
          <a:srcRect/>
          <a:stretch>
            <a:fillRect/>
          </a:stretch>
        </p:blipFill>
        <p:spPr bwMode="auto">
          <a:xfrm>
            <a:off x="990600" y="1922939"/>
            <a:ext cx="1119370" cy="900545"/>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990600" y="1139950"/>
            <a:ext cx="7467600" cy="830997"/>
          </a:xfrm>
          <a:prstGeom prst="rect">
            <a:avLst/>
          </a:prstGeom>
          <a:noFill/>
        </p:spPr>
        <p:txBody>
          <a:bodyPr wrap="square" rtlCol="0">
            <a:spAutoFit/>
          </a:bodyPr>
          <a:lstStyle/>
          <a:p>
            <a:pPr algn="ctr"/>
            <a:r>
              <a:rPr lang="en-US" sz="2400" dirty="0" smtClean="0">
                <a:solidFill>
                  <a:schemeClr val="accent5">
                    <a:lumMod val="50000"/>
                  </a:schemeClr>
                </a:solidFill>
              </a:rPr>
              <a:t>Cracks in concrete should be like a smoke alarm—an indicator of a larger problem that needs to be investigated. </a:t>
            </a:r>
            <a:endParaRPr lang="en-US" sz="2400" dirty="0">
              <a:solidFill>
                <a:schemeClr val="accent5">
                  <a:lumMod val="50000"/>
                </a:schemeClr>
              </a:solidFill>
            </a:endParaRPr>
          </a:p>
        </p:txBody>
      </p:sp>
      <p:sp>
        <p:nvSpPr>
          <p:cNvPr id="6" name="Rounded Rectangular Callout 5"/>
          <p:cNvSpPr/>
          <p:nvPr/>
        </p:nvSpPr>
        <p:spPr>
          <a:xfrm>
            <a:off x="5638800" y="4038600"/>
            <a:ext cx="3124200" cy="832578"/>
          </a:xfrm>
          <a:prstGeom prst="wedgeRoundRectCallout">
            <a:avLst>
              <a:gd name="adj1" fmla="val -72195"/>
              <a:gd name="adj2" fmla="val -130763"/>
              <a:gd name="adj3" fmla="val 16667"/>
            </a:avLst>
          </a:prstGeom>
          <a:solidFill>
            <a:schemeClr val="bg2">
              <a:lumMod val="20000"/>
              <a:lumOff val="80000"/>
            </a:schemeClr>
          </a:solidFill>
          <a:ln w="12700">
            <a:solidFill>
              <a:schemeClr val="bg2">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smtClean="0">
                <a:solidFill>
                  <a:schemeClr val="tx1"/>
                </a:solidFill>
              </a:rPr>
              <a:t>“Something is wrong here! Investigate the issue!”</a:t>
            </a:r>
            <a:endParaRPr lang="en-US" sz="2000" dirty="0">
              <a:solidFill>
                <a:schemeClr val="tx1"/>
              </a:solidFill>
            </a:endParaRPr>
          </a:p>
        </p:txBody>
      </p:sp>
      <p:sp>
        <p:nvSpPr>
          <p:cNvPr id="3" name="TextBox 2"/>
          <p:cNvSpPr txBox="1"/>
          <p:nvPr/>
        </p:nvSpPr>
        <p:spPr>
          <a:xfrm>
            <a:off x="685800" y="5409440"/>
            <a:ext cx="7772400" cy="707886"/>
          </a:xfrm>
          <a:prstGeom prst="rect">
            <a:avLst/>
          </a:prstGeom>
          <a:noFill/>
        </p:spPr>
        <p:txBody>
          <a:bodyPr wrap="square" rtlCol="0">
            <a:spAutoFit/>
          </a:bodyPr>
          <a:lstStyle/>
          <a:p>
            <a:pPr algn="ctr"/>
            <a:r>
              <a:rPr lang="en-US" sz="2000" dirty="0"/>
              <a:t>If the crack in the previous slide was not addressed, more serious spalling could occur and the concrete could reach its ultimate capacity and fail.</a:t>
            </a:r>
          </a:p>
        </p:txBody>
      </p:sp>
    </p:spTree>
    <p:custDataLst>
      <p:tags r:id="rId1"/>
    </p:custDataLst>
    <p:extLst>
      <p:ext uri="{BB962C8B-B14F-4D97-AF65-F5344CB8AC3E}">
        <p14:creationId xmlns:p14="http://schemas.microsoft.com/office/powerpoint/2010/main" val="673365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Example: Cracking</a:t>
            </a:r>
            <a:endParaRPr lang="en-US" dirty="0"/>
          </a:p>
        </p:txBody>
      </p:sp>
      <p:pic>
        <p:nvPicPr>
          <p:cNvPr id="8" name="Picture 7" descr="K:\Training\Projects\Customer\Sphere 1\3_Crack Injection\Images\Crack1.gif"/>
          <p:cNvPicPr>
            <a:picLocks noChangeAspect="1" noChangeArrowheads="1"/>
          </p:cNvPicPr>
          <p:nvPr>
            <p:custDataLst>
              <p:tags r:id="rId2"/>
            </p:custDataLst>
          </p:nvPr>
        </p:nvPicPr>
        <p:blipFill>
          <a:blip r:embed="rId6" cstate="print"/>
          <a:srcRect l="35520"/>
          <a:stretch>
            <a:fillRect/>
          </a:stretch>
        </p:blipFill>
        <p:spPr bwMode="auto">
          <a:xfrm>
            <a:off x="762000" y="2257468"/>
            <a:ext cx="4417335" cy="1650135"/>
          </a:xfrm>
          <a:prstGeom prst="rect">
            <a:avLst/>
          </a:prstGeom>
          <a:noFill/>
          <a:effectLst>
            <a:outerShdw blurRad="50800" dist="38100" dir="2700000" algn="tl" rotWithShape="0">
              <a:prstClr val="black">
                <a:alpha val="40000"/>
              </a:prstClr>
            </a:outerShdw>
          </a:effectLst>
        </p:spPr>
      </p:pic>
      <p:pic>
        <p:nvPicPr>
          <p:cNvPr id="12" name="Picture 11"/>
          <p:cNvPicPr>
            <a:picLocks noChangeAspect="1"/>
          </p:cNvPicPr>
          <p:nvPr>
            <p:custDataLst>
              <p:tags r:id="rId3"/>
            </p:custDataLst>
          </p:nvPr>
        </p:nvPicPr>
        <p:blipFill rotWithShape="1">
          <a:blip r:embed="rId7">
            <a:extLst>
              <a:ext uri="{28A0092B-C50C-407E-A947-70E740481C1C}">
                <a14:useLocalDpi xmlns:a14="http://schemas.microsoft.com/office/drawing/2010/main" val="0"/>
              </a:ext>
            </a:extLst>
          </a:blip>
          <a:srcRect t="33472" b="16112"/>
          <a:stretch/>
        </p:blipFill>
        <p:spPr>
          <a:xfrm>
            <a:off x="6579781" y="2490693"/>
            <a:ext cx="1817445" cy="1229986"/>
          </a:xfrm>
          <a:prstGeom prst="rect">
            <a:avLst/>
          </a:prstGeom>
          <a:ln>
            <a:noFill/>
          </a:ln>
          <a:effectLst>
            <a:outerShdw blurRad="50800" dist="38100" dir="2700000" algn="tl" rotWithShape="0">
              <a:prstClr val="black">
                <a:alpha val="40000"/>
              </a:prstClr>
            </a:outerShdw>
          </a:effectLst>
        </p:spPr>
      </p:pic>
      <p:sp>
        <p:nvSpPr>
          <p:cNvPr id="13" name="Right Arrow 12"/>
          <p:cNvSpPr/>
          <p:nvPr/>
        </p:nvSpPr>
        <p:spPr>
          <a:xfrm>
            <a:off x="5380074" y="2887103"/>
            <a:ext cx="914400" cy="437167"/>
          </a:xfrm>
          <a:prstGeom prst="rightArrow">
            <a:avLst/>
          </a:prstGeom>
          <a:solidFill>
            <a:schemeClr val="bg2">
              <a:lumMod val="20000"/>
              <a:lumOff val="80000"/>
            </a:schemeClr>
          </a:solidFill>
          <a:ln w="12700">
            <a:solidFill>
              <a:schemeClr val="bg2">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p:cNvSpPr txBox="1"/>
          <p:nvPr/>
        </p:nvSpPr>
        <p:spPr>
          <a:xfrm>
            <a:off x="885377" y="3912919"/>
            <a:ext cx="4581525" cy="954107"/>
          </a:xfrm>
          <a:prstGeom prst="rect">
            <a:avLst/>
          </a:prstGeom>
          <a:noFill/>
        </p:spPr>
        <p:txBody>
          <a:bodyPr wrap="square" rtlCol="0">
            <a:spAutoFit/>
          </a:bodyPr>
          <a:lstStyle/>
          <a:p>
            <a:pPr algn="ctr"/>
            <a:r>
              <a:rPr lang="en-US" sz="2800" dirty="0" smtClean="0"/>
              <a:t>Because the underlying issue was not addressed…</a:t>
            </a:r>
            <a:endParaRPr lang="en-US" sz="2800" dirty="0"/>
          </a:p>
        </p:txBody>
      </p:sp>
      <p:sp>
        <p:nvSpPr>
          <p:cNvPr id="10" name="TextBox 9"/>
          <p:cNvSpPr txBox="1"/>
          <p:nvPr/>
        </p:nvSpPr>
        <p:spPr>
          <a:xfrm>
            <a:off x="304800" y="1266489"/>
            <a:ext cx="8573639" cy="523220"/>
          </a:xfrm>
          <a:prstGeom prst="rect">
            <a:avLst/>
          </a:prstGeom>
          <a:noFill/>
        </p:spPr>
        <p:txBody>
          <a:bodyPr wrap="square" rtlCol="0">
            <a:spAutoFit/>
          </a:bodyPr>
          <a:lstStyle/>
          <a:p>
            <a:pPr algn="ctr"/>
            <a:r>
              <a:rPr lang="en-US" sz="2800" dirty="0" smtClean="0">
                <a:solidFill>
                  <a:schemeClr val="accent5">
                    <a:lumMod val="50000"/>
                  </a:schemeClr>
                </a:solidFill>
              </a:rPr>
              <a:t>What would happen if we just filled this crack with epoxy?</a:t>
            </a:r>
            <a:endParaRPr lang="en-US" sz="2800" dirty="0">
              <a:solidFill>
                <a:schemeClr val="accent5">
                  <a:lumMod val="50000"/>
                </a:schemeClr>
              </a:solidFill>
            </a:endParaRPr>
          </a:p>
        </p:txBody>
      </p:sp>
      <p:sp>
        <p:nvSpPr>
          <p:cNvPr id="14" name="TextBox 13"/>
          <p:cNvSpPr txBox="1"/>
          <p:nvPr/>
        </p:nvSpPr>
        <p:spPr>
          <a:xfrm>
            <a:off x="111443" y="4855186"/>
            <a:ext cx="6105525" cy="646331"/>
          </a:xfrm>
          <a:prstGeom prst="rect">
            <a:avLst/>
          </a:prstGeom>
          <a:noFill/>
        </p:spPr>
        <p:txBody>
          <a:bodyPr wrap="square" rtlCol="0">
            <a:spAutoFit/>
          </a:bodyPr>
          <a:lstStyle/>
          <a:p>
            <a:pPr algn="ctr"/>
            <a:r>
              <a:rPr lang="en-US" sz="3600" dirty="0"/>
              <a:t>e</a:t>
            </a:r>
            <a:r>
              <a:rPr lang="en-US" sz="3600" dirty="0" smtClean="0"/>
              <a:t>ventually, the repair will </a:t>
            </a:r>
            <a:r>
              <a:rPr lang="en-US" sz="3600" dirty="0" smtClean="0">
                <a:solidFill>
                  <a:srgbClr val="C00000"/>
                </a:solidFill>
              </a:rPr>
              <a:t>fail</a:t>
            </a:r>
            <a:r>
              <a:rPr lang="en-US" sz="3600" dirty="0" smtClean="0"/>
              <a:t>.</a:t>
            </a:r>
            <a:endParaRPr lang="en-US" sz="3600" dirty="0"/>
          </a:p>
        </p:txBody>
      </p:sp>
      <p:grpSp>
        <p:nvGrpSpPr>
          <p:cNvPr id="15" name="Group 14"/>
          <p:cNvGrpSpPr/>
          <p:nvPr/>
        </p:nvGrpSpPr>
        <p:grpSpPr>
          <a:xfrm>
            <a:off x="6151566" y="4148704"/>
            <a:ext cx="2438400" cy="2438400"/>
            <a:chOff x="2411310" y="3972929"/>
            <a:chExt cx="5695105" cy="1907427"/>
          </a:xfrm>
        </p:grpSpPr>
        <p:sp>
          <p:nvSpPr>
            <p:cNvPr id="16" name="Rounded Rectangle 15"/>
            <p:cNvSpPr/>
            <p:nvPr/>
          </p:nvSpPr>
          <p:spPr>
            <a:xfrm>
              <a:off x="2411310" y="3972929"/>
              <a:ext cx="5695105" cy="1907427"/>
            </a:xfrm>
            <a:prstGeom prst="roundRect">
              <a:avLst/>
            </a:prstGeom>
            <a:solidFill>
              <a:schemeClr val="bg2">
                <a:lumMod val="20000"/>
                <a:lumOff val="80000"/>
              </a:schemeClr>
            </a:solidFill>
            <a:ln w="12700">
              <a:solidFill>
                <a:schemeClr val="bg2">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Box 16"/>
            <p:cNvSpPr txBox="1"/>
            <p:nvPr/>
          </p:nvSpPr>
          <p:spPr>
            <a:xfrm>
              <a:off x="2515664" y="4043594"/>
              <a:ext cx="5486397" cy="1757524"/>
            </a:xfrm>
            <a:prstGeom prst="rect">
              <a:avLst/>
            </a:prstGeom>
            <a:noFill/>
          </p:spPr>
          <p:txBody>
            <a:bodyPr wrap="square" rtlCol="0">
              <a:spAutoFit/>
            </a:bodyPr>
            <a:lstStyle/>
            <a:p>
              <a:pPr algn="ctr"/>
              <a:r>
                <a:rPr lang="en-US" sz="2000" dirty="0"/>
                <a:t>In fact, because the repair material is often stronger that the substrate, more cracks would form parallel to the area repaired with </a:t>
              </a:r>
              <a:r>
                <a:rPr lang="en-US" sz="2000" dirty="0" smtClean="0"/>
                <a:t>epoxy. </a:t>
              </a:r>
              <a:endParaRPr lang="en-US" sz="2000" b="1" dirty="0"/>
            </a:p>
          </p:txBody>
        </p:sp>
      </p:grpSp>
    </p:spTree>
    <p:custDataLst>
      <p:tags r:id="rId1"/>
    </p:custDataLst>
    <p:extLst>
      <p:ext uri="{BB962C8B-B14F-4D97-AF65-F5344CB8AC3E}">
        <p14:creationId xmlns:p14="http://schemas.microsoft.com/office/powerpoint/2010/main" val="19138642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1000"/>
                                        <p:tgtEl>
                                          <p:spTgt spid="1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fade">
                                      <p:cBhvr>
                                        <p:cTn id="15"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4"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Process</a:t>
            </a:r>
            <a:endParaRPr lang="en-US" dirty="0"/>
          </a:p>
        </p:txBody>
      </p:sp>
      <p:sp>
        <p:nvSpPr>
          <p:cNvPr id="42" name="Right Arrow 41"/>
          <p:cNvSpPr/>
          <p:nvPr/>
        </p:nvSpPr>
        <p:spPr>
          <a:xfrm>
            <a:off x="1044142" y="1613536"/>
            <a:ext cx="8020791" cy="800096"/>
          </a:xfrm>
          <a:prstGeom prst="rightArrow">
            <a:avLst>
              <a:gd name="adj1" fmla="val 50000"/>
              <a:gd name="adj2" fmla="val 78087"/>
            </a:avLst>
          </a:prstGeom>
          <a:effectLst>
            <a:outerShdw blurRad="50800" dist="38100" dir="2700000" algn="tl" rotWithShape="0">
              <a:prstClr val="black">
                <a:alpha val="40000"/>
              </a:prstClr>
            </a:outerShdw>
          </a:effectLst>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txBody>
          <a:bodyPr/>
          <a:lstStyle/>
          <a:p>
            <a:endParaRPr lang="en-US"/>
          </a:p>
        </p:txBody>
      </p:sp>
      <p:grpSp>
        <p:nvGrpSpPr>
          <p:cNvPr id="14" name="Group 13"/>
          <p:cNvGrpSpPr/>
          <p:nvPr/>
        </p:nvGrpSpPr>
        <p:grpSpPr>
          <a:xfrm>
            <a:off x="228600" y="2102773"/>
            <a:ext cx="2068052" cy="3266122"/>
            <a:chOff x="228600" y="2102773"/>
            <a:chExt cx="2068052" cy="3266122"/>
          </a:xfrm>
        </p:grpSpPr>
        <p:pic>
          <p:nvPicPr>
            <p:cNvPr id="31" name="Picture 2" descr="K:\Training\Image Library\Stock_Images\123RF\Damaged Concrete.jp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7445" r="21310"/>
            <a:stretch/>
          </p:blipFill>
          <p:spPr bwMode="auto">
            <a:xfrm>
              <a:off x="228600" y="3192558"/>
              <a:ext cx="2068052" cy="2176337"/>
            </a:xfrm>
            <a:prstGeom prst="rect">
              <a:avLst/>
            </a:prstGeom>
            <a:noFill/>
            <a:extLst>
              <a:ext uri="{909E8E84-426E-40DD-AFC4-6F175D3DCCD1}">
                <a14:hiddenFill xmlns:a14="http://schemas.microsoft.com/office/drawing/2010/main">
                  <a:solidFill>
                    <a:srgbClr val="FFFFFF"/>
                  </a:solidFill>
                </a14:hiddenFill>
              </a:ext>
            </a:extLst>
          </p:spPr>
        </p:pic>
        <p:grpSp>
          <p:nvGrpSpPr>
            <p:cNvPr id="7" name="Group 6"/>
            <p:cNvGrpSpPr/>
            <p:nvPr/>
          </p:nvGrpSpPr>
          <p:grpSpPr>
            <a:xfrm>
              <a:off x="462755" y="2102773"/>
              <a:ext cx="1536870" cy="1272907"/>
              <a:chOff x="554382" y="2168475"/>
              <a:chExt cx="1536870" cy="1272907"/>
            </a:xfrm>
          </p:grpSpPr>
          <p:sp>
            <p:nvSpPr>
              <p:cNvPr id="56" name="Rounded Rectangle 55"/>
              <p:cNvSpPr/>
              <p:nvPr/>
            </p:nvSpPr>
            <p:spPr>
              <a:xfrm>
                <a:off x="554382" y="2552836"/>
                <a:ext cx="1536870" cy="888546"/>
              </a:xfrm>
              <a:prstGeom prst="roundRect">
                <a:avLst/>
              </a:prstGeom>
              <a:gradFill>
                <a:gsLst>
                  <a:gs pos="0">
                    <a:schemeClr val="lt1">
                      <a:tint val="40000"/>
                      <a:satMod val="350000"/>
                    </a:schemeClr>
                  </a:gs>
                  <a:gs pos="40000">
                    <a:schemeClr val="lt1">
                      <a:tint val="45000"/>
                      <a:shade val="99000"/>
                      <a:satMod val="350000"/>
                    </a:schemeClr>
                  </a:gs>
                  <a:gs pos="100000">
                    <a:schemeClr val="accent6">
                      <a:lumMod val="20000"/>
                      <a:lumOff val="80000"/>
                    </a:schemeClr>
                  </a:gs>
                </a:gsLst>
              </a:gradFill>
            </p:spPr>
            <p:style>
              <a:lnRef idx="1">
                <a:schemeClr val="accent5"/>
              </a:lnRef>
              <a:fillRef idx="1002">
                <a:schemeClr val="lt1"/>
              </a:fillRef>
              <a:effectRef idx="2">
                <a:schemeClr val="accent5"/>
              </a:effectRef>
              <a:fontRef idx="minor">
                <a:schemeClr val="lt1"/>
              </a:fontRef>
            </p:style>
            <p:txBody>
              <a:bodyPr/>
              <a:lstStyle/>
              <a:p>
                <a:endParaRPr lang="en-US"/>
              </a:p>
            </p:txBody>
          </p:sp>
          <p:sp>
            <p:nvSpPr>
              <p:cNvPr id="4" name="TextBox 3"/>
              <p:cNvSpPr txBox="1"/>
              <p:nvPr/>
            </p:nvSpPr>
            <p:spPr>
              <a:xfrm>
                <a:off x="767122" y="2743522"/>
                <a:ext cx="1124645" cy="523220"/>
              </a:xfrm>
              <a:prstGeom prst="rect">
                <a:avLst/>
              </a:prstGeom>
              <a:noFill/>
            </p:spPr>
            <p:txBody>
              <a:bodyPr wrap="square" rtlCol="0">
                <a:spAutoFit/>
              </a:bodyPr>
              <a:lstStyle/>
              <a:p>
                <a:r>
                  <a:rPr lang="en-US" sz="2800" dirty="0" smtClean="0"/>
                  <a:t>Assess</a:t>
                </a:r>
                <a:endParaRPr lang="en-US" sz="2800" dirty="0"/>
              </a:p>
            </p:txBody>
          </p:sp>
          <p:sp>
            <p:nvSpPr>
              <p:cNvPr id="16" name="Oval 15"/>
              <p:cNvSpPr/>
              <p:nvPr/>
            </p:nvSpPr>
            <p:spPr>
              <a:xfrm>
                <a:off x="1135769" y="2168475"/>
                <a:ext cx="387350" cy="387350"/>
              </a:xfrm>
              <a:prstGeom prst="ellipse">
                <a:avLst/>
              </a:prstGeom>
            </p:spPr>
            <p:style>
              <a:lnRef idx="1">
                <a:schemeClr val="dk1"/>
              </a:lnRef>
              <a:fillRef idx="2">
                <a:schemeClr val="dk1"/>
              </a:fillRef>
              <a:effectRef idx="1">
                <a:schemeClr val="dk1"/>
              </a:effectRef>
              <a:fontRef idx="minor">
                <a:schemeClr val="dk1"/>
              </a:fontRef>
            </p:style>
            <p:txBody>
              <a:bodyPr anchor="ctr"/>
              <a:lstStyle/>
              <a:p>
                <a:pPr algn="ctr" eaLnBrk="0" hangingPunct="0">
                  <a:defRPr/>
                </a:pPr>
                <a:r>
                  <a:rPr lang="en-US" dirty="0"/>
                  <a:t>1</a:t>
                </a:r>
              </a:p>
            </p:txBody>
          </p:sp>
        </p:grpSp>
      </p:grpSp>
      <p:grpSp>
        <p:nvGrpSpPr>
          <p:cNvPr id="10" name="Group 9"/>
          <p:cNvGrpSpPr/>
          <p:nvPr/>
        </p:nvGrpSpPr>
        <p:grpSpPr>
          <a:xfrm>
            <a:off x="2590800" y="2101278"/>
            <a:ext cx="1624176" cy="3309988"/>
            <a:chOff x="2590800" y="2101278"/>
            <a:chExt cx="1624176" cy="3309988"/>
          </a:xfrm>
        </p:grpSpPr>
        <p:pic>
          <p:nvPicPr>
            <p:cNvPr id="3083" name="Picture 11" descr="K:\Training\Projects\Customer\AIA\Online Courses\Concrete Repair Applications\Images\Delaminated area1.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590800" y="3256686"/>
              <a:ext cx="1624176" cy="2154580"/>
            </a:xfrm>
            <a:prstGeom prst="rect">
              <a:avLst/>
            </a:prstGeom>
            <a:noFill/>
            <a:extLst>
              <a:ext uri="{909E8E84-426E-40DD-AFC4-6F175D3DCCD1}">
                <a14:hiddenFill xmlns:a14="http://schemas.microsoft.com/office/drawing/2010/main">
                  <a:solidFill>
                    <a:srgbClr val="FFFFFF"/>
                  </a:solidFill>
                </a14:hiddenFill>
              </a:ext>
            </a:extLst>
          </p:spPr>
        </p:pic>
        <p:grpSp>
          <p:nvGrpSpPr>
            <p:cNvPr id="5" name="Group 4"/>
            <p:cNvGrpSpPr/>
            <p:nvPr/>
          </p:nvGrpSpPr>
          <p:grpSpPr>
            <a:xfrm>
              <a:off x="2609735" y="2101278"/>
              <a:ext cx="1536870" cy="1275896"/>
              <a:chOff x="2686677" y="2146156"/>
              <a:chExt cx="1536870" cy="1275896"/>
            </a:xfrm>
          </p:grpSpPr>
          <p:grpSp>
            <p:nvGrpSpPr>
              <p:cNvPr id="3" name="Group 2"/>
              <p:cNvGrpSpPr/>
              <p:nvPr/>
            </p:nvGrpSpPr>
            <p:grpSpPr>
              <a:xfrm>
                <a:off x="2686677" y="2533506"/>
                <a:ext cx="1536870" cy="888546"/>
                <a:chOff x="3063962" y="2221722"/>
                <a:chExt cx="1536870" cy="888546"/>
              </a:xfrm>
            </p:grpSpPr>
            <p:sp>
              <p:nvSpPr>
                <p:cNvPr id="54" name="Rounded Rectangle 53"/>
                <p:cNvSpPr/>
                <p:nvPr/>
              </p:nvSpPr>
              <p:spPr>
                <a:xfrm>
                  <a:off x="3063962" y="2221722"/>
                  <a:ext cx="1536870" cy="888546"/>
                </a:xfrm>
                <a:prstGeom prst="roundRect">
                  <a:avLst/>
                </a:prstGeom>
                <a:gradFill>
                  <a:gsLst>
                    <a:gs pos="0">
                      <a:schemeClr val="lt1">
                        <a:tint val="40000"/>
                        <a:satMod val="350000"/>
                      </a:schemeClr>
                    </a:gs>
                    <a:gs pos="40000">
                      <a:schemeClr val="lt1">
                        <a:tint val="45000"/>
                        <a:shade val="99000"/>
                        <a:satMod val="350000"/>
                      </a:schemeClr>
                    </a:gs>
                    <a:gs pos="100000">
                      <a:schemeClr val="accent6">
                        <a:lumMod val="20000"/>
                        <a:lumOff val="80000"/>
                      </a:schemeClr>
                    </a:gs>
                  </a:gsLst>
                </a:gradFill>
              </p:spPr>
              <p:style>
                <a:lnRef idx="1">
                  <a:schemeClr val="accent5"/>
                </a:lnRef>
                <a:fillRef idx="1002">
                  <a:schemeClr val="lt1"/>
                </a:fillRef>
                <a:effectRef idx="2">
                  <a:schemeClr val="accent5"/>
                </a:effectRef>
                <a:fontRef idx="minor">
                  <a:schemeClr val="lt1"/>
                </a:fontRef>
              </p:style>
              <p:txBody>
                <a:bodyPr/>
                <a:lstStyle/>
                <a:p>
                  <a:endParaRPr lang="en-US"/>
                </a:p>
              </p:txBody>
            </p:sp>
            <p:sp>
              <p:nvSpPr>
                <p:cNvPr id="58" name="TextBox 57"/>
                <p:cNvSpPr txBox="1"/>
                <p:nvPr/>
              </p:nvSpPr>
              <p:spPr>
                <a:xfrm>
                  <a:off x="3309814" y="2409419"/>
                  <a:ext cx="1124645" cy="523220"/>
                </a:xfrm>
                <a:prstGeom prst="rect">
                  <a:avLst/>
                </a:prstGeom>
                <a:noFill/>
              </p:spPr>
              <p:txBody>
                <a:bodyPr wrap="square" rtlCol="0">
                  <a:spAutoFit/>
                </a:bodyPr>
                <a:lstStyle/>
                <a:p>
                  <a:pPr algn="ctr"/>
                  <a:r>
                    <a:rPr lang="en-US" sz="2800" dirty="0" smtClean="0"/>
                    <a:t>Plan</a:t>
                  </a:r>
                  <a:endParaRPr lang="en-US" sz="2800" dirty="0"/>
                </a:p>
              </p:txBody>
            </p:sp>
          </p:grpSp>
          <p:sp>
            <p:nvSpPr>
              <p:cNvPr id="17" name="Oval 16"/>
              <p:cNvSpPr/>
              <p:nvPr/>
            </p:nvSpPr>
            <p:spPr>
              <a:xfrm>
                <a:off x="3301970" y="2146156"/>
                <a:ext cx="385762" cy="387350"/>
              </a:xfrm>
              <a:prstGeom prst="ellipse">
                <a:avLst/>
              </a:prstGeom>
            </p:spPr>
            <p:style>
              <a:lnRef idx="1">
                <a:schemeClr val="dk1"/>
              </a:lnRef>
              <a:fillRef idx="2">
                <a:schemeClr val="dk1"/>
              </a:fillRef>
              <a:effectRef idx="1">
                <a:schemeClr val="dk1"/>
              </a:effectRef>
              <a:fontRef idx="minor">
                <a:schemeClr val="dk1"/>
              </a:fontRef>
            </p:style>
            <p:txBody>
              <a:bodyPr anchor="ctr"/>
              <a:lstStyle/>
              <a:p>
                <a:pPr algn="ctr" eaLnBrk="0" hangingPunct="0">
                  <a:defRPr/>
                </a:pPr>
                <a:r>
                  <a:rPr lang="en-US" dirty="0"/>
                  <a:t>2</a:t>
                </a:r>
              </a:p>
            </p:txBody>
          </p:sp>
        </p:grpSp>
      </p:grpSp>
      <p:grpSp>
        <p:nvGrpSpPr>
          <p:cNvPr id="11" name="Group 10"/>
          <p:cNvGrpSpPr/>
          <p:nvPr/>
        </p:nvGrpSpPr>
        <p:grpSpPr>
          <a:xfrm>
            <a:off x="4512912" y="2103232"/>
            <a:ext cx="2068052" cy="3318294"/>
            <a:chOff x="4512912" y="2103232"/>
            <a:chExt cx="2068052" cy="3318294"/>
          </a:xfrm>
        </p:grpSpPr>
        <p:pic>
          <p:nvPicPr>
            <p:cNvPr id="3080" name="Picture 8" descr="K:\Training\Projects\Customer\AIA\Online Courses\Concrete Repair Applications\Images\Removing Delaminated Concrete 2.png.jpg"/>
            <p:cNvPicPr>
              <a:picLocks noChangeAspect="1" noChangeArrowheads="1"/>
            </p:cNvPicPr>
            <p:nvPr/>
          </p:nvPicPr>
          <p:blipFill rotWithShape="1">
            <a:blip r:embed="rId6">
              <a:extLst>
                <a:ext uri="{28A0092B-C50C-407E-A947-70E740481C1C}">
                  <a14:useLocalDpi xmlns:a14="http://schemas.microsoft.com/office/drawing/2010/main" val="0"/>
                </a:ext>
              </a:extLst>
            </a:blip>
            <a:srcRect l="21576" t="-1" r="16367" b="1980"/>
            <a:stretch/>
          </p:blipFill>
          <p:spPr bwMode="auto">
            <a:xfrm>
              <a:off x="4512912" y="3246426"/>
              <a:ext cx="2068052" cy="2175100"/>
            </a:xfrm>
            <a:prstGeom prst="rect">
              <a:avLst/>
            </a:prstGeom>
            <a:noFill/>
            <a:extLst>
              <a:ext uri="{909E8E84-426E-40DD-AFC4-6F175D3DCCD1}">
                <a14:hiddenFill xmlns:a14="http://schemas.microsoft.com/office/drawing/2010/main">
                  <a:solidFill>
                    <a:srgbClr val="FFFFFF"/>
                  </a:solidFill>
                </a14:hiddenFill>
              </a:ext>
            </a:extLst>
          </p:spPr>
        </p:pic>
        <p:grpSp>
          <p:nvGrpSpPr>
            <p:cNvPr id="8" name="Group 7"/>
            <p:cNvGrpSpPr/>
            <p:nvPr/>
          </p:nvGrpSpPr>
          <p:grpSpPr>
            <a:xfrm>
              <a:off x="4801313" y="2103232"/>
              <a:ext cx="1536870" cy="1271989"/>
              <a:chOff x="4697274" y="1835290"/>
              <a:chExt cx="1536870" cy="1271989"/>
            </a:xfrm>
          </p:grpSpPr>
          <p:sp>
            <p:nvSpPr>
              <p:cNvPr id="52" name="Rounded Rectangle 51"/>
              <p:cNvSpPr/>
              <p:nvPr/>
            </p:nvSpPr>
            <p:spPr>
              <a:xfrm>
                <a:off x="4697274" y="2218733"/>
                <a:ext cx="1536870" cy="888546"/>
              </a:xfrm>
              <a:prstGeom prst="roundRect">
                <a:avLst/>
              </a:prstGeom>
              <a:gradFill>
                <a:gsLst>
                  <a:gs pos="0">
                    <a:schemeClr val="lt1">
                      <a:tint val="40000"/>
                      <a:satMod val="350000"/>
                    </a:schemeClr>
                  </a:gs>
                  <a:gs pos="40000">
                    <a:schemeClr val="lt1">
                      <a:tint val="45000"/>
                      <a:shade val="99000"/>
                      <a:satMod val="350000"/>
                    </a:schemeClr>
                  </a:gs>
                  <a:gs pos="100000">
                    <a:schemeClr val="accent6">
                      <a:lumMod val="20000"/>
                      <a:lumOff val="80000"/>
                    </a:schemeClr>
                  </a:gs>
                </a:gsLst>
              </a:gradFill>
            </p:spPr>
            <p:style>
              <a:lnRef idx="1">
                <a:schemeClr val="accent5"/>
              </a:lnRef>
              <a:fillRef idx="1002">
                <a:schemeClr val="lt1"/>
              </a:fillRef>
              <a:effectRef idx="2">
                <a:schemeClr val="accent5"/>
              </a:effectRef>
              <a:fontRef idx="minor">
                <a:schemeClr val="lt1"/>
              </a:fontRef>
            </p:style>
            <p:txBody>
              <a:bodyPr/>
              <a:lstStyle/>
              <a:p>
                <a:endParaRPr lang="en-US"/>
              </a:p>
            </p:txBody>
          </p:sp>
          <p:sp>
            <p:nvSpPr>
              <p:cNvPr id="59" name="TextBox 58"/>
              <p:cNvSpPr txBox="1"/>
              <p:nvPr/>
            </p:nvSpPr>
            <p:spPr>
              <a:xfrm>
                <a:off x="4793626" y="2401396"/>
                <a:ext cx="1357420" cy="523220"/>
              </a:xfrm>
              <a:prstGeom prst="rect">
                <a:avLst/>
              </a:prstGeom>
              <a:noFill/>
            </p:spPr>
            <p:txBody>
              <a:bodyPr wrap="square" rtlCol="0">
                <a:spAutoFit/>
              </a:bodyPr>
              <a:lstStyle/>
              <a:p>
                <a:pPr algn="ctr"/>
                <a:r>
                  <a:rPr lang="en-US" sz="2800" dirty="0" smtClean="0"/>
                  <a:t>Prepare</a:t>
                </a:r>
                <a:endParaRPr lang="en-US" sz="2800" dirty="0"/>
              </a:p>
            </p:txBody>
          </p:sp>
          <p:sp>
            <p:nvSpPr>
              <p:cNvPr id="18" name="Oval 17"/>
              <p:cNvSpPr/>
              <p:nvPr/>
            </p:nvSpPr>
            <p:spPr>
              <a:xfrm>
                <a:off x="5278661" y="1835290"/>
                <a:ext cx="387350" cy="387350"/>
              </a:xfrm>
              <a:prstGeom prst="ellipse">
                <a:avLst/>
              </a:prstGeom>
            </p:spPr>
            <p:style>
              <a:lnRef idx="1">
                <a:schemeClr val="dk1"/>
              </a:lnRef>
              <a:fillRef idx="2">
                <a:schemeClr val="dk1"/>
              </a:fillRef>
              <a:effectRef idx="1">
                <a:schemeClr val="dk1"/>
              </a:effectRef>
              <a:fontRef idx="minor">
                <a:schemeClr val="dk1"/>
              </a:fontRef>
            </p:style>
            <p:txBody>
              <a:bodyPr anchor="ctr"/>
              <a:lstStyle/>
              <a:p>
                <a:pPr algn="ctr" eaLnBrk="0" hangingPunct="0">
                  <a:defRPr/>
                </a:pPr>
                <a:r>
                  <a:rPr lang="en-US" dirty="0"/>
                  <a:t>3</a:t>
                </a:r>
              </a:p>
            </p:txBody>
          </p:sp>
        </p:grpSp>
      </p:grpSp>
      <p:grpSp>
        <p:nvGrpSpPr>
          <p:cNvPr id="12" name="Group 11"/>
          <p:cNvGrpSpPr/>
          <p:nvPr/>
        </p:nvGrpSpPr>
        <p:grpSpPr>
          <a:xfrm>
            <a:off x="6810684" y="2094750"/>
            <a:ext cx="2060574" cy="3326776"/>
            <a:chOff x="6810684" y="2094750"/>
            <a:chExt cx="2060574" cy="3326776"/>
          </a:xfrm>
        </p:grpSpPr>
        <p:pic>
          <p:nvPicPr>
            <p:cNvPr id="3081" name="Picture 9" descr="K:\Training\Projects\Customer\AIA\Online Courses\Concrete Repair Applications\Images\Form and Pour 3.png"/>
            <p:cNvPicPr>
              <a:picLocks noChangeAspect="1" noChangeArrowheads="1"/>
            </p:cNvPicPr>
            <p:nvPr/>
          </p:nvPicPr>
          <p:blipFill rotWithShape="1">
            <a:blip r:embed="rId7">
              <a:extLst>
                <a:ext uri="{28A0092B-C50C-407E-A947-70E740481C1C}">
                  <a14:useLocalDpi xmlns:a14="http://schemas.microsoft.com/office/drawing/2010/main" val="0"/>
                </a:ext>
              </a:extLst>
            </a:blip>
            <a:srcRect l="16903" r="17710"/>
            <a:stretch/>
          </p:blipFill>
          <p:spPr bwMode="auto">
            <a:xfrm>
              <a:off x="6810684" y="3246426"/>
              <a:ext cx="2060574" cy="2175100"/>
            </a:xfrm>
            <a:prstGeom prst="rect">
              <a:avLst/>
            </a:prstGeom>
            <a:noFill/>
            <a:extLst>
              <a:ext uri="{909E8E84-426E-40DD-AFC4-6F175D3DCCD1}">
                <a14:hiddenFill xmlns:a14="http://schemas.microsoft.com/office/drawing/2010/main">
                  <a:solidFill>
                    <a:srgbClr val="FFFFFF"/>
                  </a:solidFill>
                </a14:hiddenFill>
              </a:ext>
            </a:extLst>
          </p:spPr>
        </p:pic>
        <p:grpSp>
          <p:nvGrpSpPr>
            <p:cNvPr id="9" name="Group 8"/>
            <p:cNvGrpSpPr/>
            <p:nvPr/>
          </p:nvGrpSpPr>
          <p:grpSpPr>
            <a:xfrm>
              <a:off x="7004359" y="2094750"/>
              <a:ext cx="1536870" cy="1288953"/>
              <a:chOff x="6297474" y="1834372"/>
              <a:chExt cx="1536870" cy="1288953"/>
            </a:xfrm>
          </p:grpSpPr>
          <p:sp>
            <p:nvSpPr>
              <p:cNvPr id="50" name="Rounded Rectangle 49"/>
              <p:cNvSpPr/>
              <p:nvPr/>
            </p:nvSpPr>
            <p:spPr>
              <a:xfrm>
                <a:off x="6297474" y="2234779"/>
                <a:ext cx="1536870" cy="888546"/>
              </a:xfrm>
              <a:prstGeom prst="roundRect">
                <a:avLst/>
              </a:prstGeom>
              <a:gradFill>
                <a:gsLst>
                  <a:gs pos="0">
                    <a:schemeClr val="lt1">
                      <a:tint val="40000"/>
                      <a:satMod val="350000"/>
                    </a:schemeClr>
                  </a:gs>
                  <a:gs pos="40000">
                    <a:schemeClr val="lt1">
                      <a:tint val="45000"/>
                      <a:shade val="99000"/>
                      <a:satMod val="350000"/>
                    </a:schemeClr>
                  </a:gs>
                  <a:gs pos="100000">
                    <a:schemeClr val="accent6">
                      <a:lumMod val="20000"/>
                      <a:lumOff val="80000"/>
                    </a:schemeClr>
                  </a:gs>
                </a:gsLst>
              </a:gradFill>
            </p:spPr>
            <p:style>
              <a:lnRef idx="1">
                <a:schemeClr val="accent5"/>
              </a:lnRef>
              <a:fillRef idx="1002">
                <a:schemeClr val="lt1"/>
              </a:fillRef>
              <a:effectRef idx="2">
                <a:schemeClr val="accent5"/>
              </a:effectRef>
              <a:fontRef idx="minor">
                <a:schemeClr val="lt1"/>
              </a:fontRef>
            </p:style>
            <p:txBody>
              <a:bodyPr/>
              <a:lstStyle/>
              <a:p>
                <a:endParaRPr lang="en-US"/>
              </a:p>
            </p:txBody>
          </p:sp>
          <p:sp>
            <p:nvSpPr>
              <p:cNvPr id="60" name="TextBox 59"/>
              <p:cNvSpPr txBox="1"/>
              <p:nvPr/>
            </p:nvSpPr>
            <p:spPr>
              <a:xfrm>
                <a:off x="6393826" y="2409419"/>
                <a:ext cx="1357420" cy="523220"/>
              </a:xfrm>
              <a:prstGeom prst="rect">
                <a:avLst/>
              </a:prstGeom>
              <a:noFill/>
            </p:spPr>
            <p:txBody>
              <a:bodyPr wrap="square" rtlCol="0">
                <a:spAutoFit/>
              </a:bodyPr>
              <a:lstStyle/>
              <a:p>
                <a:pPr algn="ctr"/>
                <a:r>
                  <a:rPr lang="en-US" sz="2800" dirty="0" smtClean="0"/>
                  <a:t>Execute</a:t>
                </a:r>
                <a:endParaRPr lang="en-US" sz="2800" dirty="0"/>
              </a:p>
            </p:txBody>
          </p:sp>
          <p:sp>
            <p:nvSpPr>
              <p:cNvPr id="19" name="Oval 18"/>
              <p:cNvSpPr/>
              <p:nvPr/>
            </p:nvSpPr>
            <p:spPr>
              <a:xfrm>
                <a:off x="6878861" y="1834372"/>
                <a:ext cx="387350" cy="387350"/>
              </a:xfrm>
              <a:prstGeom prst="ellipse">
                <a:avLst/>
              </a:prstGeom>
            </p:spPr>
            <p:style>
              <a:lnRef idx="1">
                <a:schemeClr val="dk1"/>
              </a:lnRef>
              <a:fillRef idx="2">
                <a:schemeClr val="dk1"/>
              </a:fillRef>
              <a:effectRef idx="1">
                <a:schemeClr val="dk1"/>
              </a:effectRef>
              <a:fontRef idx="minor">
                <a:schemeClr val="dk1"/>
              </a:fontRef>
            </p:style>
            <p:txBody>
              <a:bodyPr anchor="ctr"/>
              <a:lstStyle/>
              <a:p>
                <a:pPr algn="ctr" eaLnBrk="0" hangingPunct="0">
                  <a:defRPr/>
                </a:pPr>
                <a:r>
                  <a:rPr lang="en-US" dirty="0"/>
                  <a:t>4</a:t>
                </a:r>
              </a:p>
            </p:txBody>
          </p:sp>
        </p:grpSp>
      </p:grpSp>
      <p:sp>
        <p:nvSpPr>
          <p:cNvPr id="13" name="TextBox 12"/>
          <p:cNvSpPr txBox="1"/>
          <p:nvPr/>
        </p:nvSpPr>
        <p:spPr>
          <a:xfrm>
            <a:off x="638772" y="1143000"/>
            <a:ext cx="7696200" cy="646331"/>
          </a:xfrm>
          <a:prstGeom prst="rect">
            <a:avLst/>
          </a:prstGeom>
          <a:noFill/>
        </p:spPr>
        <p:txBody>
          <a:bodyPr wrap="square" rtlCol="0">
            <a:spAutoFit/>
          </a:bodyPr>
          <a:lstStyle/>
          <a:p>
            <a:pPr algn="ctr"/>
            <a:r>
              <a:rPr lang="en-US" dirty="0" smtClean="0"/>
              <a:t>The underlying issue that caused the damaged must be determined prior to planning, preparing or executing the repair.</a:t>
            </a:r>
            <a:endParaRPr lang="en-US" dirty="0"/>
          </a:p>
        </p:txBody>
      </p:sp>
      <p:sp>
        <p:nvSpPr>
          <p:cNvPr id="30" name="TextBox 29"/>
          <p:cNvSpPr txBox="1"/>
          <p:nvPr/>
        </p:nvSpPr>
        <p:spPr>
          <a:xfrm>
            <a:off x="308659" y="5791200"/>
            <a:ext cx="8408503" cy="646331"/>
          </a:xfrm>
          <a:prstGeom prst="rect">
            <a:avLst/>
          </a:prstGeom>
          <a:noFill/>
        </p:spPr>
        <p:txBody>
          <a:bodyPr wrap="square" rtlCol="0">
            <a:spAutoFit/>
          </a:bodyPr>
          <a:lstStyle/>
          <a:p>
            <a:pPr algn="ctr"/>
            <a:r>
              <a:rPr lang="en-US" dirty="0"/>
              <a:t>In this course, we will </a:t>
            </a:r>
            <a:r>
              <a:rPr lang="en-US" dirty="0" smtClean="0"/>
              <a:t>discuss how certain assessment, planning, preparation, and executing techniques will increase the likelihood of a lasting repair.</a:t>
            </a:r>
            <a:endParaRPr lang="en-US" dirty="0"/>
          </a:p>
        </p:txBody>
      </p:sp>
    </p:spTree>
    <p:custDataLst>
      <p:tags r:id="rId1"/>
    </p:custDataLst>
    <p:extLst>
      <p:ext uri="{BB962C8B-B14F-4D97-AF65-F5344CB8AC3E}">
        <p14:creationId xmlns:p14="http://schemas.microsoft.com/office/powerpoint/2010/main" val="32347986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2"/>
                                        </p:tgtEl>
                                        <p:attrNameLst>
                                          <p:attrName>style.visibility</p:attrName>
                                        </p:attrNameLst>
                                      </p:cBhvr>
                                      <p:to>
                                        <p:strVal val="visible"/>
                                      </p:to>
                                    </p:set>
                                    <p:animEffect transition="in" filter="wipe(left)">
                                      <p:cBhvr>
                                        <p:cTn id="12" dur="1000"/>
                                        <p:tgtEl>
                                          <p:spTgt spid="42"/>
                                        </p:tgtEl>
                                      </p:cBhvr>
                                    </p:animEffect>
                                  </p:childTnLst>
                                </p:cTn>
                              </p:par>
                              <p:par>
                                <p:cTn id="13" presetID="10" presetClass="entr" presetSubtype="0" fill="hold" nodeType="with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500"/>
                                        <p:tgtEl>
                                          <p:spTgt spid="14"/>
                                        </p:tgtEl>
                                      </p:cBhvr>
                                    </p:animEffect>
                                  </p:childTnLst>
                                </p:cTn>
                              </p:par>
                              <p:par>
                                <p:cTn id="16" presetID="10" presetClass="entr" presetSubtype="0" fill="hold" nodeType="withEffect">
                                  <p:stCondLst>
                                    <p:cond delay="25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500"/>
                                        <p:tgtEl>
                                          <p:spTgt spid="10"/>
                                        </p:tgtEl>
                                      </p:cBhvr>
                                    </p:animEffect>
                                  </p:childTnLst>
                                </p:cTn>
                              </p:par>
                              <p:par>
                                <p:cTn id="19" presetID="10" presetClass="entr" presetSubtype="0" fill="hold" nodeType="withEffect">
                                  <p:stCondLst>
                                    <p:cond delay="50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500"/>
                                        <p:tgtEl>
                                          <p:spTgt spid="11"/>
                                        </p:tgtEl>
                                      </p:cBhvr>
                                    </p:animEffect>
                                  </p:childTnLst>
                                </p:cTn>
                              </p:par>
                              <p:par>
                                <p:cTn id="22" presetID="10" presetClass="entr" presetSubtype="0" fill="hold" nodeType="withEffect">
                                  <p:stCondLst>
                                    <p:cond delay="750"/>
                                  </p:stCondLst>
                                  <p:childTnLst>
                                    <p:set>
                                      <p:cBhvr>
                                        <p:cTn id="23" dur="1" fill="hold">
                                          <p:stCondLst>
                                            <p:cond delay="0"/>
                                          </p:stCondLst>
                                        </p:cTn>
                                        <p:tgtEl>
                                          <p:spTgt spid="12"/>
                                        </p:tgtEl>
                                        <p:attrNameLst>
                                          <p:attrName>style.visibility</p:attrName>
                                        </p:attrNameLst>
                                      </p:cBhvr>
                                      <p:to>
                                        <p:strVal val="visible"/>
                                      </p:to>
                                    </p:set>
                                    <p:animEffect transition="in" filter="fade">
                                      <p:cBhvr>
                                        <p:cTn id="24" dur="500"/>
                                        <p:tgtEl>
                                          <p:spTgt spid="12"/>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30"/>
                                        </p:tgtEl>
                                        <p:attrNameLst>
                                          <p:attrName>style.visibility</p:attrName>
                                        </p:attrNameLst>
                                      </p:cBhvr>
                                      <p:to>
                                        <p:strVal val="visible"/>
                                      </p:to>
                                    </p:set>
                                    <p:animEffect transition="in" filter="fade">
                                      <p:cBhvr>
                                        <p:cTn id="29" dur="10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P spid="13" grpId="0"/>
      <p:bldP spid="30"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a:p>
        </p:txBody>
      </p:sp>
      <p:sp>
        <p:nvSpPr>
          <p:cNvPr id="3" name="Subtitle 2"/>
          <p:cNvSpPr>
            <a:spLocks noGrp="1"/>
          </p:cNvSpPr>
          <p:nvPr>
            <p:ph type="subTitle" idx="1"/>
          </p:nvPr>
        </p:nvSpPr>
        <p:spPr/>
        <p:txBody>
          <a:bodyPr/>
          <a:lstStyle/>
          <a:p>
            <a:endParaRPr lang="en-US"/>
          </a:p>
        </p:txBody>
      </p:sp>
      <p:pic>
        <p:nvPicPr>
          <p:cNvPr id="11" name="Picture 2" descr="K:\Training\Image Library\Stock_Images\123RF\Deteriorated Concrete.jpg"/>
          <p:cNvPicPr>
            <a:picLocks noChangeAspect="1" noChangeArrowheads="1"/>
          </p:cNvPicPr>
          <p:nvPr/>
        </p:nvPicPr>
        <p:blipFill rotWithShape="1">
          <a:blip r:embed="rId5">
            <a:extLst>
              <a:ext uri="{28A0092B-C50C-407E-A947-70E740481C1C}">
                <a14:useLocalDpi xmlns:a14="http://schemas.microsoft.com/office/drawing/2010/main" val="0"/>
              </a:ext>
            </a:extLst>
          </a:blip>
          <a:srcRect t="4724"/>
          <a:stretch/>
        </p:blipFill>
        <p:spPr bwMode="auto">
          <a:xfrm>
            <a:off x="0" y="-117764"/>
            <a:ext cx="9144000" cy="6975764"/>
          </a:xfrm>
          <a:prstGeom prst="rect">
            <a:avLst/>
          </a:prstGeom>
          <a:noFill/>
          <a:extLst>
            <a:ext uri="{909E8E84-426E-40DD-AFC4-6F175D3DCCD1}">
              <a14:hiddenFill xmlns:a14="http://schemas.microsoft.com/office/drawing/2010/main">
                <a:solidFill>
                  <a:srgbClr val="FFFFFF"/>
                </a:solidFill>
              </a14:hiddenFill>
            </a:ext>
          </a:extLst>
        </p:spPr>
      </p:pic>
      <p:sp>
        <p:nvSpPr>
          <p:cNvPr id="12" name="Rectangle 11"/>
          <p:cNvSpPr/>
          <p:nvPr/>
        </p:nvSpPr>
        <p:spPr bwMode="auto">
          <a:xfrm>
            <a:off x="0" y="-117764"/>
            <a:ext cx="1817832" cy="6975764"/>
          </a:xfrm>
          <a:prstGeom prst="rect">
            <a:avLst/>
          </a:prstGeom>
          <a:solidFill>
            <a:schemeClr val="bg1"/>
          </a:solidFill>
          <a:ln w="9525" cap="flat" cmpd="sng" algn="ctr">
            <a:solidFill>
              <a:srgbClr val="FFFFFF"/>
            </a:solidFill>
            <a:prstDash val="solid"/>
            <a:round/>
            <a:headEnd type="none" w="med" len="med"/>
            <a:tailEnd type="none" w="med" len="med"/>
          </a:ln>
          <a:effectLst/>
        </p:spPr>
        <p:txBody>
          <a:bodyPr vert="horz" wrap="square" lIns="91429" tIns="45714" rIns="91429" bIns="45714" numCol="1" rtlCol="0" anchor="t" anchorCtr="0" compatLnSpc="1">
            <a:prstTxWarp prst="textNoShape">
              <a:avLst/>
            </a:prstTxWarp>
          </a:bodyPr>
          <a:lstStyle/>
          <a:p>
            <a:pPr marL="0" marR="0" indent="0" algn="r" defTabSz="914400" rtl="0" eaLnBrk="1" fontAlgn="base" latinLnBrk="0" hangingPunct="1">
              <a:lnSpc>
                <a:spcPct val="100000"/>
              </a:lnSpc>
              <a:spcBef>
                <a:spcPct val="20000"/>
              </a:spcBef>
              <a:spcAft>
                <a:spcPct val="0"/>
              </a:spcAft>
              <a:buClrTx/>
              <a:buSzTx/>
              <a:buFontTx/>
              <a:buNone/>
              <a:tabLst/>
            </a:pPr>
            <a:endParaRPr kumimoji="0" lang="en-US" sz="2400" b="0" i="0" u="none" strike="noStrike" cap="none" normalizeH="0" baseline="-25000" smtClean="0">
              <a:ln>
                <a:noFill/>
              </a:ln>
              <a:solidFill>
                <a:srgbClr val="4D4D4D"/>
              </a:solidFill>
              <a:effectLst/>
              <a:latin typeface="Eras Medium ITC" pitchFamily="34" charset="0"/>
            </a:endParaRPr>
          </a:p>
        </p:txBody>
      </p:sp>
      <p:sp>
        <p:nvSpPr>
          <p:cNvPr id="13" name="TextBox 12"/>
          <p:cNvSpPr txBox="1"/>
          <p:nvPr/>
        </p:nvSpPr>
        <p:spPr>
          <a:xfrm>
            <a:off x="1817832" y="2034020"/>
            <a:ext cx="7321550" cy="2662238"/>
          </a:xfrm>
          <a:prstGeom prst="rect">
            <a:avLst/>
          </a:prstGeom>
          <a:solidFill>
            <a:srgbClr val="FFFFFF">
              <a:alpha val="66000"/>
            </a:srgbClr>
          </a:solidFill>
        </p:spPr>
        <p:txBody>
          <a:bodyPr anchor="ctr"/>
          <a:lstStyle/>
          <a:p>
            <a:pPr algn="ctr" eaLnBrk="0" fontAlgn="auto" hangingPunct="0">
              <a:spcBef>
                <a:spcPts val="0"/>
              </a:spcBef>
              <a:spcAft>
                <a:spcPts val="0"/>
              </a:spcAft>
              <a:defRPr/>
            </a:pPr>
            <a:r>
              <a:rPr lang="en-US" sz="3200" b="1" dirty="0" smtClean="0">
                <a:latin typeface="Calibri" panose="020F0502020204030204" pitchFamily="34" charset="0"/>
              </a:rPr>
              <a:t>Concrete Repair Installation</a:t>
            </a:r>
          </a:p>
          <a:p>
            <a:pPr algn="ctr" eaLnBrk="0" fontAlgn="auto" hangingPunct="0">
              <a:spcBef>
                <a:spcPts val="0"/>
              </a:spcBef>
              <a:spcAft>
                <a:spcPts val="0"/>
              </a:spcAft>
              <a:defRPr/>
            </a:pPr>
            <a:r>
              <a:rPr lang="en-US" sz="2800" b="1" i="1" dirty="0" smtClean="0">
                <a:solidFill>
                  <a:schemeClr val="tx1">
                    <a:lumMod val="75000"/>
                    <a:lumOff val="25000"/>
                  </a:schemeClr>
                </a:solidFill>
                <a:latin typeface="Calibri" pitchFamily="34" charset="0"/>
              </a:rPr>
              <a:t>Proper Installation Practices for Successful Repairs</a:t>
            </a:r>
            <a:endParaRPr lang="en-US" sz="2800" b="1" i="1" dirty="0">
              <a:solidFill>
                <a:schemeClr val="tx1">
                  <a:lumMod val="75000"/>
                  <a:lumOff val="25000"/>
                </a:schemeClr>
              </a:solidFill>
              <a:latin typeface="Calibri" pitchFamily="34" charset="0"/>
              <a:cs typeface="+mn-cs"/>
            </a:endParaRPr>
          </a:p>
        </p:txBody>
      </p:sp>
      <p:sp>
        <p:nvSpPr>
          <p:cNvPr id="14" name="PPTShape_2"/>
          <p:cNvSpPr txBox="1">
            <a:spLocks noChangeArrowheads="1"/>
          </p:cNvSpPr>
          <p:nvPr/>
        </p:nvSpPr>
        <p:spPr bwMode="auto">
          <a:xfrm>
            <a:off x="209550" y="2286000"/>
            <a:ext cx="1381125" cy="1955800"/>
          </a:xfrm>
          <a:prstGeom prst="rect">
            <a:avLst/>
          </a:prstGeom>
          <a:solidFill>
            <a:schemeClr val="bg1">
              <a:alpha val="55000"/>
            </a:schemeClr>
          </a:solidFill>
          <a:ln w="9525" algn="ctr">
            <a:noFill/>
            <a:miter lim="800000"/>
            <a:headEnd/>
            <a:tailEnd/>
          </a:ln>
        </p:spPr>
        <p:txBody>
          <a:bodyPr lIns="91429" tIns="45714" rIns="91429" bIns="45714" anchor="ctr"/>
          <a:lstStyle/>
          <a:p>
            <a:pPr algn="ctr">
              <a:spcBef>
                <a:spcPts val="0"/>
              </a:spcBef>
              <a:defRPr/>
            </a:pPr>
            <a:r>
              <a:rPr lang="en-US" sz="1300" b="1" kern="0" spc="10" dirty="0">
                <a:latin typeface="Calibri" pitchFamily="34" charset="0"/>
              </a:rPr>
              <a:t>AIA Course Number:</a:t>
            </a:r>
          </a:p>
          <a:p>
            <a:pPr algn="ctr">
              <a:spcBef>
                <a:spcPts val="0"/>
              </a:spcBef>
              <a:defRPr/>
            </a:pPr>
            <a:r>
              <a:rPr lang="en-US" sz="1300" b="1" kern="0" spc="10" dirty="0" smtClean="0">
                <a:latin typeface="Calibri" pitchFamily="34" charset="0"/>
              </a:rPr>
              <a:t>AIA-RPSI0215</a:t>
            </a:r>
            <a:endParaRPr lang="en-US" sz="1300" b="1" kern="0" spc="10" dirty="0">
              <a:latin typeface="Calibri" pitchFamily="34" charset="0"/>
            </a:endParaRPr>
          </a:p>
          <a:p>
            <a:pPr algn="ctr">
              <a:spcBef>
                <a:spcPts val="0"/>
              </a:spcBef>
              <a:defRPr/>
            </a:pPr>
            <a:r>
              <a:rPr lang="en-US" sz="1300" b="1" kern="0" spc="10" dirty="0">
                <a:latin typeface="Calibri" pitchFamily="34" charset="0"/>
              </a:rPr>
              <a:t>____________</a:t>
            </a:r>
          </a:p>
          <a:p>
            <a:pPr algn="ctr">
              <a:spcBef>
                <a:spcPts val="0"/>
              </a:spcBef>
              <a:defRPr/>
            </a:pPr>
            <a:endParaRPr lang="en-US" sz="1300" b="1" kern="0" spc="10" dirty="0">
              <a:latin typeface="Calibri" pitchFamily="34" charset="0"/>
            </a:endParaRPr>
          </a:p>
          <a:p>
            <a:pPr algn="ctr">
              <a:spcBef>
                <a:spcPts val="0"/>
              </a:spcBef>
              <a:defRPr/>
            </a:pPr>
            <a:r>
              <a:rPr lang="en-US" sz="1300" b="1" kern="0" spc="10" dirty="0">
                <a:latin typeface="Calibri" pitchFamily="34" charset="0"/>
              </a:rPr>
              <a:t>AIA Provider: </a:t>
            </a:r>
            <a:r>
              <a:rPr lang="en-US" sz="1300" b="1" kern="0" spc="10" dirty="0" smtClean="0">
                <a:latin typeface="Calibri" pitchFamily="34" charset="0"/>
              </a:rPr>
              <a:t>50119826</a:t>
            </a:r>
            <a:endParaRPr lang="en-US" sz="1300" b="1" kern="0" spc="10" dirty="0">
              <a:latin typeface="Calibri" pitchFamily="34" charset="0"/>
            </a:endParaRPr>
          </a:p>
        </p:txBody>
      </p:sp>
      <p:pic>
        <p:nvPicPr>
          <p:cNvPr id="15" name="Picture 1"/>
          <p:cNvPicPr>
            <a:picLocks noChangeAspect="1"/>
          </p:cNvPicPr>
          <p:nvPr>
            <p:custDataLst>
              <p:tags r:id="rId2"/>
            </p:custDataLst>
          </p:nvPr>
        </p:nvPicPr>
        <p:blipFill>
          <a:blip r:embed="rId6">
            <a:extLst>
              <a:ext uri="{28A0092B-C50C-407E-A947-70E740481C1C}">
                <a14:useLocalDpi xmlns:a14="http://schemas.microsoft.com/office/drawing/2010/main" val="0"/>
              </a:ext>
            </a:extLst>
          </a:blip>
          <a:srcRect l="-2" r="693"/>
          <a:stretch>
            <a:fillRect/>
          </a:stretch>
        </p:blipFill>
        <p:spPr bwMode="auto">
          <a:xfrm>
            <a:off x="1588" y="163513"/>
            <a:ext cx="1820862" cy="968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extLst>
      <p:ext uri="{BB962C8B-B14F-4D97-AF65-F5344CB8AC3E}">
        <p14:creationId xmlns:p14="http://schemas.microsoft.com/office/powerpoint/2010/main" val="2462053178"/>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dirty="0" smtClean="0"/>
              <a:t>Assessing and Planning the Repair</a:t>
            </a:r>
            <a:endParaRPr lang="en-US" dirty="0"/>
          </a:p>
        </p:txBody>
      </p:sp>
    </p:spTree>
    <p:custDataLst>
      <p:tags r:id="rId1"/>
    </p:custDataLst>
    <p:extLst>
      <p:ext uri="{BB962C8B-B14F-4D97-AF65-F5344CB8AC3E}">
        <p14:creationId xmlns:p14="http://schemas.microsoft.com/office/powerpoint/2010/main" val="4221589670"/>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Assessing and Planning a Repair</a:t>
            </a:r>
            <a:endParaRPr lang="en-US" dirty="0"/>
          </a:p>
        </p:txBody>
      </p:sp>
      <p:sp>
        <p:nvSpPr>
          <p:cNvPr id="4" name="TextBox 3"/>
          <p:cNvSpPr txBox="1"/>
          <p:nvPr/>
        </p:nvSpPr>
        <p:spPr>
          <a:xfrm>
            <a:off x="609600" y="1295400"/>
            <a:ext cx="4648200" cy="523220"/>
          </a:xfrm>
          <a:prstGeom prst="rect">
            <a:avLst/>
          </a:prstGeom>
          <a:noFill/>
        </p:spPr>
        <p:txBody>
          <a:bodyPr wrap="square" rtlCol="0">
            <a:spAutoFit/>
          </a:bodyPr>
          <a:lstStyle/>
          <a:p>
            <a:pPr>
              <a:spcBef>
                <a:spcPts val="1200"/>
              </a:spcBef>
              <a:spcAft>
                <a:spcPts val="1200"/>
              </a:spcAft>
            </a:pPr>
            <a:r>
              <a:rPr lang="en-US" sz="2800" dirty="0" smtClean="0"/>
              <a:t>In this lesson we will cover…</a:t>
            </a:r>
          </a:p>
        </p:txBody>
      </p:sp>
      <p:sp>
        <p:nvSpPr>
          <p:cNvPr id="5" name="Rectangle 4"/>
          <p:cNvSpPr/>
          <p:nvPr/>
        </p:nvSpPr>
        <p:spPr>
          <a:xfrm>
            <a:off x="609600" y="2131207"/>
            <a:ext cx="3962400" cy="3477875"/>
          </a:xfrm>
          <a:prstGeom prst="rect">
            <a:avLst/>
          </a:prstGeom>
        </p:spPr>
        <p:txBody>
          <a:bodyPr wrap="square">
            <a:spAutoFit/>
          </a:bodyPr>
          <a:lstStyle/>
          <a:p>
            <a:pPr marL="742950" lvl="1" indent="-285750">
              <a:spcBef>
                <a:spcPts val="1200"/>
              </a:spcBef>
              <a:spcAft>
                <a:spcPts val="1200"/>
              </a:spcAft>
              <a:buFont typeface="Wingdings" panose="05000000000000000000" pitchFamily="2" charset="2"/>
              <a:buChar char="ü"/>
            </a:pPr>
            <a:r>
              <a:rPr lang="en-US" dirty="0" smtClean="0"/>
              <a:t>The elements a Project Engineer should look for when assessing the concrete structure.</a:t>
            </a:r>
          </a:p>
          <a:p>
            <a:pPr marL="742950" lvl="1" indent="-285750">
              <a:spcBef>
                <a:spcPts val="1200"/>
              </a:spcBef>
              <a:spcAft>
                <a:spcPts val="1200"/>
              </a:spcAft>
              <a:buFont typeface="Wingdings" panose="05000000000000000000" pitchFamily="2" charset="2"/>
              <a:buChar char="ü"/>
            </a:pPr>
            <a:r>
              <a:rPr lang="en-US" dirty="0" smtClean="0"/>
              <a:t>Other repair requirements that should be taken into consideration when planning a repair. </a:t>
            </a:r>
          </a:p>
          <a:p>
            <a:pPr marL="742950" lvl="1" indent="-285750">
              <a:spcBef>
                <a:spcPts val="1200"/>
              </a:spcBef>
              <a:spcAft>
                <a:spcPts val="1200"/>
              </a:spcAft>
              <a:buFont typeface="Wingdings" panose="05000000000000000000" pitchFamily="2" charset="2"/>
              <a:buChar char="ü"/>
            </a:pPr>
            <a:r>
              <a:rPr lang="en-US" dirty="0" smtClean="0"/>
              <a:t>How proprietary repair materials can help provide effective solutions.</a:t>
            </a:r>
          </a:p>
        </p:txBody>
      </p:sp>
      <p:pic>
        <p:nvPicPr>
          <p:cNvPr id="8196" name="Picture 4" descr="K:\Training\Image Library\Stock_Images\123RF\Deteriorated Column.jp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29208" r="27234"/>
          <a:stretch/>
        </p:blipFill>
        <p:spPr bwMode="auto">
          <a:xfrm>
            <a:off x="5257800" y="914400"/>
            <a:ext cx="3883436" cy="5943600"/>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39065374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10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fade">
                                      <p:cBhvr>
                                        <p:cTn id="12" dur="10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fade">
                                      <p:cBhvr>
                                        <p:cTn id="17" dur="10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2" descr="K:\Training\Image Library\Stock_Images\123RF\Damaged Concrete.jp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7445" r="21310"/>
          <a:stretch/>
        </p:blipFill>
        <p:spPr bwMode="auto">
          <a:xfrm>
            <a:off x="533400" y="1918704"/>
            <a:ext cx="3687752" cy="3880846"/>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r>
              <a:rPr lang="en-US" dirty="0" smtClean="0"/>
              <a:t>Assessing the Repair</a:t>
            </a:r>
            <a:endParaRPr lang="en-US" dirty="0"/>
          </a:p>
        </p:txBody>
      </p:sp>
      <p:grpSp>
        <p:nvGrpSpPr>
          <p:cNvPr id="5" name="Group 4"/>
          <p:cNvGrpSpPr/>
          <p:nvPr/>
        </p:nvGrpSpPr>
        <p:grpSpPr>
          <a:xfrm>
            <a:off x="1608841" y="1409473"/>
            <a:ext cx="1536870" cy="888546"/>
            <a:chOff x="75058" y="990600"/>
            <a:chExt cx="1536870" cy="888546"/>
          </a:xfrm>
        </p:grpSpPr>
        <p:sp>
          <p:nvSpPr>
            <p:cNvPr id="6" name="Rounded Rectangle 5"/>
            <p:cNvSpPr/>
            <p:nvPr/>
          </p:nvSpPr>
          <p:spPr>
            <a:xfrm>
              <a:off x="75058" y="990600"/>
              <a:ext cx="1536870" cy="888546"/>
            </a:xfrm>
            <a:prstGeom prst="roundRect">
              <a:avLst/>
            </a:prstGeom>
            <a:gradFill>
              <a:gsLst>
                <a:gs pos="0">
                  <a:schemeClr val="lt1">
                    <a:tint val="40000"/>
                    <a:satMod val="350000"/>
                  </a:schemeClr>
                </a:gs>
                <a:gs pos="40000">
                  <a:schemeClr val="lt1">
                    <a:tint val="45000"/>
                    <a:shade val="99000"/>
                    <a:satMod val="350000"/>
                  </a:schemeClr>
                </a:gs>
                <a:gs pos="100000">
                  <a:schemeClr val="accent6">
                    <a:lumMod val="20000"/>
                    <a:lumOff val="80000"/>
                  </a:schemeClr>
                </a:gs>
              </a:gsLst>
            </a:gradFill>
          </p:spPr>
          <p:style>
            <a:lnRef idx="1">
              <a:schemeClr val="accent5"/>
            </a:lnRef>
            <a:fillRef idx="1002">
              <a:schemeClr val="lt1"/>
            </a:fillRef>
            <a:effectRef idx="2">
              <a:schemeClr val="accent5"/>
            </a:effectRef>
            <a:fontRef idx="minor">
              <a:schemeClr val="lt1"/>
            </a:fontRef>
          </p:style>
          <p:txBody>
            <a:bodyPr/>
            <a:lstStyle/>
            <a:p>
              <a:endParaRPr lang="en-US"/>
            </a:p>
          </p:txBody>
        </p:sp>
        <p:sp>
          <p:nvSpPr>
            <p:cNvPr id="7" name="TextBox 6"/>
            <p:cNvSpPr txBox="1"/>
            <p:nvPr/>
          </p:nvSpPr>
          <p:spPr>
            <a:xfrm>
              <a:off x="287798" y="1181286"/>
              <a:ext cx="1124645" cy="523220"/>
            </a:xfrm>
            <a:prstGeom prst="rect">
              <a:avLst/>
            </a:prstGeom>
            <a:noFill/>
          </p:spPr>
          <p:txBody>
            <a:bodyPr wrap="square" rtlCol="0">
              <a:spAutoFit/>
            </a:bodyPr>
            <a:lstStyle/>
            <a:p>
              <a:r>
                <a:rPr lang="en-US" sz="2800" dirty="0" smtClean="0"/>
                <a:t>Assess</a:t>
              </a:r>
              <a:endParaRPr lang="en-US" sz="2800" dirty="0"/>
            </a:p>
          </p:txBody>
        </p:sp>
      </p:grpSp>
      <p:sp>
        <p:nvSpPr>
          <p:cNvPr id="12" name="TextBox 11"/>
          <p:cNvSpPr txBox="1"/>
          <p:nvPr/>
        </p:nvSpPr>
        <p:spPr>
          <a:xfrm>
            <a:off x="4456252" y="1791154"/>
            <a:ext cx="4495800" cy="954107"/>
          </a:xfrm>
          <a:prstGeom prst="rect">
            <a:avLst/>
          </a:prstGeom>
          <a:noFill/>
        </p:spPr>
        <p:txBody>
          <a:bodyPr wrap="square" rtlCol="0">
            <a:spAutoFit/>
          </a:bodyPr>
          <a:lstStyle/>
          <a:p>
            <a:pPr algn="ctr"/>
            <a:r>
              <a:rPr lang="en-US" sz="2800" dirty="0" smtClean="0">
                <a:solidFill>
                  <a:schemeClr val="accent1">
                    <a:lumMod val="50000"/>
                  </a:schemeClr>
                </a:solidFill>
              </a:rPr>
              <a:t>Sometimes the cause of the concrete failure is obvious</a:t>
            </a:r>
            <a:endParaRPr lang="en-US" sz="2800" dirty="0">
              <a:solidFill>
                <a:schemeClr val="accent1">
                  <a:lumMod val="50000"/>
                </a:schemeClr>
              </a:solidFill>
            </a:endParaRPr>
          </a:p>
        </p:txBody>
      </p:sp>
      <p:sp>
        <p:nvSpPr>
          <p:cNvPr id="13" name="TextBox 12"/>
          <p:cNvSpPr txBox="1"/>
          <p:nvPr/>
        </p:nvSpPr>
        <p:spPr>
          <a:xfrm>
            <a:off x="5054096" y="2745262"/>
            <a:ext cx="3300112" cy="523220"/>
          </a:xfrm>
          <a:prstGeom prst="rect">
            <a:avLst/>
          </a:prstGeom>
          <a:noFill/>
        </p:spPr>
        <p:txBody>
          <a:bodyPr wrap="square" rtlCol="0">
            <a:spAutoFit/>
          </a:bodyPr>
          <a:lstStyle/>
          <a:p>
            <a:pPr algn="ctr"/>
            <a:r>
              <a:rPr lang="en-US" sz="2800" dirty="0" smtClean="0">
                <a:solidFill>
                  <a:schemeClr val="accent1">
                    <a:lumMod val="50000"/>
                  </a:schemeClr>
                </a:solidFill>
              </a:rPr>
              <a:t>…sometimes it’s not.</a:t>
            </a:r>
            <a:endParaRPr lang="en-US" sz="2800" dirty="0">
              <a:solidFill>
                <a:schemeClr val="accent1">
                  <a:lumMod val="50000"/>
                </a:schemeClr>
              </a:solidFill>
            </a:endParaRPr>
          </a:p>
        </p:txBody>
      </p:sp>
      <p:grpSp>
        <p:nvGrpSpPr>
          <p:cNvPr id="17" name="Group 16"/>
          <p:cNvGrpSpPr/>
          <p:nvPr/>
        </p:nvGrpSpPr>
        <p:grpSpPr>
          <a:xfrm>
            <a:off x="4608652" y="3420730"/>
            <a:ext cx="4190999" cy="2286003"/>
            <a:chOff x="2149911" y="3986267"/>
            <a:chExt cx="13571029" cy="1867888"/>
          </a:xfrm>
        </p:grpSpPr>
        <p:sp>
          <p:nvSpPr>
            <p:cNvPr id="18" name="Rounded Rectangle 17"/>
            <p:cNvSpPr/>
            <p:nvPr/>
          </p:nvSpPr>
          <p:spPr>
            <a:xfrm>
              <a:off x="2149911" y="3986267"/>
              <a:ext cx="13347904" cy="1867887"/>
            </a:xfrm>
            <a:prstGeom prst="roundRect">
              <a:avLst/>
            </a:prstGeom>
            <a:solidFill>
              <a:schemeClr val="bg2">
                <a:lumMod val="20000"/>
                <a:lumOff val="80000"/>
              </a:schemeClr>
            </a:solidFill>
            <a:ln w="12700">
              <a:solidFill>
                <a:schemeClr val="bg2">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Box 18"/>
            <p:cNvSpPr txBox="1"/>
            <p:nvPr/>
          </p:nvSpPr>
          <p:spPr>
            <a:xfrm>
              <a:off x="2477390" y="4036820"/>
              <a:ext cx="13243550" cy="1817335"/>
            </a:xfrm>
            <a:prstGeom prst="rect">
              <a:avLst/>
            </a:prstGeom>
            <a:noFill/>
          </p:spPr>
          <p:txBody>
            <a:bodyPr wrap="square" rtlCol="0">
              <a:spAutoFit/>
            </a:bodyPr>
            <a:lstStyle/>
            <a:p>
              <a:pPr algn="ctr">
                <a:spcBef>
                  <a:spcPts val="1200"/>
                </a:spcBef>
                <a:spcAft>
                  <a:spcPts val="1200"/>
                </a:spcAft>
              </a:pPr>
              <a:r>
                <a:rPr lang="en-US" sz="2800" dirty="0" smtClean="0"/>
                <a:t>The Project Engineer should </a:t>
              </a:r>
              <a:r>
                <a:rPr lang="en-US" sz="2800" dirty="0"/>
                <a:t>conduct a thorough assessment of the damaged area in order to plan the best repair.</a:t>
              </a:r>
            </a:p>
          </p:txBody>
        </p:sp>
      </p:grpSp>
    </p:spTree>
    <p:custDataLst>
      <p:tags r:id="rId1"/>
    </p:custDataLst>
    <p:extLst>
      <p:ext uri="{BB962C8B-B14F-4D97-AF65-F5344CB8AC3E}">
        <p14:creationId xmlns:p14="http://schemas.microsoft.com/office/powerpoint/2010/main" val="29321032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10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1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Picture 6" descr="K:\Training\Image Library\Stock_Images\Architects.jp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15830"/>
          <a:stretch/>
        </p:blipFill>
        <p:spPr bwMode="auto">
          <a:xfrm>
            <a:off x="3352800" y="2037830"/>
            <a:ext cx="2072064" cy="1479026"/>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6" name="Picture 3" descr="K:\Training\Projects\Customer\AIA\Online Courses\Concrete Repair Applications\Images\Water issues.jp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t="9643"/>
          <a:stretch/>
        </p:blipFill>
        <p:spPr bwMode="auto">
          <a:xfrm>
            <a:off x="685800" y="2054390"/>
            <a:ext cx="2133600" cy="1445906"/>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2" descr="K:\Training\Projects\Customer\AIA\Online Courses\Concrete Repair Applications\Images\Tensile pull-off test.bmp"/>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019800" y="2054390"/>
            <a:ext cx="2178265" cy="1506362"/>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r>
              <a:rPr lang="en-US" dirty="0" smtClean="0"/>
              <a:t>Assessing the Repair</a:t>
            </a:r>
            <a:endParaRPr lang="en-US" dirty="0"/>
          </a:p>
        </p:txBody>
      </p:sp>
      <p:sp>
        <p:nvSpPr>
          <p:cNvPr id="4" name="TextBox 3"/>
          <p:cNvSpPr txBox="1"/>
          <p:nvPr/>
        </p:nvSpPr>
        <p:spPr>
          <a:xfrm>
            <a:off x="266700" y="1151060"/>
            <a:ext cx="8610600" cy="523220"/>
          </a:xfrm>
          <a:prstGeom prst="rect">
            <a:avLst/>
          </a:prstGeom>
          <a:noFill/>
        </p:spPr>
        <p:txBody>
          <a:bodyPr wrap="square" rtlCol="0">
            <a:spAutoFit/>
          </a:bodyPr>
          <a:lstStyle/>
          <a:p>
            <a:pPr algn="ctr"/>
            <a:r>
              <a:rPr lang="en-US" sz="2800" dirty="0" smtClean="0"/>
              <a:t>How does the Project </a:t>
            </a:r>
            <a:r>
              <a:rPr lang="en-US" sz="2800" dirty="0"/>
              <a:t>E</a:t>
            </a:r>
            <a:r>
              <a:rPr lang="en-US" sz="2800" dirty="0" smtClean="0"/>
              <a:t>ngineer assess damaged concrete?</a:t>
            </a:r>
          </a:p>
        </p:txBody>
      </p:sp>
      <p:grpSp>
        <p:nvGrpSpPr>
          <p:cNvPr id="12" name="Group 11"/>
          <p:cNvGrpSpPr/>
          <p:nvPr/>
        </p:nvGrpSpPr>
        <p:grpSpPr>
          <a:xfrm>
            <a:off x="1066800" y="3252283"/>
            <a:ext cx="2133600" cy="2766144"/>
            <a:chOff x="729873" y="2163912"/>
            <a:chExt cx="2705880" cy="2636688"/>
          </a:xfrm>
        </p:grpSpPr>
        <p:grpSp>
          <p:nvGrpSpPr>
            <p:cNvPr id="7" name="Group 6"/>
            <p:cNvGrpSpPr/>
            <p:nvPr/>
          </p:nvGrpSpPr>
          <p:grpSpPr>
            <a:xfrm>
              <a:off x="729873" y="2163912"/>
              <a:ext cx="2705880" cy="1036487"/>
              <a:chOff x="2476" y="703745"/>
              <a:chExt cx="2414587" cy="938705"/>
            </a:xfrm>
          </p:grpSpPr>
          <p:sp>
            <p:nvSpPr>
              <p:cNvPr id="8" name="Rectangle 7"/>
              <p:cNvSpPr/>
              <p:nvPr/>
            </p:nvSpPr>
            <p:spPr>
              <a:xfrm>
                <a:off x="2476" y="772757"/>
                <a:ext cx="2414587" cy="774934"/>
              </a:xfrm>
              <a:prstGeom prst="rect">
                <a:avLst/>
              </a:pr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en-US"/>
              </a:p>
            </p:txBody>
          </p:sp>
          <p:sp>
            <p:nvSpPr>
              <p:cNvPr id="9" name="Rectangle 8"/>
              <p:cNvSpPr/>
              <p:nvPr/>
            </p:nvSpPr>
            <p:spPr>
              <a:xfrm>
                <a:off x="2476" y="703745"/>
                <a:ext cx="2414587" cy="938705"/>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84912" tIns="105664" rIns="184912" bIns="105664" numCol="1" spcCol="1270" anchor="ctr" anchorCtr="0">
                <a:noAutofit/>
              </a:bodyPr>
              <a:lstStyle/>
              <a:p>
                <a:pPr lvl="0" algn="ctr" defTabSz="1155700">
                  <a:lnSpc>
                    <a:spcPct val="90000"/>
                  </a:lnSpc>
                  <a:spcBef>
                    <a:spcPct val="0"/>
                  </a:spcBef>
                  <a:spcAft>
                    <a:spcPct val="35000"/>
                  </a:spcAft>
                </a:pPr>
                <a:r>
                  <a:rPr lang="en-US" sz="2600" kern="1200" dirty="0" smtClean="0">
                    <a:solidFill>
                      <a:schemeClr val="tx1">
                        <a:lumMod val="85000"/>
                        <a:lumOff val="15000"/>
                      </a:schemeClr>
                    </a:solidFill>
                  </a:rPr>
                  <a:t>Visual Inspection</a:t>
                </a:r>
                <a:endParaRPr lang="en-US" sz="2600" kern="1200" dirty="0">
                  <a:solidFill>
                    <a:schemeClr val="tx1">
                      <a:lumMod val="85000"/>
                      <a:lumOff val="15000"/>
                    </a:schemeClr>
                  </a:solidFill>
                </a:endParaRPr>
              </a:p>
            </p:txBody>
          </p:sp>
        </p:grpSp>
        <p:sp>
          <p:nvSpPr>
            <p:cNvPr id="11" name="Rectangle 10"/>
            <p:cNvSpPr/>
            <p:nvPr/>
          </p:nvSpPr>
          <p:spPr>
            <a:xfrm>
              <a:off x="729873" y="3048000"/>
              <a:ext cx="2705879" cy="1752600"/>
            </a:xfrm>
            <a:prstGeom prst="rect">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a:lstStyle/>
            <a:p>
              <a:endParaRPr lang="en-US"/>
            </a:p>
          </p:txBody>
        </p:sp>
        <p:sp>
          <p:nvSpPr>
            <p:cNvPr id="10" name="Rectangle 9"/>
            <p:cNvSpPr/>
            <p:nvPr/>
          </p:nvSpPr>
          <p:spPr>
            <a:xfrm>
              <a:off x="729873" y="3078311"/>
              <a:ext cx="2705880" cy="1722289"/>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96012" tIns="96012" rIns="128016" bIns="144018" numCol="1" spcCol="1270" anchor="t" anchorCtr="0">
              <a:noAutofit/>
            </a:bodyPr>
            <a:lstStyle/>
            <a:p>
              <a:pPr marL="171450" lvl="1" indent="-171450" algn="l" defTabSz="800100">
                <a:lnSpc>
                  <a:spcPct val="90000"/>
                </a:lnSpc>
                <a:buChar char="••"/>
              </a:pPr>
              <a:r>
                <a:rPr lang="en-US" sz="1400" kern="1200" dirty="0" smtClean="0"/>
                <a:t>Note observable characteristics of failure (moving or non-moving cracks?)</a:t>
              </a:r>
              <a:endParaRPr lang="en-US" sz="1400" kern="1200" dirty="0"/>
            </a:p>
            <a:p>
              <a:pPr marL="171450" lvl="1" indent="-171450" algn="l" defTabSz="800100">
                <a:lnSpc>
                  <a:spcPct val="90000"/>
                </a:lnSpc>
                <a:buChar char="••"/>
              </a:pPr>
              <a:r>
                <a:rPr lang="en-US" sz="1400" kern="1200" dirty="0" smtClean="0"/>
                <a:t>Note environment </a:t>
              </a:r>
              <a:endParaRPr lang="en-US" sz="1400" kern="1200" dirty="0"/>
            </a:p>
            <a:p>
              <a:pPr marL="171450" lvl="1" indent="-171450" algn="l" defTabSz="800100">
                <a:lnSpc>
                  <a:spcPct val="90000"/>
                </a:lnSpc>
                <a:buChar char="••"/>
              </a:pPr>
              <a:r>
                <a:rPr lang="en-US" sz="1400" kern="1200" dirty="0" smtClean="0"/>
                <a:t>Note potential loads</a:t>
              </a:r>
              <a:endParaRPr lang="en-US" sz="1400" kern="1200" dirty="0"/>
            </a:p>
          </p:txBody>
        </p:sp>
      </p:grpSp>
      <p:grpSp>
        <p:nvGrpSpPr>
          <p:cNvPr id="13" name="Group 12"/>
          <p:cNvGrpSpPr/>
          <p:nvPr/>
        </p:nvGrpSpPr>
        <p:grpSpPr>
          <a:xfrm>
            <a:off x="3730127" y="3252283"/>
            <a:ext cx="2064746" cy="2766144"/>
            <a:chOff x="729873" y="2163912"/>
            <a:chExt cx="2705880" cy="2636688"/>
          </a:xfrm>
        </p:grpSpPr>
        <p:grpSp>
          <p:nvGrpSpPr>
            <p:cNvPr id="14" name="Group 13"/>
            <p:cNvGrpSpPr/>
            <p:nvPr/>
          </p:nvGrpSpPr>
          <p:grpSpPr>
            <a:xfrm>
              <a:off x="729873" y="2163912"/>
              <a:ext cx="2705880" cy="1036487"/>
              <a:chOff x="2476" y="703745"/>
              <a:chExt cx="2414587" cy="938705"/>
            </a:xfrm>
          </p:grpSpPr>
          <p:sp>
            <p:nvSpPr>
              <p:cNvPr id="17" name="Rectangle 16"/>
              <p:cNvSpPr/>
              <p:nvPr/>
            </p:nvSpPr>
            <p:spPr>
              <a:xfrm>
                <a:off x="2476" y="772757"/>
                <a:ext cx="2414587" cy="774934"/>
              </a:xfrm>
              <a:prstGeom prst="rect">
                <a:avLst/>
              </a:pr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en-US"/>
              </a:p>
            </p:txBody>
          </p:sp>
          <p:sp>
            <p:nvSpPr>
              <p:cNvPr id="18" name="Rectangle 17"/>
              <p:cNvSpPr/>
              <p:nvPr/>
            </p:nvSpPr>
            <p:spPr>
              <a:xfrm>
                <a:off x="2476" y="703745"/>
                <a:ext cx="2414587" cy="938705"/>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84912" tIns="105664" rIns="184912" bIns="105664" numCol="1" spcCol="1270" anchor="ctr" anchorCtr="0">
                <a:noAutofit/>
              </a:bodyPr>
              <a:lstStyle/>
              <a:p>
                <a:pPr lvl="0" algn="ctr" defTabSz="1155700">
                  <a:lnSpc>
                    <a:spcPct val="90000"/>
                  </a:lnSpc>
                  <a:spcBef>
                    <a:spcPct val="0"/>
                  </a:spcBef>
                  <a:spcAft>
                    <a:spcPct val="35000"/>
                  </a:spcAft>
                </a:pPr>
                <a:r>
                  <a:rPr lang="en-US" sz="2600" kern="1200" dirty="0" smtClean="0">
                    <a:solidFill>
                      <a:schemeClr val="tx1">
                        <a:lumMod val="85000"/>
                        <a:lumOff val="15000"/>
                      </a:schemeClr>
                    </a:solidFill>
                  </a:rPr>
                  <a:t>Collection of Data</a:t>
                </a:r>
                <a:endParaRPr lang="en-US" sz="2600" kern="1200" dirty="0">
                  <a:solidFill>
                    <a:schemeClr val="tx1">
                      <a:lumMod val="85000"/>
                      <a:lumOff val="15000"/>
                    </a:schemeClr>
                  </a:solidFill>
                </a:endParaRPr>
              </a:p>
            </p:txBody>
          </p:sp>
        </p:grpSp>
        <p:sp>
          <p:nvSpPr>
            <p:cNvPr id="15" name="Rectangle 14"/>
            <p:cNvSpPr/>
            <p:nvPr/>
          </p:nvSpPr>
          <p:spPr>
            <a:xfrm>
              <a:off x="729873" y="3048000"/>
              <a:ext cx="2705879" cy="1752600"/>
            </a:xfrm>
            <a:prstGeom prst="rect">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a:lstStyle/>
            <a:p>
              <a:endParaRPr lang="en-US"/>
            </a:p>
          </p:txBody>
        </p:sp>
        <p:sp>
          <p:nvSpPr>
            <p:cNvPr id="16" name="Rectangle 15"/>
            <p:cNvSpPr/>
            <p:nvPr/>
          </p:nvSpPr>
          <p:spPr>
            <a:xfrm>
              <a:off x="729873" y="3078311"/>
              <a:ext cx="2705880" cy="1722289"/>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96012" tIns="96012" rIns="128016" bIns="144018" numCol="1" spcCol="1270" anchor="t" anchorCtr="0">
              <a:noAutofit/>
            </a:bodyPr>
            <a:lstStyle/>
            <a:p>
              <a:pPr marL="171450" lvl="1" indent="-171450" defTabSz="800100">
                <a:lnSpc>
                  <a:spcPct val="90000"/>
                </a:lnSpc>
                <a:buChar char="••"/>
              </a:pPr>
              <a:r>
                <a:rPr lang="en-US" sz="1400" dirty="0"/>
                <a:t>Original construction documents and drawings</a:t>
              </a:r>
            </a:p>
            <a:p>
              <a:pPr marL="171450" lvl="1" indent="-171450" defTabSz="800100">
                <a:lnSpc>
                  <a:spcPct val="90000"/>
                </a:lnSpc>
                <a:buChar char="••"/>
              </a:pPr>
              <a:r>
                <a:rPr lang="en-US" sz="1400" dirty="0"/>
                <a:t>Soil reports</a:t>
              </a:r>
            </a:p>
            <a:p>
              <a:pPr marL="171450" lvl="1" indent="-171450" defTabSz="800100">
                <a:lnSpc>
                  <a:spcPct val="90000"/>
                </a:lnSpc>
                <a:buChar char="••"/>
              </a:pPr>
              <a:r>
                <a:rPr lang="en-US" sz="1400" dirty="0"/>
                <a:t>Maintenance records</a:t>
              </a:r>
            </a:p>
            <a:p>
              <a:pPr marL="171450" lvl="1" indent="-171450" defTabSz="800100">
                <a:lnSpc>
                  <a:spcPct val="90000"/>
                </a:lnSpc>
                <a:buChar char="••"/>
              </a:pPr>
              <a:r>
                <a:rPr lang="en-US" sz="1400" dirty="0"/>
                <a:t>Inspection reports</a:t>
              </a:r>
            </a:p>
            <a:p>
              <a:pPr marL="171450" lvl="1" indent="-171450" defTabSz="800100">
                <a:lnSpc>
                  <a:spcPct val="90000"/>
                </a:lnSpc>
                <a:buChar char="••"/>
              </a:pPr>
              <a:r>
                <a:rPr lang="en-US" sz="1400" dirty="0"/>
                <a:t>Quality control documents</a:t>
              </a:r>
            </a:p>
          </p:txBody>
        </p:sp>
      </p:grpSp>
      <p:grpSp>
        <p:nvGrpSpPr>
          <p:cNvPr id="19" name="Group 18"/>
          <p:cNvGrpSpPr/>
          <p:nvPr/>
        </p:nvGrpSpPr>
        <p:grpSpPr>
          <a:xfrm>
            <a:off x="6400800" y="3250911"/>
            <a:ext cx="2178266" cy="2768889"/>
            <a:chOff x="729873" y="2163912"/>
            <a:chExt cx="2705880" cy="2636688"/>
          </a:xfrm>
        </p:grpSpPr>
        <p:grpSp>
          <p:nvGrpSpPr>
            <p:cNvPr id="20" name="Group 19"/>
            <p:cNvGrpSpPr/>
            <p:nvPr/>
          </p:nvGrpSpPr>
          <p:grpSpPr>
            <a:xfrm>
              <a:off x="729873" y="2163912"/>
              <a:ext cx="2705880" cy="1036487"/>
              <a:chOff x="2476" y="703745"/>
              <a:chExt cx="2414587" cy="938705"/>
            </a:xfrm>
          </p:grpSpPr>
          <p:sp>
            <p:nvSpPr>
              <p:cNvPr id="23" name="Rectangle 22"/>
              <p:cNvSpPr/>
              <p:nvPr/>
            </p:nvSpPr>
            <p:spPr>
              <a:xfrm>
                <a:off x="2476" y="772757"/>
                <a:ext cx="2414587" cy="774934"/>
              </a:xfrm>
              <a:prstGeom prst="rect">
                <a:avLst/>
              </a:pr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en-US"/>
              </a:p>
            </p:txBody>
          </p:sp>
          <p:sp>
            <p:nvSpPr>
              <p:cNvPr id="24" name="Rectangle 23"/>
              <p:cNvSpPr/>
              <p:nvPr/>
            </p:nvSpPr>
            <p:spPr>
              <a:xfrm>
                <a:off x="2476" y="703745"/>
                <a:ext cx="2414587" cy="938705"/>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84912" tIns="105664" rIns="184912" bIns="105664" numCol="1" spcCol="1270" anchor="ctr" anchorCtr="0">
                <a:noAutofit/>
              </a:bodyPr>
              <a:lstStyle/>
              <a:p>
                <a:pPr lvl="0" algn="ctr" defTabSz="1155700">
                  <a:lnSpc>
                    <a:spcPct val="90000"/>
                  </a:lnSpc>
                  <a:spcBef>
                    <a:spcPct val="0"/>
                  </a:spcBef>
                  <a:spcAft>
                    <a:spcPct val="35000"/>
                  </a:spcAft>
                </a:pPr>
                <a:r>
                  <a:rPr lang="en-US" sz="2600" kern="1200" dirty="0" smtClean="0">
                    <a:solidFill>
                      <a:schemeClr val="tx1">
                        <a:lumMod val="85000"/>
                        <a:lumOff val="15000"/>
                      </a:schemeClr>
                    </a:solidFill>
                  </a:rPr>
                  <a:t>Testing and Examination</a:t>
                </a:r>
                <a:endParaRPr lang="en-US" sz="2600" kern="1200" dirty="0">
                  <a:solidFill>
                    <a:schemeClr val="tx1">
                      <a:lumMod val="85000"/>
                      <a:lumOff val="15000"/>
                    </a:schemeClr>
                  </a:solidFill>
                </a:endParaRPr>
              </a:p>
            </p:txBody>
          </p:sp>
        </p:grpSp>
        <p:sp>
          <p:nvSpPr>
            <p:cNvPr id="21" name="Rectangle 20"/>
            <p:cNvSpPr/>
            <p:nvPr/>
          </p:nvSpPr>
          <p:spPr>
            <a:xfrm>
              <a:off x="729873" y="3048000"/>
              <a:ext cx="2705879" cy="1752600"/>
            </a:xfrm>
            <a:prstGeom prst="rect">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a:lstStyle/>
            <a:p>
              <a:endParaRPr lang="en-US"/>
            </a:p>
          </p:txBody>
        </p:sp>
        <p:sp>
          <p:nvSpPr>
            <p:cNvPr id="22" name="Rectangle 21"/>
            <p:cNvSpPr/>
            <p:nvPr/>
          </p:nvSpPr>
          <p:spPr>
            <a:xfrm>
              <a:off x="729873" y="3078311"/>
              <a:ext cx="2705880" cy="1722289"/>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96012" tIns="96012" rIns="128016" bIns="144018" numCol="1" spcCol="1270" anchor="t" anchorCtr="0">
              <a:noAutofit/>
            </a:bodyPr>
            <a:lstStyle/>
            <a:p>
              <a:pPr marL="171450" lvl="1" indent="-171450" defTabSz="800100">
                <a:lnSpc>
                  <a:spcPct val="90000"/>
                </a:lnSpc>
                <a:buChar char="••"/>
              </a:pPr>
              <a:r>
                <a:rPr lang="en-US" sz="1400" dirty="0" smtClean="0"/>
                <a:t>Chloride and sulfate content test</a:t>
              </a:r>
            </a:p>
            <a:p>
              <a:pPr marL="171450" lvl="1" indent="-171450" defTabSz="800100">
                <a:lnSpc>
                  <a:spcPct val="90000"/>
                </a:lnSpc>
                <a:buChar char="••"/>
              </a:pPr>
              <a:r>
                <a:rPr lang="en-US" sz="1400" dirty="0" smtClean="0"/>
                <a:t>Alkalinity test</a:t>
              </a:r>
            </a:p>
            <a:p>
              <a:pPr marL="171450" lvl="1" indent="-171450" defTabSz="800100">
                <a:lnSpc>
                  <a:spcPct val="90000"/>
                </a:lnSpc>
                <a:buChar char="••"/>
              </a:pPr>
              <a:r>
                <a:rPr lang="en-US" sz="1400" dirty="0" smtClean="0"/>
                <a:t>Depth of carbonation test</a:t>
              </a:r>
            </a:p>
            <a:p>
              <a:pPr marL="171450" lvl="1" indent="-171450" defTabSz="800100">
                <a:lnSpc>
                  <a:spcPct val="90000"/>
                </a:lnSpc>
                <a:buChar char="••"/>
              </a:pPr>
              <a:r>
                <a:rPr lang="en-US" sz="1400" dirty="0" smtClean="0"/>
                <a:t>Crack movement test</a:t>
              </a:r>
              <a:endParaRPr lang="en-US" sz="1400" dirty="0"/>
            </a:p>
          </p:txBody>
        </p:sp>
      </p:grpSp>
      <p:sp>
        <p:nvSpPr>
          <p:cNvPr id="27" name="Right Arrow 26"/>
          <p:cNvSpPr/>
          <p:nvPr/>
        </p:nvSpPr>
        <p:spPr>
          <a:xfrm>
            <a:off x="2971800" y="3643571"/>
            <a:ext cx="685800" cy="304800"/>
          </a:xfrm>
          <a:prstGeom prst="rightArrow">
            <a:avLst/>
          </a:prstGeom>
          <a:solidFill>
            <a:schemeClr val="bg2">
              <a:lumMod val="20000"/>
              <a:lumOff val="80000"/>
            </a:schemeClr>
          </a:solidFill>
          <a:ln w="12700">
            <a:solidFill>
              <a:schemeClr val="bg2">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ight Arrow 27"/>
          <p:cNvSpPr/>
          <p:nvPr/>
        </p:nvSpPr>
        <p:spPr>
          <a:xfrm>
            <a:off x="5715000" y="3642738"/>
            <a:ext cx="685800" cy="304800"/>
          </a:xfrm>
          <a:prstGeom prst="rightArrow">
            <a:avLst/>
          </a:prstGeom>
          <a:solidFill>
            <a:schemeClr val="bg2">
              <a:lumMod val="20000"/>
              <a:lumOff val="80000"/>
            </a:schemeClr>
          </a:solidFill>
          <a:ln w="12700">
            <a:solidFill>
              <a:schemeClr val="bg2">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27510545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childTnLst>
                                </p:cTn>
                              </p:par>
                              <p:par>
                                <p:cTn id="8" presetID="10" presetClass="entr" presetSubtype="0" fill="hold"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1000"/>
                                        <p:tgtEl>
                                          <p:spTgt spid="12"/>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27"/>
                                        </p:tgtEl>
                                        <p:attrNameLst>
                                          <p:attrName>style.visibility</p:attrName>
                                        </p:attrNameLst>
                                      </p:cBhvr>
                                      <p:to>
                                        <p:strVal val="visible"/>
                                      </p:to>
                                    </p:set>
                                    <p:animEffect transition="in" filter="fade">
                                      <p:cBhvr>
                                        <p:cTn id="15" dur="1000"/>
                                        <p:tgtEl>
                                          <p:spTgt spid="27"/>
                                        </p:tgtEl>
                                      </p:cBhvr>
                                    </p:animEffect>
                                  </p:childTnLst>
                                </p:cTn>
                              </p:par>
                              <p:par>
                                <p:cTn id="16" presetID="10" presetClass="entr" presetSubtype="0" fill="hold" nodeType="withEffect">
                                  <p:stCondLst>
                                    <p:cond delay="0"/>
                                  </p:stCondLst>
                                  <p:childTnLst>
                                    <p:set>
                                      <p:cBhvr>
                                        <p:cTn id="17" dur="1" fill="hold">
                                          <p:stCondLst>
                                            <p:cond delay="0"/>
                                          </p:stCondLst>
                                        </p:cTn>
                                        <p:tgtEl>
                                          <p:spTgt spid="26"/>
                                        </p:tgtEl>
                                        <p:attrNameLst>
                                          <p:attrName>style.visibility</p:attrName>
                                        </p:attrNameLst>
                                      </p:cBhvr>
                                      <p:to>
                                        <p:strVal val="visible"/>
                                      </p:to>
                                    </p:set>
                                    <p:animEffect transition="in" filter="fade">
                                      <p:cBhvr>
                                        <p:cTn id="18" dur="1000"/>
                                        <p:tgtEl>
                                          <p:spTgt spid="26"/>
                                        </p:tgtEl>
                                      </p:cBhvr>
                                    </p:animEffect>
                                  </p:childTnLst>
                                </p:cTn>
                              </p:par>
                              <p:par>
                                <p:cTn id="19" presetID="10" presetClass="entr" presetSubtype="0" fill="hold" nodeType="with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1000"/>
                                        <p:tgtEl>
                                          <p:spTgt spid="13"/>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25"/>
                                        </p:tgtEl>
                                        <p:attrNameLst>
                                          <p:attrName>style.visibility</p:attrName>
                                        </p:attrNameLst>
                                      </p:cBhvr>
                                      <p:to>
                                        <p:strVal val="visible"/>
                                      </p:to>
                                    </p:set>
                                    <p:animEffect transition="in" filter="fade">
                                      <p:cBhvr>
                                        <p:cTn id="26" dur="1000"/>
                                        <p:tgtEl>
                                          <p:spTgt spid="25"/>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28"/>
                                        </p:tgtEl>
                                        <p:attrNameLst>
                                          <p:attrName>style.visibility</p:attrName>
                                        </p:attrNameLst>
                                      </p:cBhvr>
                                      <p:to>
                                        <p:strVal val="visible"/>
                                      </p:to>
                                    </p:set>
                                    <p:animEffect transition="in" filter="fade">
                                      <p:cBhvr>
                                        <p:cTn id="29" dur="1000"/>
                                        <p:tgtEl>
                                          <p:spTgt spid="28"/>
                                        </p:tgtEl>
                                      </p:cBhvr>
                                    </p:animEffect>
                                  </p:childTnLst>
                                </p:cTn>
                              </p:par>
                              <p:par>
                                <p:cTn id="30" presetID="10" presetClass="entr" presetSubtype="0" fill="hold" nodeType="with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fade">
                                      <p:cBhvr>
                                        <p:cTn id="32" dur="1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8"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Identify the Cause</a:t>
            </a:r>
            <a:endParaRPr lang="en-US" dirty="0"/>
          </a:p>
        </p:txBody>
      </p:sp>
      <p:sp>
        <p:nvSpPr>
          <p:cNvPr id="4" name="TextBox 3"/>
          <p:cNvSpPr txBox="1"/>
          <p:nvPr/>
        </p:nvSpPr>
        <p:spPr>
          <a:xfrm>
            <a:off x="533400" y="1066800"/>
            <a:ext cx="7162800" cy="584775"/>
          </a:xfrm>
          <a:prstGeom prst="rect">
            <a:avLst/>
          </a:prstGeom>
          <a:noFill/>
        </p:spPr>
        <p:txBody>
          <a:bodyPr wrap="square" rtlCol="0">
            <a:spAutoFit/>
          </a:bodyPr>
          <a:lstStyle/>
          <a:p>
            <a:r>
              <a:rPr lang="en-US" sz="3200" dirty="0" smtClean="0"/>
              <a:t>Many things can cause deterioration:</a:t>
            </a:r>
            <a:endParaRPr lang="en-US" sz="3200" dirty="0"/>
          </a:p>
        </p:txBody>
      </p:sp>
      <p:grpSp>
        <p:nvGrpSpPr>
          <p:cNvPr id="43" name="Group 42"/>
          <p:cNvGrpSpPr/>
          <p:nvPr/>
        </p:nvGrpSpPr>
        <p:grpSpPr>
          <a:xfrm>
            <a:off x="458810" y="1992408"/>
            <a:ext cx="2247900" cy="647696"/>
            <a:chOff x="636722" y="2209801"/>
            <a:chExt cx="2057400" cy="472286"/>
          </a:xfrm>
        </p:grpSpPr>
        <p:sp>
          <p:nvSpPr>
            <p:cNvPr id="21" name="Oval 20"/>
            <p:cNvSpPr/>
            <p:nvPr/>
          </p:nvSpPr>
          <p:spPr>
            <a:xfrm>
              <a:off x="914400" y="2209801"/>
              <a:ext cx="1502044" cy="445531"/>
            </a:xfrm>
            <a:prstGeom prst="ellipse">
              <a:avLst/>
            </a:prstGeom>
            <a:solidFill>
              <a:schemeClr val="bg2">
                <a:lumMod val="20000"/>
                <a:lumOff val="80000"/>
              </a:schemeClr>
            </a:solidFill>
            <a:ln w="12700">
              <a:solidFill>
                <a:schemeClr val="bg2">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p:cNvSpPr txBox="1"/>
            <p:nvPr/>
          </p:nvSpPr>
          <p:spPr>
            <a:xfrm>
              <a:off x="636722" y="2312755"/>
              <a:ext cx="2057400" cy="369332"/>
            </a:xfrm>
            <a:prstGeom prst="rect">
              <a:avLst/>
            </a:prstGeom>
            <a:noFill/>
          </p:spPr>
          <p:txBody>
            <a:bodyPr wrap="square" rtlCol="0">
              <a:spAutoFit/>
            </a:bodyPr>
            <a:lstStyle/>
            <a:p>
              <a:pPr algn="ctr"/>
              <a:r>
                <a:rPr lang="en-US" dirty="0" smtClean="0"/>
                <a:t>Carbonation</a:t>
              </a:r>
              <a:endParaRPr lang="en-US" dirty="0"/>
            </a:p>
          </p:txBody>
        </p:sp>
      </p:grpSp>
      <p:grpSp>
        <p:nvGrpSpPr>
          <p:cNvPr id="44" name="Group 43"/>
          <p:cNvGrpSpPr/>
          <p:nvPr/>
        </p:nvGrpSpPr>
        <p:grpSpPr>
          <a:xfrm>
            <a:off x="685800" y="4182258"/>
            <a:ext cx="2057400" cy="521732"/>
            <a:chOff x="685800" y="3124200"/>
            <a:chExt cx="2057400" cy="521732"/>
          </a:xfrm>
        </p:grpSpPr>
        <p:sp>
          <p:nvSpPr>
            <p:cNvPr id="24" name="Oval 23"/>
            <p:cNvSpPr/>
            <p:nvPr/>
          </p:nvSpPr>
          <p:spPr>
            <a:xfrm>
              <a:off x="1066800" y="3124200"/>
              <a:ext cx="1295400" cy="521732"/>
            </a:xfrm>
            <a:prstGeom prst="ellipse">
              <a:avLst/>
            </a:prstGeom>
            <a:solidFill>
              <a:schemeClr val="bg2">
                <a:lumMod val="20000"/>
                <a:lumOff val="80000"/>
              </a:schemeClr>
            </a:solidFill>
            <a:ln w="12700">
              <a:solidFill>
                <a:schemeClr val="bg2">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p:cNvSpPr txBox="1"/>
            <p:nvPr/>
          </p:nvSpPr>
          <p:spPr>
            <a:xfrm>
              <a:off x="685800" y="3200400"/>
              <a:ext cx="2057400" cy="369332"/>
            </a:xfrm>
            <a:prstGeom prst="rect">
              <a:avLst/>
            </a:prstGeom>
            <a:noFill/>
          </p:spPr>
          <p:txBody>
            <a:bodyPr wrap="square" rtlCol="0">
              <a:spAutoFit/>
            </a:bodyPr>
            <a:lstStyle/>
            <a:p>
              <a:pPr algn="ctr"/>
              <a:r>
                <a:rPr lang="en-US" dirty="0" smtClean="0"/>
                <a:t>Fire</a:t>
              </a:r>
              <a:endParaRPr lang="en-US" dirty="0"/>
            </a:p>
          </p:txBody>
        </p:sp>
      </p:grpSp>
      <p:grpSp>
        <p:nvGrpSpPr>
          <p:cNvPr id="42" name="Group 41"/>
          <p:cNvGrpSpPr/>
          <p:nvPr/>
        </p:nvGrpSpPr>
        <p:grpSpPr>
          <a:xfrm>
            <a:off x="2622550" y="1686528"/>
            <a:ext cx="2057400" cy="729735"/>
            <a:chOff x="2819400" y="2073532"/>
            <a:chExt cx="2057400" cy="729735"/>
          </a:xfrm>
        </p:grpSpPr>
        <p:sp>
          <p:nvSpPr>
            <p:cNvPr id="36" name="Oval 35"/>
            <p:cNvSpPr/>
            <p:nvPr/>
          </p:nvSpPr>
          <p:spPr>
            <a:xfrm>
              <a:off x="2971800" y="2073532"/>
              <a:ext cx="1739900" cy="729735"/>
            </a:xfrm>
            <a:prstGeom prst="ellipse">
              <a:avLst/>
            </a:prstGeom>
            <a:solidFill>
              <a:schemeClr val="accent6">
                <a:lumMod val="20000"/>
                <a:lumOff val="80000"/>
              </a:schemeClr>
            </a:solidFill>
            <a:ln w="9525">
              <a:solidFill>
                <a:schemeClr val="bg2"/>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p:cNvSpPr txBox="1"/>
            <p:nvPr/>
          </p:nvSpPr>
          <p:spPr>
            <a:xfrm>
              <a:off x="2819400" y="2253734"/>
              <a:ext cx="2057400" cy="369332"/>
            </a:xfrm>
            <a:prstGeom prst="rect">
              <a:avLst/>
            </a:prstGeom>
            <a:noFill/>
          </p:spPr>
          <p:txBody>
            <a:bodyPr wrap="square" rtlCol="0">
              <a:spAutoFit/>
            </a:bodyPr>
            <a:lstStyle/>
            <a:p>
              <a:pPr algn="ctr"/>
              <a:r>
                <a:rPr lang="en-US" dirty="0" smtClean="0"/>
                <a:t>Overloading</a:t>
              </a:r>
              <a:endParaRPr lang="en-US" dirty="0"/>
            </a:p>
          </p:txBody>
        </p:sp>
      </p:grpSp>
      <p:grpSp>
        <p:nvGrpSpPr>
          <p:cNvPr id="40" name="Group 39"/>
          <p:cNvGrpSpPr/>
          <p:nvPr/>
        </p:nvGrpSpPr>
        <p:grpSpPr>
          <a:xfrm>
            <a:off x="2203945" y="3315988"/>
            <a:ext cx="2095500" cy="914400"/>
            <a:chOff x="3314700" y="3679754"/>
            <a:chExt cx="2095500" cy="914400"/>
          </a:xfrm>
        </p:grpSpPr>
        <p:sp>
          <p:nvSpPr>
            <p:cNvPr id="28" name="Oval 27"/>
            <p:cNvSpPr/>
            <p:nvPr/>
          </p:nvSpPr>
          <p:spPr>
            <a:xfrm>
              <a:off x="3314700" y="3679754"/>
              <a:ext cx="2057400" cy="914400"/>
            </a:xfrm>
            <a:prstGeom prst="ellipse">
              <a:avLst/>
            </a:prstGeom>
            <a:solidFill>
              <a:schemeClr val="accent5"/>
            </a:solidFill>
            <a:ln w="9525">
              <a:solidFill>
                <a:schemeClr val="bg2"/>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p:cNvSpPr txBox="1"/>
            <p:nvPr/>
          </p:nvSpPr>
          <p:spPr>
            <a:xfrm>
              <a:off x="3352800" y="3859093"/>
              <a:ext cx="2057400" cy="646331"/>
            </a:xfrm>
            <a:prstGeom prst="rect">
              <a:avLst/>
            </a:prstGeom>
            <a:noFill/>
          </p:spPr>
          <p:txBody>
            <a:bodyPr wrap="square" rtlCol="0">
              <a:spAutoFit/>
            </a:bodyPr>
            <a:lstStyle/>
            <a:p>
              <a:pPr algn="ctr"/>
              <a:r>
                <a:rPr lang="en-US" dirty="0" smtClean="0"/>
                <a:t>Environmental pollution</a:t>
              </a:r>
              <a:endParaRPr lang="en-US" dirty="0"/>
            </a:p>
          </p:txBody>
        </p:sp>
      </p:grpSp>
      <p:grpSp>
        <p:nvGrpSpPr>
          <p:cNvPr id="47" name="Group 46"/>
          <p:cNvGrpSpPr/>
          <p:nvPr/>
        </p:nvGrpSpPr>
        <p:grpSpPr>
          <a:xfrm>
            <a:off x="266700" y="3214130"/>
            <a:ext cx="2057400" cy="729735"/>
            <a:chOff x="704850" y="4509552"/>
            <a:chExt cx="2057400" cy="729735"/>
          </a:xfrm>
        </p:grpSpPr>
        <p:sp>
          <p:nvSpPr>
            <p:cNvPr id="34" name="Oval 33"/>
            <p:cNvSpPr/>
            <p:nvPr/>
          </p:nvSpPr>
          <p:spPr>
            <a:xfrm>
              <a:off x="863600" y="4509552"/>
              <a:ext cx="1739900" cy="729735"/>
            </a:xfrm>
            <a:prstGeom prst="ellipse">
              <a:avLst/>
            </a:prstGeom>
            <a:solidFill>
              <a:schemeClr val="accent6">
                <a:lumMod val="20000"/>
                <a:lumOff val="80000"/>
              </a:schemeClr>
            </a:solidFill>
            <a:ln w="9525">
              <a:solidFill>
                <a:schemeClr val="bg2"/>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p:cNvSpPr txBox="1"/>
            <p:nvPr/>
          </p:nvSpPr>
          <p:spPr>
            <a:xfrm>
              <a:off x="704850" y="4689753"/>
              <a:ext cx="2057400" cy="369332"/>
            </a:xfrm>
            <a:prstGeom prst="rect">
              <a:avLst/>
            </a:prstGeom>
            <a:noFill/>
          </p:spPr>
          <p:txBody>
            <a:bodyPr wrap="square" rtlCol="0">
              <a:spAutoFit/>
            </a:bodyPr>
            <a:lstStyle/>
            <a:p>
              <a:pPr algn="ctr"/>
              <a:r>
                <a:rPr lang="en-US" dirty="0" smtClean="0"/>
                <a:t>Earthquake </a:t>
              </a:r>
              <a:endParaRPr lang="en-US" dirty="0"/>
            </a:p>
          </p:txBody>
        </p:sp>
      </p:grpSp>
      <p:grpSp>
        <p:nvGrpSpPr>
          <p:cNvPr id="53" name="Group 52"/>
          <p:cNvGrpSpPr/>
          <p:nvPr/>
        </p:nvGrpSpPr>
        <p:grpSpPr>
          <a:xfrm>
            <a:off x="7048500" y="2462409"/>
            <a:ext cx="2057400" cy="521732"/>
            <a:chOff x="6667500" y="2546866"/>
            <a:chExt cx="2057400" cy="521732"/>
          </a:xfrm>
        </p:grpSpPr>
        <p:sp>
          <p:nvSpPr>
            <p:cNvPr id="25" name="Oval 24"/>
            <p:cNvSpPr/>
            <p:nvPr/>
          </p:nvSpPr>
          <p:spPr>
            <a:xfrm>
              <a:off x="7048500" y="2546866"/>
              <a:ext cx="1295400" cy="521732"/>
            </a:xfrm>
            <a:prstGeom prst="ellipse">
              <a:avLst/>
            </a:prstGeom>
            <a:solidFill>
              <a:schemeClr val="bg2">
                <a:lumMod val="20000"/>
                <a:lumOff val="80000"/>
              </a:schemeClr>
            </a:solidFill>
            <a:ln w="12700">
              <a:solidFill>
                <a:schemeClr val="bg2">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p:cNvSpPr txBox="1"/>
            <p:nvPr/>
          </p:nvSpPr>
          <p:spPr>
            <a:xfrm>
              <a:off x="6667500" y="2623066"/>
              <a:ext cx="2057400" cy="369332"/>
            </a:xfrm>
            <a:prstGeom prst="rect">
              <a:avLst/>
            </a:prstGeom>
            <a:noFill/>
          </p:spPr>
          <p:txBody>
            <a:bodyPr wrap="square" rtlCol="0">
              <a:spAutoFit/>
            </a:bodyPr>
            <a:lstStyle/>
            <a:p>
              <a:pPr algn="ctr"/>
              <a:r>
                <a:rPr lang="en-US" dirty="0" smtClean="0"/>
                <a:t>Frost </a:t>
              </a:r>
            </a:p>
          </p:txBody>
        </p:sp>
      </p:grpSp>
      <p:grpSp>
        <p:nvGrpSpPr>
          <p:cNvPr id="39" name="Group 38"/>
          <p:cNvGrpSpPr/>
          <p:nvPr/>
        </p:nvGrpSpPr>
        <p:grpSpPr>
          <a:xfrm>
            <a:off x="6250957" y="3125231"/>
            <a:ext cx="2108200" cy="1057027"/>
            <a:chOff x="6731000" y="3352462"/>
            <a:chExt cx="2108200" cy="1057027"/>
          </a:xfrm>
        </p:grpSpPr>
        <p:sp>
          <p:nvSpPr>
            <p:cNvPr id="38" name="Oval 37"/>
            <p:cNvSpPr/>
            <p:nvPr/>
          </p:nvSpPr>
          <p:spPr>
            <a:xfrm>
              <a:off x="6731000" y="3352462"/>
              <a:ext cx="2108200" cy="1057027"/>
            </a:xfrm>
            <a:prstGeom prst="ellipse">
              <a:avLst/>
            </a:prstGeom>
            <a:solidFill>
              <a:schemeClr val="accent6">
                <a:lumMod val="20000"/>
                <a:lumOff val="80000"/>
              </a:schemeClr>
            </a:solidFill>
            <a:ln w="9525">
              <a:solidFill>
                <a:schemeClr val="bg2"/>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p:cNvSpPr txBox="1"/>
            <p:nvPr/>
          </p:nvSpPr>
          <p:spPr>
            <a:xfrm>
              <a:off x="6781800" y="3391932"/>
              <a:ext cx="2057400" cy="923330"/>
            </a:xfrm>
            <a:prstGeom prst="rect">
              <a:avLst/>
            </a:prstGeom>
            <a:noFill/>
          </p:spPr>
          <p:txBody>
            <a:bodyPr wrap="square" rtlCol="0">
              <a:spAutoFit/>
            </a:bodyPr>
            <a:lstStyle/>
            <a:p>
              <a:pPr algn="ctr"/>
              <a:r>
                <a:rPr lang="en-US" dirty="0" smtClean="0"/>
                <a:t>Inadequate coverage of reinforcement</a:t>
              </a:r>
            </a:p>
          </p:txBody>
        </p:sp>
      </p:grpSp>
      <p:grpSp>
        <p:nvGrpSpPr>
          <p:cNvPr id="46" name="Group 45"/>
          <p:cNvGrpSpPr/>
          <p:nvPr/>
        </p:nvGrpSpPr>
        <p:grpSpPr>
          <a:xfrm>
            <a:off x="4256397" y="3698015"/>
            <a:ext cx="2057400" cy="914400"/>
            <a:chOff x="5105400" y="5010497"/>
            <a:chExt cx="2057400" cy="914400"/>
          </a:xfrm>
        </p:grpSpPr>
        <p:sp>
          <p:nvSpPr>
            <p:cNvPr id="31" name="Oval 30"/>
            <p:cNvSpPr/>
            <p:nvPr/>
          </p:nvSpPr>
          <p:spPr>
            <a:xfrm>
              <a:off x="5105400" y="5010497"/>
              <a:ext cx="2057400" cy="914400"/>
            </a:xfrm>
            <a:prstGeom prst="ellipse">
              <a:avLst/>
            </a:prstGeom>
            <a:solidFill>
              <a:schemeClr val="accent5"/>
            </a:solidFill>
            <a:ln w="9525">
              <a:solidFill>
                <a:schemeClr val="bg2"/>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p:cNvSpPr txBox="1"/>
            <p:nvPr/>
          </p:nvSpPr>
          <p:spPr>
            <a:xfrm>
              <a:off x="5105400" y="5181600"/>
              <a:ext cx="2057400" cy="646331"/>
            </a:xfrm>
            <a:prstGeom prst="rect">
              <a:avLst/>
            </a:prstGeom>
            <a:noFill/>
          </p:spPr>
          <p:txBody>
            <a:bodyPr wrap="square" rtlCol="0">
              <a:spAutoFit/>
            </a:bodyPr>
            <a:lstStyle/>
            <a:p>
              <a:pPr algn="ctr"/>
              <a:r>
                <a:rPr lang="en-US" dirty="0" smtClean="0"/>
                <a:t>Corrosion of reinforcement</a:t>
              </a:r>
            </a:p>
          </p:txBody>
        </p:sp>
      </p:grpSp>
      <p:grpSp>
        <p:nvGrpSpPr>
          <p:cNvPr id="41" name="Group 40"/>
          <p:cNvGrpSpPr/>
          <p:nvPr/>
        </p:nvGrpSpPr>
        <p:grpSpPr>
          <a:xfrm>
            <a:off x="5285097" y="1847960"/>
            <a:ext cx="2072089" cy="914400"/>
            <a:chOff x="4470400" y="2669064"/>
            <a:chExt cx="2072089" cy="914400"/>
          </a:xfrm>
        </p:grpSpPr>
        <p:sp>
          <p:nvSpPr>
            <p:cNvPr id="30" name="Oval 29"/>
            <p:cNvSpPr/>
            <p:nvPr/>
          </p:nvSpPr>
          <p:spPr>
            <a:xfrm>
              <a:off x="4470400" y="2669064"/>
              <a:ext cx="2057400" cy="914400"/>
            </a:xfrm>
            <a:prstGeom prst="ellipse">
              <a:avLst/>
            </a:prstGeom>
            <a:solidFill>
              <a:schemeClr val="accent5"/>
            </a:solidFill>
            <a:ln w="9525">
              <a:solidFill>
                <a:schemeClr val="bg2"/>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p:cNvSpPr txBox="1"/>
            <p:nvPr/>
          </p:nvSpPr>
          <p:spPr>
            <a:xfrm>
              <a:off x="4485089" y="2958943"/>
              <a:ext cx="2057400" cy="369332"/>
            </a:xfrm>
            <a:prstGeom prst="rect">
              <a:avLst/>
            </a:prstGeom>
            <a:noFill/>
          </p:spPr>
          <p:txBody>
            <a:bodyPr wrap="square" rtlCol="0">
              <a:spAutoFit/>
            </a:bodyPr>
            <a:lstStyle/>
            <a:p>
              <a:pPr algn="ctr"/>
              <a:r>
                <a:rPr lang="en-US" dirty="0" smtClean="0"/>
                <a:t>High water content</a:t>
              </a:r>
            </a:p>
          </p:txBody>
        </p:sp>
      </p:grpSp>
      <p:grpSp>
        <p:nvGrpSpPr>
          <p:cNvPr id="49" name="Group 48"/>
          <p:cNvGrpSpPr/>
          <p:nvPr/>
        </p:nvGrpSpPr>
        <p:grpSpPr>
          <a:xfrm>
            <a:off x="1984082" y="4434218"/>
            <a:ext cx="2057400" cy="521732"/>
            <a:chOff x="2857500" y="5105399"/>
            <a:chExt cx="2057400" cy="521732"/>
          </a:xfrm>
        </p:grpSpPr>
        <p:sp>
          <p:nvSpPr>
            <p:cNvPr id="23" name="Oval 22"/>
            <p:cNvSpPr/>
            <p:nvPr/>
          </p:nvSpPr>
          <p:spPr>
            <a:xfrm>
              <a:off x="3213100" y="5105399"/>
              <a:ext cx="1295400" cy="521732"/>
            </a:xfrm>
            <a:prstGeom prst="ellipse">
              <a:avLst/>
            </a:prstGeom>
            <a:solidFill>
              <a:schemeClr val="bg2">
                <a:lumMod val="20000"/>
                <a:lumOff val="80000"/>
              </a:schemeClr>
            </a:solidFill>
            <a:ln w="12700">
              <a:solidFill>
                <a:schemeClr val="bg2">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p:cNvSpPr txBox="1"/>
            <p:nvPr/>
          </p:nvSpPr>
          <p:spPr>
            <a:xfrm>
              <a:off x="2857500" y="5181599"/>
              <a:ext cx="2057400" cy="369332"/>
            </a:xfrm>
            <a:prstGeom prst="rect">
              <a:avLst/>
            </a:prstGeom>
            <a:noFill/>
          </p:spPr>
          <p:txBody>
            <a:bodyPr wrap="square" rtlCol="0">
              <a:spAutoFit/>
            </a:bodyPr>
            <a:lstStyle/>
            <a:p>
              <a:pPr algn="ctr"/>
              <a:r>
                <a:rPr lang="en-US" dirty="0" smtClean="0"/>
                <a:t>Aging</a:t>
              </a:r>
            </a:p>
          </p:txBody>
        </p:sp>
      </p:grpSp>
      <p:grpSp>
        <p:nvGrpSpPr>
          <p:cNvPr id="51" name="Group 50"/>
          <p:cNvGrpSpPr/>
          <p:nvPr/>
        </p:nvGrpSpPr>
        <p:grpSpPr>
          <a:xfrm>
            <a:off x="3714820" y="2652574"/>
            <a:ext cx="2222500" cy="840329"/>
            <a:chOff x="5310705" y="1893331"/>
            <a:chExt cx="2057400" cy="729735"/>
          </a:xfrm>
        </p:grpSpPr>
        <p:sp>
          <p:nvSpPr>
            <p:cNvPr id="37" name="Oval 36"/>
            <p:cNvSpPr/>
            <p:nvPr/>
          </p:nvSpPr>
          <p:spPr>
            <a:xfrm>
              <a:off x="5397500" y="1893331"/>
              <a:ext cx="1739900" cy="729735"/>
            </a:xfrm>
            <a:prstGeom prst="ellipse">
              <a:avLst/>
            </a:prstGeom>
            <a:solidFill>
              <a:schemeClr val="accent6">
                <a:lumMod val="20000"/>
                <a:lumOff val="80000"/>
              </a:schemeClr>
            </a:solidFill>
            <a:ln w="9525">
              <a:solidFill>
                <a:schemeClr val="bg2"/>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p:cNvSpPr txBox="1"/>
            <p:nvPr/>
          </p:nvSpPr>
          <p:spPr>
            <a:xfrm>
              <a:off x="5310705" y="1948589"/>
              <a:ext cx="2057400" cy="646331"/>
            </a:xfrm>
            <a:prstGeom prst="rect">
              <a:avLst/>
            </a:prstGeom>
            <a:noFill/>
          </p:spPr>
          <p:txBody>
            <a:bodyPr wrap="square" rtlCol="0">
              <a:spAutoFit/>
            </a:bodyPr>
            <a:lstStyle/>
            <a:p>
              <a:pPr algn="ctr"/>
              <a:r>
                <a:rPr lang="en-US" dirty="0" smtClean="0"/>
                <a:t>Plants or microorganisms</a:t>
              </a:r>
            </a:p>
          </p:txBody>
        </p:sp>
      </p:grpSp>
      <p:grpSp>
        <p:nvGrpSpPr>
          <p:cNvPr id="52" name="Group 51"/>
          <p:cNvGrpSpPr/>
          <p:nvPr/>
        </p:nvGrpSpPr>
        <p:grpSpPr>
          <a:xfrm>
            <a:off x="1822450" y="2507171"/>
            <a:ext cx="2057400" cy="521732"/>
            <a:chOff x="2590800" y="2830730"/>
            <a:chExt cx="2057400" cy="521732"/>
          </a:xfrm>
        </p:grpSpPr>
        <p:sp>
          <p:nvSpPr>
            <p:cNvPr id="22" name="Oval 21"/>
            <p:cNvSpPr/>
            <p:nvPr/>
          </p:nvSpPr>
          <p:spPr>
            <a:xfrm>
              <a:off x="2971800" y="2830730"/>
              <a:ext cx="1295400" cy="521732"/>
            </a:xfrm>
            <a:prstGeom prst="ellipse">
              <a:avLst/>
            </a:prstGeom>
            <a:solidFill>
              <a:schemeClr val="bg2">
                <a:lumMod val="20000"/>
                <a:lumOff val="80000"/>
              </a:schemeClr>
            </a:solidFill>
            <a:ln w="12700">
              <a:solidFill>
                <a:schemeClr val="bg2">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p:cNvSpPr txBox="1"/>
            <p:nvPr/>
          </p:nvSpPr>
          <p:spPr>
            <a:xfrm>
              <a:off x="2590800" y="2923401"/>
              <a:ext cx="2057400" cy="369332"/>
            </a:xfrm>
            <a:prstGeom prst="rect">
              <a:avLst/>
            </a:prstGeom>
            <a:noFill/>
          </p:spPr>
          <p:txBody>
            <a:bodyPr wrap="square" rtlCol="0">
              <a:spAutoFit/>
            </a:bodyPr>
            <a:lstStyle/>
            <a:p>
              <a:pPr algn="ctr"/>
              <a:r>
                <a:rPr lang="en-US" dirty="0" smtClean="0"/>
                <a:t>Oils</a:t>
              </a:r>
            </a:p>
          </p:txBody>
        </p:sp>
      </p:grpSp>
      <p:grpSp>
        <p:nvGrpSpPr>
          <p:cNvPr id="27" name="Group 26"/>
          <p:cNvGrpSpPr/>
          <p:nvPr/>
        </p:nvGrpSpPr>
        <p:grpSpPr>
          <a:xfrm>
            <a:off x="7069777" y="4618089"/>
            <a:ext cx="2057400" cy="521732"/>
            <a:chOff x="2286000" y="3763664"/>
            <a:chExt cx="2057400" cy="521732"/>
          </a:xfrm>
        </p:grpSpPr>
        <p:sp>
          <p:nvSpPr>
            <p:cNvPr id="26" name="Oval 25"/>
            <p:cNvSpPr/>
            <p:nvPr/>
          </p:nvSpPr>
          <p:spPr>
            <a:xfrm>
              <a:off x="2667000" y="3763664"/>
              <a:ext cx="1295400" cy="521732"/>
            </a:xfrm>
            <a:prstGeom prst="ellipse">
              <a:avLst/>
            </a:prstGeom>
            <a:solidFill>
              <a:schemeClr val="bg2">
                <a:lumMod val="20000"/>
                <a:lumOff val="80000"/>
              </a:schemeClr>
            </a:solidFill>
            <a:ln w="12700">
              <a:solidFill>
                <a:schemeClr val="bg2">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Box 16"/>
            <p:cNvSpPr txBox="1"/>
            <p:nvPr/>
          </p:nvSpPr>
          <p:spPr>
            <a:xfrm>
              <a:off x="2286000" y="3839864"/>
              <a:ext cx="2057400" cy="369332"/>
            </a:xfrm>
            <a:prstGeom prst="rect">
              <a:avLst/>
            </a:prstGeom>
            <a:noFill/>
          </p:spPr>
          <p:txBody>
            <a:bodyPr wrap="square" rtlCol="0">
              <a:spAutoFit/>
            </a:bodyPr>
            <a:lstStyle/>
            <a:p>
              <a:pPr algn="ctr"/>
              <a:r>
                <a:rPr lang="en-US" dirty="0" smtClean="0"/>
                <a:t>Acids</a:t>
              </a:r>
            </a:p>
          </p:txBody>
        </p:sp>
      </p:grpSp>
      <p:grpSp>
        <p:nvGrpSpPr>
          <p:cNvPr id="48" name="Group 47"/>
          <p:cNvGrpSpPr/>
          <p:nvPr/>
        </p:nvGrpSpPr>
        <p:grpSpPr>
          <a:xfrm>
            <a:off x="228600" y="5098197"/>
            <a:ext cx="2057400" cy="914400"/>
            <a:chOff x="990600" y="5366265"/>
            <a:chExt cx="2057400" cy="914400"/>
          </a:xfrm>
        </p:grpSpPr>
        <p:sp>
          <p:nvSpPr>
            <p:cNvPr id="29" name="Oval 28"/>
            <p:cNvSpPr/>
            <p:nvPr/>
          </p:nvSpPr>
          <p:spPr>
            <a:xfrm>
              <a:off x="990600" y="5366265"/>
              <a:ext cx="2057400" cy="914400"/>
            </a:xfrm>
            <a:prstGeom prst="ellipse">
              <a:avLst/>
            </a:prstGeom>
            <a:solidFill>
              <a:schemeClr val="accent5"/>
            </a:solidFill>
            <a:ln w="9525">
              <a:solidFill>
                <a:schemeClr val="bg2"/>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Box 17"/>
            <p:cNvSpPr txBox="1"/>
            <p:nvPr/>
          </p:nvSpPr>
          <p:spPr>
            <a:xfrm>
              <a:off x="990600" y="5643265"/>
              <a:ext cx="2057400" cy="369332"/>
            </a:xfrm>
            <a:prstGeom prst="rect">
              <a:avLst/>
            </a:prstGeom>
            <a:noFill/>
          </p:spPr>
          <p:txBody>
            <a:bodyPr wrap="square" rtlCol="0">
              <a:spAutoFit/>
            </a:bodyPr>
            <a:lstStyle/>
            <a:p>
              <a:pPr algn="ctr"/>
              <a:r>
                <a:rPr lang="en-US" dirty="0" smtClean="0"/>
                <a:t>Poor workmanship</a:t>
              </a:r>
            </a:p>
          </p:txBody>
        </p:sp>
      </p:grpSp>
      <p:grpSp>
        <p:nvGrpSpPr>
          <p:cNvPr id="50" name="Group 49"/>
          <p:cNvGrpSpPr/>
          <p:nvPr/>
        </p:nvGrpSpPr>
        <p:grpSpPr>
          <a:xfrm>
            <a:off x="3555213" y="4719999"/>
            <a:ext cx="2057400" cy="729735"/>
            <a:chOff x="3581400" y="5823465"/>
            <a:chExt cx="2057400" cy="729735"/>
          </a:xfrm>
        </p:grpSpPr>
        <p:sp>
          <p:nvSpPr>
            <p:cNvPr id="33" name="Oval 32"/>
            <p:cNvSpPr/>
            <p:nvPr/>
          </p:nvSpPr>
          <p:spPr>
            <a:xfrm>
              <a:off x="3746500" y="5823465"/>
              <a:ext cx="1739900" cy="729735"/>
            </a:xfrm>
            <a:prstGeom prst="ellipse">
              <a:avLst/>
            </a:prstGeom>
            <a:solidFill>
              <a:schemeClr val="accent6">
                <a:lumMod val="20000"/>
                <a:lumOff val="80000"/>
              </a:schemeClr>
            </a:solidFill>
            <a:ln w="9525">
              <a:solidFill>
                <a:schemeClr val="bg2"/>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Box 18"/>
            <p:cNvSpPr txBox="1"/>
            <p:nvPr/>
          </p:nvSpPr>
          <p:spPr>
            <a:xfrm>
              <a:off x="3581400" y="6003666"/>
              <a:ext cx="2057400" cy="369332"/>
            </a:xfrm>
            <a:prstGeom prst="rect">
              <a:avLst/>
            </a:prstGeom>
            <a:noFill/>
          </p:spPr>
          <p:txBody>
            <a:bodyPr wrap="square" rtlCol="0">
              <a:spAutoFit/>
            </a:bodyPr>
            <a:lstStyle/>
            <a:p>
              <a:pPr algn="ctr"/>
              <a:r>
                <a:rPr lang="en-US" dirty="0" smtClean="0"/>
                <a:t>Deicing salts</a:t>
              </a:r>
            </a:p>
          </p:txBody>
        </p:sp>
      </p:grpSp>
      <p:grpSp>
        <p:nvGrpSpPr>
          <p:cNvPr id="45" name="Group 44"/>
          <p:cNvGrpSpPr/>
          <p:nvPr/>
        </p:nvGrpSpPr>
        <p:grpSpPr>
          <a:xfrm>
            <a:off x="5435473" y="4645462"/>
            <a:ext cx="2057400" cy="729735"/>
            <a:chOff x="495300" y="3679754"/>
            <a:chExt cx="2057400" cy="729735"/>
          </a:xfrm>
        </p:grpSpPr>
        <p:sp>
          <p:nvSpPr>
            <p:cNvPr id="35" name="Oval 34"/>
            <p:cNvSpPr/>
            <p:nvPr/>
          </p:nvSpPr>
          <p:spPr>
            <a:xfrm>
              <a:off x="660400" y="3679754"/>
              <a:ext cx="1739900" cy="729735"/>
            </a:xfrm>
            <a:prstGeom prst="ellipse">
              <a:avLst/>
            </a:prstGeom>
            <a:solidFill>
              <a:schemeClr val="accent6">
                <a:lumMod val="20000"/>
                <a:lumOff val="80000"/>
              </a:schemeClr>
            </a:solidFill>
            <a:ln w="9525">
              <a:solidFill>
                <a:schemeClr val="bg2"/>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Box 19"/>
            <p:cNvSpPr txBox="1"/>
            <p:nvPr/>
          </p:nvSpPr>
          <p:spPr>
            <a:xfrm>
              <a:off x="495300" y="3839864"/>
              <a:ext cx="2057400" cy="369332"/>
            </a:xfrm>
            <a:prstGeom prst="rect">
              <a:avLst/>
            </a:prstGeom>
            <a:noFill/>
          </p:spPr>
          <p:txBody>
            <a:bodyPr wrap="square" rtlCol="0">
              <a:spAutoFit/>
            </a:bodyPr>
            <a:lstStyle/>
            <a:p>
              <a:pPr algn="ctr"/>
              <a:r>
                <a:rPr lang="en-US" dirty="0" smtClean="0"/>
                <a:t>Faulty design</a:t>
              </a:r>
            </a:p>
          </p:txBody>
        </p:sp>
      </p:grpSp>
      <p:grpSp>
        <p:nvGrpSpPr>
          <p:cNvPr id="54" name="Group 53"/>
          <p:cNvGrpSpPr/>
          <p:nvPr/>
        </p:nvGrpSpPr>
        <p:grpSpPr>
          <a:xfrm>
            <a:off x="2126460" y="5189567"/>
            <a:ext cx="2057400" cy="521732"/>
            <a:chOff x="2286000" y="3763664"/>
            <a:chExt cx="2057400" cy="521732"/>
          </a:xfrm>
        </p:grpSpPr>
        <p:sp>
          <p:nvSpPr>
            <p:cNvPr id="55" name="Oval 54"/>
            <p:cNvSpPr/>
            <p:nvPr/>
          </p:nvSpPr>
          <p:spPr>
            <a:xfrm>
              <a:off x="2667000" y="3763664"/>
              <a:ext cx="1295400" cy="521732"/>
            </a:xfrm>
            <a:prstGeom prst="ellipse">
              <a:avLst/>
            </a:prstGeom>
            <a:solidFill>
              <a:schemeClr val="bg2">
                <a:lumMod val="20000"/>
                <a:lumOff val="80000"/>
              </a:schemeClr>
            </a:solidFill>
            <a:ln w="12700">
              <a:solidFill>
                <a:schemeClr val="bg2">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TextBox 55"/>
            <p:cNvSpPr txBox="1"/>
            <p:nvPr/>
          </p:nvSpPr>
          <p:spPr>
            <a:xfrm>
              <a:off x="2286000" y="3839864"/>
              <a:ext cx="2057400" cy="369332"/>
            </a:xfrm>
            <a:prstGeom prst="rect">
              <a:avLst/>
            </a:prstGeom>
            <a:noFill/>
          </p:spPr>
          <p:txBody>
            <a:bodyPr wrap="square" rtlCol="0">
              <a:spAutoFit/>
            </a:bodyPr>
            <a:lstStyle/>
            <a:p>
              <a:pPr algn="ctr"/>
              <a:r>
                <a:rPr lang="en-US" dirty="0" smtClean="0"/>
                <a:t>Acids</a:t>
              </a:r>
            </a:p>
          </p:txBody>
        </p:sp>
      </p:grpSp>
      <p:sp>
        <p:nvSpPr>
          <p:cNvPr id="3" name="TextBox 2"/>
          <p:cNvSpPr txBox="1"/>
          <p:nvPr/>
        </p:nvSpPr>
        <p:spPr>
          <a:xfrm>
            <a:off x="1582760" y="5601747"/>
            <a:ext cx="7425575" cy="830997"/>
          </a:xfrm>
          <a:prstGeom prst="rect">
            <a:avLst/>
          </a:prstGeom>
          <a:noFill/>
        </p:spPr>
        <p:txBody>
          <a:bodyPr wrap="square" rtlCol="0">
            <a:spAutoFit/>
          </a:bodyPr>
          <a:lstStyle/>
          <a:p>
            <a:pPr algn="r"/>
            <a:r>
              <a:rPr lang="en-US" sz="2400" i="1" dirty="0" smtClean="0"/>
              <a:t>Often it is not just one thing, but rather a </a:t>
            </a:r>
          </a:p>
          <a:p>
            <a:pPr algn="r"/>
            <a:r>
              <a:rPr lang="en-US" sz="2400" i="1" dirty="0" smtClean="0"/>
              <a:t>combination of these factors that causes deterioration.</a:t>
            </a:r>
            <a:endParaRPr lang="en-US" sz="2400" i="1" dirty="0"/>
          </a:p>
        </p:txBody>
      </p:sp>
    </p:spTree>
    <p:custDataLst>
      <p:tags r:id="rId1"/>
    </p:custDataLst>
    <p:extLst>
      <p:ext uri="{BB962C8B-B14F-4D97-AF65-F5344CB8AC3E}">
        <p14:creationId xmlns:p14="http://schemas.microsoft.com/office/powerpoint/2010/main" val="13834641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Other Requirements</a:t>
            </a:r>
            <a:endParaRPr lang="en-US" dirty="0"/>
          </a:p>
        </p:txBody>
      </p:sp>
      <p:sp>
        <p:nvSpPr>
          <p:cNvPr id="6" name="TextBox 5"/>
          <p:cNvSpPr txBox="1"/>
          <p:nvPr/>
        </p:nvSpPr>
        <p:spPr>
          <a:xfrm>
            <a:off x="457200" y="1600200"/>
            <a:ext cx="8077200" cy="646331"/>
          </a:xfrm>
          <a:prstGeom prst="rect">
            <a:avLst/>
          </a:prstGeom>
          <a:noFill/>
        </p:spPr>
        <p:txBody>
          <a:bodyPr wrap="square" rtlCol="0">
            <a:spAutoFit/>
          </a:bodyPr>
          <a:lstStyle/>
          <a:p>
            <a:r>
              <a:rPr lang="en-US" dirty="0" smtClean="0"/>
              <a:t>In addition to assessing what went wrong, there are other conditions that will affect how the Project Engineer plans the repair. The following should also be considered:</a:t>
            </a:r>
          </a:p>
        </p:txBody>
      </p:sp>
      <p:sp>
        <p:nvSpPr>
          <p:cNvPr id="9" name="TextBox 8"/>
          <p:cNvSpPr txBox="1"/>
          <p:nvPr/>
        </p:nvSpPr>
        <p:spPr>
          <a:xfrm>
            <a:off x="1093883" y="2699265"/>
            <a:ext cx="2362200" cy="369332"/>
          </a:xfrm>
          <a:prstGeom prst="rect">
            <a:avLst/>
          </a:prstGeom>
          <a:noFill/>
        </p:spPr>
        <p:txBody>
          <a:bodyPr wrap="square" rtlCol="0">
            <a:spAutoFit/>
          </a:bodyPr>
          <a:lstStyle/>
          <a:p>
            <a:pPr algn="ctr"/>
            <a:r>
              <a:rPr lang="en-US" b="1" dirty="0" smtClean="0">
                <a:solidFill>
                  <a:schemeClr val="accent1">
                    <a:lumMod val="50000"/>
                  </a:schemeClr>
                </a:solidFill>
              </a:rPr>
              <a:t>Owner Requirements:</a:t>
            </a:r>
            <a:endParaRPr lang="en-US" b="1" dirty="0">
              <a:solidFill>
                <a:schemeClr val="accent1">
                  <a:lumMod val="50000"/>
                </a:schemeClr>
              </a:solidFill>
            </a:endParaRPr>
          </a:p>
        </p:txBody>
      </p:sp>
      <p:sp>
        <p:nvSpPr>
          <p:cNvPr id="10" name="TextBox 9"/>
          <p:cNvSpPr txBox="1"/>
          <p:nvPr/>
        </p:nvSpPr>
        <p:spPr>
          <a:xfrm>
            <a:off x="1093883" y="3766065"/>
            <a:ext cx="2362200" cy="369332"/>
          </a:xfrm>
          <a:prstGeom prst="rect">
            <a:avLst/>
          </a:prstGeom>
          <a:noFill/>
        </p:spPr>
        <p:txBody>
          <a:bodyPr wrap="square" rtlCol="0">
            <a:spAutoFit/>
          </a:bodyPr>
          <a:lstStyle/>
          <a:p>
            <a:pPr algn="ctr"/>
            <a:r>
              <a:rPr lang="en-US" b="1" dirty="0" smtClean="0">
                <a:solidFill>
                  <a:schemeClr val="accent1">
                    <a:lumMod val="50000"/>
                  </a:schemeClr>
                </a:solidFill>
              </a:rPr>
              <a:t>Service Conditions</a:t>
            </a:r>
            <a:endParaRPr lang="en-US" b="1" dirty="0">
              <a:solidFill>
                <a:schemeClr val="accent1">
                  <a:lumMod val="50000"/>
                </a:schemeClr>
              </a:solidFill>
            </a:endParaRPr>
          </a:p>
        </p:txBody>
      </p:sp>
      <p:sp>
        <p:nvSpPr>
          <p:cNvPr id="11" name="TextBox 10"/>
          <p:cNvSpPr txBox="1"/>
          <p:nvPr/>
        </p:nvSpPr>
        <p:spPr>
          <a:xfrm>
            <a:off x="990600" y="4865131"/>
            <a:ext cx="2590800" cy="369332"/>
          </a:xfrm>
          <a:prstGeom prst="rect">
            <a:avLst/>
          </a:prstGeom>
          <a:noFill/>
        </p:spPr>
        <p:txBody>
          <a:bodyPr wrap="square" rtlCol="0">
            <a:spAutoFit/>
          </a:bodyPr>
          <a:lstStyle/>
          <a:p>
            <a:pPr algn="ctr"/>
            <a:r>
              <a:rPr lang="en-US" b="1" dirty="0" smtClean="0">
                <a:solidFill>
                  <a:schemeClr val="accent1">
                    <a:lumMod val="50000"/>
                  </a:schemeClr>
                </a:solidFill>
              </a:rPr>
              <a:t>Application Conditions</a:t>
            </a:r>
            <a:endParaRPr lang="en-US" b="1" dirty="0">
              <a:solidFill>
                <a:schemeClr val="accent1">
                  <a:lumMod val="50000"/>
                </a:schemeClr>
              </a:solidFill>
            </a:endParaRPr>
          </a:p>
        </p:txBody>
      </p:sp>
      <p:cxnSp>
        <p:nvCxnSpPr>
          <p:cNvPr id="13" name="Straight Arrow Connector 12"/>
          <p:cNvCxnSpPr/>
          <p:nvPr/>
        </p:nvCxnSpPr>
        <p:spPr bwMode="auto">
          <a:xfrm>
            <a:off x="3505200" y="2883932"/>
            <a:ext cx="1066800" cy="0"/>
          </a:xfrm>
          <a:prstGeom prst="straightConnector1">
            <a:avLst/>
          </a:prstGeom>
          <a:ln>
            <a:headEnd type="none" w="med" len="med"/>
            <a:tailEnd type="arrow"/>
          </a:ln>
        </p:spPr>
        <p:style>
          <a:lnRef idx="1">
            <a:schemeClr val="dk1"/>
          </a:lnRef>
          <a:fillRef idx="0">
            <a:schemeClr val="dk1"/>
          </a:fillRef>
          <a:effectRef idx="0">
            <a:schemeClr val="dk1"/>
          </a:effectRef>
          <a:fontRef idx="minor">
            <a:schemeClr val="tx1"/>
          </a:fontRef>
        </p:style>
      </p:cxnSp>
      <p:sp>
        <p:nvSpPr>
          <p:cNvPr id="14" name="TextBox 13"/>
          <p:cNvSpPr txBox="1"/>
          <p:nvPr/>
        </p:nvSpPr>
        <p:spPr>
          <a:xfrm>
            <a:off x="4838241" y="2514600"/>
            <a:ext cx="3429000" cy="738664"/>
          </a:xfrm>
          <a:prstGeom prst="rect">
            <a:avLst/>
          </a:prstGeom>
          <a:noFill/>
        </p:spPr>
        <p:txBody>
          <a:bodyPr wrap="square" rtlCol="0">
            <a:spAutoFit/>
          </a:bodyPr>
          <a:lstStyle/>
          <a:p>
            <a:r>
              <a:rPr lang="en-US" sz="1400" i="1" dirty="0" smtClean="0"/>
              <a:t>Do they want an clean finish?</a:t>
            </a:r>
          </a:p>
          <a:p>
            <a:r>
              <a:rPr lang="en-US" sz="1400" i="1" dirty="0" smtClean="0"/>
              <a:t>Do they want a quick turn around time?</a:t>
            </a:r>
          </a:p>
          <a:p>
            <a:r>
              <a:rPr lang="en-US" sz="1400" i="1" dirty="0" smtClean="0"/>
              <a:t>What is their budget?</a:t>
            </a:r>
          </a:p>
        </p:txBody>
      </p:sp>
      <p:cxnSp>
        <p:nvCxnSpPr>
          <p:cNvPr id="15" name="Straight Arrow Connector 14"/>
          <p:cNvCxnSpPr/>
          <p:nvPr/>
        </p:nvCxnSpPr>
        <p:spPr bwMode="auto">
          <a:xfrm>
            <a:off x="3505200" y="3950732"/>
            <a:ext cx="1066799" cy="0"/>
          </a:xfrm>
          <a:prstGeom prst="straightConnector1">
            <a:avLst/>
          </a:prstGeom>
          <a:ln>
            <a:headEnd type="none" w="med" len="med"/>
            <a:tailEnd type="arrow"/>
          </a:ln>
        </p:spPr>
        <p:style>
          <a:lnRef idx="1">
            <a:schemeClr val="dk1"/>
          </a:lnRef>
          <a:fillRef idx="0">
            <a:schemeClr val="dk1"/>
          </a:fillRef>
          <a:effectRef idx="0">
            <a:schemeClr val="dk1"/>
          </a:effectRef>
          <a:fontRef idx="minor">
            <a:schemeClr val="tx1"/>
          </a:fontRef>
        </p:style>
      </p:cxnSp>
      <p:sp>
        <p:nvSpPr>
          <p:cNvPr id="16" name="TextBox 15"/>
          <p:cNvSpPr txBox="1"/>
          <p:nvPr/>
        </p:nvSpPr>
        <p:spPr>
          <a:xfrm>
            <a:off x="4838240" y="3581400"/>
            <a:ext cx="3429000" cy="738664"/>
          </a:xfrm>
          <a:prstGeom prst="rect">
            <a:avLst/>
          </a:prstGeom>
          <a:noFill/>
        </p:spPr>
        <p:txBody>
          <a:bodyPr wrap="square" rtlCol="0">
            <a:spAutoFit/>
          </a:bodyPr>
          <a:lstStyle/>
          <a:p>
            <a:r>
              <a:rPr lang="en-US" sz="1400" i="1" dirty="0" smtClean="0"/>
              <a:t>Load carrying requirements?</a:t>
            </a:r>
          </a:p>
          <a:p>
            <a:r>
              <a:rPr lang="en-US" sz="1400" i="1" dirty="0" smtClean="0"/>
              <a:t>Exposure to gases/chemicals?</a:t>
            </a:r>
          </a:p>
          <a:p>
            <a:r>
              <a:rPr lang="en-US" sz="1400" i="1" dirty="0" smtClean="0"/>
              <a:t>Moisture of the area?</a:t>
            </a:r>
          </a:p>
        </p:txBody>
      </p:sp>
      <p:cxnSp>
        <p:nvCxnSpPr>
          <p:cNvPr id="17" name="Straight Arrow Connector 16"/>
          <p:cNvCxnSpPr/>
          <p:nvPr/>
        </p:nvCxnSpPr>
        <p:spPr bwMode="auto">
          <a:xfrm>
            <a:off x="3505200" y="5049798"/>
            <a:ext cx="1066798" cy="0"/>
          </a:xfrm>
          <a:prstGeom prst="straightConnector1">
            <a:avLst/>
          </a:prstGeom>
          <a:ln>
            <a:headEnd type="none" w="med" len="med"/>
            <a:tailEnd type="arrow"/>
          </a:ln>
        </p:spPr>
        <p:style>
          <a:lnRef idx="1">
            <a:schemeClr val="dk1"/>
          </a:lnRef>
          <a:fillRef idx="0">
            <a:schemeClr val="dk1"/>
          </a:fillRef>
          <a:effectRef idx="0">
            <a:schemeClr val="dk1"/>
          </a:effectRef>
          <a:fontRef idx="minor">
            <a:schemeClr val="tx1"/>
          </a:fontRef>
        </p:style>
      </p:cxnSp>
      <p:sp>
        <p:nvSpPr>
          <p:cNvPr id="18" name="TextBox 17"/>
          <p:cNvSpPr txBox="1"/>
          <p:nvPr/>
        </p:nvSpPr>
        <p:spPr>
          <a:xfrm>
            <a:off x="4838239" y="4680466"/>
            <a:ext cx="3429000" cy="738664"/>
          </a:xfrm>
          <a:prstGeom prst="rect">
            <a:avLst/>
          </a:prstGeom>
          <a:noFill/>
        </p:spPr>
        <p:txBody>
          <a:bodyPr wrap="square" rtlCol="0">
            <a:spAutoFit/>
          </a:bodyPr>
          <a:lstStyle/>
          <a:p>
            <a:r>
              <a:rPr lang="en-US" sz="1400" i="1" dirty="0" smtClean="0"/>
              <a:t>Geometric size and configuration of repair?</a:t>
            </a:r>
          </a:p>
          <a:p>
            <a:r>
              <a:rPr lang="en-US" sz="1400" i="1" dirty="0" smtClean="0"/>
              <a:t>Size and spacing of reinforcing bar?</a:t>
            </a:r>
          </a:p>
          <a:p>
            <a:r>
              <a:rPr lang="en-US" sz="1400" i="1" dirty="0" smtClean="0"/>
              <a:t>Accessibility?</a:t>
            </a:r>
          </a:p>
        </p:txBody>
      </p:sp>
    </p:spTree>
    <p:custDataLst>
      <p:tags r:id="rId1"/>
    </p:custDataLst>
    <p:extLst>
      <p:ext uri="{BB962C8B-B14F-4D97-AF65-F5344CB8AC3E}">
        <p14:creationId xmlns:p14="http://schemas.microsoft.com/office/powerpoint/2010/main" val="10481651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1000"/>
                                        <p:tgtEl>
                                          <p:spTgt spid="13"/>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1000"/>
                                        <p:tgtEl>
                                          <p:spTgt spid="14"/>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fade">
                                      <p:cBhvr>
                                        <p:cTn id="20" dur="1000"/>
                                        <p:tgtEl>
                                          <p:spTgt spid="15"/>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1000"/>
                                        <p:tgtEl>
                                          <p:spTgt spid="16"/>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fade">
                                      <p:cBhvr>
                                        <p:cTn id="28" dur="1000"/>
                                        <p:tgtEl>
                                          <p:spTgt spid="11"/>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17"/>
                                        </p:tgtEl>
                                        <p:attrNameLst>
                                          <p:attrName>style.visibility</p:attrName>
                                        </p:attrNameLst>
                                      </p:cBhvr>
                                      <p:to>
                                        <p:strVal val="visible"/>
                                      </p:to>
                                    </p:set>
                                    <p:animEffect transition="in" filter="fade">
                                      <p:cBhvr>
                                        <p:cTn id="33" dur="1000"/>
                                        <p:tgtEl>
                                          <p:spTgt spid="17"/>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18"/>
                                        </p:tgtEl>
                                        <p:attrNameLst>
                                          <p:attrName>style.visibility</p:attrName>
                                        </p:attrNameLst>
                                      </p:cBhvr>
                                      <p:to>
                                        <p:strVal val="visible"/>
                                      </p:to>
                                    </p:set>
                                    <p:animEffect transition="in" filter="fade">
                                      <p:cBhvr>
                                        <p:cTn id="36" dur="1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P spid="14" grpId="0"/>
      <p:bldP spid="16" grpId="0"/>
      <p:bldP spid="18"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Planning the Repair</a:t>
            </a:r>
            <a:endParaRPr lang="en-US" dirty="0"/>
          </a:p>
        </p:txBody>
      </p:sp>
      <p:pic>
        <p:nvPicPr>
          <p:cNvPr id="3" name="Male 3"/>
          <p:cNvPicPr>
            <a:picLocks noChangeAspect="1"/>
          </p:cNvPicPr>
          <p:nvPr>
            <p:custDataLst>
              <p:tags r:id="rId2"/>
            </p:custDataLst>
          </p:nvPr>
        </p:nvPicPr>
        <p:blipFill>
          <a:blip r:embed="rId5" cstate="print">
            <a:extLst>
              <a:ext uri="{28A0092B-C50C-407E-A947-70E740481C1C}">
                <a14:useLocalDpi xmlns:a14="http://schemas.microsoft.com/office/drawing/2010/main" val="0"/>
              </a:ext>
            </a:extLst>
          </a:blip>
          <a:stretch>
            <a:fillRect/>
          </a:stretch>
        </p:blipFill>
        <p:spPr>
          <a:xfrm>
            <a:off x="3212568" y="2857975"/>
            <a:ext cx="2718863" cy="4000025"/>
          </a:xfrm>
          <a:prstGeom prst="rect">
            <a:avLst/>
          </a:prstGeom>
          <a:effectLst>
            <a:outerShdw blurRad="50800" dist="38100" dir="2700000" algn="tl" rotWithShape="0">
              <a:prstClr val="black">
                <a:alpha val="40000"/>
              </a:prstClr>
            </a:outerShdw>
          </a:effectLst>
        </p:spPr>
      </p:pic>
      <p:sp>
        <p:nvSpPr>
          <p:cNvPr id="8" name="Rounded Rectangular Callout 7"/>
          <p:cNvSpPr/>
          <p:nvPr/>
        </p:nvSpPr>
        <p:spPr>
          <a:xfrm>
            <a:off x="350473" y="3303878"/>
            <a:ext cx="2204015" cy="990600"/>
          </a:xfrm>
          <a:prstGeom prst="wedgeRoundRectCallout">
            <a:avLst>
              <a:gd name="adj1" fmla="val 118523"/>
              <a:gd name="adj2" fmla="val -26258"/>
              <a:gd name="adj3" fmla="val 16667"/>
            </a:avLst>
          </a:prstGeom>
          <a:solidFill>
            <a:schemeClr val="bg2">
              <a:lumMod val="20000"/>
              <a:lumOff val="80000"/>
            </a:schemeClr>
          </a:solidFill>
          <a:ln w="12700">
            <a:solidFill>
              <a:schemeClr val="bg2">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Is the repair structural or non-structural?</a:t>
            </a:r>
            <a:endParaRPr lang="en-US" dirty="0">
              <a:solidFill>
                <a:schemeClr val="tx1"/>
              </a:solidFill>
            </a:endParaRPr>
          </a:p>
        </p:txBody>
      </p:sp>
      <p:sp>
        <p:nvSpPr>
          <p:cNvPr id="48" name="Rounded Rectangular Callout 47"/>
          <p:cNvSpPr/>
          <p:nvPr/>
        </p:nvSpPr>
        <p:spPr>
          <a:xfrm>
            <a:off x="5263584" y="1935228"/>
            <a:ext cx="2204015" cy="990600"/>
          </a:xfrm>
          <a:prstGeom prst="wedgeRoundRectCallout">
            <a:avLst>
              <a:gd name="adj1" fmla="val -67853"/>
              <a:gd name="adj2" fmla="val 88848"/>
              <a:gd name="adj3" fmla="val 16667"/>
            </a:avLst>
          </a:prstGeom>
          <a:solidFill>
            <a:schemeClr val="bg2">
              <a:lumMod val="20000"/>
              <a:lumOff val="80000"/>
            </a:schemeClr>
          </a:solidFill>
          <a:ln w="12700">
            <a:solidFill>
              <a:schemeClr val="bg2">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What are the owner requirements?</a:t>
            </a:r>
            <a:endParaRPr lang="en-US" dirty="0">
              <a:solidFill>
                <a:schemeClr val="tx1"/>
              </a:solidFill>
            </a:endParaRPr>
          </a:p>
        </p:txBody>
      </p:sp>
      <p:grpSp>
        <p:nvGrpSpPr>
          <p:cNvPr id="6" name="Group 5"/>
          <p:cNvGrpSpPr/>
          <p:nvPr/>
        </p:nvGrpSpPr>
        <p:grpSpPr>
          <a:xfrm>
            <a:off x="6635184" y="3303878"/>
            <a:ext cx="2204015" cy="990600"/>
            <a:chOff x="6635185" y="2884303"/>
            <a:chExt cx="2204015" cy="990600"/>
          </a:xfrm>
        </p:grpSpPr>
        <p:sp>
          <p:nvSpPr>
            <p:cNvPr id="49" name="Rounded Rectangular Callout 48"/>
            <p:cNvSpPr/>
            <p:nvPr/>
          </p:nvSpPr>
          <p:spPr>
            <a:xfrm>
              <a:off x="6635185" y="2884303"/>
              <a:ext cx="2204015" cy="990600"/>
            </a:xfrm>
            <a:prstGeom prst="wedgeRoundRectCallout">
              <a:avLst>
                <a:gd name="adj1" fmla="val -125086"/>
                <a:gd name="adj2" fmla="val -32176"/>
                <a:gd name="adj3" fmla="val 16667"/>
              </a:avLst>
            </a:prstGeom>
            <a:solidFill>
              <a:schemeClr val="bg2">
                <a:lumMod val="20000"/>
                <a:lumOff val="80000"/>
              </a:schemeClr>
            </a:solidFill>
            <a:ln w="12700">
              <a:solidFill>
                <a:schemeClr val="bg2">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pic>
          <p:nvPicPr>
            <p:cNvPr id="6149" name="Picture 5" descr="C:\Program Files (x86)\Microsoft Office\MEDIA\CAGCAT10\j0293828.wmf"/>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811679" y="3079266"/>
              <a:ext cx="655921" cy="690537"/>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8"/>
            <p:cNvSpPr/>
            <p:nvPr/>
          </p:nvSpPr>
          <p:spPr>
            <a:xfrm>
              <a:off x="7105336" y="2931346"/>
              <a:ext cx="1725843" cy="923330"/>
            </a:xfrm>
            <a:prstGeom prst="rect">
              <a:avLst/>
            </a:prstGeom>
          </p:spPr>
          <p:txBody>
            <a:bodyPr wrap="square">
              <a:spAutoFit/>
            </a:bodyPr>
            <a:lstStyle/>
            <a:p>
              <a:pPr algn="r"/>
              <a:r>
                <a:rPr lang="en-US" dirty="0"/>
                <a:t>What is the environment like?</a:t>
              </a:r>
            </a:p>
          </p:txBody>
        </p:sp>
      </p:grpSp>
      <p:grpSp>
        <p:nvGrpSpPr>
          <p:cNvPr id="4" name="Group 3"/>
          <p:cNvGrpSpPr/>
          <p:nvPr/>
        </p:nvGrpSpPr>
        <p:grpSpPr>
          <a:xfrm>
            <a:off x="274273" y="4991575"/>
            <a:ext cx="2280215" cy="990600"/>
            <a:chOff x="274274" y="4572000"/>
            <a:chExt cx="2280215" cy="990600"/>
          </a:xfrm>
        </p:grpSpPr>
        <p:sp>
          <p:nvSpPr>
            <p:cNvPr id="50" name="Rounded Rectangular Callout 49"/>
            <p:cNvSpPr/>
            <p:nvPr/>
          </p:nvSpPr>
          <p:spPr>
            <a:xfrm>
              <a:off x="350474" y="4572000"/>
              <a:ext cx="2204015" cy="990600"/>
            </a:xfrm>
            <a:prstGeom prst="wedgeRoundRectCallout">
              <a:avLst>
                <a:gd name="adj1" fmla="val 116395"/>
                <a:gd name="adj2" fmla="val -177738"/>
                <a:gd name="adj3" fmla="val 16667"/>
              </a:avLst>
            </a:prstGeom>
            <a:solidFill>
              <a:schemeClr val="bg2">
                <a:lumMod val="20000"/>
                <a:lumOff val="80000"/>
              </a:schemeClr>
            </a:solidFill>
            <a:ln w="12700">
              <a:solidFill>
                <a:schemeClr val="bg2">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pic>
          <p:nvPicPr>
            <p:cNvPr id="6148" name="Picture 4" descr="C:\Users\ccoughlin\AppData\Local\Microsoft\Windows\Temporary Internet Files\Content.IE5\4QLENBFY\Jv3Od[1].png"/>
            <p:cNvPicPr>
              <a:picLocks noChangeAspect="1" noChangeArrowheads="1"/>
            </p:cNvPicPr>
            <p:nvPr/>
          </p:nvPicPr>
          <p:blipFill>
            <a:blip r:embed="rId7" cstate="print">
              <a:extLst>
                <a:ext uri="{BEBA8EAE-BF5A-486C-A8C5-ECC9F3942E4B}">
                  <a14:imgProps xmlns:a14="http://schemas.microsoft.com/office/drawing/2010/main">
                    <a14:imgLayer r:embed="rId8">
                      <a14:imgEffect>
                        <a14:backgroundRemoval t="0" b="99583" l="0" r="97917"/>
                      </a14:imgEffect>
                    </a14:imgLayer>
                  </a14:imgProps>
                </a:ext>
                <a:ext uri="{28A0092B-C50C-407E-A947-70E740481C1C}">
                  <a14:useLocalDpi xmlns:a14="http://schemas.microsoft.com/office/drawing/2010/main" val="0"/>
                </a:ext>
              </a:extLst>
            </a:blip>
            <a:srcRect/>
            <a:stretch>
              <a:fillRect/>
            </a:stretch>
          </p:blipFill>
          <p:spPr bwMode="auto">
            <a:xfrm>
              <a:off x="1763744" y="4741799"/>
              <a:ext cx="651001" cy="651001"/>
            </a:xfrm>
            <a:prstGeom prst="rect">
              <a:avLst/>
            </a:prstGeom>
            <a:noFill/>
            <a:extLst>
              <a:ext uri="{909E8E84-426E-40DD-AFC4-6F175D3DCCD1}">
                <a14:hiddenFill xmlns:a14="http://schemas.microsoft.com/office/drawing/2010/main">
                  <a:solidFill>
                    <a:srgbClr val="FFFFFF"/>
                  </a:solidFill>
                </a14:hiddenFill>
              </a:ext>
            </a:extLst>
          </p:spPr>
        </p:pic>
        <p:sp>
          <p:nvSpPr>
            <p:cNvPr id="51" name="Rectangle 50"/>
            <p:cNvSpPr/>
            <p:nvPr/>
          </p:nvSpPr>
          <p:spPr>
            <a:xfrm>
              <a:off x="274274" y="4605635"/>
              <a:ext cx="1725843" cy="923330"/>
            </a:xfrm>
            <a:prstGeom prst="rect">
              <a:avLst/>
            </a:prstGeom>
          </p:spPr>
          <p:txBody>
            <a:bodyPr wrap="square">
              <a:spAutoFit/>
            </a:bodyPr>
            <a:lstStyle/>
            <a:p>
              <a:pPr algn="ctr"/>
              <a:r>
                <a:rPr lang="en-US" dirty="0"/>
                <a:t>What is the desired turn-around time?</a:t>
              </a:r>
            </a:p>
          </p:txBody>
        </p:sp>
      </p:grpSp>
      <p:grpSp>
        <p:nvGrpSpPr>
          <p:cNvPr id="5" name="Group 4"/>
          <p:cNvGrpSpPr/>
          <p:nvPr/>
        </p:nvGrpSpPr>
        <p:grpSpPr>
          <a:xfrm>
            <a:off x="1938752" y="1968863"/>
            <a:ext cx="2204015" cy="990600"/>
            <a:chOff x="1828800" y="1278130"/>
            <a:chExt cx="2204015" cy="990600"/>
          </a:xfrm>
        </p:grpSpPr>
        <p:sp>
          <p:nvSpPr>
            <p:cNvPr id="47" name="Rounded Rectangular Callout 46"/>
            <p:cNvSpPr/>
            <p:nvPr/>
          </p:nvSpPr>
          <p:spPr>
            <a:xfrm>
              <a:off x="1828800" y="1278130"/>
              <a:ext cx="2204015" cy="990600"/>
            </a:xfrm>
            <a:prstGeom prst="wedgeRoundRectCallout">
              <a:avLst>
                <a:gd name="adj1" fmla="val 52407"/>
                <a:gd name="adj2" fmla="val 90716"/>
                <a:gd name="adj3" fmla="val 16667"/>
              </a:avLst>
            </a:prstGeom>
            <a:solidFill>
              <a:schemeClr val="bg2">
                <a:lumMod val="20000"/>
                <a:lumOff val="80000"/>
              </a:schemeClr>
            </a:solidFill>
            <a:ln w="12700">
              <a:solidFill>
                <a:schemeClr val="bg2">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53" name="Rectangle 52"/>
            <p:cNvSpPr/>
            <p:nvPr/>
          </p:nvSpPr>
          <p:spPr>
            <a:xfrm>
              <a:off x="2067885" y="1450264"/>
              <a:ext cx="1725843" cy="646331"/>
            </a:xfrm>
            <a:prstGeom prst="rect">
              <a:avLst/>
            </a:prstGeom>
          </p:spPr>
          <p:txBody>
            <a:bodyPr wrap="square">
              <a:spAutoFit/>
            </a:bodyPr>
            <a:lstStyle/>
            <a:p>
              <a:pPr algn="ctr"/>
              <a:r>
                <a:rPr lang="en-US" dirty="0"/>
                <a:t>Is the crack </a:t>
              </a:r>
              <a:r>
                <a:rPr lang="en-US" dirty="0" smtClean="0"/>
                <a:t>delaminated?</a:t>
              </a:r>
              <a:endParaRPr lang="en-US" dirty="0"/>
            </a:p>
          </p:txBody>
        </p:sp>
      </p:grpSp>
      <p:sp>
        <p:nvSpPr>
          <p:cNvPr id="19" name="TextBox 18"/>
          <p:cNvSpPr txBox="1"/>
          <p:nvPr/>
        </p:nvSpPr>
        <p:spPr>
          <a:xfrm>
            <a:off x="1987674" y="1130014"/>
            <a:ext cx="6470526" cy="646331"/>
          </a:xfrm>
          <a:prstGeom prst="rect">
            <a:avLst/>
          </a:prstGeom>
          <a:noFill/>
        </p:spPr>
        <p:txBody>
          <a:bodyPr wrap="square" rtlCol="0">
            <a:spAutoFit/>
          </a:bodyPr>
          <a:lstStyle/>
          <a:p>
            <a:r>
              <a:rPr lang="en-US" dirty="0" smtClean="0"/>
              <a:t>Planning a repair will require the Project Engineer to take many things into account.</a:t>
            </a:r>
            <a:endParaRPr lang="en-US" dirty="0"/>
          </a:p>
        </p:txBody>
      </p:sp>
      <p:sp>
        <p:nvSpPr>
          <p:cNvPr id="7" name="TextBox 6"/>
          <p:cNvSpPr txBox="1"/>
          <p:nvPr/>
        </p:nvSpPr>
        <p:spPr>
          <a:xfrm>
            <a:off x="5687290" y="4966512"/>
            <a:ext cx="3124200" cy="1015663"/>
          </a:xfrm>
          <a:prstGeom prst="rect">
            <a:avLst/>
          </a:prstGeom>
          <a:noFill/>
        </p:spPr>
        <p:txBody>
          <a:bodyPr wrap="square" rtlCol="0">
            <a:spAutoFit/>
          </a:bodyPr>
          <a:lstStyle/>
          <a:p>
            <a:pPr algn="ctr"/>
            <a:r>
              <a:rPr lang="en-US" sz="2000" dirty="0" smtClean="0"/>
              <a:t>Inadequate planning can be the major cause of concrete repair failures.</a:t>
            </a:r>
            <a:endParaRPr lang="en-US" sz="2000" dirty="0"/>
          </a:p>
        </p:txBody>
      </p:sp>
      <p:grpSp>
        <p:nvGrpSpPr>
          <p:cNvPr id="20" name="Group 19"/>
          <p:cNvGrpSpPr/>
          <p:nvPr/>
        </p:nvGrpSpPr>
        <p:grpSpPr>
          <a:xfrm>
            <a:off x="288940" y="1042543"/>
            <a:ext cx="1536870" cy="888546"/>
            <a:chOff x="75058" y="990600"/>
            <a:chExt cx="1536870" cy="888546"/>
          </a:xfrm>
        </p:grpSpPr>
        <p:sp>
          <p:nvSpPr>
            <p:cNvPr id="21" name="Rounded Rectangle 20"/>
            <p:cNvSpPr/>
            <p:nvPr/>
          </p:nvSpPr>
          <p:spPr>
            <a:xfrm>
              <a:off x="75058" y="990600"/>
              <a:ext cx="1536870" cy="888546"/>
            </a:xfrm>
            <a:prstGeom prst="roundRect">
              <a:avLst/>
            </a:prstGeom>
            <a:gradFill>
              <a:gsLst>
                <a:gs pos="0">
                  <a:schemeClr val="lt1">
                    <a:tint val="40000"/>
                    <a:satMod val="350000"/>
                  </a:schemeClr>
                </a:gs>
                <a:gs pos="40000">
                  <a:schemeClr val="lt1">
                    <a:tint val="45000"/>
                    <a:shade val="99000"/>
                    <a:satMod val="350000"/>
                  </a:schemeClr>
                </a:gs>
                <a:gs pos="100000">
                  <a:schemeClr val="accent6">
                    <a:lumMod val="20000"/>
                    <a:lumOff val="80000"/>
                  </a:schemeClr>
                </a:gs>
              </a:gsLst>
            </a:gradFill>
          </p:spPr>
          <p:style>
            <a:lnRef idx="1">
              <a:schemeClr val="accent5"/>
            </a:lnRef>
            <a:fillRef idx="1002">
              <a:schemeClr val="lt1"/>
            </a:fillRef>
            <a:effectRef idx="2">
              <a:schemeClr val="accent5"/>
            </a:effectRef>
            <a:fontRef idx="minor">
              <a:schemeClr val="lt1"/>
            </a:fontRef>
          </p:style>
          <p:txBody>
            <a:bodyPr/>
            <a:lstStyle/>
            <a:p>
              <a:endParaRPr lang="en-US"/>
            </a:p>
          </p:txBody>
        </p:sp>
        <p:sp>
          <p:nvSpPr>
            <p:cNvPr id="22" name="TextBox 21"/>
            <p:cNvSpPr txBox="1"/>
            <p:nvPr/>
          </p:nvSpPr>
          <p:spPr>
            <a:xfrm>
              <a:off x="287798" y="1181286"/>
              <a:ext cx="1124645" cy="523220"/>
            </a:xfrm>
            <a:prstGeom prst="rect">
              <a:avLst/>
            </a:prstGeom>
            <a:noFill/>
          </p:spPr>
          <p:txBody>
            <a:bodyPr wrap="square" rtlCol="0">
              <a:spAutoFit/>
            </a:bodyPr>
            <a:lstStyle/>
            <a:p>
              <a:pPr algn="ctr"/>
              <a:r>
                <a:rPr lang="en-US" sz="2800" dirty="0" smtClean="0"/>
                <a:t>Plan</a:t>
              </a:r>
              <a:endParaRPr lang="en-US" sz="2800" dirty="0"/>
            </a:p>
          </p:txBody>
        </p:sp>
      </p:grpSp>
    </p:spTree>
    <p:custDataLst>
      <p:tags r:id="rId1"/>
    </p:custDataLst>
    <p:extLst>
      <p:ext uri="{BB962C8B-B14F-4D97-AF65-F5344CB8AC3E}">
        <p14:creationId xmlns:p14="http://schemas.microsoft.com/office/powerpoint/2010/main" val="2350570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1000"/>
                                        <p:tgtEl>
                                          <p:spTgt spid="8"/>
                                        </p:tgtEl>
                                      </p:cBhvr>
                                    </p:animEffect>
                                  </p:childTnLst>
                                </p:cTn>
                              </p:par>
                              <p:par>
                                <p:cTn id="11" presetID="10" presetClass="entr" presetSubtype="0" fill="hold"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48"/>
                                        </p:tgtEl>
                                        <p:attrNameLst>
                                          <p:attrName>style.visibility</p:attrName>
                                        </p:attrNameLst>
                                      </p:cBhvr>
                                      <p:to>
                                        <p:strVal val="visible"/>
                                      </p:to>
                                    </p:set>
                                    <p:animEffect transition="in" filter="fade">
                                      <p:cBhvr>
                                        <p:cTn id="16" dur="1000"/>
                                        <p:tgtEl>
                                          <p:spTgt spid="48"/>
                                        </p:tgtEl>
                                      </p:cBhvr>
                                    </p:animEffect>
                                  </p:childTnLst>
                                </p:cTn>
                              </p:par>
                              <p:par>
                                <p:cTn id="17" presetID="10" presetClass="entr" presetSubtype="0" fill="hold" nodeType="with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1000"/>
                                        <p:tgtEl>
                                          <p:spTgt spid="6"/>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fade">
                                      <p:cBhvr>
                                        <p:cTn id="24"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48" grpId="0" animBg="1"/>
      <p:bldP spid="7"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Material Compatibility</a:t>
            </a:r>
            <a:endParaRPr lang="en-US" dirty="0"/>
          </a:p>
        </p:txBody>
      </p:sp>
      <p:grpSp>
        <p:nvGrpSpPr>
          <p:cNvPr id="3" name="Group 2"/>
          <p:cNvGrpSpPr/>
          <p:nvPr/>
        </p:nvGrpSpPr>
        <p:grpSpPr>
          <a:xfrm>
            <a:off x="2600667" y="2407964"/>
            <a:ext cx="3936461" cy="1917172"/>
            <a:chOff x="2600667" y="2407964"/>
            <a:chExt cx="3936461" cy="1917172"/>
          </a:xfrm>
        </p:grpSpPr>
        <p:grpSp>
          <p:nvGrpSpPr>
            <p:cNvPr id="55" name="Group 54"/>
            <p:cNvGrpSpPr/>
            <p:nvPr/>
          </p:nvGrpSpPr>
          <p:grpSpPr>
            <a:xfrm>
              <a:off x="2600667" y="2407964"/>
              <a:ext cx="3936461" cy="1917172"/>
              <a:chOff x="2600667" y="2407964"/>
              <a:chExt cx="3936461" cy="1917172"/>
            </a:xfrm>
          </p:grpSpPr>
          <p:sp>
            <p:nvSpPr>
              <p:cNvPr id="4" name="Rectangle 2"/>
              <p:cNvSpPr>
                <a:spLocks noChangeArrowheads="1"/>
              </p:cNvSpPr>
              <p:nvPr/>
            </p:nvSpPr>
            <p:spPr bwMode="auto">
              <a:xfrm>
                <a:off x="2604426" y="2430190"/>
                <a:ext cx="3932701" cy="1894946"/>
              </a:xfrm>
              <a:prstGeom prst="rect">
                <a:avLst/>
              </a:prstGeom>
              <a:solidFill>
                <a:srgbClr val="969696"/>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5" name="Freeform 3"/>
              <p:cNvSpPr>
                <a:spLocks/>
              </p:cNvSpPr>
              <p:nvPr/>
            </p:nvSpPr>
            <p:spPr bwMode="auto">
              <a:xfrm>
                <a:off x="3442857" y="2407964"/>
                <a:ext cx="2255838" cy="1002771"/>
              </a:xfrm>
              <a:custGeom>
                <a:avLst/>
                <a:gdLst>
                  <a:gd name="T0" fmla="*/ 19050 w 1421"/>
                  <a:gd name="T1" fmla="*/ 129528 h 613"/>
                  <a:gd name="T2" fmla="*/ 6350 w 1421"/>
                  <a:gd name="T3" fmla="*/ 156513 h 613"/>
                  <a:gd name="T4" fmla="*/ 25400 w 1421"/>
                  <a:gd name="T5" fmla="*/ 199688 h 613"/>
                  <a:gd name="T6" fmla="*/ 50800 w 1421"/>
                  <a:gd name="T7" fmla="*/ 242864 h 613"/>
                  <a:gd name="T8" fmla="*/ 63500 w 1421"/>
                  <a:gd name="T9" fmla="*/ 286040 h 613"/>
                  <a:gd name="T10" fmla="*/ 63500 w 1421"/>
                  <a:gd name="T11" fmla="*/ 323819 h 613"/>
                  <a:gd name="T12" fmla="*/ 63500 w 1421"/>
                  <a:gd name="T13" fmla="*/ 361598 h 613"/>
                  <a:gd name="T14" fmla="*/ 63500 w 1421"/>
                  <a:gd name="T15" fmla="*/ 404774 h 613"/>
                  <a:gd name="T16" fmla="*/ 57150 w 1421"/>
                  <a:gd name="T17" fmla="*/ 469538 h 613"/>
                  <a:gd name="T18" fmla="*/ 57150 w 1421"/>
                  <a:gd name="T19" fmla="*/ 507317 h 613"/>
                  <a:gd name="T20" fmla="*/ 57150 w 1421"/>
                  <a:gd name="T21" fmla="*/ 539699 h 613"/>
                  <a:gd name="T22" fmla="*/ 57150 w 1421"/>
                  <a:gd name="T23" fmla="*/ 588271 h 613"/>
                  <a:gd name="T24" fmla="*/ 76200 w 1421"/>
                  <a:gd name="T25" fmla="*/ 615256 h 613"/>
                  <a:gd name="T26" fmla="*/ 107950 w 1421"/>
                  <a:gd name="T27" fmla="*/ 647638 h 613"/>
                  <a:gd name="T28" fmla="*/ 114300 w 1421"/>
                  <a:gd name="T29" fmla="*/ 680020 h 613"/>
                  <a:gd name="T30" fmla="*/ 152400 w 1421"/>
                  <a:gd name="T31" fmla="*/ 696211 h 613"/>
                  <a:gd name="T32" fmla="*/ 209550 w 1421"/>
                  <a:gd name="T33" fmla="*/ 712402 h 613"/>
                  <a:gd name="T34" fmla="*/ 279400 w 1421"/>
                  <a:gd name="T35" fmla="*/ 739387 h 613"/>
                  <a:gd name="T36" fmla="*/ 330200 w 1421"/>
                  <a:gd name="T37" fmla="*/ 766372 h 613"/>
                  <a:gd name="T38" fmla="*/ 368300 w 1421"/>
                  <a:gd name="T39" fmla="*/ 777166 h 613"/>
                  <a:gd name="T40" fmla="*/ 609600 w 1421"/>
                  <a:gd name="T41" fmla="*/ 814945 h 613"/>
                  <a:gd name="T42" fmla="*/ 666750 w 1421"/>
                  <a:gd name="T43" fmla="*/ 804151 h 613"/>
                  <a:gd name="T44" fmla="*/ 812800 w 1421"/>
                  <a:gd name="T45" fmla="*/ 798754 h 613"/>
                  <a:gd name="T46" fmla="*/ 838200 w 1421"/>
                  <a:gd name="T47" fmla="*/ 760975 h 613"/>
                  <a:gd name="T48" fmla="*/ 882650 w 1421"/>
                  <a:gd name="T49" fmla="*/ 744784 h 613"/>
                  <a:gd name="T50" fmla="*/ 920750 w 1421"/>
                  <a:gd name="T51" fmla="*/ 739387 h 613"/>
                  <a:gd name="T52" fmla="*/ 1085850 w 1421"/>
                  <a:gd name="T53" fmla="*/ 739387 h 613"/>
                  <a:gd name="T54" fmla="*/ 1136650 w 1421"/>
                  <a:gd name="T55" fmla="*/ 739387 h 613"/>
                  <a:gd name="T56" fmla="*/ 1276350 w 1421"/>
                  <a:gd name="T57" fmla="*/ 755578 h 613"/>
                  <a:gd name="T58" fmla="*/ 1320800 w 1421"/>
                  <a:gd name="T59" fmla="*/ 777166 h 613"/>
                  <a:gd name="T60" fmla="*/ 1365250 w 1421"/>
                  <a:gd name="T61" fmla="*/ 793357 h 613"/>
                  <a:gd name="T62" fmla="*/ 1416050 w 1421"/>
                  <a:gd name="T63" fmla="*/ 798754 h 613"/>
                  <a:gd name="T64" fmla="*/ 1631950 w 1421"/>
                  <a:gd name="T65" fmla="*/ 820342 h 613"/>
                  <a:gd name="T66" fmla="*/ 1670050 w 1421"/>
                  <a:gd name="T67" fmla="*/ 820342 h 613"/>
                  <a:gd name="T68" fmla="*/ 1727200 w 1421"/>
                  <a:gd name="T69" fmla="*/ 825739 h 613"/>
                  <a:gd name="T70" fmla="*/ 1784350 w 1421"/>
                  <a:gd name="T71" fmla="*/ 825739 h 613"/>
                  <a:gd name="T72" fmla="*/ 1917700 w 1421"/>
                  <a:gd name="T73" fmla="*/ 825739 h 613"/>
                  <a:gd name="T74" fmla="*/ 1962150 w 1421"/>
                  <a:gd name="T75" fmla="*/ 820342 h 613"/>
                  <a:gd name="T76" fmla="*/ 2120900 w 1421"/>
                  <a:gd name="T77" fmla="*/ 820342 h 613"/>
                  <a:gd name="T78" fmla="*/ 2165350 w 1421"/>
                  <a:gd name="T79" fmla="*/ 820342 h 613"/>
                  <a:gd name="T80" fmla="*/ 2235200 w 1421"/>
                  <a:gd name="T81" fmla="*/ 798754 h 613"/>
                  <a:gd name="T82" fmla="*/ 2241550 w 1421"/>
                  <a:gd name="T83" fmla="*/ 766372 h 613"/>
                  <a:gd name="T84" fmla="*/ 2241550 w 1421"/>
                  <a:gd name="T85" fmla="*/ 733990 h 613"/>
                  <a:gd name="T86" fmla="*/ 2247900 w 1421"/>
                  <a:gd name="T87" fmla="*/ 701608 h 613"/>
                  <a:gd name="T88" fmla="*/ 2254250 w 1421"/>
                  <a:gd name="T89" fmla="*/ 653035 h 613"/>
                  <a:gd name="T90" fmla="*/ 2254250 w 1421"/>
                  <a:gd name="T91" fmla="*/ 620653 h 613"/>
                  <a:gd name="T92" fmla="*/ 2254250 w 1421"/>
                  <a:gd name="T93" fmla="*/ 582874 h 613"/>
                  <a:gd name="T94" fmla="*/ 2254250 w 1421"/>
                  <a:gd name="T95" fmla="*/ 545096 h 613"/>
                  <a:gd name="T96" fmla="*/ 2254250 w 1421"/>
                  <a:gd name="T97" fmla="*/ 512714 h 613"/>
                  <a:gd name="T98" fmla="*/ 2254250 w 1421"/>
                  <a:gd name="T99" fmla="*/ 469538 h 613"/>
                  <a:gd name="T100" fmla="*/ 2254250 w 1421"/>
                  <a:gd name="T101" fmla="*/ 431759 h 613"/>
                  <a:gd name="T102" fmla="*/ 2254250 w 1421"/>
                  <a:gd name="T103" fmla="*/ 393980 h 613"/>
                  <a:gd name="T104" fmla="*/ 2247900 w 1421"/>
                  <a:gd name="T105" fmla="*/ 361598 h 613"/>
                  <a:gd name="T106" fmla="*/ 2241550 w 1421"/>
                  <a:gd name="T107" fmla="*/ 323819 h 613"/>
                  <a:gd name="T108" fmla="*/ 2228850 w 1421"/>
                  <a:gd name="T109" fmla="*/ 291437 h 613"/>
                  <a:gd name="T110" fmla="*/ 2222500 w 1421"/>
                  <a:gd name="T111" fmla="*/ 259055 h 613"/>
                  <a:gd name="T112" fmla="*/ 2216150 w 1421"/>
                  <a:gd name="T113" fmla="*/ 221276 h 613"/>
                  <a:gd name="T114" fmla="*/ 2216150 w 1421"/>
                  <a:gd name="T115" fmla="*/ 183498 h 613"/>
                  <a:gd name="T116" fmla="*/ 2222500 w 1421"/>
                  <a:gd name="T117" fmla="*/ 151116 h 613"/>
                  <a:gd name="T118" fmla="*/ 2228850 w 1421"/>
                  <a:gd name="T119" fmla="*/ 0 h 61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1421" h="613">
                    <a:moveTo>
                      <a:pt x="12" y="0"/>
                    </a:moveTo>
                    <a:lnTo>
                      <a:pt x="12" y="96"/>
                    </a:lnTo>
                    <a:lnTo>
                      <a:pt x="0" y="100"/>
                    </a:lnTo>
                    <a:lnTo>
                      <a:pt x="4" y="116"/>
                    </a:lnTo>
                    <a:lnTo>
                      <a:pt x="8" y="132"/>
                    </a:lnTo>
                    <a:lnTo>
                      <a:pt x="16" y="148"/>
                    </a:lnTo>
                    <a:lnTo>
                      <a:pt x="20" y="160"/>
                    </a:lnTo>
                    <a:lnTo>
                      <a:pt x="32" y="180"/>
                    </a:lnTo>
                    <a:lnTo>
                      <a:pt x="40" y="196"/>
                    </a:lnTo>
                    <a:lnTo>
                      <a:pt x="40" y="212"/>
                    </a:lnTo>
                    <a:lnTo>
                      <a:pt x="40" y="224"/>
                    </a:lnTo>
                    <a:lnTo>
                      <a:pt x="40" y="240"/>
                    </a:lnTo>
                    <a:lnTo>
                      <a:pt x="40" y="252"/>
                    </a:lnTo>
                    <a:lnTo>
                      <a:pt x="40" y="268"/>
                    </a:lnTo>
                    <a:lnTo>
                      <a:pt x="40" y="280"/>
                    </a:lnTo>
                    <a:lnTo>
                      <a:pt x="40" y="300"/>
                    </a:lnTo>
                    <a:lnTo>
                      <a:pt x="36" y="328"/>
                    </a:lnTo>
                    <a:lnTo>
                      <a:pt x="36" y="348"/>
                    </a:lnTo>
                    <a:lnTo>
                      <a:pt x="36" y="360"/>
                    </a:lnTo>
                    <a:lnTo>
                      <a:pt x="36" y="376"/>
                    </a:lnTo>
                    <a:lnTo>
                      <a:pt x="36" y="388"/>
                    </a:lnTo>
                    <a:lnTo>
                      <a:pt x="36" y="400"/>
                    </a:lnTo>
                    <a:lnTo>
                      <a:pt x="36" y="424"/>
                    </a:lnTo>
                    <a:lnTo>
                      <a:pt x="36" y="436"/>
                    </a:lnTo>
                    <a:lnTo>
                      <a:pt x="36" y="448"/>
                    </a:lnTo>
                    <a:lnTo>
                      <a:pt x="48" y="456"/>
                    </a:lnTo>
                    <a:lnTo>
                      <a:pt x="56" y="472"/>
                    </a:lnTo>
                    <a:lnTo>
                      <a:pt x="68" y="480"/>
                    </a:lnTo>
                    <a:lnTo>
                      <a:pt x="68" y="492"/>
                    </a:lnTo>
                    <a:lnTo>
                      <a:pt x="72" y="504"/>
                    </a:lnTo>
                    <a:lnTo>
                      <a:pt x="84" y="512"/>
                    </a:lnTo>
                    <a:lnTo>
                      <a:pt x="96" y="516"/>
                    </a:lnTo>
                    <a:lnTo>
                      <a:pt x="116" y="524"/>
                    </a:lnTo>
                    <a:lnTo>
                      <a:pt x="132" y="528"/>
                    </a:lnTo>
                    <a:lnTo>
                      <a:pt x="160" y="536"/>
                    </a:lnTo>
                    <a:lnTo>
                      <a:pt x="176" y="548"/>
                    </a:lnTo>
                    <a:lnTo>
                      <a:pt x="188" y="556"/>
                    </a:lnTo>
                    <a:lnTo>
                      <a:pt x="208" y="568"/>
                    </a:lnTo>
                    <a:lnTo>
                      <a:pt x="220" y="572"/>
                    </a:lnTo>
                    <a:lnTo>
                      <a:pt x="232" y="576"/>
                    </a:lnTo>
                    <a:lnTo>
                      <a:pt x="320" y="592"/>
                    </a:lnTo>
                    <a:lnTo>
                      <a:pt x="384" y="604"/>
                    </a:lnTo>
                    <a:lnTo>
                      <a:pt x="400" y="604"/>
                    </a:lnTo>
                    <a:lnTo>
                      <a:pt x="420" y="596"/>
                    </a:lnTo>
                    <a:lnTo>
                      <a:pt x="500" y="596"/>
                    </a:lnTo>
                    <a:lnTo>
                      <a:pt x="512" y="592"/>
                    </a:lnTo>
                    <a:lnTo>
                      <a:pt x="524" y="576"/>
                    </a:lnTo>
                    <a:lnTo>
                      <a:pt x="528" y="564"/>
                    </a:lnTo>
                    <a:lnTo>
                      <a:pt x="544" y="564"/>
                    </a:lnTo>
                    <a:lnTo>
                      <a:pt x="556" y="552"/>
                    </a:lnTo>
                    <a:lnTo>
                      <a:pt x="568" y="548"/>
                    </a:lnTo>
                    <a:lnTo>
                      <a:pt x="580" y="548"/>
                    </a:lnTo>
                    <a:lnTo>
                      <a:pt x="596" y="548"/>
                    </a:lnTo>
                    <a:lnTo>
                      <a:pt x="684" y="548"/>
                    </a:lnTo>
                    <a:lnTo>
                      <a:pt x="700" y="548"/>
                    </a:lnTo>
                    <a:lnTo>
                      <a:pt x="716" y="548"/>
                    </a:lnTo>
                    <a:lnTo>
                      <a:pt x="740" y="556"/>
                    </a:lnTo>
                    <a:lnTo>
                      <a:pt x="804" y="560"/>
                    </a:lnTo>
                    <a:lnTo>
                      <a:pt x="816" y="568"/>
                    </a:lnTo>
                    <a:lnTo>
                      <a:pt x="832" y="576"/>
                    </a:lnTo>
                    <a:lnTo>
                      <a:pt x="844" y="580"/>
                    </a:lnTo>
                    <a:lnTo>
                      <a:pt x="860" y="588"/>
                    </a:lnTo>
                    <a:lnTo>
                      <a:pt x="876" y="588"/>
                    </a:lnTo>
                    <a:lnTo>
                      <a:pt x="892" y="592"/>
                    </a:lnTo>
                    <a:lnTo>
                      <a:pt x="964" y="604"/>
                    </a:lnTo>
                    <a:lnTo>
                      <a:pt x="1028" y="608"/>
                    </a:lnTo>
                    <a:lnTo>
                      <a:pt x="1040" y="608"/>
                    </a:lnTo>
                    <a:lnTo>
                      <a:pt x="1052" y="608"/>
                    </a:lnTo>
                    <a:lnTo>
                      <a:pt x="1072" y="612"/>
                    </a:lnTo>
                    <a:lnTo>
                      <a:pt x="1088" y="612"/>
                    </a:lnTo>
                    <a:lnTo>
                      <a:pt x="1100" y="612"/>
                    </a:lnTo>
                    <a:lnTo>
                      <a:pt x="1124" y="612"/>
                    </a:lnTo>
                    <a:lnTo>
                      <a:pt x="1196" y="612"/>
                    </a:lnTo>
                    <a:lnTo>
                      <a:pt x="1208" y="612"/>
                    </a:lnTo>
                    <a:lnTo>
                      <a:pt x="1224" y="612"/>
                    </a:lnTo>
                    <a:lnTo>
                      <a:pt x="1236" y="608"/>
                    </a:lnTo>
                    <a:lnTo>
                      <a:pt x="1272" y="608"/>
                    </a:lnTo>
                    <a:lnTo>
                      <a:pt x="1336" y="608"/>
                    </a:lnTo>
                    <a:lnTo>
                      <a:pt x="1352" y="608"/>
                    </a:lnTo>
                    <a:lnTo>
                      <a:pt x="1364" y="608"/>
                    </a:lnTo>
                    <a:lnTo>
                      <a:pt x="1396" y="608"/>
                    </a:lnTo>
                    <a:lnTo>
                      <a:pt x="1408" y="592"/>
                    </a:lnTo>
                    <a:lnTo>
                      <a:pt x="1408" y="580"/>
                    </a:lnTo>
                    <a:lnTo>
                      <a:pt x="1412" y="568"/>
                    </a:lnTo>
                    <a:lnTo>
                      <a:pt x="1412" y="556"/>
                    </a:lnTo>
                    <a:lnTo>
                      <a:pt x="1412" y="544"/>
                    </a:lnTo>
                    <a:lnTo>
                      <a:pt x="1412" y="532"/>
                    </a:lnTo>
                    <a:lnTo>
                      <a:pt x="1416" y="520"/>
                    </a:lnTo>
                    <a:lnTo>
                      <a:pt x="1420" y="500"/>
                    </a:lnTo>
                    <a:lnTo>
                      <a:pt x="1420" y="484"/>
                    </a:lnTo>
                    <a:lnTo>
                      <a:pt x="1420" y="472"/>
                    </a:lnTo>
                    <a:lnTo>
                      <a:pt x="1420" y="460"/>
                    </a:lnTo>
                    <a:lnTo>
                      <a:pt x="1420" y="444"/>
                    </a:lnTo>
                    <a:lnTo>
                      <a:pt x="1420" y="432"/>
                    </a:lnTo>
                    <a:lnTo>
                      <a:pt x="1420" y="416"/>
                    </a:lnTo>
                    <a:lnTo>
                      <a:pt x="1420" y="404"/>
                    </a:lnTo>
                    <a:lnTo>
                      <a:pt x="1420" y="392"/>
                    </a:lnTo>
                    <a:lnTo>
                      <a:pt x="1420" y="380"/>
                    </a:lnTo>
                    <a:lnTo>
                      <a:pt x="1420" y="360"/>
                    </a:lnTo>
                    <a:lnTo>
                      <a:pt x="1420" y="348"/>
                    </a:lnTo>
                    <a:lnTo>
                      <a:pt x="1420" y="332"/>
                    </a:lnTo>
                    <a:lnTo>
                      <a:pt x="1420" y="320"/>
                    </a:lnTo>
                    <a:lnTo>
                      <a:pt x="1420" y="308"/>
                    </a:lnTo>
                    <a:lnTo>
                      <a:pt x="1420" y="292"/>
                    </a:lnTo>
                    <a:lnTo>
                      <a:pt x="1420" y="280"/>
                    </a:lnTo>
                    <a:lnTo>
                      <a:pt x="1416" y="268"/>
                    </a:lnTo>
                    <a:lnTo>
                      <a:pt x="1416" y="252"/>
                    </a:lnTo>
                    <a:lnTo>
                      <a:pt x="1412" y="240"/>
                    </a:lnTo>
                    <a:lnTo>
                      <a:pt x="1408" y="228"/>
                    </a:lnTo>
                    <a:lnTo>
                      <a:pt x="1404" y="216"/>
                    </a:lnTo>
                    <a:lnTo>
                      <a:pt x="1404" y="204"/>
                    </a:lnTo>
                    <a:lnTo>
                      <a:pt x="1400" y="192"/>
                    </a:lnTo>
                    <a:lnTo>
                      <a:pt x="1396" y="180"/>
                    </a:lnTo>
                    <a:lnTo>
                      <a:pt x="1396" y="164"/>
                    </a:lnTo>
                    <a:lnTo>
                      <a:pt x="1396" y="152"/>
                    </a:lnTo>
                    <a:lnTo>
                      <a:pt x="1396" y="136"/>
                    </a:lnTo>
                    <a:lnTo>
                      <a:pt x="1396" y="124"/>
                    </a:lnTo>
                    <a:lnTo>
                      <a:pt x="1400" y="112"/>
                    </a:lnTo>
                    <a:lnTo>
                      <a:pt x="1412" y="108"/>
                    </a:lnTo>
                    <a:lnTo>
                      <a:pt x="1404" y="0"/>
                    </a:lnTo>
                  </a:path>
                </a:pathLst>
              </a:custGeom>
              <a:solidFill>
                <a:srgbClr val="C0C0C0"/>
              </a:solidFill>
              <a:ln w="12700" cap="rnd" cmpd="sng">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nvGrpSpPr>
              <p:cNvPr id="6" name="Group 12"/>
              <p:cNvGrpSpPr>
                <a:grpSpLocks/>
              </p:cNvGrpSpPr>
              <p:nvPr/>
            </p:nvGrpSpPr>
            <p:grpSpPr bwMode="auto">
              <a:xfrm>
                <a:off x="2600667" y="2929002"/>
                <a:ext cx="3936461" cy="176934"/>
                <a:chOff x="2232" y="2260"/>
                <a:chExt cx="2832" cy="88"/>
              </a:xfrm>
            </p:grpSpPr>
            <p:sp>
              <p:nvSpPr>
                <p:cNvPr id="7" name="Line 13"/>
                <p:cNvSpPr>
                  <a:spLocks noChangeShapeType="1"/>
                </p:cNvSpPr>
                <p:nvPr/>
              </p:nvSpPr>
              <p:spPr bwMode="auto">
                <a:xfrm>
                  <a:off x="2232" y="2304"/>
                  <a:ext cx="2832" cy="0"/>
                </a:xfrm>
                <a:prstGeom prst="line">
                  <a:avLst/>
                </a:prstGeom>
                <a:noFill/>
                <a:ln w="762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 name="Oval 14"/>
                <p:cNvSpPr>
                  <a:spLocks noChangeArrowheads="1"/>
                </p:cNvSpPr>
                <p:nvPr/>
              </p:nvSpPr>
              <p:spPr bwMode="auto">
                <a:xfrm>
                  <a:off x="2548"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9" name="Oval 15"/>
                <p:cNvSpPr>
                  <a:spLocks noChangeArrowheads="1"/>
                </p:cNvSpPr>
                <p:nvPr/>
              </p:nvSpPr>
              <p:spPr bwMode="auto">
                <a:xfrm>
                  <a:off x="2692"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10" name="Oval 16"/>
                <p:cNvSpPr>
                  <a:spLocks noChangeArrowheads="1"/>
                </p:cNvSpPr>
                <p:nvPr/>
              </p:nvSpPr>
              <p:spPr bwMode="auto">
                <a:xfrm>
                  <a:off x="3124"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11" name="Oval 17"/>
                <p:cNvSpPr>
                  <a:spLocks noChangeArrowheads="1"/>
                </p:cNvSpPr>
                <p:nvPr/>
              </p:nvSpPr>
              <p:spPr bwMode="auto">
                <a:xfrm>
                  <a:off x="2836"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12" name="Oval 18"/>
                <p:cNvSpPr>
                  <a:spLocks noChangeArrowheads="1"/>
                </p:cNvSpPr>
                <p:nvPr/>
              </p:nvSpPr>
              <p:spPr bwMode="auto">
                <a:xfrm>
                  <a:off x="2404"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13" name="Oval 19"/>
                <p:cNvSpPr>
                  <a:spLocks noChangeArrowheads="1"/>
                </p:cNvSpPr>
                <p:nvPr/>
              </p:nvSpPr>
              <p:spPr bwMode="auto">
                <a:xfrm>
                  <a:off x="2980"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14" name="Oval 20"/>
                <p:cNvSpPr>
                  <a:spLocks noChangeArrowheads="1"/>
                </p:cNvSpPr>
                <p:nvPr/>
              </p:nvSpPr>
              <p:spPr bwMode="auto">
                <a:xfrm>
                  <a:off x="3268"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15" name="Oval 21"/>
                <p:cNvSpPr>
                  <a:spLocks noChangeArrowheads="1"/>
                </p:cNvSpPr>
                <p:nvPr/>
              </p:nvSpPr>
              <p:spPr bwMode="auto">
                <a:xfrm>
                  <a:off x="3412"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16" name="Oval 22"/>
                <p:cNvSpPr>
                  <a:spLocks noChangeArrowheads="1"/>
                </p:cNvSpPr>
                <p:nvPr/>
              </p:nvSpPr>
              <p:spPr bwMode="auto">
                <a:xfrm>
                  <a:off x="3844"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17" name="Oval 23"/>
                <p:cNvSpPr>
                  <a:spLocks noChangeArrowheads="1"/>
                </p:cNvSpPr>
                <p:nvPr/>
              </p:nvSpPr>
              <p:spPr bwMode="auto">
                <a:xfrm>
                  <a:off x="3556"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18" name="Oval 24"/>
                <p:cNvSpPr>
                  <a:spLocks noChangeArrowheads="1"/>
                </p:cNvSpPr>
                <p:nvPr/>
              </p:nvSpPr>
              <p:spPr bwMode="auto">
                <a:xfrm>
                  <a:off x="3700"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19" name="Oval 25"/>
                <p:cNvSpPr>
                  <a:spLocks noChangeArrowheads="1"/>
                </p:cNvSpPr>
                <p:nvPr/>
              </p:nvSpPr>
              <p:spPr bwMode="auto">
                <a:xfrm>
                  <a:off x="3988"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20" name="Oval 26"/>
                <p:cNvSpPr>
                  <a:spLocks noChangeArrowheads="1"/>
                </p:cNvSpPr>
                <p:nvPr/>
              </p:nvSpPr>
              <p:spPr bwMode="auto">
                <a:xfrm>
                  <a:off x="4132"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21" name="Oval 27"/>
                <p:cNvSpPr>
                  <a:spLocks noChangeArrowheads="1"/>
                </p:cNvSpPr>
                <p:nvPr/>
              </p:nvSpPr>
              <p:spPr bwMode="auto">
                <a:xfrm>
                  <a:off x="4564"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22" name="Oval 28"/>
                <p:cNvSpPr>
                  <a:spLocks noChangeArrowheads="1"/>
                </p:cNvSpPr>
                <p:nvPr/>
              </p:nvSpPr>
              <p:spPr bwMode="auto">
                <a:xfrm>
                  <a:off x="4276"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23" name="Oval 29"/>
                <p:cNvSpPr>
                  <a:spLocks noChangeArrowheads="1"/>
                </p:cNvSpPr>
                <p:nvPr/>
              </p:nvSpPr>
              <p:spPr bwMode="auto">
                <a:xfrm>
                  <a:off x="4420"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24" name="Oval 30"/>
                <p:cNvSpPr>
                  <a:spLocks noChangeArrowheads="1"/>
                </p:cNvSpPr>
                <p:nvPr/>
              </p:nvSpPr>
              <p:spPr bwMode="auto">
                <a:xfrm>
                  <a:off x="4708"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25" name="Oval 31"/>
                <p:cNvSpPr>
                  <a:spLocks noChangeArrowheads="1"/>
                </p:cNvSpPr>
                <p:nvPr/>
              </p:nvSpPr>
              <p:spPr bwMode="auto">
                <a:xfrm>
                  <a:off x="4852"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26" name="Oval 32"/>
                <p:cNvSpPr>
                  <a:spLocks noChangeArrowheads="1"/>
                </p:cNvSpPr>
                <p:nvPr/>
              </p:nvSpPr>
              <p:spPr bwMode="auto">
                <a:xfrm>
                  <a:off x="4996"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27" name="Oval 33"/>
                <p:cNvSpPr>
                  <a:spLocks noChangeArrowheads="1"/>
                </p:cNvSpPr>
                <p:nvPr/>
              </p:nvSpPr>
              <p:spPr bwMode="auto">
                <a:xfrm>
                  <a:off x="2260"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grpSp>
          <p:grpSp>
            <p:nvGrpSpPr>
              <p:cNvPr id="30" name="Group 12"/>
              <p:cNvGrpSpPr>
                <a:grpSpLocks/>
              </p:cNvGrpSpPr>
              <p:nvPr/>
            </p:nvGrpSpPr>
            <p:grpSpPr bwMode="auto">
              <a:xfrm>
                <a:off x="2600667" y="3491809"/>
                <a:ext cx="3936461" cy="176934"/>
                <a:chOff x="2232" y="2260"/>
                <a:chExt cx="2832" cy="88"/>
              </a:xfrm>
            </p:grpSpPr>
            <p:sp>
              <p:nvSpPr>
                <p:cNvPr id="31" name="Line 13"/>
                <p:cNvSpPr>
                  <a:spLocks noChangeShapeType="1"/>
                </p:cNvSpPr>
                <p:nvPr/>
              </p:nvSpPr>
              <p:spPr bwMode="auto">
                <a:xfrm>
                  <a:off x="2232" y="2304"/>
                  <a:ext cx="2832" cy="0"/>
                </a:xfrm>
                <a:prstGeom prst="line">
                  <a:avLst/>
                </a:prstGeom>
                <a:noFill/>
                <a:ln w="762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2" name="Oval 14"/>
                <p:cNvSpPr>
                  <a:spLocks noChangeArrowheads="1"/>
                </p:cNvSpPr>
                <p:nvPr/>
              </p:nvSpPr>
              <p:spPr bwMode="auto">
                <a:xfrm>
                  <a:off x="2548"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33" name="Oval 15"/>
                <p:cNvSpPr>
                  <a:spLocks noChangeArrowheads="1"/>
                </p:cNvSpPr>
                <p:nvPr/>
              </p:nvSpPr>
              <p:spPr bwMode="auto">
                <a:xfrm>
                  <a:off x="2692"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34" name="Oval 16"/>
                <p:cNvSpPr>
                  <a:spLocks noChangeArrowheads="1"/>
                </p:cNvSpPr>
                <p:nvPr/>
              </p:nvSpPr>
              <p:spPr bwMode="auto">
                <a:xfrm>
                  <a:off x="3124"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35" name="Oval 17"/>
                <p:cNvSpPr>
                  <a:spLocks noChangeArrowheads="1"/>
                </p:cNvSpPr>
                <p:nvPr/>
              </p:nvSpPr>
              <p:spPr bwMode="auto">
                <a:xfrm>
                  <a:off x="2836"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36" name="Oval 18"/>
                <p:cNvSpPr>
                  <a:spLocks noChangeArrowheads="1"/>
                </p:cNvSpPr>
                <p:nvPr/>
              </p:nvSpPr>
              <p:spPr bwMode="auto">
                <a:xfrm>
                  <a:off x="2404"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37" name="Oval 19"/>
                <p:cNvSpPr>
                  <a:spLocks noChangeArrowheads="1"/>
                </p:cNvSpPr>
                <p:nvPr/>
              </p:nvSpPr>
              <p:spPr bwMode="auto">
                <a:xfrm>
                  <a:off x="2980"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38" name="Oval 20"/>
                <p:cNvSpPr>
                  <a:spLocks noChangeArrowheads="1"/>
                </p:cNvSpPr>
                <p:nvPr/>
              </p:nvSpPr>
              <p:spPr bwMode="auto">
                <a:xfrm>
                  <a:off x="3268"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39" name="Oval 21"/>
                <p:cNvSpPr>
                  <a:spLocks noChangeArrowheads="1"/>
                </p:cNvSpPr>
                <p:nvPr/>
              </p:nvSpPr>
              <p:spPr bwMode="auto">
                <a:xfrm>
                  <a:off x="3412"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40" name="Oval 22"/>
                <p:cNvSpPr>
                  <a:spLocks noChangeArrowheads="1"/>
                </p:cNvSpPr>
                <p:nvPr/>
              </p:nvSpPr>
              <p:spPr bwMode="auto">
                <a:xfrm>
                  <a:off x="3844"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41" name="Oval 23"/>
                <p:cNvSpPr>
                  <a:spLocks noChangeArrowheads="1"/>
                </p:cNvSpPr>
                <p:nvPr/>
              </p:nvSpPr>
              <p:spPr bwMode="auto">
                <a:xfrm>
                  <a:off x="3556"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42" name="Oval 24"/>
                <p:cNvSpPr>
                  <a:spLocks noChangeArrowheads="1"/>
                </p:cNvSpPr>
                <p:nvPr/>
              </p:nvSpPr>
              <p:spPr bwMode="auto">
                <a:xfrm>
                  <a:off x="3700"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43" name="Oval 25"/>
                <p:cNvSpPr>
                  <a:spLocks noChangeArrowheads="1"/>
                </p:cNvSpPr>
                <p:nvPr/>
              </p:nvSpPr>
              <p:spPr bwMode="auto">
                <a:xfrm>
                  <a:off x="3988"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44" name="Oval 26"/>
                <p:cNvSpPr>
                  <a:spLocks noChangeArrowheads="1"/>
                </p:cNvSpPr>
                <p:nvPr/>
              </p:nvSpPr>
              <p:spPr bwMode="auto">
                <a:xfrm>
                  <a:off x="4132"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45" name="Oval 27"/>
                <p:cNvSpPr>
                  <a:spLocks noChangeArrowheads="1"/>
                </p:cNvSpPr>
                <p:nvPr/>
              </p:nvSpPr>
              <p:spPr bwMode="auto">
                <a:xfrm>
                  <a:off x="4564"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46" name="Oval 28"/>
                <p:cNvSpPr>
                  <a:spLocks noChangeArrowheads="1"/>
                </p:cNvSpPr>
                <p:nvPr/>
              </p:nvSpPr>
              <p:spPr bwMode="auto">
                <a:xfrm>
                  <a:off x="4276"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47" name="Oval 29"/>
                <p:cNvSpPr>
                  <a:spLocks noChangeArrowheads="1"/>
                </p:cNvSpPr>
                <p:nvPr/>
              </p:nvSpPr>
              <p:spPr bwMode="auto">
                <a:xfrm>
                  <a:off x="4420"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48" name="Oval 30"/>
                <p:cNvSpPr>
                  <a:spLocks noChangeArrowheads="1"/>
                </p:cNvSpPr>
                <p:nvPr/>
              </p:nvSpPr>
              <p:spPr bwMode="auto">
                <a:xfrm>
                  <a:off x="4708"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49" name="Oval 31"/>
                <p:cNvSpPr>
                  <a:spLocks noChangeArrowheads="1"/>
                </p:cNvSpPr>
                <p:nvPr/>
              </p:nvSpPr>
              <p:spPr bwMode="auto">
                <a:xfrm>
                  <a:off x="4852"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50" name="Oval 32"/>
                <p:cNvSpPr>
                  <a:spLocks noChangeArrowheads="1"/>
                </p:cNvSpPr>
                <p:nvPr/>
              </p:nvSpPr>
              <p:spPr bwMode="auto">
                <a:xfrm>
                  <a:off x="4996"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51" name="Oval 33"/>
                <p:cNvSpPr>
                  <a:spLocks noChangeArrowheads="1"/>
                </p:cNvSpPr>
                <p:nvPr/>
              </p:nvSpPr>
              <p:spPr bwMode="auto">
                <a:xfrm>
                  <a:off x="2260"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grpSp>
        </p:grpSp>
        <p:sp>
          <p:nvSpPr>
            <p:cNvPr id="28" name="TextBox 27"/>
            <p:cNvSpPr txBox="1"/>
            <p:nvPr/>
          </p:nvSpPr>
          <p:spPr>
            <a:xfrm>
              <a:off x="2875856" y="3742884"/>
              <a:ext cx="3467628" cy="400110"/>
            </a:xfrm>
            <a:prstGeom prst="rect">
              <a:avLst/>
            </a:prstGeom>
            <a:noFill/>
          </p:spPr>
          <p:txBody>
            <a:bodyPr wrap="square" rtlCol="0">
              <a:spAutoFit/>
            </a:bodyPr>
            <a:lstStyle/>
            <a:p>
              <a:pPr algn="ctr"/>
              <a:r>
                <a:rPr lang="en-US" sz="2000" dirty="0" smtClean="0">
                  <a:solidFill>
                    <a:schemeClr val="bg1"/>
                  </a:solidFill>
                </a:rPr>
                <a:t>Existing Substrate</a:t>
              </a:r>
              <a:endParaRPr lang="en-US" sz="2000" dirty="0">
                <a:solidFill>
                  <a:schemeClr val="bg1"/>
                </a:solidFill>
              </a:endParaRPr>
            </a:p>
          </p:txBody>
        </p:sp>
        <p:sp>
          <p:nvSpPr>
            <p:cNvPr id="29" name="TextBox 28"/>
            <p:cNvSpPr txBox="1"/>
            <p:nvPr/>
          </p:nvSpPr>
          <p:spPr>
            <a:xfrm>
              <a:off x="2875856" y="2446877"/>
              <a:ext cx="3467628" cy="400110"/>
            </a:xfrm>
            <a:prstGeom prst="rect">
              <a:avLst/>
            </a:prstGeom>
            <a:noFill/>
          </p:spPr>
          <p:txBody>
            <a:bodyPr wrap="square" rtlCol="0">
              <a:spAutoFit/>
            </a:bodyPr>
            <a:lstStyle/>
            <a:p>
              <a:pPr algn="ctr"/>
              <a:r>
                <a:rPr lang="en-US" sz="2000" dirty="0" smtClean="0"/>
                <a:t>Repair Material</a:t>
              </a:r>
              <a:endParaRPr lang="en-US" sz="2000" dirty="0"/>
            </a:p>
          </p:txBody>
        </p:sp>
      </p:grpSp>
      <p:grpSp>
        <p:nvGrpSpPr>
          <p:cNvPr id="52" name="Group 51"/>
          <p:cNvGrpSpPr/>
          <p:nvPr/>
        </p:nvGrpSpPr>
        <p:grpSpPr>
          <a:xfrm>
            <a:off x="1747800" y="1105027"/>
            <a:ext cx="5764513" cy="1448729"/>
            <a:chOff x="4405638" y="3934300"/>
            <a:chExt cx="11359127" cy="1689440"/>
          </a:xfrm>
        </p:grpSpPr>
        <p:sp>
          <p:nvSpPr>
            <p:cNvPr id="53" name="Rounded Rectangle 52"/>
            <p:cNvSpPr/>
            <p:nvPr/>
          </p:nvSpPr>
          <p:spPr>
            <a:xfrm>
              <a:off x="4405638" y="3934300"/>
              <a:ext cx="11288853" cy="1220624"/>
            </a:xfrm>
            <a:prstGeom prst="roundRect">
              <a:avLst/>
            </a:prstGeom>
            <a:solidFill>
              <a:schemeClr val="bg2">
                <a:lumMod val="20000"/>
                <a:lumOff val="80000"/>
              </a:schemeClr>
            </a:solidFill>
            <a:ln w="12700">
              <a:solidFill>
                <a:schemeClr val="bg2">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TextBox 53"/>
            <p:cNvSpPr txBox="1"/>
            <p:nvPr/>
          </p:nvSpPr>
          <p:spPr>
            <a:xfrm>
              <a:off x="4449463" y="3975315"/>
              <a:ext cx="11315302" cy="1648425"/>
            </a:xfrm>
            <a:prstGeom prst="rect">
              <a:avLst/>
            </a:prstGeom>
            <a:noFill/>
          </p:spPr>
          <p:txBody>
            <a:bodyPr wrap="square" rtlCol="0">
              <a:spAutoFit/>
            </a:bodyPr>
            <a:lstStyle/>
            <a:p>
              <a:pPr algn="ctr"/>
              <a:r>
                <a:rPr lang="en-US" sz="2800" dirty="0" smtClean="0"/>
                <a:t>Repair materials are inherently different than the existing substrate…</a:t>
              </a:r>
              <a:endParaRPr lang="en-US" sz="2800" dirty="0"/>
            </a:p>
          </p:txBody>
        </p:sp>
      </p:grpSp>
      <p:grpSp>
        <p:nvGrpSpPr>
          <p:cNvPr id="63" name="Group 62"/>
          <p:cNvGrpSpPr/>
          <p:nvPr/>
        </p:nvGrpSpPr>
        <p:grpSpPr>
          <a:xfrm>
            <a:off x="1747800" y="4614737"/>
            <a:ext cx="5742273" cy="1384995"/>
            <a:chOff x="4405638" y="3934300"/>
            <a:chExt cx="11315302" cy="1615116"/>
          </a:xfrm>
        </p:grpSpPr>
        <p:sp>
          <p:nvSpPr>
            <p:cNvPr id="64" name="Rounded Rectangle 63"/>
            <p:cNvSpPr/>
            <p:nvPr/>
          </p:nvSpPr>
          <p:spPr>
            <a:xfrm>
              <a:off x="4405638" y="3934300"/>
              <a:ext cx="11288853" cy="1220624"/>
            </a:xfrm>
            <a:prstGeom prst="roundRect">
              <a:avLst/>
            </a:prstGeom>
            <a:solidFill>
              <a:schemeClr val="bg2">
                <a:lumMod val="20000"/>
                <a:lumOff val="80000"/>
              </a:schemeClr>
            </a:solidFill>
            <a:ln w="12700">
              <a:solidFill>
                <a:schemeClr val="bg2">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TextBox 64"/>
            <p:cNvSpPr txBox="1"/>
            <p:nvPr/>
          </p:nvSpPr>
          <p:spPr>
            <a:xfrm>
              <a:off x="4405638" y="3934300"/>
              <a:ext cx="11315302" cy="1615116"/>
            </a:xfrm>
            <a:prstGeom prst="rect">
              <a:avLst/>
            </a:prstGeom>
            <a:noFill/>
          </p:spPr>
          <p:txBody>
            <a:bodyPr wrap="square" rtlCol="0">
              <a:spAutoFit/>
            </a:bodyPr>
            <a:lstStyle/>
            <a:p>
              <a:pPr algn="ctr"/>
              <a:r>
                <a:rPr lang="en-US" sz="2800" dirty="0" smtClean="0"/>
                <a:t>…but </a:t>
              </a:r>
              <a:r>
                <a:rPr lang="en-US" sz="2800" dirty="0"/>
                <a:t>the goal is to match </a:t>
              </a:r>
              <a:r>
                <a:rPr lang="en-US" sz="2800" dirty="0" smtClean="0"/>
                <a:t>them as </a:t>
              </a:r>
              <a:r>
                <a:rPr lang="en-US" sz="2800" dirty="0"/>
                <a:t>closely as possible. </a:t>
              </a:r>
            </a:p>
            <a:p>
              <a:pPr algn="ctr"/>
              <a:endParaRPr lang="en-US" sz="2800" dirty="0"/>
            </a:p>
          </p:txBody>
        </p:sp>
      </p:grpSp>
      <p:sp>
        <p:nvSpPr>
          <p:cNvPr id="66" name="TextBox 65"/>
          <p:cNvSpPr txBox="1"/>
          <p:nvPr/>
        </p:nvSpPr>
        <p:spPr>
          <a:xfrm>
            <a:off x="1045928" y="5999732"/>
            <a:ext cx="7991133" cy="461665"/>
          </a:xfrm>
          <a:prstGeom prst="rect">
            <a:avLst/>
          </a:prstGeom>
          <a:noFill/>
        </p:spPr>
        <p:txBody>
          <a:bodyPr wrap="square" rtlCol="0">
            <a:spAutoFit/>
          </a:bodyPr>
          <a:lstStyle/>
          <a:p>
            <a:pPr algn="ctr"/>
            <a:r>
              <a:rPr lang="en-US" sz="2400" b="1" dirty="0" smtClean="0">
                <a:solidFill>
                  <a:srgbClr val="C00000"/>
                </a:solidFill>
              </a:rPr>
              <a:t>Material incompatibility </a:t>
            </a:r>
            <a:r>
              <a:rPr lang="en-US" sz="2400" dirty="0" smtClean="0">
                <a:solidFill>
                  <a:srgbClr val="C00000"/>
                </a:solidFill>
              </a:rPr>
              <a:t>is </a:t>
            </a:r>
            <a:r>
              <a:rPr lang="en-US" sz="2400" dirty="0">
                <a:solidFill>
                  <a:srgbClr val="C00000"/>
                </a:solidFill>
              </a:rPr>
              <a:t>a</a:t>
            </a:r>
            <a:r>
              <a:rPr lang="en-US" sz="2400" dirty="0" smtClean="0">
                <a:solidFill>
                  <a:srgbClr val="C00000"/>
                </a:solidFill>
              </a:rPr>
              <a:t> major cause of repair failures.</a:t>
            </a:r>
            <a:endParaRPr lang="en-US" sz="2400" dirty="0">
              <a:solidFill>
                <a:srgbClr val="C00000"/>
              </a:solidFill>
            </a:endParaRPr>
          </a:p>
        </p:txBody>
      </p:sp>
      <p:pic>
        <p:nvPicPr>
          <p:cNvPr id="67" name="Picture 2" descr="C:\Users\ccoughlin\AppData\Local\Microsoft\Windows\Temporary Internet Files\Content.IE5\SBGFOCP7\Exclamation_Mark_(1)[1].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06984" y="5798403"/>
            <a:ext cx="849463" cy="707886"/>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27213779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3"/>
                                        </p:tgtEl>
                                        <p:attrNameLst>
                                          <p:attrName>style.visibility</p:attrName>
                                        </p:attrNameLst>
                                      </p:cBhvr>
                                      <p:to>
                                        <p:strVal val="visible"/>
                                      </p:to>
                                    </p:set>
                                    <p:animEffect transition="in" filter="fade">
                                      <p:cBhvr>
                                        <p:cTn id="7" dur="1000"/>
                                        <p:tgtEl>
                                          <p:spTgt spid="6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7"/>
                                        </p:tgtEl>
                                        <p:attrNameLst>
                                          <p:attrName>style.visibility</p:attrName>
                                        </p:attrNameLst>
                                      </p:cBhvr>
                                      <p:to>
                                        <p:strVal val="visible"/>
                                      </p:to>
                                    </p:set>
                                    <p:animEffect transition="in" filter="fade">
                                      <p:cBhvr>
                                        <p:cTn id="12" dur="1000"/>
                                        <p:tgtEl>
                                          <p:spTgt spid="67"/>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66"/>
                                        </p:tgtEl>
                                        <p:attrNameLst>
                                          <p:attrName>style.visibility</p:attrName>
                                        </p:attrNameLst>
                                      </p:cBhvr>
                                      <p:to>
                                        <p:strVal val="visible"/>
                                      </p:to>
                                    </p:set>
                                    <p:animEffect transition="in" filter="fade">
                                      <p:cBhvr>
                                        <p:cTn id="15" dur="10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Material Properties</a:t>
            </a:r>
            <a:endParaRPr lang="en-US" dirty="0"/>
          </a:p>
        </p:txBody>
      </p:sp>
      <p:sp>
        <p:nvSpPr>
          <p:cNvPr id="4" name="TextBox 3"/>
          <p:cNvSpPr txBox="1"/>
          <p:nvPr/>
        </p:nvSpPr>
        <p:spPr>
          <a:xfrm>
            <a:off x="4447374" y="4953000"/>
            <a:ext cx="3663108" cy="1200329"/>
          </a:xfrm>
          <a:prstGeom prst="rect">
            <a:avLst/>
          </a:prstGeom>
          <a:noFill/>
        </p:spPr>
        <p:txBody>
          <a:bodyPr wrap="square" rtlCol="0">
            <a:spAutoFit/>
          </a:bodyPr>
          <a:lstStyle/>
          <a:p>
            <a:pPr algn="ctr"/>
            <a:r>
              <a:rPr lang="en-US" dirty="0" smtClean="0"/>
              <a:t>For example, if you were fixing a hairline crack, you would need a repair material that was highly flowable.</a:t>
            </a:r>
            <a:endParaRPr lang="en-US" dirty="0"/>
          </a:p>
        </p:txBody>
      </p:sp>
      <p:sp>
        <p:nvSpPr>
          <p:cNvPr id="5" name="TextBox 4"/>
          <p:cNvSpPr txBox="1"/>
          <p:nvPr/>
        </p:nvSpPr>
        <p:spPr>
          <a:xfrm>
            <a:off x="1828800" y="1981200"/>
            <a:ext cx="6553200" cy="2400657"/>
          </a:xfrm>
          <a:prstGeom prst="rect">
            <a:avLst/>
          </a:prstGeom>
          <a:noFill/>
        </p:spPr>
        <p:txBody>
          <a:bodyPr wrap="square" rtlCol="0">
            <a:spAutoFit/>
          </a:bodyPr>
          <a:lstStyle/>
          <a:p>
            <a:pPr marL="285750" indent="-285750">
              <a:spcBef>
                <a:spcPts val="1200"/>
              </a:spcBef>
              <a:spcAft>
                <a:spcPts val="600"/>
              </a:spcAft>
              <a:buFont typeface="Wingdings" panose="05000000000000000000" pitchFamily="2" charset="2"/>
              <a:buChar char="ü"/>
            </a:pPr>
            <a:r>
              <a:rPr lang="en-US" dirty="0" smtClean="0"/>
              <a:t>Bond Strength—</a:t>
            </a:r>
            <a:r>
              <a:rPr lang="en-US" i="1" dirty="0" smtClean="0"/>
              <a:t>how strong is it?</a:t>
            </a:r>
            <a:endParaRPr lang="en-US" dirty="0" smtClean="0"/>
          </a:p>
          <a:p>
            <a:pPr marL="285750" indent="-285750">
              <a:spcBef>
                <a:spcPts val="1200"/>
              </a:spcBef>
              <a:spcAft>
                <a:spcPts val="600"/>
              </a:spcAft>
              <a:buFont typeface="Wingdings" panose="05000000000000000000" pitchFamily="2" charset="2"/>
              <a:buChar char="ü"/>
            </a:pPr>
            <a:r>
              <a:rPr lang="en-US" dirty="0" smtClean="0"/>
              <a:t>Dimensional Behavior—</a:t>
            </a:r>
            <a:r>
              <a:rPr lang="en-US" i="1" dirty="0" smtClean="0"/>
              <a:t>how will it cure?</a:t>
            </a:r>
            <a:endParaRPr lang="en-US" dirty="0" smtClean="0"/>
          </a:p>
          <a:p>
            <a:pPr marL="285750" indent="-285750">
              <a:spcBef>
                <a:spcPts val="1200"/>
              </a:spcBef>
              <a:spcAft>
                <a:spcPts val="600"/>
              </a:spcAft>
              <a:buFont typeface="Wingdings" panose="05000000000000000000" pitchFamily="2" charset="2"/>
              <a:buChar char="ü"/>
            </a:pPr>
            <a:r>
              <a:rPr lang="en-US" dirty="0" smtClean="0"/>
              <a:t>Durability—</a:t>
            </a:r>
            <a:r>
              <a:rPr lang="en-US" i="1" dirty="0" smtClean="0"/>
              <a:t>how will it behave over time?</a:t>
            </a:r>
          </a:p>
          <a:p>
            <a:pPr marL="285750" indent="-285750">
              <a:spcBef>
                <a:spcPts val="1200"/>
              </a:spcBef>
              <a:spcAft>
                <a:spcPts val="600"/>
              </a:spcAft>
              <a:buFont typeface="Wingdings" panose="05000000000000000000" pitchFamily="2" charset="2"/>
              <a:buChar char="ü"/>
            </a:pPr>
            <a:r>
              <a:rPr lang="en-US" dirty="0" smtClean="0"/>
              <a:t>Mechanical Properties—</a:t>
            </a:r>
            <a:r>
              <a:rPr lang="en-US" i="1" dirty="0" smtClean="0"/>
              <a:t>how does it react under certain loads?</a:t>
            </a:r>
          </a:p>
          <a:p>
            <a:pPr marL="285750" indent="-285750">
              <a:spcBef>
                <a:spcPts val="1200"/>
              </a:spcBef>
              <a:spcAft>
                <a:spcPts val="600"/>
              </a:spcAft>
              <a:buFont typeface="Wingdings" panose="05000000000000000000" pitchFamily="2" charset="2"/>
              <a:buChar char="ü"/>
            </a:pPr>
            <a:r>
              <a:rPr lang="en-US" dirty="0" smtClean="0"/>
              <a:t>Constructability—</a:t>
            </a:r>
            <a:r>
              <a:rPr lang="en-US" i="1" dirty="0" smtClean="0"/>
              <a:t>how easy is it to work with?</a:t>
            </a:r>
          </a:p>
        </p:txBody>
      </p:sp>
      <p:sp>
        <p:nvSpPr>
          <p:cNvPr id="6" name="TextBox 5"/>
          <p:cNvSpPr txBox="1"/>
          <p:nvPr/>
        </p:nvSpPr>
        <p:spPr>
          <a:xfrm>
            <a:off x="762000" y="1447800"/>
            <a:ext cx="6934200" cy="369332"/>
          </a:xfrm>
          <a:prstGeom prst="rect">
            <a:avLst/>
          </a:prstGeom>
          <a:noFill/>
        </p:spPr>
        <p:txBody>
          <a:bodyPr wrap="square" rtlCol="0">
            <a:spAutoFit/>
          </a:bodyPr>
          <a:lstStyle/>
          <a:p>
            <a:r>
              <a:rPr lang="en-US" b="1" dirty="0" smtClean="0"/>
              <a:t>Material properties refer to the characteristics of the repair material:</a:t>
            </a:r>
            <a:endParaRPr lang="en-US" b="1" dirty="0"/>
          </a:p>
        </p:txBody>
      </p:sp>
      <p:grpSp>
        <p:nvGrpSpPr>
          <p:cNvPr id="7" name="Group 6"/>
          <p:cNvGrpSpPr/>
          <p:nvPr/>
        </p:nvGrpSpPr>
        <p:grpSpPr>
          <a:xfrm>
            <a:off x="1133819" y="4872085"/>
            <a:ext cx="3281422" cy="1362163"/>
            <a:chOff x="2149911" y="3986267"/>
            <a:chExt cx="13347904" cy="1867887"/>
          </a:xfrm>
        </p:grpSpPr>
        <p:sp>
          <p:nvSpPr>
            <p:cNvPr id="8" name="Rounded Rectangle 7"/>
            <p:cNvSpPr/>
            <p:nvPr/>
          </p:nvSpPr>
          <p:spPr>
            <a:xfrm>
              <a:off x="2149911" y="3986267"/>
              <a:ext cx="13347904" cy="1867887"/>
            </a:xfrm>
            <a:prstGeom prst="roundRect">
              <a:avLst/>
            </a:prstGeom>
            <a:solidFill>
              <a:schemeClr val="bg2">
                <a:lumMod val="20000"/>
                <a:lumOff val="80000"/>
              </a:schemeClr>
            </a:solidFill>
            <a:ln w="12700">
              <a:solidFill>
                <a:schemeClr val="bg2">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p:cNvSpPr txBox="1"/>
            <p:nvPr/>
          </p:nvSpPr>
          <p:spPr>
            <a:xfrm>
              <a:off x="2477391" y="4097224"/>
              <a:ext cx="12623630" cy="1645970"/>
            </a:xfrm>
            <a:prstGeom prst="rect">
              <a:avLst/>
            </a:prstGeom>
            <a:noFill/>
          </p:spPr>
          <p:txBody>
            <a:bodyPr wrap="square" rtlCol="0">
              <a:spAutoFit/>
            </a:bodyPr>
            <a:lstStyle/>
            <a:p>
              <a:pPr algn="ctr">
                <a:spcBef>
                  <a:spcPts val="1200"/>
                </a:spcBef>
                <a:spcAft>
                  <a:spcPts val="1200"/>
                </a:spcAft>
              </a:pPr>
              <a:r>
                <a:rPr lang="en-US" sz="2400" dirty="0" smtClean="0"/>
                <a:t>Certain </a:t>
              </a:r>
              <a:r>
                <a:rPr lang="en-US" sz="2400" dirty="0"/>
                <a:t>material properties are essential for certain repairs. </a:t>
              </a:r>
            </a:p>
          </p:txBody>
        </p:sp>
      </p:grpSp>
    </p:spTree>
    <p:custDataLst>
      <p:tags r:id="rId1"/>
    </p:custDataLst>
    <p:extLst>
      <p:ext uri="{BB962C8B-B14F-4D97-AF65-F5344CB8AC3E}">
        <p14:creationId xmlns:p14="http://schemas.microsoft.com/office/powerpoint/2010/main" val="7667519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10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fade">
                                      <p:cBhvr>
                                        <p:cTn id="12" dur="10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fade">
                                      <p:cBhvr>
                                        <p:cTn id="17" dur="1000"/>
                                        <p:tgtEl>
                                          <p:spTgt spid="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5">
                                            <p:txEl>
                                              <p:pRg st="3" end="3"/>
                                            </p:txEl>
                                          </p:spTgt>
                                        </p:tgtEl>
                                        <p:attrNameLst>
                                          <p:attrName>style.visibility</p:attrName>
                                        </p:attrNameLst>
                                      </p:cBhvr>
                                      <p:to>
                                        <p:strVal val="visible"/>
                                      </p:to>
                                    </p:set>
                                    <p:animEffect transition="in" filter="fade">
                                      <p:cBhvr>
                                        <p:cTn id="22" dur="1000"/>
                                        <p:tgtEl>
                                          <p:spTgt spid="5">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5">
                                            <p:txEl>
                                              <p:pRg st="4" end="4"/>
                                            </p:txEl>
                                          </p:spTgt>
                                        </p:tgtEl>
                                        <p:attrNameLst>
                                          <p:attrName>style.visibility</p:attrName>
                                        </p:attrNameLst>
                                      </p:cBhvr>
                                      <p:to>
                                        <p:strVal val="visible"/>
                                      </p:to>
                                    </p:set>
                                    <p:animEffect transition="in" filter="fade">
                                      <p:cBhvr>
                                        <p:cTn id="27" dur="1000"/>
                                        <p:tgtEl>
                                          <p:spTgt spid="5">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fade">
                                      <p:cBhvr>
                                        <p:cTn id="32" dur="500"/>
                                        <p:tgtEl>
                                          <p:spTgt spid="7"/>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4"/>
                                        </p:tgtEl>
                                        <p:attrNameLst>
                                          <p:attrName>style.visibility</p:attrName>
                                        </p:attrNameLst>
                                      </p:cBhvr>
                                      <p:to>
                                        <p:strVal val="visible"/>
                                      </p:to>
                                    </p:set>
                                    <p:animEffect transition="in" filter="fade">
                                      <p:cBhvr>
                                        <p:cTn id="3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Water to Cement Ratio</a:t>
            </a:r>
            <a:endParaRPr lang="en-US" dirty="0"/>
          </a:p>
        </p:txBody>
      </p:sp>
      <p:sp>
        <p:nvSpPr>
          <p:cNvPr id="7" name="Content Placeholder 1"/>
          <p:cNvSpPr>
            <a:spLocks noGrp="1"/>
          </p:cNvSpPr>
          <p:nvPr>
            <p:ph idx="1"/>
          </p:nvPr>
        </p:nvSpPr>
        <p:spPr bwMode="auto">
          <a:xfrm>
            <a:off x="217488" y="2209800"/>
            <a:ext cx="8451849" cy="4683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174625" indent="0"/>
            <a:r>
              <a:rPr lang="en-US" altLang="en-US" sz="2600" dirty="0" smtClean="0">
                <a:solidFill>
                  <a:schemeClr val="tx1">
                    <a:lumMod val="95000"/>
                    <a:lumOff val="5000"/>
                  </a:schemeClr>
                </a:solidFill>
              </a:rPr>
              <a:t>Look at what can happen over a 7 day period…</a:t>
            </a:r>
          </a:p>
        </p:txBody>
      </p:sp>
      <p:graphicFrame>
        <p:nvGraphicFramePr>
          <p:cNvPr id="3" name="Chart 1"/>
          <p:cNvGraphicFramePr>
            <a:graphicFrameLocks/>
          </p:cNvGraphicFramePr>
          <p:nvPr>
            <p:extLst>
              <p:ext uri="{D42A27DB-BD31-4B8C-83A1-F6EECF244321}">
                <p14:modId xmlns:p14="http://schemas.microsoft.com/office/powerpoint/2010/main" val="865833719"/>
              </p:ext>
            </p:extLst>
          </p:nvPr>
        </p:nvGraphicFramePr>
        <p:xfrm>
          <a:off x="230188" y="2895600"/>
          <a:ext cx="8551863" cy="3074987"/>
        </p:xfrm>
        <a:graphic>
          <a:graphicData uri="http://schemas.openxmlformats.org/drawingml/2006/chart">
            <c:chart xmlns:c="http://schemas.openxmlformats.org/drawingml/2006/chart" xmlns:r="http://schemas.openxmlformats.org/officeDocument/2006/relationships" r:id="rId4"/>
          </a:graphicData>
        </a:graphic>
      </p:graphicFrame>
      <p:sp>
        <p:nvSpPr>
          <p:cNvPr id="9" name="TextBox 3"/>
          <p:cNvSpPr txBox="1">
            <a:spLocks noChangeArrowheads="1"/>
          </p:cNvSpPr>
          <p:nvPr/>
        </p:nvSpPr>
        <p:spPr bwMode="auto">
          <a:xfrm>
            <a:off x="217488" y="6108700"/>
            <a:ext cx="86741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Garamond" pitchFamily="18" charset="0"/>
                <a:cs typeface="Arial" charset="0"/>
              </a:defRPr>
            </a:lvl1pPr>
            <a:lvl2pPr marL="742950" indent="-285750" eaLnBrk="0" hangingPunct="0">
              <a:defRPr>
                <a:solidFill>
                  <a:schemeClr val="tx1"/>
                </a:solidFill>
                <a:latin typeface="Garamond" pitchFamily="18" charset="0"/>
                <a:cs typeface="Arial" charset="0"/>
              </a:defRPr>
            </a:lvl2pPr>
            <a:lvl3pPr marL="1143000" indent="-228600" eaLnBrk="0" hangingPunct="0">
              <a:defRPr>
                <a:solidFill>
                  <a:schemeClr val="tx1"/>
                </a:solidFill>
                <a:latin typeface="Garamond" pitchFamily="18" charset="0"/>
                <a:cs typeface="Arial" charset="0"/>
              </a:defRPr>
            </a:lvl3pPr>
            <a:lvl4pPr marL="1600200" indent="-228600" eaLnBrk="0" hangingPunct="0">
              <a:defRPr>
                <a:solidFill>
                  <a:schemeClr val="tx1"/>
                </a:solidFill>
                <a:latin typeface="Garamond" pitchFamily="18" charset="0"/>
                <a:cs typeface="Arial" charset="0"/>
              </a:defRPr>
            </a:lvl4pPr>
            <a:lvl5pPr marL="2057400" indent="-228600" eaLnBrk="0" hangingPunct="0">
              <a:defRPr>
                <a:solidFill>
                  <a:schemeClr val="tx1"/>
                </a:solidFill>
                <a:latin typeface="Garamond" pitchFamily="18" charset="0"/>
                <a:cs typeface="Arial" charset="0"/>
              </a:defRPr>
            </a:lvl5pPr>
            <a:lvl6pPr marL="2514600" indent="-228600" eaLnBrk="0" fontAlgn="base" hangingPunct="0">
              <a:spcBef>
                <a:spcPct val="0"/>
              </a:spcBef>
              <a:spcAft>
                <a:spcPct val="0"/>
              </a:spcAft>
              <a:defRPr>
                <a:solidFill>
                  <a:schemeClr val="tx1"/>
                </a:solidFill>
                <a:latin typeface="Garamond" pitchFamily="18" charset="0"/>
                <a:cs typeface="Arial" charset="0"/>
              </a:defRPr>
            </a:lvl6pPr>
            <a:lvl7pPr marL="2971800" indent="-228600" eaLnBrk="0" fontAlgn="base" hangingPunct="0">
              <a:spcBef>
                <a:spcPct val="0"/>
              </a:spcBef>
              <a:spcAft>
                <a:spcPct val="0"/>
              </a:spcAft>
              <a:defRPr>
                <a:solidFill>
                  <a:schemeClr val="tx1"/>
                </a:solidFill>
                <a:latin typeface="Garamond" pitchFamily="18" charset="0"/>
                <a:cs typeface="Arial" charset="0"/>
              </a:defRPr>
            </a:lvl7pPr>
            <a:lvl8pPr marL="3429000" indent="-228600" eaLnBrk="0" fontAlgn="base" hangingPunct="0">
              <a:spcBef>
                <a:spcPct val="0"/>
              </a:spcBef>
              <a:spcAft>
                <a:spcPct val="0"/>
              </a:spcAft>
              <a:defRPr>
                <a:solidFill>
                  <a:schemeClr val="tx1"/>
                </a:solidFill>
                <a:latin typeface="Garamond" pitchFamily="18" charset="0"/>
                <a:cs typeface="Arial" charset="0"/>
              </a:defRPr>
            </a:lvl8pPr>
            <a:lvl9pPr marL="3886200" indent="-228600" eaLnBrk="0" fontAlgn="base" hangingPunct="0">
              <a:spcBef>
                <a:spcPct val="0"/>
              </a:spcBef>
              <a:spcAft>
                <a:spcPct val="0"/>
              </a:spcAft>
              <a:defRPr>
                <a:solidFill>
                  <a:schemeClr val="tx1"/>
                </a:solidFill>
                <a:latin typeface="Garamond" pitchFamily="18" charset="0"/>
                <a:cs typeface="Arial" charset="0"/>
              </a:defRPr>
            </a:lvl9pPr>
          </a:lstStyle>
          <a:p>
            <a:pPr algn="ctr" eaLnBrk="1" hangingPunct="1"/>
            <a:r>
              <a:rPr lang="en-US" altLang="en-US" sz="2400" dirty="0" smtClean="0">
                <a:latin typeface="Calibri" pitchFamily="34" charset="0"/>
              </a:rPr>
              <a:t>More water</a:t>
            </a:r>
            <a:r>
              <a:rPr lang="en-US" altLang="en-US" sz="2400" dirty="0" smtClean="0">
                <a:latin typeface="Calibri" pitchFamily="34" charset="0"/>
                <a:sym typeface="Wingdings" panose="05000000000000000000" pitchFamily="2" charset="2"/>
              </a:rPr>
              <a:t> less strength</a:t>
            </a:r>
            <a:endParaRPr lang="en-US" altLang="en-US" sz="2400" u="sng" dirty="0">
              <a:solidFill>
                <a:srgbClr val="0070C0"/>
              </a:solidFill>
              <a:latin typeface="Calibri" pitchFamily="34" charset="0"/>
            </a:endParaRPr>
          </a:p>
        </p:txBody>
      </p:sp>
      <p:sp>
        <p:nvSpPr>
          <p:cNvPr id="10" name="Line Callout 1 9"/>
          <p:cNvSpPr/>
          <p:nvPr/>
        </p:nvSpPr>
        <p:spPr>
          <a:xfrm>
            <a:off x="5716954" y="2629394"/>
            <a:ext cx="3174634" cy="1180606"/>
          </a:xfrm>
          <a:prstGeom prst="borderCallout1">
            <a:avLst>
              <a:gd name="adj1" fmla="val 18750"/>
              <a:gd name="adj2" fmla="val -8333"/>
              <a:gd name="adj3" fmla="val 127779"/>
              <a:gd name="adj4" fmla="val -38271"/>
            </a:avLst>
          </a:prstGeom>
          <a:solidFill>
            <a:schemeClr val="bg2">
              <a:lumMod val="20000"/>
              <a:lumOff val="80000"/>
            </a:schemeClr>
          </a:solidFill>
          <a:ln w="12700">
            <a:solidFill>
              <a:schemeClr val="bg2">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The concrete with a higher water content had significantly less strength than the concrete with a lower water content.</a:t>
            </a:r>
            <a:endParaRPr lang="en-US" dirty="0">
              <a:solidFill>
                <a:schemeClr val="tx1"/>
              </a:solidFill>
            </a:endParaRPr>
          </a:p>
        </p:txBody>
      </p:sp>
      <p:sp>
        <p:nvSpPr>
          <p:cNvPr id="8" name="TextBox 7"/>
          <p:cNvSpPr txBox="1"/>
          <p:nvPr/>
        </p:nvSpPr>
        <p:spPr>
          <a:xfrm>
            <a:off x="217487" y="1319469"/>
            <a:ext cx="8762999" cy="369332"/>
          </a:xfrm>
          <a:prstGeom prst="rect">
            <a:avLst/>
          </a:prstGeom>
          <a:noFill/>
        </p:spPr>
        <p:txBody>
          <a:bodyPr wrap="square" rtlCol="0">
            <a:spAutoFit/>
          </a:bodyPr>
          <a:lstStyle/>
          <a:p>
            <a:pPr algn="ctr"/>
            <a:r>
              <a:rPr lang="en-US" dirty="0" smtClean="0"/>
              <a:t>Sometimes, when the concrete is not easily </a:t>
            </a:r>
            <a:r>
              <a:rPr lang="en-US" dirty="0" err="1" smtClean="0"/>
              <a:t>placeable</a:t>
            </a:r>
            <a:r>
              <a:rPr lang="en-US" dirty="0" smtClean="0"/>
              <a:t>, installers will just add more water.</a:t>
            </a:r>
            <a:endParaRPr lang="en-US" dirty="0"/>
          </a:p>
        </p:txBody>
      </p:sp>
    </p:spTree>
    <p:custDataLst>
      <p:tags r:id="rId1"/>
    </p:custDataLst>
    <p:extLst>
      <p:ext uri="{BB962C8B-B14F-4D97-AF65-F5344CB8AC3E}">
        <p14:creationId xmlns:p14="http://schemas.microsoft.com/office/powerpoint/2010/main" val="30575688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xEl>
                                              <p:pRg st="0" end="0"/>
                                            </p:txEl>
                                          </p:spTgt>
                                        </p:tgtEl>
                                        <p:attrNameLst>
                                          <p:attrName>style.visibility</p:attrName>
                                        </p:attrNameLst>
                                      </p:cBhvr>
                                      <p:to>
                                        <p:strVal val="visible"/>
                                      </p:to>
                                    </p:set>
                                    <p:animEffect transition="in" filter="fade">
                                      <p:cBhvr>
                                        <p:cTn id="12" dur="1000"/>
                                        <p:tgtEl>
                                          <p:spTgt spid="7">
                                            <p:txEl>
                                              <p:pRg st="0" end="0"/>
                                            </p:txEl>
                                          </p:spTgt>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1000"/>
                                        <p:tgtEl>
                                          <p:spTgt spid="3"/>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fade">
                                      <p:cBhvr>
                                        <p:cTn id="18" dur="1000"/>
                                        <p:tgtEl>
                                          <p:spTgt spid="9"/>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Graphic spid="3" grpId="0">
        <p:bldAsOne/>
      </p:bldGraphic>
      <p:bldP spid="9" grpId="0"/>
      <p:bldP spid="10" grpId="0" animBg="1"/>
      <p:bldP spid="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dirty="0" smtClean="0">
                <a:solidFill>
                  <a:schemeClr val="bg1"/>
                </a:solidFill>
              </a:rPr>
              <a:t>Credit Information</a:t>
            </a:r>
            <a:endParaRPr lang="en-US" dirty="0">
              <a:solidFill>
                <a:schemeClr val="bg1"/>
              </a:solidFill>
            </a:endParaRPr>
          </a:p>
        </p:txBody>
      </p:sp>
      <p:sp>
        <p:nvSpPr>
          <p:cNvPr id="6" name="Content Placeholder 2"/>
          <p:cNvSpPr txBox="1">
            <a:spLocks/>
          </p:cNvSpPr>
          <p:nvPr/>
        </p:nvSpPr>
        <p:spPr>
          <a:xfrm>
            <a:off x="257176" y="1828800"/>
            <a:ext cx="5343524" cy="3627834"/>
          </a:xfrm>
          <a:prstGeom prst="rect">
            <a:avLst/>
          </a:prstGeom>
          <a:noFill/>
          <a:ln>
            <a:noFill/>
          </a:ln>
          <a:effectLst/>
        </p:spPr>
        <p:txBody>
          <a:bodyPr vert="horz" lIns="0" tIns="0" rIns="0" bIns="0" rtlCol="0">
            <a:noAutofit/>
          </a:bodyPr>
          <a:lstStyle>
            <a:lvl1pPr marL="0" indent="0" algn="l" defTabSz="914400" rtl="0" eaLnBrk="1" latinLnBrk="0" hangingPunct="1">
              <a:spcBef>
                <a:spcPct val="20000"/>
              </a:spcBef>
              <a:buFont typeface="Arial" panose="020B0604020202020204" pitchFamily="34" charset="0"/>
              <a:buNone/>
              <a:defRPr sz="2800" b="1" kern="1200">
                <a:solidFill>
                  <a:schemeClr val="bg2"/>
                </a:solidFill>
                <a:latin typeface="+mn-lt"/>
                <a:ea typeface="+mn-ea"/>
                <a:cs typeface="+mn-cs"/>
              </a:defRPr>
            </a:lvl1pPr>
            <a:lvl2pPr marL="0" indent="-285750" algn="l" defTabSz="914400" rtl="0" eaLnBrk="1" latinLnBrk="0" hangingPunct="1">
              <a:spcBef>
                <a:spcPct val="20000"/>
              </a:spcBef>
              <a:buFont typeface="Arial" panose="020B0604020202020204" pitchFamily="34" charset="0"/>
              <a:buChar char="•"/>
              <a:defRPr sz="2400" kern="1200">
                <a:solidFill>
                  <a:schemeClr val="bg2"/>
                </a:solidFill>
                <a:latin typeface="+mn-lt"/>
                <a:ea typeface="+mn-ea"/>
                <a:cs typeface="+mn-cs"/>
              </a:defRPr>
            </a:lvl2pPr>
            <a:lvl3pPr marL="594360" indent="-228600" algn="l" defTabSz="914400" rtl="0" eaLnBrk="1" latinLnBrk="0" hangingPunct="1">
              <a:spcBef>
                <a:spcPct val="20000"/>
              </a:spcBef>
              <a:buFont typeface="Arial" panose="020B0604020202020204" pitchFamily="34" charset="0"/>
              <a:buChar char="‒"/>
              <a:defRPr sz="2000" kern="1200">
                <a:solidFill>
                  <a:schemeClr val="bg2"/>
                </a:solidFill>
                <a:latin typeface="+mn-lt"/>
                <a:ea typeface="+mn-ea"/>
                <a:cs typeface="+mn-cs"/>
              </a:defRPr>
            </a:lvl3pPr>
            <a:lvl4pPr marL="914400" indent="-228600" algn="l" defTabSz="914400" rtl="0" eaLnBrk="1" latinLnBrk="0" hangingPunct="1">
              <a:spcBef>
                <a:spcPct val="20000"/>
              </a:spcBef>
              <a:buFont typeface="Arial" panose="020B0604020202020204" pitchFamily="34" charset="0"/>
              <a:buChar char="•"/>
              <a:defRPr sz="1800" kern="1200">
                <a:solidFill>
                  <a:schemeClr val="bg2"/>
                </a:solidFill>
                <a:latin typeface="+mn-lt"/>
                <a:ea typeface="+mn-ea"/>
                <a:cs typeface="+mn-cs"/>
              </a:defRPr>
            </a:lvl4pPr>
            <a:lvl5pPr marL="1234440" indent="-228600" algn="l" defTabSz="914400" rtl="0" eaLnBrk="1" latinLnBrk="0" hangingPunct="1">
              <a:spcBef>
                <a:spcPct val="20000"/>
              </a:spcBef>
              <a:buFont typeface="Arial" panose="020B0604020202020204" pitchFamily="34" charset="0"/>
              <a:buChar char="»"/>
              <a:defRPr sz="1800" kern="1200">
                <a:solidFill>
                  <a:schemeClr val="bg2"/>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spcBef>
                <a:spcPts val="0"/>
              </a:spcBef>
              <a:spcAft>
                <a:spcPts val="450"/>
              </a:spcAft>
              <a:defRPr/>
            </a:pPr>
            <a:r>
              <a:rPr lang="en-US" sz="1350" dirty="0">
                <a:solidFill>
                  <a:schemeClr val="tx2"/>
                </a:solidFill>
                <a:latin typeface="Arial"/>
                <a:cs typeface="Calibri" pitchFamily="34" charset="0"/>
              </a:rPr>
              <a:t>IACET Accreditation Information</a:t>
            </a:r>
          </a:p>
          <a:p>
            <a:pPr>
              <a:lnSpc>
                <a:spcPct val="120000"/>
              </a:lnSpc>
              <a:spcBef>
                <a:spcPts val="0"/>
              </a:spcBef>
              <a:spcAft>
                <a:spcPts val="450"/>
              </a:spcAft>
              <a:defRPr/>
            </a:pPr>
            <a:r>
              <a:rPr lang="en-US" sz="1350" b="0" dirty="0">
                <a:solidFill>
                  <a:schemeClr val="tx2"/>
                </a:solidFill>
                <a:latin typeface="Arial"/>
                <a:cs typeface="Calibri" pitchFamily="34" charset="0"/>
              </a:rPr>
              <a:t>Simpson Strong-Tie</a:t>
            </a:r>
            <a:r>
              <a:rPr lang="en-US" sz="1350" b="0" baseline="30000" dirty="0">
                <a:solidFill>
                  <a:schemeClr val="tx2"/>
                </a:solidFill>
                <a:latin typeface="Arial"/>
                <a:cs typeface="Calibri" pitchFamily="34" charset="0"/>
              </a:rPr>
              <a:t>®</a:t>
            </a:r>
            <a:r>
              <a:rPr lang="en-US" sz="1350" b="0" dirty="0">
                <a:solidFill>
                  <a:schemeClr val="tx2"/>
                </a:solidFill>
                <a:latin typeface="Arial"/>
                <a:cs typeface="Calibri" pitchFamily="34" charset="0"/>
              </a:rPr>
              <a:t> has been accredited as an Authorized Provider by the International Association for Continuing Education and Training (IACET).  As a result of their Authorized Provider accreditation status, Simpson Strong-Tie</a:t>
            </a:r>
            <a:r>
              <a:rPr lang="en-US" sz="1350" b="0" baseline="30000" dirty="0">
                <a:solidFill>
                  <a:schemeClr val="tx2"/>
                </a:solidFill>
                <a:latin typeface="Arial"/>
                <a:cs typeface="Calibri" pitchFamily="34" charset="0"/>
              </a:rPr>
              <a:t>®</a:t>
            </a:r>
            <a:r>
              <a:rPr lang="en-US" sz="1350" b="0" dirty="0">
                <a:solidFill>
                  <a:schemeClr val="tx2"/>
                </a:solidFill>
                <a:latin typeface="Arial"/>
                <a:cs typeface="Calibri" pitchFamily="34" charset="0"/>
              </a:rPr>
              <a:t> is authorized to offer IACET CEUs for its programs that qualify under the ANSI/IACET Standard.</a:t>
            </a:r>
          </a:p>
          <a:p>
            <a:pPr>
              <a:lnSpc>
                <a:spcPct val="120000"/>
              </a:lnSpc>
              <a:spcBef>
                <a:spcPts val="0"/>
              </a:spcBef>
              <a:spcAft>
                <a:spcPts val="450"/>
              </a:spcAft>
              <a:defRPr/>
            </a:pPr>
            <a:r>
              <a:rPr lang="en-US" sz="1350" spc="8" dirty="0">
                <a:solidFill>
                  <a:schemeClr val="tx2"/>
                </a:solidFill>
                <a:latin typeface="Arial"/>
                <a:cs typeface="Calibri" pitchFamily="34" charset="0"/>
              </a:rPr>
              <a:t>This course offers </a:t>
            </a:r>
            <a:r>
              <a:rPr lang="en-US" sz="1350" spc="8" dirty="0" smtClean="0">
                <a:solidFill>
                  <a:schemeClr val="tx2"/>
                </a:solidFill>
                <a:latin typeface="Arial"/>
                <a:cs typeface="Calibri" pitchFamily="34" charset="0"/>
              </a:rPr>
              <a:t>0.2 </a:t>
            </a:r>
            <a:r>
              <a:rPr lang="en-US" sz="1350" spc="8" dirty="0">
                <a:solidFill>
                  <a:schemeClr val="tx2"/>
                </a:solidFill>
                <a:latin typeface="Arial"/>
                <a:cs typeface="Calibri" pitchFamily="34" charset="0"/>
              </a:rPr>
              <a:t>CEU </a:t>
            </a:r>
            <a:r>
              <a:rPr lang="en-US" sz="1350" spc="8" dirty="0" smtClean="0">
                <a:solidFill>
                  <a:schemeClr val="tx2"/>
                </a:solidFill>
                <a:latin typeface="Arial"/>
                <a:cs typeface="Calibri" pitchFamily="34" charset="0"/>
              </a:rPr>
              <a:t>(2 hours </a:t>
            </a:r>
            <a:r>
              <a:rPr lang="en-US" sz="1350" spc="8" dirty="0">
                <a:solidFill>
                  <a:schemeClr val="tx2"/>
                </a:solidFill>
                <a:latin typeface="Arial"/>
                <a:cs typeface="Calibri" pitchFamily="34" charset="0"/>
              </a:rPr>
              <a:t>of credit).</a:t>
            </a:r>
          </a:p>
          <a:p>
            <a:pPr defTabSz="685800">
              <a:lnSpc>
                <a:spcPct val="120000"/>
              </a:lnSpc>
              <a:spcBef>
                <a:spcPts val="0"/>
              </a:spcBef>
              <a:spcAft>
                <a:spcPts val="450"/>
              </a:spcAft>
              <a:defRPr/>
            </a:pPr>
            <a:endParaRPr lang="en-US" sz="1350" b="0" dirty="0">
              <a:solidFill>
                <a:schemeClr val="tx2"/>
              </a:solidFill>
              <a:latin typeface="Arial"/>
              <a:cs typeface="Calibri" pitchFamily="34" charset="0"/>
            </a:endParaRPr>
          </a:p>
        </p:txBody>
      </p:sp>
      <p:pic>
        <p:nvPicPr>
          <p:cNvPr id="3" name="Picture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353398" y="2118067"/>
            <a:ext cx="2144557" cy="1345223"/>
          </a:xfrm>
          <a:prstGeom prst="rect">
            <a:avLst/>
          </a:prstGeom>
        </p:spPr>
      </p:pic>
    </p:spTree>
    <p:custDataLst>
      <p:tags r:id="rId1"/>
    </p:custDataLst>
    <p:extLst>
      <p:ext uri="{BB962C8B-B14F-4D97-AF65-F5344CB8AC3E}">
        <p14:creationId xmlns:p14="http://schemas.microsoft.com/office/powerpoint/2010/main" val="373791934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K:\Training\Projects\Customer\AIA\Online Courses\Concrete Repair Applications\Images\Shrinkage cracks.png"/>
          <p:cNvPicPr>
            <a:picLocks noChangeAspect="1" noChangeArrowheads="1"/>
          </p:cNvPicPr>
          <p:nvPr/>
        </p:nvPicPr>
        <p:blipFill rotWithShape="1">
          <a:blip r:embed="rId4">
            <a:extLst>
              <a:ext uri="{28A0092B-C50C-407E-A947-70E740481C1C}">
                <a14:useLocalDpi xmlns:a14="http://schemas.microsoft.com/office/drawing/2010/main" val="0"/>
              </a:ext>
            </a:extLst>
          </a:blip>
          <a:srcRect l="4571" t="3953" r="3121" b="4742"/>
          <a:stretch/>
        </p:blipFill>
        <p:spPr bwMode="auto">
          <a:xfrm>
            <a:off x="5410200" y="3683526"/>
            <a:ext cx="3211286" cy="2387612"/>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r>
              <a:rPr lang="en-US" dirty="0" smtClean="0"/>
              <a:t>Water-Cement Ratio</a:t>
            </a:r>
            <a:endParaRPr lang="en-US" dirty="0"/>
          </a:p>
        </p:txBody>
      </p:sp>
      <p:sp>
        <p:nvSpPr>
          <p:cNvPr id="3" name="Content Placeholder 2"/>
          <p:cNvSpPr>
            <a:spLocks noGrp="1"/>
          </p:cNvSpPr>
          <p:nvPr>
            <p:ph idx="1"/>
          </p:nvPr>
        </p:nvSpPr>
        <p:spPr>
          <a:xfrm>
            <a:off x="454790" y="3584773"/>
            <a:ext cx="4943475" cy="2628899"/>
          </a:xfrm>
        </p:spPr>
        <p:txBody>
          <a:bodyPr/>
          <a:lstStyle/>
          <a:p>
            <a:pPr lvl="1">
              <a:lnSpc>
                <a:spcPct val="150000"/>
              </a:lnSpc>
            </a:pPr>
            <a:r>
              <a:rPr lang="en-US" altLang="en-US" dirty="0" smtClean="0">
                <a:solidFill>
                  <a:schemeClr val="tx1"/>
                </a:solidFill>
              </a:rPr>
              <a:t>Increase curing </a:t>
            </a:r>
            <a:r>
              <a:rPr lang="en-US" altLang="en-US" dirty="0">
                <a:solidFill>
                  <a:schemeClr val="tx1"/>
                </a:solidFill>
              </a:rPr>
              <a:t>and drying shrinkage</a:t>
            </a:r>
          </a:p>
          <a:p>
            <a:pPr lvl="1">
              <a:lnSpc>
                <a:spcPct val="150000"/>
              </a:lnSpc>
            </a:pPr>
            <a:r>
              <a:rPr lang="en-US" altLang="en-US" dirty="0" smtClean="0">
                <a:solidFill>
                  <a:schemeClr val="tx1"/>
                </a:solidFill>
              </a:rPr>
              <a:t>Increase </a:t>
            </a:r>
            <a:r>
              <a:rPr lang="en-US" altLang="en-US" dirty="0">
                <a:solidFill>
                  <a:schemeClr val="tx1"/>
                </a:solidFill>
              </a:rPr>
              <a:t>porosity</a:t>
            </a:r>
          </a:p>
          <a:p>
            <a:pPr lvl="1">
              <a:lnSpc>
                <a:spcPct val="150000"/>
              </a:lnSpc>
            </a:pPr>
            <a:r>
              <a:rPr lang="en-US" altLang="en-US" dirty="0" smtClean="0">
                <a:solidFill>
                  <a:schemeClr val="tx1"/>
                </a:solidFill>
              </a:rPr>
              <a:t>Increase </a:t>
            </a:r>
            <a:r>
              <a:rPr lang="en-US" altLang="en-US" dirty="0">
                <a:solidFill>
                  <a:schemeClr val="tx1"/>
                </a:solidFill>
              </a:rPr>
              <a:t>creep</a:t>
            </a:r>
          </a:p>
          <a:p>
            <a:pPr lvl="1">
              <a:lnSpc>
                <a:spcPct val="150000"/>
              </a:lnSpc>
            </a:pPr>
            <a:r>
              <a:rPr lang="en-US" altLang="en-US" dirty="0" smtClean="0">
                <a:solidFill>
                  <a:schemeClr val="tx1"/>
                </a:solidFill>
              </a:rPr>
              <a:t>Reduce </a:t>
            </a:r>
            <a:r>
              <a:rPr lang="en-US" altLang="en-US" dirty="0">
                <a:solidFill>
                  <a:schemeClr val="tx1"/>
                </a:solidFill>
              </a:rPr>
              <a:t>abrasion resistance</a:t>
            </a:r>
          </a:p>
          <a:p>
            <a:pPr lvl="1">
              <a:lnSpc>
                <a:spcPct val="150000"/>
              </a:lnSpc>
            </a:pPr>
            <a:r>
              <a:rPr lang="en-US" altLang="en-US" dirty="0">
                <a:solidFill>
                  <a:schemeClr val="tx1"/>
                </a:solidFill>
              </a:rPr>
              <a:t>C</a:t>
            </a:r>
            <a:r>
              <a:rPr lang="en-US" altLang="en-US" dirty="0" smtClean="0">
                <a:solidFill>
                  <a:schemeClr val="tx1"/>
                </a:solidFill>
              </a:rPr>
              <a:t>ause segregation</a:t>
            </a:r>
            <a:endParaRPr lang="en-US" altLang="en-US" dirty="0">
              <a:solidFill>
                <a:schemeClr val="tx1"/>
              </a:solidFill>
            </a:endParaRPr>
          </a:p>
        </p:txBody>
      </p:sp>
      <p:sp>
        <p:nvSpPr>
          <p:cNvPr id="4" name="TextBox 3"/>
          <p:cNvSpPr txBox="1"/>
          <p:nvPr/>
        </p:nvSpPr>
        <p:spPr>
          <a:xfrm>
            <a:off x="466725" y="3139562"/>
            <a:ext cx="8382000" cy="369332"/>
          </a:xfrm>
          <a:prstGeom prst="rect">
            <a:avLst/>
          </a:prstGeom>
          <a:noFill/>
        </p:spPr>
        <p:txBody>
          <a:bodyPr wrap="square" rtlCol="0">
            <a:spAutoFit/>
          </a:bodyPr>
          <a:lstStyle/>
          <a:p>
            <a:r>
              <a:rPr lang="en-US" b="1" dirty="0" smtClean="0"/>
              <a:t>In addition, concrete with a high water to cement ratio can… </a:t>
            </a:r>
            <a:endParaRPr lang="en-US" b="1" dirty="0"/>
          </a:p>
        </p:txBody>
      </p:sp>
      <p:sp>
        <p:nvSpPr>
          <p:cNvPr id="9" name="TextBox 8"/>
          <p:cNvSpPr txBox="1"/>
          <p:nvPr/>
        </p:nvSpPr>
        <p:spPr>
          <a:xfrm>
            <a:off x="460298" y="1371600"/>
            <a:ext cx="8154761" cy="1354217"/>
          </a:xfrm>
          <a:prstGeom prst="rect">
            <a:avLst/>
          </a:prstGeom>
          <a:noFill/>
        </p:spPr>
        <p:txBody>
          <a:bodyPr wrap="square" rtlCol="0">
            <a:spAutoFit/>
          </a:bodyPr>
          <a:lstStyle/>
          <a:p>
            <a:pPr algn="ctr"/>
            <a:r>
              <a:rPr lang="en-US" sz="2800" dirty="0" smtClean="0"/>
              <a:t>More water results in a higher risk of shrinkage cracks. </a:t>
            </a:r>
          </a:p>
          <a:p>
            <a:pPr algn="ctr"/>
            <a:endParaRPr lang="en-US" dirty="0" smtClean="0"/>
          </a:p>
          <a:p>
            <a:pPr algn="ctr"/>
            <a:r>
              <a:rPr lang="en-US" dirty="0" smtClean="0"/>
              <a:t>It </a:t>
            </a:r>
            <a:r>
              <a:rPr lang="en-US" dirty="0"/>
              <a:t>is better to use a product which is designed to be placed at the desired consistency rather than add additional </a:t>
            </a:r>
            <a:r>
              <a:rPr lang="en-US" dirty="0" smtClean="0"/>
              <a:t>water. Admixtures can help with this.</a:t>
            </a:r>
            <a:endParaRPr lang="en-US" dirty="0"/>
          </a:p>
        </p:txBody>
      </p:sp>
      <p:cxnSp>
        <p:nvCxnSpPr>
          <p:cNvPr id="10" name="Straight Connector 9"/>
          <p:cNvCxnSpPr/>
          <p:nvPr/>
        </p:nvCxnSpPr>
        <p:spPr bwMode="auto">
          <a:xfrm>
            <a:off x="551186" y="2906738"/>
            <a:ext cx="7972983" cy="0"/>
          </a:xfrm>
          <a:prstGeom prst="line">
            <a:avLst/>
          </a:prstGeom>
          <a:ln>
            <a:solidFill>
              <a:schemeClr val="bg1">
                <a:lumMod val="75000"/>
              </a:schemeClr>
            </a:solidFill>
            <a:headEnd type="none" w="med" len="med"/>
            <a:tailEnd type="none" w="med" len="med"/>
          </a:ln>
        </p:spPr>
        <p:style>
          <a:lnRef idx="1">
            <a:schemeClr val="dk1"/>
          </a:lnRef>
          <a:fillRef idx="0">
            <a:schemeClr val="dk1"/>
          </a:fillRef>
          <a:effectRef idx="0">
            <a:schemeClr val="dk1"/>
          </a:effectRef>
          <a:fontRef idx="minor">
            <a:schemeClr val="tx1"/>
          </a:fontRef>
        </p:style>
      </p:cxnSp>
      <p:sp>
        <p:nvSpPr>
          <p:cNvPr id="8" name="TextBox 7"/>
          <p:cNvSpPr txBox="1"/>
          <p:nvPr/>
        </p:nvSpPr>
        <p:spPr>
          <a:xfrm>
            <a:off x="5257799" y="6071138"/>
            <a:ext cx="3590925" cy="276999"/>
          </a:xfrm>
          <a:prstGeom prst="rect">
            <a:avLst/>
          </a:prstGeom>
          <a:noFill/>
        </p:spPr>
        <p:txBody>
          <a:bodyPr wrap="square" rtlCol="0">
            <a:spAutoFit/>
          </a:bodyPr>
          <a:lstStyle/>
          <a:p>
            <a:r>
              <a:rPr lang="en-US" sz="1200" i="1" dirty="0" smtClean="0"/>
              <a:t>Image from ICRI 320.2R-2009. Fig 3-5 Shrinkage cracks.</a:t>
            </a:r>
            <a:endParaRPr lang="en-US" sz="1200" i="1" dirty="0"/>
          </a:p>
        </p:txBody>
      </p:sp>
    </p:spTree>
    <p:custDataLst>
      <p:tags r:id="rId1"/>
    </p:custDataLst>
    <p:extLst>
      <p:ext uri="{BB962C8B-B14F-4D97-AF65-F5344CB8AC3E}">
        <p14:creationId xmlns:p14="http://schemas.microsoft.com/office/powerpoint/2010/main" val="16958130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1000"/>
                                        <p:tgtEl>
                                          <p:spTgt spid="4"/>
                                        </p:tgtEl>
                                      </p:cBhvr>
                                    </p:animEffect>
                                  </p:childTnLst>
                                </p:cTn>
                              </p:par>
                              <p:par>
                                <p:cTn id="16" presetID="10" presetClass="entr" presetSubtype="0" fill="hold" nodeType="withEffect">
                                  <p:stCondLst>
                                    <p:cond delay="0"/>
                                  </p:stCondLst>
                                  <p:childTnLst>
                                    <p:set>
                                      <p:cBhvr>
                                        <p:cTn id="17" dur="1" fill="hold">
                                          <p:stCondLst>
                                            <p:cond delay="0"/>
                                          </p:stCondLst>
                                        </p:cTn>
                                        <p:tgtEl>
                                          <p:spTgt spid="2050"/>
                                        </p:tgtEl>
                                        <p:attrNameLst>
                                          <p:attrName>style.visibility</p:attrName>
                                        </p:attrNameLst>
                                      </p:cBhvr>
                                      <p:to>
                                        <p:strVal val="visible"/>
                                      </p:to>
                                    </p:set>
                                    <p:animEffect transition="in" filter="fade">
                                      <p:cBhvr>
                                        <p:cTn id="18" dur="1000"/>
                                        <p:tgtEl>
                                          <p:spTgt spid="2050"/>
                                        </p:tgtEl>
                                      </p:cBhvr>
                                    </p:animEffect>
                                  </p:childTnLst>
                                </p:cTn>
                              </p:par>
                              <p:par>
                                <p:cTn id="19" presetID="10" presetClass="entr" presetSubtype="0" fill="hold" nodeType="withEffect">
                                  <p:stCondLst>
                                    <p:cond delay="0"/>
                                  </p:stCondLst>
                                  <p:childTnLst>
                                    <p:set>
                                      <p:cBhvr>
                                        <p:cTn id="20" dur="1" fill="hold">
                                          <p:stCondLst>
                                            <p:cond delay="0"/>
                                          </p:stCondLst>
                                        </p:cTn>
                                        <p:tgtEl>
                                          <p:spTgt spid="3">
                                            <p:txEl>
                                              <p:pRg st="0" end="0"/>
                                            </p:txEl>
                                          </p:spTgt>
                                        </p:tgtEl>
                                        <p:attrNameLst>
                                          <p:attrName>style.visibility</p:attrName>
                                        </p:attrNameLst>
                                      </p:cBhvr>
                                      <p:to>
                                        <p:strVal val="visible"/>
                                      </p:to>
                                    </p:set>
                                    <p:animEffect transition="in" filter="fade">
                                      <p:cBhvr>
                                        <p:cTn id="21" dur="1000"/>
                                        <p:tgtEl>
                                          <p:spTgt spid="3">
                                            <p:txEl>
                                              <p:pRg st="0" end="0"/>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3">
                                            <p:txEl>
                                              <p:pRg st="1" end="1"/>
                                            </p:txEl>
                                          </p:spTgt>
                                        </p:tgtEl>
                                        <p:attrNameLst>
                                          <p:attrName>style.visibility</p:attrName>
                                        </p:attrNameLst>
                                      </p:cBhvr>
                                      <p:to>
                                        <p:strVal val="visible"/>
                                      </p:to>
                                    </p:set>
                                    <p:animEffect transition="in" filter="fade">
                                      <p:cBhvr>
                                        <p:cTn id="26" dur="1000"/>
                                        <p:tgtEl>
                                          <p:spTgt spid="3">
                                            <p:txEl>
                                              <p:pRg st="1" end="1"/>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3">
                                            <p:txEl>
                                              <p:pRg st="2" end="2"/>
                                            </p:txEl>
                                          </p:spTgt>
                                        </p:tgtEl>
                                        <p:attrNameLst>
                                          <p:attrName>style.visibility</p:attrName>
                                        </p:attrNameLst>
                                      </p:cBhvr>
                                      <p:to>
                                        <p:strVal val="visible"/>
                                      </p:to>
                                    </p:set>
                                    <p:animEffect transition="in" filter="fade">
                                      <p:cBhvr>
                                        <p:cTn id="31" dur="1000"/>
                                        <p:tgtEl>
                                          <p:spTgt spid="3">
                                            <p:txEl>
                                              <p:pRg st="2" end="2"/>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nodeType="clickEffect">
                                  <p:stCondLst>
                                    <p:cond delay="0"/>
                                  </p:stCondLst>
                                  <p:childTnLst>
                                    <p:set>
                                      <p:cBhvr>
                                        <p:cTn id="35" dur="1" fill="hold">
                                          <p:stCondLst>
                                            <p:cond delay="0"/>
                                          </p:stCondLst>
                                        </p:cTn>
                                        <p:tgtEl>
                                          <p:spTgt spid="3">
                                            <p:txEl>
                                              <p:pRg st="3" end="3"/>
                                            </p:txEl>
                                          </p:spTgt>
                                        </p:tgtEl>
                                        <p:attrNameLst>
                                          <p:attrName>style.visibility</p:attrName>
                                        </p:attrNameLst>
                                      </p:cBhvr>
                                      <p:to>
                                        <p:strVal val="visible"/>
                                      </p:to>
                                    </p:set>
                                    <p:animEffect transition="in" filter="fade">
                                      <p:cBhvr>
                                        <p:cTn id="36" dur="1000"/>
                                        <p:tgtEl>
                                          <p:spTgt spid="3">
                                            <p:txEl>
                                              <p:pRg st="3" end="3"/>
                                            </p:txEl>
                                          </p:spTgt>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nodeType="clickEffect">
                                  <p:stCondLst>
                                    <p:cond delay="0"/>
                                  </p:stCondLst>
                                  <p:childTnLst>
                                    <p:set>
                                      <p:cBhvr>
                                        <p:cTn id="40" dur="1" fill="hold">
                                          <p:stCondLst>
                                            <p:cond delay="0"/>
                                          </p:stCondLst>
                                        </p:cTn>
                                        <p:tgtEl>
                                          <p:spTgt spid="3">
                                            <p:txEl>
                                              <p:pRg st="4" end="4"/>
                                            </p:txEl>
                                          </p:spTgt>
                                        </p:tgtEl>
                                        <p:attrNameLst>
                                          <p:attrName>style.visibility</p:attrName>
                                        </p:attrNameLst>
                                      </p:cBhvr>
                                      <p:to>
                                        <p:strVal val="visible"/>
                                      </p:to>
                                    </p:set>
                                    <p:animEffect transition="in" filter="fade">
                                      <p:cBhvr>
                                        <p:cTn id="41" dur="10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9"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Admixtures</a:t>
            </a:r>
            <a:endParaRPr lang="en-US" dirty="0"/>
          </a:p>
        </p:txBody>
      </p:sp>
      <p:sp>
        <p:nvSpPr>
          <p:cNvPr id="5" name="TextBox 4"/>
          <p:cNvSpPr txBox="1"/>
          <p:nvPr/>
        </p:nvSpPr>
        <p:spPr>
          <a:xfrm>
            <a:off x="609600" y="1371600"/>
            <a:ext cx="7772400" cy="646331"/>
          </a:xfrm>
          <a:prstGeom prst="rect">
            <a:avLst/>
          </a:prstGeom>
          <a:noFill/>
        </p:spPr>
        <p:txBody>
          <a:bodyPr wrap="square" rtlCol="0">
            <a:spAutoFit/>
          </a:bodyPr>
          <a:lstStyle/>
          <a:p>
            <a:r>
              <a:rPr lang="en-US" b="1" dirty="0" smtClean="0"/>
              <a:t>Certain desired material properties can be enhanced by the use of admixtures. Some examples of admixtures added include:</a:t>
            </a:r>
            <a:endParaRPr lang="en-US" b="1" dirty="0"/>
          </a:p>
        </p:txBody>
      </p:sp>
      <p:sp>
        <p:nvSpPr>
          <p:cNvPr id="6" name="TextBox 5"/>
          <p:cNvSpPr txBox="1"/>
          <p:nvPr/>
        </p:nvSpPr>
        <p:spPr>
          <a:xfrm>
            <a:off x="1011716" y="2133600"/>
            <a:ext cx="7675084" cy="3416320"/>
          </a:xfrm>
          <a:prstGeom prst="rect">
            <a:avLst/>
          </a:prstGeom>
          <a:noFill/>
        </p:spPr>
        <p:txBody>
          <a:bodyPr wrap="square" rtlCol="0">
            <a:spAutoFit/>
          </a:bodyPr>
          <a:lstStyle/>
          <a:p>
            <a:pPr marL="285750" indent="-285750">
              <a:spcBef>
                <a:spcPts val="1200"/>
              </a:spcBef>
              <a:spcAft>
                <a:spcPts val="600"/>
              </a:spcAft>
              <a:buFont typeface="Wingdings" panose="05000000000000000000" pitchFamily="2" charset="2"/>
              <a:buChar char="ü"/>
            </a:pPr>
            <a:r>
              <a:rPr lang="en-US" dirty="0" smtClean="0"/>
              <a:t>Accelerating Admixtures—</a:t>
            </a:r>
            <a:r>
              <a:rPr lang="en-US" i="1" dirty="0" smtClean="0"/>
              <a:t>increase set time (for cold weather)</a:t>
            </a:r>
            <a:endParaRPr lang="en-US" dirty="0" smtClean="0"/>
          </a:p>
          <a:p>
            <a:pPr marL="285750" indent="-285750">
              <a:spcBef>
                <a:spcPts val="1200"/>
              </a:spcBef>
              <a:spcAft>
                <a:spcPts val="600"/>
              </a:spcAft>
              <a:buFont typeface="Wingdings" panose="05000000000000000000" pitchFamily="2" charset="2"/>
              <a:buChar char="ü"/>
            </a:pPr>
            <a:r>
              <a:rPr lang="en-US" dirty="0" smtClean="0"/>
              <a:t>Retarding Admixtures—</a:t>
            </a:r>
            <a:r>
              <a:rPr lang="en-US" i="1" dirty="0" smtClean="0"/>
              <a:t>decrease set time (for hot weather)</a:t>
            </a:r>
            <a:endParaRPr lang="en-US" dirty="0" smtClean="0"/>
          </a:p>
          <a:p>
            <a:pPr marL="285750" indent="-285750">
              <a:spcBef>
                <a:spcPts val="1200"/>
              </a:spcBef>
              <a:spcAft>
                <a:spcPts val="600"/>
              </a:spcAft>
              <a:buFont typeface="Wingdings" panose="05000000000000000000" pitchFamily="2" charset="2"/>
              <a:buChar char="ü"/>
            </a:pPr>
            <a:r>
              <a:rPr lang="en-US" dirty="0" smtClean="0"/>
              <a:t>Water-Reducing Admixtures—</a:t>
            </a:r>
            <a:r>
              <a:rPr lang="en-US" i="1" dirty="0" smtClean="0"/>
              <a:t>reduce amount of water needed for placement</a:t>
            </a:r>
            <a:endParaRPr lang="en-US" dirty="0" smtClean="0"/>
          </a:p>
          <a:p>
            <a:pPr marL="285750" indent="-285750">
              <a:spcBef>
                <a:spcPts val="1200"/>
              </a:spcBef>
              <a:spcAft>
                <a:spcPts val="600"/>
              </a:spcAft>
              <a:buFont typeface="Wingdings" panose="05000000000000000000" pitchFamily="2" charset="2"/>
              <a:buChar char="ü"/>
            </a:pPr>
            <a:r>
              <a:rPr lang="en-US" dirty="0" smtClean="0"/>
              <a:t>Shrinkage Compensating Admixtures—</a:t>
            </a:r>
            <a:r>
              <a:rPr lang="en-US" i="1" dirty="0" smtClean="0"/>
              <a:t>decrease shrinkage potential</a:t>
            </a:r>
            <a:endParaRPr lang="en-US" dirty="0" smtClean="0"/>
          </a:p>
          <a:p>
            <a:pPr marL="285750" indent="-285750">
              <a:spcBef>
                <a:spcPts val="1200"/>
              </a:spcBef>
              <a:spcAft>
                <a:spcPts val="600"/>
              </a:spcAft>
              <a:buFont typeface="Wingdings" panose="05000000000000000000" pitchFamily="2" charset="2"/>
              <a:buChar char="ü"/>
            </a:pPr>
            <a:r>
              <a:rPr lang="en-US" dirty="0" smtClean="0"/>
              <a:t>Corrosion Inhibitors—</a:t>
            </a:r>
            <a:r>
              <a:rPr lang="en-US" i="1" dirty="0" smtClean="0"/>
              <a:t>protect against corrosive agents</a:t>
            </a:r>
            <a:endParaRPr lang="en-US" dirty="0" smtClean="0"/>
          </a:p>
          <a:p>
            <a:pPr marL="285750" indent="-285750">
              <a:spcBef>
                <a:spcPts val="1200"/>
              </a:spcBef>
              <a:spcAft>
                <a:spcPts val="600"/>
              </a:spcAft>
              <a:buFont typeface="Wingdings" panose="05000000000000000000" pitchFamily="2" charset="2"/>
              <a:buChar char="ü"/>
            </a:pPr>
            <a:r>
              <a:rPr lang="en-US" dirty="0" smtClean="0"/>
              <a:t>Air-Entrained Concrete—</a:t>
            </a:r>
            <a:r>
              <a:rPr lang="en-US" i="1" dirty="0" smtClean="0"/>
              <a:t>protect against freeze-thaw cycle damage</a:t>
            </a:r>
          </a:p>
          <a:p>
            <a:pPr marL="285750" indent="-285750">
              <a:spcBef>
                <a:spcPts val="1200"/>
              </a:spcBef>
              <a:spcAft>
                <a:spcPts val="600"/>
              </a:spcAft>
              <a:buFont typeface="Wingdings" panose="05000000000000000000" pitchFamily="2" charset="2"/>
              <a:buChar char="ü"/>
            </a:pPr>
            <a:r>
              <a:rPr lang="en-US" dirty="0" smtClean="0"/>
              <a:t>Lithium-Based Admixtures—</a:t>
            </a:r>
            <a:r>
              <a:rPr lang="en-US" i="1" dirty="0" smtClean="0"/>
              <a:t>protect against alkali-silica reactivity</a:t>
            </a:r>
            <a:endParaRPr lang="en-US" dirty="0" smtClean="0"/>
          </a:p>
        </p:txBody>
      </p:sp>
    </p:spTree>
    <p:custDataLst>
      <p:tags r:id="rId1"/>
    </p:custDataLst>
    <p:extLst>
      <p:ext uri="{BB962C8B-B14F-4D97-AF65-F5344CB8AC3E}">
        <p14:creationId xmlns:p14="http://schemas.microsoft.com/office/powerpoint/2010/main" val="5299984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10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fade">
                                      <p:cBhvr>
                                        <p:cTn id="12" dur="10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fade">
                                      <p:cBhvr>
                                        <p:cTn id="17" dur="1000"/>
                                        <p:tgtEl>
                                          <p:spTgt spid="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6">
                                            <p:txEl>
                                              <p:pRg st="3" end="3"/>
                                            </p:txEl>
                                          </p:spTgt>
                                        </p:tgtEl>
                                        <p:attrNameLst>
                                          <p:attrName>style.visibility</p:attrName>
                                        </p:attrNameLst>
                                      </p:cBhvr>
                                      <p:to>
                                        <p:strVal val="visible"/>
                                      </p:to>
                                    </p:set>
                                    <p:animEffect transition="in" filter="fade">
                                      <p:cBhvr>
                                        <p:cTn id="22" dur="1000"/>
                                        <p:tgtEl>
                                          <p:spTgt spid="6">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6">
                                            <p:txEl>
                                              <p:pRg st="4" end="4"/>
                                            </p:txEl>
                                          </p:spTgt>
                                        </p:tgtEl>
                                        <p:attrNameLst>
                                          <p:attrName>style.visibility</p:attrName>
                                        </p:attrNameLst>
                                      </p:cBhvr>
                                      <p:to>
                                        <p:strVal val="visible"/>
                                      </p:to>
                                    </p:set>
                                    <p:animEffect transition="in" filter="fade">
                                      <p:cBhvr>
                                        <p:cTn id="27" dur="1000"/>
                                        <p:tgtEl>
                                          <p:spTgt spid="6">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6">
                                            <p:txEl>
                                              <p:pRg st="5" end="5"/>
                                            </p:txEl>
                                          </p:spTgt>
                                        </p:tgtEl>
                                        <p:attrNameLst>
                                          <p:attrName>style.visibility</p:attrName>
                                        </p:attrNameLst>
                                      </p:cBhvr>
                                      <p:to>
                                        <p:strVal val="visible"/>
                                      </p:to>
                                    </p:set>
                                    <p:animEffect transition="in" filter="fade">
                                      <p:cBhvr>
                                        <p:cTn id="32" dur="1000"/>
                                        <p:tgtEl>
                                          <p:spTgt spid="6">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6">
                                            <p:txEl>
                                              <p:pRg st="6" end="6"/>
                                            </p:txEl>
                                          </p:spTgt>
                                        </p:tgtEl>
                                        <p:attrNameLst>
                                          <p:attrName>style.visibility</p:attrName>
                                        </p:attrNameLst>
                                      </p:cBhvr>
                                      <p:to>
                                        <p:strVal val="visible"/>
                                      </p:to>
                                    </p:set>
                                    <p:animEffect transition="in" filter="fade">
                                      <p:cBhvr>
                                        <p:cTn id="37" dur="1000"/>
                                        <p:tgtEl>
                                          <p:spTgt spid="6">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Proprietary Repair Materials</a:t>
            </a:r>
            <a:endParaRPr lang="en-US" dirty="0"/>
          </a:p>
        </p:txBody>
      </p:sp>
      <p:sp>
        <p:nvSpPr>
          <p:cNvPr id="5" name="Rounded Rectangle 4"/>
          <p:cNvSpPr/>
          <p:nvPr/>
        </p:nvSpPr>
        <p:spPr>
          <a:xfrm>
            <a:off x="3421047" y="3176482"/>
            <a:ext cx="2424165" cy="1406420"/>
          </a:xfrm>
          <a:prstGeom prst="roundRect">
            <a:avLst/>
          </a:prstGeom>
          <a:solidFill>
            <a:srgbClr val="FFFFCC"/>
          </a:solidFill>
          <a:ln w="12700">
            <a:solidFill>
              <a:srgbClr val="FFC00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smtClean="0">
                <a:solidFill>
                  <a:schemeClr val="tx1"/>
                </a:solidFill>
              </a:rPr>
              <a:t>Admixtures</a:t>
            </a:r>
          </a:p>
          <a:p>
            <a:pPr algn="ctr"/>
            <a:r>
              <a:rPr lang="en-US" dirty="0" smtClean="0">
                <a:solidFill>
                  <a:schemeClr val="tx1"/>
                </a:solidFill>
              </a:rPr>
              <a:t>Enhance the desired material properties</a:t>
            </a:r>
            <a:endParaRPr lang="en-US" dirty="0">
              <a:solidFill>
                <a:schemeClr val="tx1"/>
              </a:solidFill>
            </a:endParaRPr>
          </a:p>
        </p:txBody>
      </p:sp>
      <p:sp>
        <p:nvSpPr>
          <p:cNvPr id="7" name="TextBox 6"/>
          <p:cNvSpPr txBox="1"/>
          <p:nvPr/>
        </p:nvSpPr>
        <p:spPr>
          <a:xfrm>
            <a:off x="6040916" y="3589229"/>
            <a:ext cx="609600" cy="707886"/>
          </a:xfrm>
          <a:prstGeom prst="rect">
            <a:avLst/>
          </a:prstGeom>
          <a:noFill/>
        </p:spPr>
        <p:txBody>
          <a:bodyPr wrap="square" rtlCol="0">
            <a:spAutoFit/>
          </a:bodyPr>
          <a:lstStyle/>
          <a:p>
            <a:pPr algn="ctr"/>
            <a:r>
              <a:rPr lang="en-US" sz="4000" dirty="0">
                <a:solidFill>
                  <a:srgbClr val="C00000"/>
                </a:solidFill>
              </a:rPr>
              <a:t>=</a:t>
            </a:r>
          </a:p>
        </p:txBody>
      </p:sp>
      <p:sp>
        <p:nvSpPr>
          <p:cNvPr id="8" name="TextBox 7"/>
          <p:cNvSpPr txBox="1"/>
          <p:nvPr/>
        </p:nvSpPr>
        <p:spPr>
          <a:xfrm>
            <a:off x="6345716" y="3085503"/>
            <a:ext cx="2139740" cy="1569660"/>
          </a:xfrm>
          <a:prstGeom prst="rect">
            <a:avLst/>
          </a:prstGeom>
          <a:noFill/>
        </p:spPr>
        <p:txBody>
          <a:bodyPr wrap="square" rtlCol="0">
            <a:spAutoFit/>
          </a:bodyPr>
          <a:lstStyle/>
          <a:p>
            <a:pPr algn="ctr"/>
            <a:r>
              <a:rPr lang="en-US" sz="3200" b="1" dirty="0" smtClean="0"/>
              <a:t>Proprietary Repair Mortars</a:t>
            </a:r>
            <a:endParaRPr lang="en-US" sz="3200" b="1" dirty="0"/>
          </a:p>
        </p:txBody>
      </p:sp>
      <p:grpSp>
        <p:nvGrpSpPr>
          <p:cNvPr id="10" name="Group 9"/>
          <p:cNvGrpSpPr/>
          <p:nvPr/>
        </p:nvGrpSpPr>
        <p:grpSpPr>
          <a:xfrm>
            <a:off x="525626" y="2878377"/>
            <a:ext cx="2216575" cy="2462269"/>
            <a:chOff x="457200" y="1922585"/>
            <a:chExt cx="2286000" cy="2789694"/>
          </a:xfrm>
        </p:grpSpPr>
        <p:pic>
          <p:nvPicPr>
            <p:cNvPr id="4" name="Picture 2" descr="K:\Training\Projects\Customer\AIA\Online Courses\Concrete Repair Applications\Images\cement bag no title.png"/>
            <p:cNvPicPr>
              <a:picLocks noChangeAspect="1" noChangeArrowheads="1"/>
            </p:cNvPicPr>
            <p:nvPr>
              <p:custDataLst>
                <p:tags r:id="rId2"/>
              </p:custDataLst>
            </p:nvPr>
          </p:nvPicPr>
          <p:blipFill>
            <a:blip r:embed="rId6">
              <a:extLst>
                <a:ext uri="{BEBA8EAE-BF5A-486C-A8C5-ECC9F3942E4B}">
                  <a14:imgProps xmlns:a14="http://schemas.microsoft.com/office/drawing/2010/main">
                    <a14:imgLayer r:embed="rId7">
                      <a14:imgEffect>
                        <a14:backgroundRemoval t="1389" b="94792" l="2119" r="97458"/>
                      </a14:imgEffect>
                    </a14:imgLayer>
                  </a14:imgProps>
                </a:ext>
                <a:ext uri="{28A0092B-C50C-407E-A947-70E740481C1C}">
                  <a14:useLocalDpi xmlns:a14="http://schemas.microsoft.com/office/drawing/2010/main" val="0"/>
                </a:ext>
              </a:extLst>
            </a:blip>
            <a:srcRect/>
            <a:stretch>
              <a:fillRect/>
            </a:stretch>
          </p:blipFill>
          <p:spPr bwMode="auto">
            <a:xfrm>
              <a:off x="457200" y="1922585"/>
              <a:ext cx="2286000" cy="2789694"/>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p:cNvSpPr txBox="1"/>
            <p:nvPr>
              <p:custDataLst>
                <p:tags r:id="rId3"/>
              </p:custDataLst>
            </p:nvPr>
          </p:nvSpPr>
          <p:spPr>
            <a:xfrm rot="1067094">
              <a:off x="636210" y="2797704"/>
              <a:ext cx="1524000" cy="662537"/>
            </a:xfrm>
            <a:prstGeom prst="rect">
              <a:avLst/>
            </a:prstGeom>
            <a:noFill/>
          </p:spPr>
          <p:txBody>
            <a:bodyPr wrap="square" rtlCol="0">
              <a:spAutoFit/>
            </a:bodyPr>
            <a:lstStyle/>
            <a:p>
              <a:pPr algn="ctr"/>
              <a:r>
                <a:rPr lang="en-US" sz="1600" dirty="0" smtClean="0">
                  <a:solidFill>
                    <a:schemeClr val="bg1"/>
                  </a:solidFill>
                </a:rPr>
                <a:t>“Normal” Concrete</a:t>
              </a:r>
              <a:endParaRPr lang="en-US" sz="1600" dirty="0">
                <a:solidFill>
                  <a:schemeClr val="bg1"/>
                </a:solidFill>
              </a:endParaRPr>
            </a:p>
          </p:txBody>
        </p:sp>
      </p:grpSp>
      <p:sp>
        <p:nvSpPr>
          <p:cNvPr id="6" name="TextBox 5"/>
          <p:cNvSpPr txBox="1"/>
          <p:nvPr/>
        </p:nvSpPr>
        <p:spPr>
          <a:xfrm>
            <a:off x="2742201" y="3589229"/>
            <a:ext cx="609600" cy="707886"/>
          </a:xfrm>
          <a:prstGeom prst="rect">
            <a:avLst/>
          </a:prstGeom>
          <a:noFill/>
        </p:spPr>
        <p:txBody>
          <a:bodyPr wrap="square" rtlCol="0">
            <a:spAutoFit/>
          </a:bodyPr>
          <a:lstStyle/>
          <a:p>
            <a:pPr algn="ctr"/>
            <a:r>
              <a:rPr lang="en-US" sz="4000" dirty="0">
                <a:solidFill>
                  <a:srgbClr val="C00000"/>
                </a:solidFill>
              </a:rPr>
              <a:t>+</a:t>
            </a:r>
          </a:p>
        </p:txBody>
      </p:sp>
      <p:sp>
        <p:nvSpPr>
          <p:cNvPr id="13" name="TextBox 12"/>
          <p:cNvSpPr txBox="1"/>
          <p:nvPr/>
        </p:nvSpPr>
        <p:spPr>
          <a:xfrm>
            <a:off x="609600" y="1752600"/>
            <a:ext cx="7772400" cy="1200329"/>
          </a:xfrm>
          <a:prstGeom prst="rect">
            <a:avLst/>
          </a:prstGeom>
          <a:noFill/>
        </p:spPr>
        <p:txBody>
          <a:bodyPr wrap="square" rtlCol="0">
            <a:spAutoFit/>
          </a:bodyPr>
          <a:lstStyle/>
          <a:p>
            <a:pPr algn="ctr"/>
            <a:r>
              <a:rPr lang="en-US" b="1" dirty="0" smtClean="0"/>
              <a:t>Proprietary repair materials already have admixtures included in their make up. </a:t>
            </a:r>
            <a:r>
              <a:rPr lang="en-US" dirty="0"/>
              <a:t>The admixtures chosen for each proprietary repair mortar enhance the properties needed for particular jobs.</a:t>
            </a:r>
          </a:p>
          <a:p>
            <a:pPr algn="ctr"/>
            <a:endParaRPr lang="en-US" b="1" dirty="0"/>
          </a:p>
        </p:txBody>
      </p:sp>
    </p:spTree>
    <p:custDataLst>
      <p:tags r:id="rId1"/>
    </p:custDataLst>
    <p:extLst>
      <p:ext uri="{BB962C8B-B14F-4D97-AF65-F5344CB8AC3E}">
        <p14:creationId xmlns:p14="http://schemas.microsoft.com/office/powerpoint/2010/main" val="3937168901"/>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6" name="Picture 4" descr="K:\Training\Projects\Customer\AIA\Online Courses\Concrete Repair Applications\Images\tn_IMG_1114.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79933" y="2246521"/>
            <a:ext cx="3902403" cy="2599063"/>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r>
              <a:rPr lang="en-US" dirty="0" smtClean="0"/>
              <a:t>Other Repair Materials</a:t>
            </a:r>
            <a:endParaRPr lang="en-US" dirty="0"/>
          </a:p>
        </p:txBody>
      </p:sp>
      <p:sp>
        <p:nvSpPr>
          <p:cNvPr id="3" name="Content Placeholder 2"/>
          <p:cNvSpPr>
            <a:spLocks noGrp="1"/>
          </p:cNvSpPr>
          <p:nvPr>
            <p:ph idx="1"/>
          </p:nvPr>
        </p:nvSpPr>
        <p:spPr>
          <a:xfrm>
            <a:off x="1583134" y="1295400"/>
            <a:ext cx="6096000" cy="723902"/>
          </a:xfrm>
        </p:spPr>
        <p:txBody>
          <a:bodyPr/>
          <a:lstStyle/>
          <a:p>
            <a:pPr algn="ctr"/>
            <a:r>
              <a:rPr lang="en-US" sz="1800" dirty="0" smtClean="0">
                <a:solidFill>
                  <a:schemeClr val="tx1"/>
                </a:solidFill>
              </a:rPr>
              <a:t>In addition, there are other materials that can be used in the repair process to increase strength and durability. </a:t>
            </a:r>
          </a:p>
        </p:txBody>
      </p:sp>
      <p:pic>
        <p:nvPicPr>
          <p:cNvPr id="3074" name="Picture 2" descr="K:\Training\Projects\Customer\AIA\Online Courses\Concrete Repair Applications\Images\paint-roller.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20020482" flipV="1">
            <a:off x="6103161" y="1719907"/>
            <a:ext cx="1282700" cy="1706886"/>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1295400" y="5174255"/>
            <a:ext cx="6553200" cy="923330"/>
          </a:xfrm>
          <a:prstGeom prst="rect">
            <a:avLst/>
          </a:prstGeom>
          <a:noFill/>
        </p:spPr>
        <p:txBody>
          <a:bodyPr wrap="square" rtlCol="0">
            <a:spAutoFit/>
          </a:bodyPr>
          <a:lstStyle/>
          <a:p>
            <a:pPr algn="ctr"/>
            <a:r>
              <a:rPr lang="en-US" dirty="0" smtClean="0"/>
              <a:t>We’ll talk about these materials as they come up in the preparatory and execution phases of the repair, but note that they are selected by the Project Engineer prior to the actual date of the repair.</a:t>
            </a:r>
            <a:endParaRPr lang="en-US" dirty="0"/>
          </a:p>
        </p:txBody>
      </p:sp>
    </p:spTree>
    <p:custDataLst>
      <p:tags r:id="rId1"/>
    </p:custDataLst>
    <p:extLst>
      <p:ext uri="{BB962C8B-B14F-4D97-AF65-F5344CB8AC3E}">
        <p14:creationId xmlns:p14="http://schemas.microsoft.com/office/powerpoint/2010/main" val="3669006583"/>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Checkpoint Questions</a:t>
            </a:r>
            <a:endParaRPr lang="en-US" dirty="0"/>
          </a:p>
        </p:txBody>
      </p:sp>
      <p:sp>
        <p:nvSpPr>
          <p:cNvPr id="3" name="Content Placeholder 2"/>
          <p:cNvSpPr>
            <a:spLocks noGrp="1"/>
          </p:cNvSpPr>
          <p:nvPr>
            <p:ph idx="1"/>
          </p:nvPr>
        </p:nvSpPr>
        <p:spPr/>
        <p:txBody>
          <a:bodyPr/>
          <a:lstStyle/>
          <a:p>
            <a:r>
              <a:rPr lang="en-US" dirty="0" smtClean="0">
                <a:solidFill>
                  <a:schemeClr val="tx1"/>
                </a:solidFill>
              </a:rPr>
              <a:t>Which of the following would be considered an owner requirements for a repair?</a:t>
            </a:r>
            <a:endParaRPr lang="en-US" dirty="0">
              <a:solidFill>
                <a:schemeClr val="tx1"/>
              </a:solidFill>
            </a:endParaRPr>
          </a:p>
          <a:p>
            <a:pPr marL="457200" indent="-457200">
              <a:lnSpc>
                <a:spcPct val="200000"/>
              </a:lnSpc>
              <a:buFont typeface="+mj-lt"/>
              <a:buAutoNum type="alphaUcPeriod"/>
            </a:pPr>
            <a:r>
              <a:rPr lang="en-US" dirty="0" smtClean="0">
                <a:solidFill>
                  <a:schemeClr val="tx1"/>
                </a:solidFill>
              </a:rPr>
              <a:t>Smooth surface texture desired</a:t>
            </a:r>
          </a:p>
          <a:p>
            <a:pPr marL="457200" indent="-457200">
              <a:lnSpc>
                <a:spcPct val="200000"/>
              </a:lnSpc>
              <a:buFont typeface="+mj-lt"/>
              <a:buAutoNum type="alphaUcPeriod"/>
            </a:pPr>
            <a:r>
              <a:rPr lang="en-US" dirty="0" smtClean="0">
                <a:solidFill>
                  <a:schemeClr val="tx1"/>
                </a:solidFill>
              </a:rPr>
              <a:t>Minimal UV exposure</a:t>
            </a:r>
          </a:p>
          <a:p>
            <a:pPr marL="457200" indent="-457200">
              <a:lnSpc>
                <a:spcPct val="200000"/>
              </a:lnSpc>
              <a:buFont typeface="+mj-lt"/>
              <a:buAutoNum type="alphaUcPeriod"/>
            </a:pPr>
            <a:r>
              <a:rPr lang="en-US" dirty="0" smtClean="0">
                <a:solidFill>
                  <a:schemeClr val="tx1"/>
                </a:solidFill>
              </a:rPr>
              <a:t>Temperature average high of 90°F</a:t>
            </a:r>
            <a:endParaRPr lang="en-US" dirty="0">
              <a:solidFill>
                <a:schemeClr val="tx1"/>
              </a:solidFill>
            </a:endParaRPr>
          </a:p>
        </p:txBody>
      </p:sp>
    </p:spTree>
    <p:custDataLst>
      <p:tags r:id="rId1"/>
    </p:custDataLst>
    <p:extLst>
      <p:ext uri="{BB962C8B-B14F-4D97-AF65-F5344CB8AC3E}">
        <p14:creationId xmlns:p14="http://schemas.microsoft.com/office/powerpoint/2010/main" val="178364437"/>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Checkpoint Questions</a:t>
            </a:r>
            <a:endParaRPr lang="en-US" dirty="0"/>
          </a:p>
        </p:txBody>
      </p:sp>
      <p:sp>
        <p:nvSpPr>
          <p:cNvPr id="3" name="Content Placeholder 2"/>
          <p:cNvSpPr>
            <a:spLocks noGrp="1"/>
          </p:cNvSpPr>
          <p:nvPr>
            <p:ph idx="1"/>
          </p:nvPr>
        </p:nvSpPr>
        <p:spPr/>
        <p:txBody>
          <a:bodyPr/>
          <a:lstStyle/>
          <a:p>
            <a:r>
              <a:rPr lang="en-US" dirty="0" smtClean="0">
                <a:solidFill>
                  <a:schemeClr val="tx1"/>
                </a:solidFill>
              </a:rPr>
              <a:t>Which of the following would be considered an owner requirements for a repair?</a:t>
            </a:r>
            <a:endParaRPr lang="en-US" dirty="0">
              <a:solidFill>
                <a:schemeClr val="tx1"/>
              </a:solidFill>
            </a:endParaRPr>
          </a:p>
          <a:p>
            <a:pPr marL="457200" indent="-457200">
              <a:lnSpc>
                <a:spcPct val="200000"/>
              </a:lnSpc>
              <a:buFont typeface="+mj-lt"/>
              <a:buAutoNum type="alphaUcPeriod"/>
            </a:pPr>
            <a:r>
              <a:rPr lang="en-US" b="1" dirty="0" smtClean="0">
                <a:solidFill>
                  <a:srgbClr val="00B050"/>
                </a:solidFill>
              </a:rPr>
              <a:t>Smooth surface texture desired</a:t>
            </a:r>
          </a:p>
          <a:p>
            <a:pPr marL="457200" indent="-457200">
              <a:lnSpc>
                <a:spcPct val="200000"/>
              </a:lnSpc>
              <a:buFont typeface="+mj-lt"/>
              <a:buAutoNum type="alphaUcPeriod"/>
            </a:pPr>
            <a:r>
              <a:rPr lang="en-US" dirty="0" smtClean="0">
                <a:solidFill>
                  <a:schemeClr val="tx1"/>
                </a:solidFill>
              </a:rPr>
              <a:t>Minimal UV exposure</a:t>
            </a:r>
          </a:p>
          <a:p>
            <a:pPr marL="457200" indent="-457200">
              <a:lnSpc>
                <a:spcPct val="200000"/>
              </a:lnSpc>
              <a:buFont typeface="+mj-lt"/>
              <a:buAutoNum type="alphaUcPeriod"/>
            </a:pPr>
            <a:r>
              <a:rPr lang="en-US" dirty="0" smtClean="0">
                <a:solidFill>
                  <a:schemeClr val="tx1"/>
                </a:solidFill>
              </a:rPr>
              <a:t>Temperature average high of 90°F</a:t>
            </a:r>
            <a:endParaRPr lang="en-US" dirty="0">
              <a:solidFill>
                <a:schemeClr val="tx1"/>
              </a:solidFill>
            </a:endParaRPr>
          </a:p>
        </p:txBody>
      </p:sp>
      <p:sp>
        <p:nvSpPr>
          <p:cNvPr id="4" name="Rounded Rectangle 3"/>
          <p:cNvSpPr/>
          <p:nvPr/>
        </p:nvSpPr>
        <p:spPr>
          <a:xfrm>
            <a:off x="4876800" y="4495800"/>
            <a:ext cx="3810000" cy="2057400"/>
          </a:xfrm>
          <a:prstGeom prst="roundRect">
            <a:avLst/>
          </a:prstGeom>
          <a:solidFill>
            <a:schemeClr val="bg2">
              <a:lumMod val="20000"/>
              <a:lumOff val="80000"/>
            </a:schemeClr>
          </a:solidFill>
          <a:ln w="12700">
            <a:solidFill>
              <a:schemeClr val="bg2">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Owner requirements are limitation of the repair as dictated by the owner/stakeholder. These can include aesthetic elements, time constraints, hours of work, etc.</a:t>
            </a:r>
            <a:endParaRPr lang="en-US" dirty="0">
              <a:solidFill>
                <a:schemeClr val="tx1"/>
              </a:solidFill>
            </a:endParaRPr>
          </a:p>
        </p:txBody>
      </p:sp>
    </p:spTree>
    <p:custDataLst>
      <p:tags r:id="rId1"/>
    </p:custDataLst>
    <p:extLst>
      <p:ext uri="{BB962C8B-B14F-4D97-AF65-F5344CB8AC3E}">
        <p14:creationId xmlns:p14="http://schemas.microsoft.com/office/powerpoint/2010/main" val="639397303"/>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Checkpoint Questions</a:t>
            </a:r>
            <a:endParaRPr lang="en-US" dirty="0"/>
          </a:p>
        </p:txBody>
      </p:sp>
      <p:sp>
        <p:nvSpPr>
          <p:cNvPr id="3" name="Content Placeholder 2"/>
          <p:cNvSpPr>
            <a:spLocks noGrp="1"/>
          </p:cNvSpPr>
          <p:nvPr>
            <p:ph idx="1"/>
          </p:nvPr>
        </p:nvSpPr>
        <p:spPr/>
        <p:txBody>
          <a:bodyPr/>
          <a:lstStyle/>
          <a:p>
            <a:r>
              <a:rPr lang="en-US" dirty="0" smtClean="0">
                <a:solidFill>
                  <a:schemeClr val="tx1"/>
                </a:solidFill>
              </a:rPr>
              <a:t>Which of the following would be considered a service condition for a repair?</a:t>
            </a:r>
            <a:endParaRPr lang="en-US" dirty="0">
              <a:solidFill>
                <a:schemeClr val="tx1"/>
              </a:solidFill>
            </a:endParaRPr>
          </a:p>
          <a:p>
            <a:pPr marL="457200" indent="-457200">
              <a:lnSpc>
                <a:spcPct val="200000"/>
              </a:lnSpc>
              <a:buFont typeface="+mj-lt"/>
              <a:buAutoNum type="alphaUcPeriod"/>
            </a:pPr>
            <a:r>
              <a:rPr lang="en-US" dirty="0" smtClean="0">
                <a:solidFill>
                  <a:schemeClr val="tx1"/>
                </a:solidFill>
              </a:rPr>
              <a:t>Spacing of reinforcing bars 6” apart</a:t>
            </a:r>
          </a:p>
          <a:p>
            <a:pPr marL="457200" indent="-457200">
              <a:lnSpc>
                <a:spcPct val="200000"/>
              </a:lnSpc>
              <a:buFont typeface="+mj-lt"/>
              <a:buAutoNum type="alphaUcPeriod"/>
            </a:pPr>
            <a:r>
              <a:rPr lang="en-US" dirty="0" smtClean="0">
                <a:solidFill>
                  <a:schemeClr val="tx1"/>
                </a:solidFill>
              </a:rPr>
              <a:t>Minimal live loads</a:t>
            </a:r>
          </a:p>
          <a:p>
            <a:pPr marL="457200" indent="-457200">
              <a:lnSpc>
                <a:spcPct val="200000"/>
              </a:lnSpc>
              <a:buFont typeface="+mj-lt"/>
              <a:buAutoNum type="alphaUcPeriod"/>
            </a:pPr>
            <a:r>
              <a:rPr lang="en-US" dirty="0" smtClean="0">
                <a:solidFill>
                  <a:schemeClr val="tx1"/>
                </a:solidFill>
              </a:rPr>
              <a:t>Quick turn-around time</a:t>
            </a:r>
            <a:endParaRPr lang="en-US" dirty="0">
              <a:solidFill>
                <a:schemeClr val="tx1"/>
              </a:solidFill>
            </a:endParaRPr>
          </a:p>
        </p:txBody>
      </p:sp>
    </p:spTree>
    <p:custDataLst>
      <p:tags r:id="rId1"/>
    </p:custDataLst>
    <p:extLst>
      <p:ext uri="{BB962C8B-B14F-4D97-AF65-F5344CB8AC3E}">
        <p14:creationId xmlns:p14="http://schemas.microsoft.com/office/powerpoint/2010/main" val="1695303427"/>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Checkpoint Questions</a:t>
            </a:r>
            <a:endParaRPr lang="en-US" dirty="0"/>
          </a:p>
        </p:txBody>
      </p:sp>
      <p:sp>
        <p:nvSpPr>
          <p:cNvPr id="3" name="Content Placeholder 2"/>
          <p:cNvSpPr>
            <a:spLocks noGrp="1"/>
          </p:cNvSpPr>
          <p:nvPr>
            <p:ph idx="1"/>
          </p:nvPr>
        </p:nvSpPr>
        <p:spPr/>
        <p:txBody>
          <a:bodyPr/>
          <a:lstStyle/>
          <a:p>
            <a:r>
              <a:rPr lang="en-US" dirty="0" smtClean="0">
                <a:solidFill>
                  <a:schemeClr val="tx1"/>
                </a:solidFill>
              </a:rPr>
              <a:t>Which of the following would be considered a service condition for a repair?</a:t>
            </a:r>
            <a:endParaRPr lang="en-US" dirty="0">
              <a:solidFill>
                <a:schemeClr val="tx1"/>
              </a:solidFill>
            </a:endParaRPr>
          </a:p>
          <a:p>
            <a:pPr marL="457200" indent="-457200">
              <a:lnSpc>
                <a:spcPct val="200000"/>
              </a:lnSpc>
              <a:buFont typeface="+mj-lt"/>
              <a:buAutoNum type="alphaUcPeriod"/>
            </a:pPr>
            <a:r>
              <a:rPr lang="en-US" dirty="0" smtClean="0">
                <a:solidFill>
                  <a:schemeClr val="tx1"/>
                </a:solidFill>
              </a:rPr>
              <a:t>Spacing of reinforcing bars 6” apart</a:t>
            </a:r>
          </a:p>
          <a:p>
            <a:pPr marL="457200" indent="-457200">
              <a:lnSpc>
                <a:spcPct val="200000"/>
              </a:lnSpc>
              <a:buFont typeface="+mj-lt"/>
              <a:buAutoNum type="alphaUcPeriod"/>
            </a:pPr>
            <a:r>
              <a:rPr lang="en-US" b="1" dirty="0" smtClean="0">
                <a:solidFill>
                  <a:srgbClr val="00B050"/>
                </a:solidFill>
              </a:rPr>
              <a:t>Minimal live loads</a:t>
            </a:r>
          </a:p>
          <a:p>
            <a:pPr marL="457200" indent="-457200">
              <a:lnSpc>
                <a:spcPct val="200000"/>
              </a:lnSpc>
              <a:buFont typeface="+mj-lt"/>
              <a:buAutoNum type="alphaUcPeriod"/>
            </a:pPr>
            <a:r>
              <a:rPr lang="en-US" dirty="0" smtClean="0">
                <a:solidFill>
                  <a:schemeClr val="tx1"/>
                </a:solidFill>
              </a:rPr>
              <a:t>Quick turn-around time</a:t>
            </a:r>
            <a:endParaRPr lang="en-US" dirty="0">
              <a:solidFill>
                <a:schemeClr val="tx1"/>
              </a:solidFill>
            </a:endParaRPr>
          </a:p>
        </p:txBody>
      </p:sp>
      <p:sp>
        <p:nvSpPr>
          <p:cNvPr id="4" name="Rounded Rectangle 3"/>
          <p:cNvSpPr/>
          <p:nvPr/>
        </p:nvSpPr>
        <p:spPr>
          <a:xfrm>
            <a:off x="4876800" y="4495800"/>
            <a:ext cx="3810000" cy="2057400"/>
          </a:xfrm>
          <a:prstGeom prst="roundRect">
            <a:avLst/>
          </a:prstGeom>
          <a:solidFill>
            <a:schemeClr val="bg2">
              <a:lumMod val="20000"/>
              <a:lumOff val="80000"/>
            </a:schemeClr>
          </a:solidFill>
          <a:ln w="12700">
            <a:solidFill>
              <a:schemeClr val="bg2">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Service conditions refer to the elements the repair will be exposed to upon completion. The live load the repaired structure will need to carry will dictate which types of materials should be used.</a:t>
            </a:r>
            <a:endParaRPr lang="en-US" dirty="0">
              <a:solidFill>
                <a:schemeClr val="tx1"/>
              </a:solidFill>
            </a:endParaRPr>
          </a:p>
        </p:txBody>
      </p:sp>
    </p:spTree>
    <p:custDataLst>
      <p:tags r:id="rId1"/>
    </p:custDataLst>
    <p:extLst>
      <p:ext uri="{BB962C8B-B14F-4D97-AF65-F5344CB8AC3E}">
        <p14:creationId xmlns:p14="http://schemas.microsoft.com/office/powerpoint/2010/main" val="3198909383"/>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Checkpoint Questions</a:t>
            </a:r>
            <a:endParaRPr lang="en-US" dirty="0"/>
          </a:p>
        </p:txBody>
      </p:sp>
      <p:sp>
        <p:nvSpPr>
          <p:cNvPr id="3" name="Content Placeholder 2"/>
          <p:cNvSpPr>
            <a:spLocks noGrp="1"/>
          </p:cNvSpPr>
          <p:nvPr>
            <p:ph idx="1"/>
          </p:nvPr>
        </p:nvSpPr>
        <p:spPr/>
        <p:txBody>
          <a:bodyPr/>
          <a:lstStyle/>
          <a:p>
            <a:r>
              <a:rPr lang="en-US" dirty="0" smtClean="0">
                <a:solidFill>
                  <a:schemeClr val="tx1"/>
                </a:solidFill>
              </a:rPr>
              <a:t>Which of the following would be considered an application condition for a repair?</a:t>
            </a:r>
            <a:endParaRPr lang="en-US" dirty="0">
              <a:solidFill>
                <a:schemeClr val="tx1"/>
              </a:solidFill>
            </a:endParaRPr>
          </a:p>
          <a:p>
            <a:pPr marL="457200" indent="-457200">
              <a:lnSpc>
                <a:spcPct val="200000"/>
              </a:lnSpc>
              <a:buFont typeface="+mj-lt"/>
              <a:buAutoNum type="alphaUcPeriod"/>
            </a:pPr>
            <a:r>
              <a:rPr lang="en-US" dirty="0" smtClean="0">
                <a:solidFill>
                  <a:schemeClr val="tx1"/>
                </a:solidFill>
              </a:rPr>
              <a:t>Minimal live loads</a:t>
            </a:r>
          </a:p>
          <a:p>
            <a:pPr marL="457200" indent="-457200">
              <a:lnSpc>
                <a:spcPct val="200000"/>
              </a:lnSpc>
              <a:buFont typeface="+mj-lt"/>
              <a:buAutoNum type="alphaUcPeriod"/>
            </a:pPr>
            <a:r>
              <a:rPr lang="en-US" dirty="0" smtClean="0">
                <a:solidFill>
                  <a:schemeClr val="tx1"/>
                </a:solidFill>
              </a:rPr>
              <a:t>Repair thickness of 6” deep</a:t>
            </a:r>
          </a:p>
          <a:p>
            <a:pPr marL="457200" indent="-457200">
              <a:lnSpc>
                <a:spcPct val="200000"/>
              </a:lnSpc>
              <a:buFont typeface="+mj-lt"/>
              <a:buAutoNum type="alphaUcPeriod"/>
            </a:pPr>
            <a:r>
              <a:rPr lang="en-US" dirty="0" smtClean="0">
                <a:solidFill>
                  <a:schemeClr val="tx1"/>
                </a:solidFill>
              </a:rPr>
              <a:t>Low moisture condition</a:t>
            </a:r>
            <a:endParaRPr lang="en-US" dirty="0">
              <a:solidFill>
                <a:schemeClr val="tx1"/>
              </a:solidFill>
            </a:endParaRPr>
          </a:p>
        </p:txBody>
      </p:sp>
    </p:spTree>
    <p:custDataLst>
      <p:tags r:id="rId1"/>
    </p:custDataLst>
    <p:extLst>
      <p:ext uri="{BB962C8B-B14F-4D97-AF65-F5344CB8AC3E}">
        <p14:creationId xmlns:p14="http://schemas.microsoft.com/office/powerpoint/2010/main" val="1948670578"/>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Checkpoint Questions</a:t>
            </a:r>
            <a:endParaRPr lang="en-US" dirty="0"/>
          </a:p>
        </p:txBody>
      </p:sp>
      <p:sp>
        <p:nvSpPr>
          <p:cNvPr id="3" name="Content Placeholder 2"/>
          <p:cNvSpPr>
            <a:spLocks noGrp="1"/>
          </p:cNvSpPr>
          <p:nvPr>
            <p:ph idx="1"/>
          </p:nvPr>
        </p:nvSpPr>
        <p:spPr/>
        <p:txBody>
          <a:bodyPr/>
          <a:lstStyle/>
          <a:p>
            <a:r>
              <a:rPr lang="en-US" dirty="0" smtClean="0">
                <a:solidFill>
                  <a:schemeClr val="tx1"/>
                </a:solidFill>
              </a:rPr>
              <a:t>Which of the following would be considered an application condition for a repair?</a:t>
            </a:r>
            <a:endParaRPr lang="en-US" dirty="0">
              <a:solidFill>
                <a:schemeClr val="tx1"/>
              </a:solidFill>
            </a:endParaRPr>
          </a:p>
          <a:p>
            <a:pPr marL="457200" indent="-457200">
              <a:lnSpc>
                <a:spcPct val="200000"/>
              </a:lnSpc>
              <a:buFont typeface="+mj-lt"/>
              <a:buAutoNum type="alphaUcPeriod"/>
            </a:pPr>
            <a:r>
              <a:rPr lang="en-US" dirty="0" smtClean="0">
                <a:solidFill>
                  <a:schemeClr val="tx1"/>
                </a:solidFill>
              </a:rPr>
              <a:t>Minimal live loads</a:t>
            </a:r>
          </a:p>
          <a:p>
            <a:pPr marL="457200" indent="-457200">
              <a:lnSpc>
                <a:spcPct val="200000"/>
              </a:lnSpc>
              <a:buFont typeface="+mj-lt"/>
              <a:buAutoNum type="alphaUcPeriod"/>
            </a:pPr>
            <a:r>
              <a:rPr lang="en-US" b="1" dirty="0" smtClean="0">
                <a:solidFill>
                  <a:srgbClr val="00B050"/>
                </a:solidFill>
              </a:rPr>
              <a:t>Repair thickness of 6” deep</a:t>
            </a:r>
          </a:p>
          <a:p>
            <a:pPr marL="457200" indent="-457200">
              <a:lnSpc>
                <a:spcPct val="200000"/>
              </a:lnSpc>
              <a:buFont typeface="+mj-lt"/>
              <a:buAutoNum type="alphaUcPeriod"/>
            </a:pPr>
            <a:r>
              <a:rPr lang="en-US" dirty="0" smtClean="0">
                <a:solidFill>
                  <a:schemeClr val="tx1"/>
                </a:solidFill>
              </a:rPr>
              <a:t>Low moisture condition</a:t>
            </a:r>
            <a:endParaRPr lang="en-US" dirty="0">
              <a:solidFill>
                <a:schemeClr val="tx1"/>
              </a:solidFill>
            </a:endParaRPr>
          </a:p>
        </p:txBody>
      </p:sp>
      <p:sp>
        <p:nvSpPr>
          <p:cNvPr id="4" name="Rounded Rectangle 3"/>
          <p:cNvSpPr/>
          <p:nvPr/>
        </p:nvSpPr>
        <p:spPr>
          <a:xfrm>
            <a:off x="4876800" y="4495800"/>
            <a:ext cx="3810000" cy="2057400"/>
          </a:xfrm>
          <a:prstGeom prst="roundRect">
            <a:avLst/>
          </a:prstGeom>
          <a:solidFill>
            <a:schemeClr val="bg2">
              <a:lumMod val="20000"/>
              <a:lumOff val="80000"/>
            </a:schemeClr>
          </a:solidFill>
          <a:ln w="12700">
            <a:solidFill>
              <a:schemeClr val="bg2">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Application conditions refer to the physical limitations of the repair. The geometric configuration of the damage and other similar physical restraints will influence which materials and method of placement will be selected for a repair.</a:t>
            </a:r>
            <a:endParaRPr lang="en-US" dirty="0">
              <a:solidFill>
                <a:schemeClr val="tx1"/>
              </a:solidFill>
            </a:endParaRPr>
          </a:p>
        </p:txBody>
      </p:sp>
    </p:spTree>
    <p:custDataLst>
      <p:tags r:id="rId1"/>
    </p:custDataLst>
    <p:extLst>
      <p:ext uri="{BB962C8B-B14F-4D97-AF65-F5344CB8AC3E}">
        <p14:creationId xmlns:p14="http://schemas.microsoft.com/office/powerpoint/2010/main" val="355821224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dirty="0" smtClean="0">
                <a:solidFill>
                  <a:schemeClr val="bg1"/>
                </a:solidFill>
              </a:rPr>
              <a:t>Credit Information</a:t>
            </a:r>
            <a:endParaRPr lang="en-US" dirty="0">
              <a:solidFill>
                <a:schemeClr val="bg1"/>
              </a:solidFill>
            </a:endParaRPr>
          </a:p>
        </p:txBody>
      </p:sp>
      <p:sp>
        <p:nvSpPr>
          <p:cNvPr id="6" name="Content Placeholder 2"/>
          <p:cNvSpPr txBox="1">
            <a:spLocks/>
          </p:cNvSpPr>
          <p:nvPr/>
        </p:nvSpPr>
        <p:spPr>
          <a:xfrm>
            <a:off x="257176" y="1828800"/>
            <a:ext cx="4840061" cy="3627834"/>
          </a:xfrm>
          <a:prstGeom prst="rect">
            <a:avLst/>
          </a:prstGeom>
          <a:noFill/>
          <a:ln>
            <a:noFill/>
          </a:ln>
          <a:effectLst/>
        </p:spPr>
        <p:txBody>
          <a:bodyPr vert="horz" lIns="0" tIns="0" rIns="0" bIns="0" rtlCol="0">
            <a:noAutofit/>
          </a:bodyPr>
          <a:lstStyle>
            <a:lvl1pPr marL="0" indent="0" algn="l" defTabSz="914400" rtl="0" eaLnBrk="1" latinLnBrk="0" hangingPunct="1">
              <a:spcBef>
                <a:spcPct val="20000"/>
              </a:spcBef>
              <a:buFont typeface="Arial" panose="020B0604020202020204" pitchFamily="34" charset="0"/>
              <a:buNone/>
              <a:defRPr sz="2800" b="1" kern="1200">
                <a:solidFill>
                  <a:schemeClr val="bg2"/>
                </a:solidFill>
                <a:latin typeface="+mn-lt"/>
                <a:ea typeface="+mn-ea"/>
                <a:cs typeface="+mn-cs"/>
              </a:defRPr>
            </a:lvl1pPr>
            <a:lvl2pPr marL="0" indent="-285750" algn="l" defTabSz="914400" rtl="0" eaLnBrk="1" latinLnBrk="0" hangingPunct="1">
              <a:spcBef>
                <a:spcPct val="20000"/>
              </a:spcBef>
              <a:buFont typeface="Arial" panose="020B0604020202020204" pitchFamily="34" charset="0"/>
              <a:buChar char="•"/>
              <a:defRPr sz="2400" kern="1200">
                <a:solidFill>
                  <a:schemeClr val="bg2"/>
                </a:solidFill>
                <a:latin typeface="+mn-lt"/>
                <a:ea typeface="+mn-ea"/>
                <a:cs typeface="+mn-cs"/>
              </a:defRPr>
            </a:lvl2pPr>
            <a:lvl3pPr marL="594360" indent="-228600" algn="l" defTabSz="914400" rtl="0" eaLnBrk="1" latinLnBrk="0" hangingPunct="1">
              <a:spcBef>
                <a:spcPct val="20000"/>
              </a:spcBef>
              <a:buFont typeface="Arial" panose="020B0604020202020204" pitchFamily="34" charset="0"/>
              <a:buChar char="‒"/>
              <a:defRPr sz="2000" kern="1200">
                <a:solidFill>
                  <a:schemeClr val="bg2"/>
                </a:solidFill>
                <a:latin typeface="+mn-lt"/>
                <a:ea typeface="+mn-ea"/>
                <a:cs typeface="+mn-cs"/>
              </a:defRPr>
            </a:lvl3pPr>
            <a:lvl4pPr marL="914400" indent="-228600" algn="l" defTabSz="914400" rtl="0" eaLnBrk="1" latinLnBrk="0" hangingPunct="1">
              <a:spcBef>
                <a:spcPct val="20000"/>
              </a:spcBef>
              <a:buFont typeface="Arial" panose="020B0604020202020204" pitchFamily="34" charset="0"/>
              <a:buChar char="•"/>
              <a:defRPr sz="1800" kern="1200">
                <a:solidFill>
                  <a:schemeClr val="bg2"/>
                </a:solidFill>
                <a:latin typeface="+mn-lt"/>
                <a:ea typeface="+mn-ea"/>
                <a:cs typeface="+mn-cs"/>
              </a:defRPr>
            </a:lvl4pPr>
            <a:lvl5pPr marL="1234440" indent="-228600" algn="l" defTabSz="914400" rtl="0" eaLnBrk="1" latinLnBrk="0" hangingPunct="1">
              <a:spcBef>
                <a:spcPct val="20000"/>
              </a:spcBef>
              <a:buFont typeface="Arial" panose="020B0604020202020204" pitchFamily="34" charset="0"/>
              <a:buChar char="»"/>
              <a:defRPr sz="1800" kern="1200">
                <a:solidFill>
                  <a:schemeClr val="bg2"/>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9pPr>
          </a:lstStyle>
          <a:p>
            <a:pPr defTabSz="685800">
              <a:lnSpc>
                <a:spcPct val="120000"/>
              </a:lnSpc>
              <a:spcBef>
                <a:spcPts val="0"/>
              </a:spcBef>
              <a:spcAft>
                <a:spcPts val="450"/>
              </a:spcAft>
              <a:defRPr/>
            </a:pPr>
            <a:r>
              <a:rPr lang="en-US" sz="1350" dirty="0">
                <a:solidFill>
                  <a:schemeClr val="tx2"/>
                </a:solidFill>
                <a:latin typeface="Arial"/>
                <a:cs typeface="Calibri" pitchFamily="34" charset="0"/>
              </a:rPr>
              <a:t>AIA Member Information</a:t>
            </a:r>
          </a:p>
          <a:p>
            <a:pPr defTabSz="685800">
              <a:lnSpc>
                <a:spcPct val="120000"/>
              </a:lnSpc>
              <a:spcBef>
                <a:spcPts val="0"/>
              </a:spcBef>
              <a:spcAft>
                <a:spcPts val="450"/>
              </a:spcAft>
              <a:defRPr/>
            </a:pPr>
            <a:r>
              <a:rPr lang="en-US" sz="1350" b="0" dirty="0">
                <a:solidFill>
                  <a:schemeClr val="tx2"/>
                </a:solidFill>
                <a:latin typeface="Arial"/>
                <a:cs typeface="Calibri" pitchFamily="34" charset="0"/>
              </a:rPr>
              <a:t>This course is registered with AIA CES for continuing professional education.  As such, it does not include content that may be deemed or construed to be an approval or endorsement by the AIA of any material of construction or any method or manner of handling, using, distributing, or dealing in any material or product. </a:t>
            </a:r>
            <a:r>
              <a:rPr lang="en-US" sz="1350" b="0" dirty="0">
                <a:solidFill>
                  <a:schemeClr val="tx2"/>
                </a:solidFill>
                <a:latin typeface="Arial"/>
              </a:rPr>
              <a:t>Upon completion of this course, Credit(s) earned will be reported to AIA CES for AIA members who pass the course and have entered their AIA member number on their Simpson profile page.  A link to the Certificate of Completion will be available upon completion of this course. Only AIA LU/HSW will be reported.</a:t>
            </a:r>
          </a:p>
          <a:p>
            <a:pPr defTabSz="685800">
              <a:lnSpc>
                <a:spcPct val="120000"/>
              </a:lnSpc>
              <a:spcBef>
                <a:spcPts val="0"/>
              </a:spcBef>
              <a:spcAft>
                <a:spcPts val="450"/>
              </a:spcAft>
              <a:defRPr/>
            </a:pPr>
            <a:r>
              <a:rPr lang="en-US" sz="1350" dirty="0">
                <a:solidFill>
                  <a:schemeClr val="tx2"/>
                </a:solidFill>
                <a:latin typeface="Arial"/>
              </a:rPr>
              <a:t>This course offers </a:t>
            </a:r>
            <a:r>
              <a:rPr lang="en-US" sz="1350" dirty="0" smtClean="0">
                <a:solidFill>
                  <a:schemeClr val="tx2"/>
                </a:solidFill>
                <a:latin typeface="Arial"/>
              </a:rPr>
              <a:t>2 </a:t>
            </a:r>
            <a:r>
              <a:rPr lang="en-US" sz="1350" dirty="0">
                <a:solidFill>
                  <a:schemeClr val="tx2"/>
                </a:solidFill>
                <a:latin typeface="Arial"/>
              </a:rPr>
              <a:t>LU/HSW </a:t>
            </a:r>
            <a:r>
              <a:rPr lang="en-US" sz="1350" dirty="0" smtClean="0">
                <a:solidFill>
                  <a:schemeClr val="tx2"/>
                </a:solidFill>
                <a:latin typeface="Arial"/>
              </a:rPr>
              <a:t>credits.</a:t>
            </a:r>
            <a:endParaRPr lang="en-US" sz="1350" dirty="0">
              <a:solidFill>
                <a:schemeClr val="tx2"/>
              </a:solidFill>
              <a:latin typeface="Arial"/>
            </a:endParaRPr>
          </a:p>
          <a:p>
            <a:pPr defTabSz="685800">
              <a:lnSpc>
                <a:spcPct val="120000"/>
              </a:lnSpc>
              <a:spcBef>
                <a:spcPts val="0"/>
              </a:spcBef>
              <a:spcAft>
                <a:spcPts val="450"/>
              </a:spcAft>
              <a:defRPr/>
            </a:pPr>
            <a:r>
              <a:rPr lang="en-US" sz="1350" dirty="0">
                <a:solidFill>
                  <a:schemeClr val="tx2"/>
                </a:solidFill>
                <a:latin typeface="Arial"/>
              </a:rPr>
              <a:t>AIA Course Number: AIA- RPSI0215</a:t>
            </a:r>
            <a:endParaRPr lang="en-US" sz="1350" dirty="0">
              <a:solidFill>
                <a:schemeClr val="tx2"/>
              </a:solidFill>
              <a:latin typeface="Arial"/>
              <a:cs typeface="Calibri" pitchFamily="34" charset="0"/>
            </a:endParaRPr>
          </a:p>
        </p:txBody>
      </p:sp>
      <p:pic>
        <p:nvPicPr>
          <p:cNvPr id="7" name="Picture 6"/>
          <p:cNvPicPr>
            <a:picLocks noChangeAspect="1"/>
          </p:cNvPicPr>
          <p:nvPr>
            <p:custDataLst>
              <p:tags r:id="rId2"/>
            </p:custDataLst>
          </p:nvPr>
        </p:nvPicPr>
        <p:blipFill>
          <a:blip r:embed="rId5">
            <a:extLst>
              <a:ext uri="{28A0092B-C50C-407E-A947-70E740481C1C}">
                <a14:useLocalDpi xmlns:a14="http://schemas.microsoft.com/office/drawing/2010/main" val="0"/>
              </a:ext>
            </a:extLst>
          </a:blip>
          <a:srcRect/>
          <a:stretch>
            <a:fillRect/>
          </a:stretch>
        </p:blipFill>
        <p:spPr bwMode="auto">
          <a:xfrm>
            <a:off x="6434138" y="2121695"/>
            <a:ext cx="1143000" cy="1143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extLst>
      <p:ext uri="{BB962C8B-B14F-4D97-AF65-F5344CB8AC3E}">
        <p14:creationId xmlns:p14="http://schemas.microsoft.com/office/powerpoint/2010/main" val="379614894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Checkpoint Questions</a:t>
            </a:r>
            <a:endParaRPr lang="en-US" dirty="0"/>
          </a:p>
        </p:txBody>
      </p:sp>
      <p:sp>
        <p:nvSpPr>
          <p:cNvPr id="3" name="Content Placeholder 2"/>
          <p:cNvSpPr>
            <a:spLocks noGrp="1"/>
          </p:cNvSpPr>
          <p:nvPr>
            <p:ph idx="1"/>
          </p:nvPr>
        </p:nvSpPr>
        <p:spPr/>
        <p:txBody>
          <a:bodyPr/>
          <a:lstStyle/>
          <a:p>
            <a:r>
              <a:rPr lang="en-US" dirty="0" smtClean="0">
                <a:solidFill>
                  <a:schemeClr val="tx1"/>
                </a:solidFill>
              </a:rPr>
              <a:t>Increasing the water-to-cement ration in a repair material will do all of the following things, except:</a:t>
            </a:r>
            <a:endParaRPr lang="en-US" dirty="0">
              <a:solidFill>
                <a:schemeClr val="tx1"/>
              </a:solidFill>
            </a:endParaRPr>
          </a:p>
          <a:p>
            <a:pPr marL="457200" indent="-457200">
              <a:lnSpc>
                <a:spcPct val="200000"/>
              </a:lnSpc>
              <a:buFont typeface="+mj-lt"/>
              <a:buAutoNum type="alphaUcPeriod"/>
            </a:pPr>
            <a:r>
              <a:rPr lang="en-US" dirty="0" smtClean="0">
                <a:solidFill>
                  <a:schemeClr val="tx1"/>
                </a:solidFill>
              </a:rPr>
              <a:t>Increase porosity</a:t>
            </a:r>
          </a:p>
          <a:p>
            <a:pPr marL="457200" indent="-457200">
              <a:lnSpc>
                <a:spcPct val="200000"/>
              </a:lnSpc>
              <a:buFont typeface="+mj-lt"/>
              <a:buAutoNum type="alphaUcPeriod"/>
            </a:pPr>
            <a:r>
              <a:rPr lang="en-US" dirty="0" smtClean="0">
                <a:solidFill>
                  <a:schemeClr val="tx1"/>
                </a:solidFill>
              </a:rPr>
              <a:t>Reduce abrasion resistance</a:t>
            </a:r>
          </a:p>
          <a:p>
            <a:pPr marL="457200" indent="-457200">
              <a:lnSpc>
                <a:spcPct val="200000"/>
              </a:lnSpc>
              <a:buFont typeface="+mj-lt"/>
              <a:buAutoNum type="alphaUcPeriod"/>
            </a:pPr>
            <a:r>
              <a:rPr lang="en-US" dirty="0" smtClean="0">
                <a:solidFill>
                  <a:schemeClr val="tx1"/>
                </a:solidFill>
              </a:rPr>
              <a:t>Decrease drying shrinkage</a:t>
            </a:r>
            <a:endParaRPr lang="en-US" dirty="0">
              <a:solidFill>
                <a:schemeClr val="tx1"/>
              </a:solidFill>
            </a:endParaRPr>
          </a:p>
        </p:txBody>
      </p:sp>
    </p:spTree>
    <p:custDataLst>
      <p:tags r:id="rId1"/>
    </p:custDataLst>
    <p:extLst>
      <p:ext uri="{BB962C8B-B14F-4D97-AF65-F5344CB8AC3E}">
        <p14:creationId xmlns:p14="http://schemas.microsoft.com/office/powerpoint/2010/main" val="566691845"/>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Checkpoint Questions</a:t>
            </a:r>
            <a:endParaRPr lang="en-US" dirty="0"/>
          </a:p>
        </p:txBody>
      </p:sp>
      <p:sp>
        <p:nvSpPr>
          <p:cNvPr id="3" name="Content Placeholder 2"/>
          <p:cNvSpPr>
            <a:spLocks noGrp="1"/>
          </p:cNvSpPr>
          <p:nvPr>
            <p:ph idx="1"/>
          </p:nvPr>
        </p:nvSpPr>
        <p:spPr/>
        <p:txBody>
          <a:bodyPr/>
          <a:lstStyle/>
          <a:p>
            <a:r>
              <a:rPr lang="en-US" dirty="0" smtClean="0">
                <a:solidFill>
                  <a:schemeClr val="tx1"/>
                </a:solidFill>
              </a:rPr>
              <a:t>Increasing the water-to-cement ration in a repair material will do all of the following things, except:</a:t>
            </a:r>
            <a:endParaRPr lang="en-US" dirty="0">
              <a:solidFill>
                <a:schemeClr val="tx1"/>
              </a:solidFill>
            </a:endParaRPr>
          </a:p>
          <a:p>
            <a:pPr marL="457200" indent="-457200">
              <a:lnSpc>
                <a:spcPct val="200000"/>
              </a:lnSpc>
              <a:buFont typeface="+mj-lt"/>
              <a:buAutoNum type="alphaUcPeriod"/>
            </a:pPr>
            <a:r>
              <a:rPr lang="en-US" dirty="0" smtClean="0">
                <a:solidFill>
                  <a:schemeClr val="tx1"/>
                </a:solidFill>
              </a:rPr>
              <a:t>Increase porosity</a:t>
            </a:r>
          </a:p>
          <a:p>
            <a:pPr marL="457200" indent="-457200">
              <a:lnSpc>
                <a:spcPct val="200000"/>
              </a:lnSpc>
              <a:buFont typeface="+mj-lt"/>
              <a:buAutoNum type="alphaUcPeriod"/>
            </a:pPr>
            <a:r>
              <a:rPr lang="en-US" dirty="0" smtClean="0">
                <a:solidFill>
                  <a:schemeClr val="tx1"/>
                </a:solidFill>
              </a:rPr>
              <a:t>Reduce abrasion resistance</a:t>
            </a:r>
          </a:p>
          <a:p>
            <a:pPr marL="457200" indent="-457200">
              <a:lnSpc>
                <a:spcPct val="200000"/>
              </a:lnSpc>
              <a:buFont typeface="+mj-lt"/>
              <a:buAutoNum type="alphaUcPeriod"/>
            </a:pPr>
            <a:r>
              <a:rPr lang="en-US" b="1" dirty="0" smtClean="0">
                <a:solidFill>
                  <a:srgbClr val="00B050"/>
                </a:solidFill>
              </a:rPr>
              <a:t>Decrease drying shrinkage</a:t>
            </a:r>
            <a:endParaRPr lang="en-US" b="1" dirty="0">
              <a:solidFill>
                <a:srgbClr val="00B050"/>
              </a:solidFill>
            </a:endParaRPr>
          </a:p>
        </p:txBody>
      </p:sp>
      <p:sp>
        <p:nvSpPr>
          <p:cNvPr id="4" name="Rounded Rectangle 3"/>
          <p:cNvSpPr/>
          <p:nvPr/>
        </p:nvSpPr>
        <p:spPr>
          <a:xfrm>
            <a:off x="4876800" y="4495800"/>
            <a:ext cx="3810000" cy="2057400"/>
          </a:xfrm>
          <a:prstGeom prst="roundRect">
            <a:avLst/>
          </a:prstGeom>
          <a:solidFill>
            <a:schemeClr val="bg2">
              <a:lumMod val="20000"/>
              <a:lumOff val="80000"/>
            </a:schemeClr>
          </a:solidFill>
          <a:ln w="12700">
            <a:solidFill>
              <a:schemeClr val="bg2">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Increasing the water-to-cement ratio can increase drying shrinkage. It’s always best to use a product which is designed to be placed at the desired consistency instead of adding more water.</a:t>
            </a:r>
            <a:endParaRPr lang="en-US" dirty="0">
              <a:solidFill>
                <a:schemeClr val="tx1"/>
              </a:solidFill>
            </a:endParaRPr>
          </a:p>
        </p:txBody>
      </p:sp>
    </p:spTree>
    <p:custDataLst>
      <p:tags r:id="rId1"/>
    </p:custDataLst>
    <p:extLst>
      <p:ext uri="{BB962C8B-B14F-4D97-AF65-F5344CB8AC3E}">
        <p14:creationId xmlns:p14="http://schemas.microsoft.com/office/powerpoint/2010/main" val="132394366"/>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Section Review</a:t>
            </a:r>
            <a:endParaRPr lang="en-US" dirty="0"/>
          </a:p>
        </p:txBody>
      </p:sp>
      <p:sp>
        <p:nvSpPr>
          <p:cNvPr id="3" name="Rounded Rectangle 2"/>
          <p:cNvSpPr/>
          <p:nvPr/>
        </p:nvSpPr>
        <p:spPr>
          <a:xfrm>
            <a:off x="1295400" y="2743200"/>
            <a:ext cx="6629400" cy="1752600"/>
          </a:xfrm>
          <a:prstGeom prst="roundRect">
            <a:avLst/>
          </a:prstGeom>
          <a:solidFill>
            <a:schemeClr val="bg2">
              <a:lumMod val="20000"/>
              <a:lumOff val="80000"/>
            </a:schemeClr>
          </a:solidFill>
          <a:ln w="12700">
            <a:solidFill>
              <a:schemeClr val="bg2">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Be sure that the underlying cause of the damage was properly assessed prior to planning the repair. </a:t>
            </a:r>
          </a:p>
          <a:p>
            <a:pPr algn="ctr"/>
            <a:endParaRPr lang="en-US" dirty="0">
              <a:solidFill>
                <a:schemeClr val="tx1"/>
              </a:solidFill>
            </a:endParaRPr>
          </a:p>
          <a:p>
            <a:pPr algn="ctr"/>
            <a:r>
              <a:rPr lang="en-US" dirty="0" smtClean="0">
                <a:solidFill>
                  <a:schemeClr val="tx1"/>
                </a:solidFill>
              </a:rPr>
              <a:t>Remember to use a repair material that not only fixes the issue, but also best suits the parameters of the application. </a:t>
            </a:r>
            <a:endParaRPr lang="en-US" dirty="0">
              <a:solidFill>
                <a:schemeClr val="tx1"/>
              </a:solidFill>
            </a:endParaRPr>
          </a:p>
        </p:txBody>
      </p:sp>
      <p:sp>
        <p:nvSpPr>
          <p:cNvPr id="4" name="TextBox 3"/>
          <p:cNvSpPr txBox="1"/>
          <p:nvPr/>
        </p:nvSpPr>
        <p:spPr>
          <a:xfrm rot="20902919">
            <a:off x="329337" y="2008013"/>
            <a:ext cx="3352800" cy="584775"/>
          </a:xfrm>
          <a:prstGeom prst="rect">
            <a:avLst/>
          </a:prstGeom>
          <a:noFill/>
        </p:spPr>
        <p:txBody>
          <a:bodyPr wrap="square" rtlCol="0">
            <a:spAutoFit/>
          </a:bodyPr>
          <a:lstStyle/>
          <a:p>
            <a:r>
              <a:rPr lang="en-US" sz="3200" b="1" dirty="0" smtClean="0">
                <a:solidFill>
                  <a:schemeClr val="accent6">
                    <a:lumMod val="60000"/>
                    <a:lumOff val="40000"/>
                  </a:schemeClr>
                </a:solidFill>
              </a:rPr>
              <a:t>To review:</a:t>
            </a:r>
            <a:endParaRPr lang="en-US" sz="3200" b="1" dirty="0">
              <a:solidFill>
                <a:schemeClr val="accent6">
                  <a:lumMod val="60000"/>
                  <a:lumOff val="40000"/>
                </a:schemeClr>
              </a:solidFill>
            </a:endParaRPr>
          </a:p>
        </p:txBody>
      </p:sp>
    </p:spTree>
    <p:custDataLst>
      <p:tags r:id="rId1"/>
    </p:custDataLst>
    <p:extLst>
      <p:ext uri="{BB962C8B-B14F-4D97-AF65-F5344CB8AC3E}">
        <p14:creationId xmlns:p14="http://schemas.microsoft.com/office/powerpoint/2010/main" val="690358606"/>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smtClean="0"/>
              <a:t>Preparing For the Repair</a:t>
            </a:r>
            <a:endParaRPr lang="en-US" dirty="0"/>
          </a:p>
        </p:txBody>
      </p:sp>
    </p:spTree>
    <p:custDataLst>
      <p:tags r:id="rId1"/>
    </p:custDataLst>
    <p:extLst>
      <p:ext uri="{BB962C8B-B14F-4D97-AF65-F5344CB8AC3E}">
        <p14:creationId xmlns:p14="http://schemas.microsoft.com/office/powerpoint/2010/main" val="4293069604"/>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Preparing For a Repair</a:t>
            </a:r>
            <a:endParaRPr lang="en-US" dirty="0"/>
          </a:p>
        </p:txBody>
      </p:sp>
      <p:sp>
        <p:nvSpPr>
          <p:cNvPr id="4" name="TextBox 3"/>
          <p:cNvSpPr txBox="1"/>
          <p:nvPr/>
        </p:nvSpPr>
        <p:spPr>
          <a:xfrm>
            <a:off x="609600" y="1295400"/>
            <a:ext cx="4648200" cy="523220"/>
          </a:xfrm>
          <a:prstGeom prst="rect">
            <a:avLst/>
          </a:prstGeom>
          <a:noFill/>
        </p:spPr>
        <p:txBody>
          <a:bodyPr wrap="square" rtlCol="0">
            <a:spAutoFit/>
          </a:bodyPr>
          <a:lstStyle/>
          <a:p>
            <a:pPr>
              <a:spcBef>
                <a:spcPts val="1200"/>
              </a:spcBef>
              <a:spcAft>
                <a:spcPts val="1200"/>
              </a:spcAft>
            </a:pPr>
            <a:r>
              <a:rPr lang="en-US" sz="2800" dirty="0" smtClean="0"/>
              <a:t>In this lesson we will cover…</a:t>
            </a:r>
          </a:p>
        </p:txBody>
      </p:sp>
      <p:sp>
        <p:nvSpPr>
          <p:cNvPr id="5" name="Rectangle 4"/>
          <p:cNvSpPr/>
          <p:nvPr/>
        </p:nvSpPr>
        <p:spPr>
          <a:xfrm>
            <a:off x="609600" y="2131207"/>
            <a:ext cx="3962400" cy="3231654"/>
          </a:xfrm>
          <a:prstGeom prst="rect">
            <a:avLst/>
          </a:prstGeom>
        </p:spPr>
        <p:txBody>
          <a:bodyPr wrap="square">
            <a:spAutoFit/>
          </a:bodyPr>
          <a:lstStyle/>
          <a:p>
            <a:pPr marL="742950" lvl="1" indent="-285750">
              <a:spcBef>
                <a:spcPts val="1200"/>
              </a:spcBef>
              <a:spcAft>
                <a:spcPts val="1200"/>
              </a:spcAft>
              <a:buFont typeface="Wingdings" panose="05000000000000000000" pitchFamily="2" charset="2"/>
              <a:buChar char="ü"/>
            </a:pPr>
            <a:r>
              <a:rPr lang="en-US" dirty="0" smtClean="0"/>
              <a:t>Jobsite safety requirements.</a:t>
            </a:r>
          </a:p>
          <a:p>
            <a:pPr marL="742950" lvl="1" indent="-285750">
              <a:spcBef>
                <a:spcPts val="1200"/>
              </a:spcBef>
              <a:spcAft>
                <a:spcPts val="1200"/>
              </a:spcAft>
              <a:buFont typeface="Wingdings" panose="05000000000000000000" pitchFamily="2" charset="2"/>
              <a:buChar char="ü"/>
            </a:pPr>
            <a:r>
              <a:rPr lang="en-US" dirty="0" smtClean="0"/>
              <a:t>How to properly remove delaminated concrete.</a:t>
            </a:r>
          </a:p>
          <a:p>
            <a:pPr marL="742950" lvl="1" indent="-285750">
              <a:spcBef>
                <a:spcPts val="1200"/>
              </a:spcBef>
              <a:spcAft>
                <a:spcPts val="1200"/>
              </a:spcAft>
              <a:buFont typeface="Wingdings" panose="05000000000000000000" pitchFamily="2" charset="2"/>
              <a:buChar char="ü"/>
            </a:pPr>
            <a:r>
              <a:rPr lang="en-US" dirty="0" smtClean="0"/>
              <a:t>How to prepare a concrete surface to increase the likelihood of a successful repair.</a:t>
            </a:r>
          </a:p>
          <a:p>
            <a:pPr marL="742950" lvl="1" indent="-285750">
              <a:spcBef>
                <a:spcPts val="1200"/>
              </a:spcBef>
              <a:spcAft>
                <a:spcPts val="1200"/>
              </a:spcAft>
              <a:buFont typeface="Wingdings" panose="05000000000000000000" pitchFamily="2" charset="2"/>
              <a:buChar char="ü"/>
            </a:pPr>
            <a:r>
              <a:rPr lang="en-US" dirty="0" smtClean="0"/>
              <a:t>Application techniques for primers and bonding agents.  </a:t>
            </a:r>
          </a:p>
        </p:txBody>
      </p:sp>
      <p:pic>
        <p:nvPicPr>
          <p:cNvPr id="8196" name="Picture 4" descr="K:\Training\Image Library\Stock_Images\123RF\Deteriorated Column.jp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29208" r="27234"/>
          <a:stretch/>
        </p:blipFill>
        <p:spPr bwMode="auto">
          <a:xfrm>
            <a:off x="5257800" y="914400"/>
            <a:ext cx="3883436" cy="5943600"/>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11381363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10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fade">
                                      <p:cBhvr>
                                        <p:cTn id="12" dur="10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fade">
                                      <p:cBhvr>
                                        <p:cTn id="17" dur="1000"/>
                                        <p:tgtEl>
                                          <p:spTgt spid="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5">
                                            <p:txEl>
                                              <p:pRg st="3" end="3"/>
                                            </p:txEl>
                                          </p:spTgt>
                                        </p:tgtEl>
                                        <p:attrNameLst>
                                          <p:attrName>style.visibility</p:attrName>
                                        </p:attrNameLst>
                                      </p:cBhvr>
                                      <p:to>
                                        <p:strVal val="visible"/>
                                      </p:to>
                                    </p:set>
                                    <p:animEffect transition="in" filter="fade">
                                      <p:cBhvr>
                                        <p:cTn id="22" dur="1000"/>
                                        <p:tgtEl>
                                          <p:spTgt spid="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8" descr="K:\Training\Projects\Customer\AIA\Online Courses\Concrete Repair Applications\Images\Removing Delaminated Concrete 2.png.jpg"/>
          <p:cNvPicPr>
            <a:picLocks noChangeAspect="1" noChangeArrowheads="1"/>
          </p:cNvPicPr>
          <p:nvPr/>
        </p:nvPicPr>
        <p:blipFill rotWithShape="1">
          <a:blip r:embed="rId4">
            <a:extLst>
              <a:ext uri="{28A0092B-C50C-407E-A947-70E740481C1C}">
                <a14:useLocalDpi xmlns:a14="http://schemas.microsoft.com/office/drawing/2010/main" val="0"/>
              </a:ext>
            </a:extLst>
          </a:blip>
          <a:srcRect l="21576" t="-1" r="16367" b="1980"/>
          <a:stretch/>
        </p:blipFill>
        <p:spPr bwMode="auto">
          <a:xfrm>
            <a:off x="664988" y="2083490"/>
            <a:ext cx="3424576" cy="3601841"/>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r>
              <a:rPr lang="en-US" dirty="0" smtClean="0"/>
              <a:t>Preparing For the Repair</a:t>
            </a:r>
            <a:endParaRPr lang="en-US" dirty="0"/>
          </a:p>
        </p:txBody>
      </p:sp>
      <p:grpSp>
        <p:nvGrpSpPr>
          <p:cNvPr id="5" name="Group 4"/>
          <p:cNvGrpSpPr/>
          <p:nvPr/>
        </p:nvGrpSpPr>
        <p:grpSpPr>
          <a:xfrm>
            <a:off x="1608841" y="1409473"/>
            <a:ext cx="1536870" cy="888546"/>
            <a:chOff x="75058" y="990600"/>
            <a:chExt cx="1536870" cy="888546"/>
          </a:xfrm>
        </p:grpSpPr>
        <p:sp>
          <p:nvSpPr>
            <p:cNvPr id="6" name="Rounded Rectangle 5"/>
            <p:cNvSpPr/>
            <p:nvPr/>
          </p:nvSpPr>
          <p:spPr>
            <a:xfrm>
              <a:off x="75058" y="990600"/>
              <a:ext cx="1536870" cy="888546"/>
            </a:xfrm>
            <a:prstGeom prst="roundRect">
              <a:avLst/>
            </a:prstGeom>
            <a:gradFill>
              <a:gsLst>
                <a:gs pos="0">
                  <a:schemeClr val="lt1">
                    <a:tint val="40000"/>
                    <a:satMod val="350000"/>
                  </a:schemeClr>
                </a:gs>
                <a:gs pos="40000">
                  <a:schemeClr val="lt1">
                    <a:tint val="45000"/>
                    <a:shade val="99000"/>
                    <a:satMod val="350000"/>
                  </a:schemeClr>
                </a:gs>
                <a:gs pos="100000">
                  <a:schemeClr val="accent6">
                    <a:lumMod val="20000"/>
                    <a:lumOff val="80000"/>
                  </a:schemeClr>
                </a:gs>
              </a:gsLst>
            </a:gradFill>
          </p:spPr>
          <p:style>
            <a:lnRef idx="1">
              <a:schemeClr val="accent5"/>
            </a:lnRef>
            <a:fillRef idx="1002">
              <a:schemeClr val="lt1"/>
            </a:fillRef>
            <a:effectRef idx="2">
              <a:schemeClr val="accent5"/>
            </a:effectRef>
            <a:fontRef idx="minor">
              <a:schemeClr val="lt1"/>
            </a:fontRef>
          </p:style>
          <p:txBody>
            <a:bodyPr/>
            <a:lstStyle/>
            <a:p>
              <a:endParaRPr lang="en-US"/>
            </a:p>
          </p:txBody>
        </p:sp>
        <p:sp>
          <p:nvSpPr>
            <p:cNvPr id="7" name="TextBox 6"/>
            <p:cNvSpPr txBox="1"/>
            <p:nvPr/>
          </p:nvSpPr>
          <p:spPr>
            <a:xfrm>
              <a:off x="181428" y="1181286"/>
              <a:ext cx="1324130" cy="523220"/>
            </a:xfrm>
            <a:prstGeom prst="rect">
              <a:avLst/>
            </a:prstGeom>
            <a:noFill/>
          </p:spPr>
          <p:txBody>
            <a:bodyPr wrap="square" rtlCol="0">
              <a:spAutoFit/>
            </a:bodyPr>
            <a:lstStyle/>
            <a:p>
              <a:r>
                <a:rPr lang="en-US" sz="2800" dirty="0" smtClean="0"/>
                <a:t>Prepare</a:t>
              </a:r>
              <a:endParaRPr lang="en-US" sz="2800" dirty="0"/>
            </a:p>
          </p:txBody>
        </p:sp>
      </p:grpSp>
      <p:grpSp>
        <p:nvGrpSpPr>
          <p:cNvPr id="17" name="Group 16"/>
          <p:cNvGrpSpPr/>
          <p:nvPr/>
        </p:nvGrpSpPr>
        <p:grpSpPr>
          <a:xfrm>
            <a:off x="5118712" y="4357778"/>
            <a:ext cx="2806088" cy="1327553"/>
            <a:chOff x="2149911" y="3986266"/>
            <a:chExt cx="13347904" cy="1267582"/>
          </a:xfrm>
        </p:grpSpPr>
        <p:sp>
          <p:nvSpPr>
            <p:cNvPr id="18" name="Rounded Rectangle 17"/>
            <p:cNvSpPr/>
            <p:nvPr/>
          </p:nvSpPr>
          <p:spPr>
            <a:xfrm>
              <a:off x="2149911" y="3986266"/>
              <a:ext cx="13347903" cy="1267582"/>
            </a:xfrm>
            <a:prstGeom prst="roundRect">
              <a:avLst/>
            </a:prstGeom>
            <a:solidFill>
              <a:schemeClr val="bg2">
                <a:lumMod val="20000"/>
                <a:lumOff val="80000"/>
              </a:schemeClr>
            </a:solidFill>
            <a:ln w="12700">
              <a:solidFill>
                <a:schemeClr val="bg2">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Box 18"/>
            <p:cNvSpPr txBox="1"/>
            <p:nvPr/>
          </p:nvSpPr>
          <p:spPr>
            <a:xfrm>
              <a:off x="2254265" y="4063314"/>
              <a:ext cx="13243550" cy="1146105"/>
            </a:xfrm>
            <a:prstGeom prst="rect">
              <a:avLst/>
            </a:prstGeom>
            <a:noFill/>
          </p:spPr>
          <p:txBody>
            <a:bodyPr wrap="square" rtlCol="0">
              <a:spAutoFit/>
            </a:bodyPr>
            <a:lstStyle/>
            <a:p>
              <a:pPr algn="ctr"/>
              <a:r>
                <a:rPr lang="en-US" dirty="0"/>
                <a:t>“The repair is only as good as the surface </a:t>
              </a:r>
              <a:r>
                <a:rPr lang="en-US" dirty="0" smtClean="0"/>
                <a:t>preparation.”</a:t>
              </a:r>
            </a:p>
            <a:p>
              <a:pPr algn="ctr"/>
              <a:r>
                <a:rPr lang="en-US" dirty="0" smtClean="0"/>
                <a:t> –</a:t>
              </a:r>
              <a:r>
                <a:rPr lang="en-US" b="1" dirty="0" smtClean="0"/>
                <a:t>ACI 546R-14 </a:t>
              </a:r>
            </a:p>
            <a:p>
              <a:pPr algn="ctr"/>
              <a:r>
                <a:rPr lang="en-US" i="1" dirty="0" smtClean="0"/>
                <a:t>Guide to Concrete Repair</a:t>
              </a:r>
              <a:endParaRPr lang="en-US" dirty="0"/>
            </a:p>
          </p:txBody>
        </p:sp>
      </p:grpSp>
      <p:sp>
        <p:nvSpPr>
          <p:cNvPr id="3" name="TextBox 2"/>
          <p:cNvSpPr txBox="1"/>
          <p:nvPr/>
        </p:nvSpPr>
        <p:spPr>
          <a:xfrm>
            <a:off x="4572000" y="1935323"/>
            <a:ext cx="4191000" cy="923330"/>
          </a:xfrm>
          <a:prstGeom prst="rect">
            <a:avLst/>
          </a:prstGeom>
          <a:noFill/>
        </p:spPr>
        <p:txBody>
          <a:bodyPr wrap="square" rtlCol="0">
            <a:spAutoFit/>
          </a:bodyPr>
          <a:lstStyle/>
          <a:p>
            <a:r>
              <a:rPr lang="en-US" dirty="0" smtClean="0"/>
              <a:t>Once the concrete has been properly assessed and the repair has been fully planned, it’s time to prepare for the repair.</a:t>
            </a:r>
            <a:endParaRPr lang="en-US" sz="2800" dirty="0"/>
          </a:p>
        </p:txBody>
      </p:sp>
      <p:sp>
        <p:nvSpPr>
          <p:cNvPr id="4" name="TextBox 3"/>
          <p:cNvSpPr txBox="1"/>
          <p:nvPr/>
        </p:nvSpPr>
        <p:spPr>
          <a:xfrm>
            <a:off x="4547212" y="3062379"/>
            <a:ext cx="4191000" cy="923330"/>
          </a:xfrm>
          <a:prstGeom prst="rect">
            <a:avLst/>
          </a:prstGeom>
          <a:noFill/>
        </p:spPr>
        <p:txBody>
          <a:bodyPr wrap="square" rtlCol="0">
            <a:spAutoFit/>
          </a:bodyPr>
          <a:lstStyle/>
          <a:p>
            <a:r>
              <a:rPr lang="en-US" dirty="0" smtClean="0"/>
              <a:t>First, we’ll look at how to prepare a concrete structure in which the concrete has delaminated.</a:t>
            </a:r>
            <a:endParaRPr lang="en-US" dirty="0"/>
          </a:p>
        </p:txBody>
      </p:sp>
    </p:spTree>
    <p:custDataLst>
      <p:tags r:id="rId1"/>
    </p:custDataLst>
    <p:extLst>
      <p:ext uri="{BB962C8B-B14F-4D97-AF65-F5344CB8AC3E}">
        <p14:creationId xmlns:p14="http://schemas.microsoft.com/office/powerpoint/2010/main" val="37938332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childTnLst>
                                </p:cTn>
                              </p:par>
                              <p:par>
                                <p:cTn id="8" presetID="10" presetClass="entr" presetSubtype="0" fill="hold"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fade">
                                      <p:cBhvr>
                                        <p:cTn id="10" dur="1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Trial Installation</a:t>
            </a:r>
            <a:endParaRPr lang="en-US" dirty="0"/>
          </a:p>
        </p:txBody>
      </p:sp>
      <p:sp>
        <p:nvSpPr>
          <p:cNvPr id="6" name="Rounded Rectangular Callout 5"/>
          <p:cNvSpPr/>
          <p:nvPr/>
        </p:nvSpPr>
        <p:spPr>
          <a:xfrm>
            <a:off x="1557704" y="1344058"/>
            <a:ext cx="6028592" cy="1066800"/>
          </a:xfrm>
          <a:prstGeom prst="wedgeRoundRectCallout">
            <a:avLst>
              <a:gd name="adj1" fmla="val -75667"/>
              <a:gd name="adj2" fmla="val -45238"/>
              <a:gd name="adj3" fmla="val 16667"/>
            </a:avLst>
          </a:prstGeom>
          <a:solidFill>
            <a:schemeClr val="bg2">
              <a:lumMod val="20000"/>
              <a:lumOff val="80000"/>
            </a:schemeClr>
          </a:solidFill>
          <a:ln w="12700">
            <a:solidFill>
              <a:schemeClr val="bg2">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“Trial installations are costly and time consuming, I don’t have the time or resources for that.”</a:t>
            </a:r>
            <a:endParaRPr lang="en-US" dirty="0">
              <a:solidFill>
                <a:schemeClr val="tx1"/>
              </a:solidFill>
            </a:endParaRPr>
          </a:p>
        </p:txBody>
      </p:sp>
      <p:sp>
        <p:nvSpPr>
          <p:cNvPr id="7" name="TextBox 6"/>
          <p:cNvSpPr txBox="1"/>
          <p:nvPr/>
        </p:nvSpPr>
        <p:spPr>
          <a:xfrm>
            <a:off x="1485900" y="2775466"/>
            <a:ext cx="6172200" cy="369332"/>
          </a:xfrm>
          <a:prstGeom prst="rect">
            <a:avLst/>
          </a:prstGeom>
          <a:noFill/>
        </p:spPr>
        <p:txBody>
          <a:bodyPr wrap="square" rtlCol="0">
            <a:spAutoFit/>
          </a:bodyPr>
          <a:lstStyle/>
          <a:p>
            <a:pPr algn="ctr"/>
            <a:r>
              <a:rPr lang="en-US" dirty="0" smtClean="0"/>
              <a:t>This is probably the case in most jobs… and that’s okay!</a:t>
            </a:r>
            <a:endParaRPr lang="en-US" dirty="0"/>
          </a:p>
        </p:txBody>
      </p:sp>
      <p:sp>
        <p:nvSpPr>
          <p:cNvPr id="8" name="TextBox 7"/>
          <p:cNvSpPr txBox="1"/>
          <p:nvPr/>
        </p:nvSpPr>
        <p:spPr>
          <a:xfrm>
            <a:off x="1485900" y="3144798"/>
            <a:ext cx="6172200" cy="923330"/>
          </a:xfrm>
          <a:prstGeom prst="rect">
            <a:avLst/>
          </a:prstGeom>
          <a:noFill/>
        </p:spPr>
        <p:txBody>
          <a:bodyPr wrap="square" rtlCol="0">
            <a:spAutoFit/>
          </a:bodyPr>
          <a:lstStyle/>
          <a:p>
            <a:pPr algn="ctr"/>
            <a:r>
              <a:rPr lang="en-US" dirty="0" smtClean="0"/>
              <a:t>While it’s a good idea to get familiar with the methods and materials selected for the repair, in smaller projects this may be an unnecessary step.</a:t>
            </a:r>
            <a:endParaRPr lang="en-US" dirty="0"/>
          </a:p>
        </p:txBody>
      </p:sp>
      <p:sp>
        <p:nvSpPr>
          <p:cNvPr id="9" name="TextBox 8"/>
          <p:cNvSpPr txBox="1"/>
          <p:nvPr/>
        </p:nvSpPr>
        <p:spPr>
          <a:xfrm>
            <a:off x="1485900" y="4405969"/>
            <a:ext cx="6172200" cy="1384995"/>
          </a:xfrm>
          <a:prstGeom prst="rect">
            <a:avLst/>
          </a:prstGeom>
          <a:noFill/>
        </p:spPr>
        <p:txBody>
          <a:bodyPr wrap="square" rtlCol="0">
            <a:spAutoFit/>
          </a:bodyPr>
          <a:lstStyle/>
          <a:p>
            <a:pPr algn="ctr"/>
            <a:r>
              <a:rPr lang="en-US" sz="2800" dirty="0" smtClean="0">
                <a:solidFill>
                  <a:schemeClr val="accent1">
                    <a:lumMod val="50000"/>
                  </a:schemeClr>
                </a:solidFill>
              </a:rPr>
              <a:t>On large-scale, high-risk projects, a trial installation may be a good idea to evaluate if the repair will be effective. </a:t>
            </a:r>
            <a:endParaRPr lang="en-US" sz="2800" dirty="0">
              <a:solidFill>
                <a:schemeClr val="accent1">
                  <a:lumMod val="50000"/>
                </a:schemeClr>
              </a:solidFill>
            </a:endParaRPr>
          </a:p>
        </p:txBody>
      </p:sp>
      <p:pic>
        <p:nvPicPr>
          <p:cNvPr id="10" name="Picture 9"/>
          <p:cNvPicPr>
            <a:picLocks noChangeAspect="1"/>
          </p:cNvPicPr>
          <p:nvPr/>
        </p:nvPicPr>
        <p:blipFill>
          <a:blip r:embed="rId4"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257552" y="6311687"/>
            <a:ext cx="380936" cy="380936"/>
          </a:xfrm>
          <a:prstGeom prst="rect">
            <a:avLst/>
          </a:prstGeom>
        </p:spPr>
      </p:pic>
    </p:spTree>
    <p:custDataLst>
      <p:tags r:id="rId1"/>
    </p:custDataLst>
    <p:extLst>
      <p:ext uri="{BB962C8B-B14F-4D97-AF65-F5344CB8AC3E}">
        <p14:creationId xmlns:p14="http://schemas.microsoft.com/office/powerpoint/2010/main" val="15512682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1000"/>
                                        <p:tgtEl>
                                          <p:spTgt spid="8"/>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Preconstruction Meeting</a:t>
            </a:r>
            <a:endParaRPr lang="en-US" dirty="0"/>
          </a:p>
        </p:txBody>
      </p:sp>
      <p:pic>
        <p:nvPicPr>
          <p:cNvPr id="5" name="Male 19"/>
          <p:cNvPicPr>
            <a:picLocks noChangeAspect="1"/>
          </p:cNvPicPr>
          <p:nvPr>
            <p:custDataLst>
              <p:tags r:id="rId2"/>
            </p:custDataLst>
          </p:nvPr>
        </p:nvPicPr>
        <p:blipFill>
          <a:blip r:embed="rId8" cstate="print">
            <a:extLst>
              <a:ext uri="{28A0092B-C50C-407E-A947-70E740481C1C}">
                <a14:useLocalDpi xmlns:a14="http://schemas.microsoft.com/office/drawing/2010/main" val="0"/>
              </a:ext>
            </a:extLst>
          </a:blip>
          <a:stretch>
            <a:fillRect/>
          </a:stretch>
        </p:blipFill>
        <p:spPr>
          <a:xfrm flipH="1">
            <a:off x="843374" y="1175744"/>
            <a:ext cx="1488670" cy="3782306"/>
          </a:xfrm>
          <a:prstGeom prst="rect">
            <a:avLst/>
          </a:prstGeom>
          <a:effectLst>
            <a:outerShdw blurRad="50800" dist="38100" dir="2700000" algn="tl" rotWithShape="0">
              <a:prstClr val="black">
                <a:alpha val="40000"/>
              </a:prstClr>
            </a:outerShdw>
          </a:effectLst>
        </p:spPr>
      </p:pic>
      <p:pic>
        <p:nvPicPr>
          <p:cNvPr id="8" name="Male 3"/>
          <p:cNvPicPr>
            <a:picLocks noChangeAspect="1"/>
          </p:cNvPicPr>
          <p:nvPr>
            <p:custDataLst>
              <p:tags r:id="rId3"/>
            </p:custDataLst>
          </p:nvPr>
        </p:nvPicPr>
        <p:blipFill>
          <a:blip r:embed="rId9" cstate="print">
            <a:extLst>
              <a:ext uri="{28A0092B-C50C-407E-A947-70E740481C1C}">
                <a14:useLocalDpi xmlns:a14="http://schemas.microsoft.com/office/drawing/2010/main" val="0"/>
              </a:ext>
            </a:extLst>
          </a:blip>
          <a:stretch>
            <a:fillRect/>
          </a:stretch>
        </p:blipFill>
        <p:spPr>
          <a:xfrm>
            <a:off x="2801815" y="1515713"/>
            <a:ext cx="1762823" cy="3782307"/>
          </a:xfrm>
          <a:prstGeom prst="rect">
            <a:avLst/>
          </a:prstGeom>
          <a:effectLst>
            <a:outerShdw blurRad="50800" dist="38100" dir="2700000" algn="tl" rotWithShape="0">
              <a:prstClr val="black">
                <a:alpha val="40000"/>
              </a:prstClr>
            </a:outerShdw>
          </a:effectLst>
        </p:spPr>
      </p:pic>
      <p:sp>
        <p:nvSpPr>
          <p:cNvPr id="10" name="TextBox 9"/>
          <p:cNvSpPr txBox="1"/>
          <p:nvPr/>
        </p:nvSpPr>
        <p:spPr>
          <a:xfrm>
            <a:off x="4350509" y="3406866"/>
            <a:ext cx="4403460" cy="1846659"/>
          </a:xfrm>
          <a:prstGeom prst="rect">
            <a:avLst/>
          </a:prstGeom>
          <a:noFill/>
        </p:spPr>
        <p:txBody>
          <a:bodyPr wrap="square" rtlCol="0">
            <a:spAutoFit/>
          </a:bodyPr>
          <a:lstStyle/>
          <a:p>
            <a:r>
              <a:rPr lang="en-US" sz="2400" dirty="0" smtClean="0"/>
              <a:t>Include all participating parties:</a:t>
            </a:r>
          </a:p>
          <a:p>
            <a:pPr marL="742950" lvl="1" indent="-285750">
              <a:buFont typeface="Arial" panose="020B0604020202020204" pitchFamily="34" charset="0"/>
              <a:buChar char="•"/>
            </a:pPr>
            <a:r>
              <a:rPr lang="en-US" dirty="0" smtClean="0"/>
              <a:t>Owner</a:t>
            </a:r>
          </a:p>
          <a:p>
            <a:pPr marL="742950" lvl="1" indent="-285750">
              <a:buFont typeface="Arial" panose="020B0604020202020204" pitchFamily="34" charset="0"/>
              <a:buChar char="•"/>
            </a:pPr>
            <a:r>
              <a:rPr lang="en-US" dirty="0" smtClean="0"/>
              <a:t>Engineer</a:t>
            </a:r>
          </a:p>
          <a:p>
            <a:pPr marL="742950" lvl="1" indent="-285750">
              <a:buFont typeface="Arial" panose="020B0604020202020204" pitchFamily="34" charset="0"/>
              <a:buChar char="•"/>
            </a:pPr>
            <a:r>
              <a:rPr lang="en-US" dirty="0" smtClean="0"/>
              <a:t>Contractor</a:t>
            </a:r>
          </a:p>
          <a:p>
            <a:pPr marL="742950" lvl="1" indent="-285750">
              <a:buFont typeface="Arial" panose="020B0604020202020204" pitchFamily="34" charset="0"/>
              <a:buChar char="•"/>
            </a:pPr>
            <a:r>
              <a:rPr lang="en-US" dirty="0" smtClean="0"/>
              <a:t>Materials Manufacturer</a:t>
            </a:r>
          </a:p>
          <a:p>
            <a:pPr marL="742950" lvl="1" indent="-285750">
              <a:buFont typeface="Arial" panose="020B0604020202020204" pitchFamily="34" charset="0"/>
              <a:buChar char="•"/>
            </a:pPr>
            <a:r>
              <a:rPr lang="en-US" dirty="0" smtClean="0"/>
              <a:t>Installer </a:t>
            </a:r>
            <a:endParaRPr lang="en-US" dirty="0"/>
          </a:p>
        </p:txBody>
      </p:sp>
      <p:grpSp>
        <p:nvGrpSpPr>
          <p:cNvPr id="11" name="Group 10"/>
          <p:cNvGrpSpPr/>
          <p:nvPr/>
        </p:nvGrpSpPr>
        <p:grpSpPr>
          <a:xfrm>
            <a:off x="4350027" y="1746545"/>
            <a:ext cx="4376947" cy="1570109"/>
            <a:chOff x="2346588" y="3986266"/>
            <a:chExt cx="13374352" cy="1927612"/>
          </a:xfrm>
        </p:grpSpPr>
        <p:sp>
          <p:nvSpPr>
            <p:cNvPr id="12" name="Rounded Rectangle 11"/>
            <p:cNvSpPr/>
            <p:nvPr/>
          </p:nvSpPr>
          <p:spPr>
            <a:xfrm>
              <a:off x="2346588" y="3986266"/>
              <a:ext cx="13347902" cy="1927612"/>
            </a:xfrm>
            <a:prstGeom prst="roundRect">
              <a:avLst/>
            </a:prstGeom>
            <a:solidFill>
              <a:schemeClr val="bg2">
                <a:lumMod val="20000"/>
                <a:lumOff val="80000"/>
              </a:schemeClr>
            </a:solidFill>
            <a:ln w="12700">
              <a:solidFill>
                <a:schemeClr val="bg2">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13" name="TextBox 12"/>
            <p:cNvSpPr txBox="1"/>
            <p:nvPr/>
          </p:nvSpPr>
          <p:spPr>
            <a:xfrm>
              <a:off x="2477391" y="4036820"/>
              <a:ext cx="13243549" cy="1813705"/>
            </a:xfrm>
            <a:prstGeom prst="rect">
              <a:avLst/>
            </a:prstGeom>
            <a:noFill/>
          </p:spPr>
          <p:txBody>
            <a:bodyPr wrap="square" rtlCol="0">
              <a:spAutoFit/>
            </a:bodyPr>
            <a:lstStyle/>
            <a:p>
              <a:pPr algn="ctr"/>
              <a:r>
                <a:rPr lang="en-US" dirty="0"/>
                <a:t>This meeting should specifically address the parameters, means, methods, final appearance, timelines and timing restraints, accessibility of the </a:t>
              </a:r>
              <a:r>
                <a:rPr lang="en-US" dirty="0" smtClean="0"/>
                <a:t>repair, </a:t>
              </a:r>
              <a:r>
                <a:rPr lang="en-US" dirty="0"/>
                <a:t>and materials necessary to meet the repair objective.</a:t>
              </a:r>
            </a:p>
          </p:txBody>
        </p:sp>
      </p:grpSp>
      <p:sp>
        <p:nvSpPr>
          <p:cNvPr id="14" name="TextBox 13"/>
          <p:cNvSpPr txBox="1"/>
          <p:nvPr/>
        </p:nvSpPr>
        <p:spPr>
          <a:xfrm>
            <a:off x="393943" y="5638800"/>
            <a:ext cx="8360025" cy="954107"/>
          </a:xfrm>
          <a:prstGeom prst="rect">
            <a:avLst/>
          </a:prstGeom>
          <a:noFill/>
        </p:spPr>
        <p:txBody>
          <a:bodyPr wrap="square" rtlCol="0">
            <a:spAutoFit/>
          </a:bodyPr>
          <a:lstStyle/>
          <a:p>
            <a:pPr algn="ctr"/>
            <a:r>
              <a:rPr lang="en-US" sz="2800" dirty="0" smtClean="0"/>
              <a:t>Make sure that everyone is on the same page so that there are no surprises!</a:t>
            </a:r>
            <a:endParaRPr lang="en-US" sz="2800" dirty="0"/>
          </a:p>
        </p:txBody>
      </p:sp>
      <p:pic>
        <p:nvPicPr>
          <p:cNvPr id="3" name="Male 4"/>
          <p:cNvPicPr>
            <a:picLocks noChangeAspect="1"/>
          </p:cNvPicPr>
          <p:nvPr>
            <p:custDataLst>
              <p:tags r:id="rId4"/>
            </p:custDataLst>
          </p:nvPr>
        </p:nvPicPr>
        <p:blipFill>
          <a:blip r:embed="rId10" cstate="print">
            <a:extLst>
              <a:ext uri="{28A0092B-C50C-407E-A947-70E740481C1C}">
                <a14:useLocalDpi xmlns:a14="http://schemas.microsoft.com/office/drawing/2010/main" val="0"/>
              </a:ext>
            </a:extLst>
          </a:blip>
          <a:stretch>
            <a:fillRect/>
          </a:stretch>
        </p:blipFill>
        <p:spPr>
          <a:xfrm flipH="1">
            <a:off x="1605448" y="1687829"/>
            <a:ext cx="1196366" cy="3707133"/>
          </a:xfrm>
          <a:prstGeom prst="rect">
            <a:avLst/>
          </a:prstGeom>
          <a:effectLst>
            <a:outerShdw blurRad="50800" dist="38100" dir="2700000" algn="tl" rotWithShape="0">
              <a:prstClr val="black">
                <a:alpha val="40000"/>
              </a:prstClr>
            </a:outerShdw>
          </a:effectLst>
        </p:spPr>
      </p:pic>
      <p:pic>
        <p:nvPicPr>
          <p:cNvPr id="4" name="Female 5"/>
          <p:cNvPicPr>
            <a:picLocks noChangeAspect="1"/>
          </p:cNvPicPr>
          <p:nvPr>
            <p:custDataLst>
              <p:tags r:id="rId5"/>
            </p:custDataLst>
          </p:nvPr>
        </p:nvPicPr>
        <p:blipFill>
          <a:blip r:embed="rId11" cstate="print">
            <a:extLst>
              <a:ext uri="{28A0092B-C50C-407E-A947-70E740481C1C}">
                <a14:useLocalDpi xmlns:a14="http://schemas.microsoft.com/office/drawing/2010/main" val="0"/>
              </a:ext>
            </a:extLst>
          </a:blip>
          <a:stretch>
            <a:fillRect/>
          </a:stretch>
        </p:blipFill>
        <p:spPr>
          <a:xfrm flipH="1">
            <a:off x="393942" y="1629859"/>
            <a:ext cx="1127774" cy="3623666"/>
          </a:xfrm>
          <a:prstGeom prst="rect">
            <a:avLst/>
          </a:prstGeom>
          <a:effectLst>
            <a:outerShdw blurRad="50800" dist="38100" dir="2700000" algn="tl" rotWithShape="0">
              <a:prstClr val="black">
                <a:alpha val="40000"/>
              </a:prstClr>
            </a:outerShdw>
          </a:effectLst>
        </p:spPr>
      </p:pic>
      <p:sp>
        <p:nvSpPr>
          <p:cNvPr id="6" name="TextBox 5"/>
          <p:cNvSpPr txBox="1"/>
          <p:nvPr/>
        </p:nvSpPr>
        <p:spPr>
          <a:xfrm>
            <a:off x="4130786" y="1284880"/>
            <a:ext cx="4806769" cy="461665"/>
          </a:xfrm>
          <a:prstGeom prst="rect">
            <a:avLst/>
          </a:prstGeom>
          <a:noFill/>
        </p:spPr>
        <p:txBody>
          <a:bodyPr wrap="square" rtlCol="0">
            <a:spAutoFit/>
          </a:bodyPr>
          <a:lstStyle/>
          <a:p>
            <a:pPr algn="ctr"/>
            <a:r>
              <a:rPr lang="en-US" sz="2400" dirty="0" smtClean="0"/>
              <a:t>Hold a preconstruction meeting.</a:t>
            </a:r>
            <a:endParaRPr lang="en-US" sz="2400" dirty="0"/>
          </a:p>
        </p:txBody>
      </p:sp>
    </p:spTree>
    <p:custDataLst>
      <p:tags r:id="rId1"/>
    </p:custDataLst>
    <p:extLst>
      <p:ext uri="{BB962C8B-B14F-4D97-AF65-F5344CB8AC3E}">
        <p14:creationId xmlns:p14="http://schemas.microsoft.com/office/powerpoint/2010/main" val="8559198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4"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Male 3"/>
          <p:cNvPicPr>
            <a:picLocks noChangeAspect="1"/>
          </p:cNvPicPr>
          <p:nvPr>
            <p:custDataLst>
              <p:tags r:id="rId2"/>
            </p:custDataLst>
          </p:nvPr>
        </p:nvPicPr>
        <p:blipFill>
          <a:blip r:embed="rId5" cstate="print">
            <a:extLst>
              <a:ext uri="{28A0092B-C50C-407E-A947-70E740481C1C}">
                <a14:useLocalDpi xmlns:a14="http://schemas.microsoft.com/office/drawing/2010/main" val="0"/>
              </a:ext>
            </a:extLst>
          </a:blip>
          <a:stretch>
            <a:fillRect/>
          </a:stretch>
        </p:blipFill>
        <p:spPr>
          <a:xfrm>
            <a:off x="3352800" y="1066800"/>
            <a:ext cx="2590800" cy="5465810"/>
          </a:xfrm>
          <a:prstGeom prst="rect">
            <a:avLst/>
          </a:prstGeom>
          <a:effectLst>
            <a:outerShdw blurRad="50800" dist="38100" dir="2700000" algn="tl" rotWithShape="0">
              <a:prstClr val="black">
                <a:alpha val="40000"/>
              </a:prstClr>
            </a:outerShdw>
          </a:effectLst>
        </p:spPr>
      </p:pic>
      <p:sp>
        <p:nvSpPr>
          <p:cNvPr id="2" name="Title 1"/>
          <p:cNvSpPr>
            <a:spLocks noGrp="1"/>
          </p:cNvSpPr>
          <p:nvPr>
            <p:ph type="title"/>
          </p:nvPr>
        </p:nvSpPr>
        <p:spPr/>
        <p:txBody>
          <a:bodyPr/>
          <a:lstStyle/>
          <a:p>
            <a:r>
              <a:rPr lang="en-US" dirty="0" smtClean="0"/>
              <a:t>Safety Considerations</a:t>
            </a:r>
            <a:endParaRPr lang="en-US" dirty="0"/>
          </a:p>
        </p:txBody>
      </p:sp>
      <p:pic>
        <p:nvPicPr>
          <p:cNvPr id="6" name="Picture 3" descr="C:\Users\ccoughlin\AppData\Local\Microsoft\Windows\Temporary Internet Files\Content.IE5\W7XYMR41\body_armour_police_hi-vis_vest[1].jpg"/>
          <p:cNvPicPr>
            <a:picLocks noChangeAspect="1" noChangeArrowheads="1"/>
          </p:cNvPicPr>
          <p:nvPr/>
        </p:nvPicPr>
        <p:blipFill>
          <a:blip r:embed="rId6">
            <a:extLst>
              <a:ext uri="{BEBA8EAE-BF5A-486C-A8C5-ECC9F3942E4B}">
                <a14:imgProps xmlns:a14="http://schemas.microsoft.com/office/drawing/2010/main">
                  <a14:imgLayer r:embed="rId7">
                    <a14:imgEffect>
                      <a14:backgroundRemoval t="870" b="99565" l="7391" r="91739">
                        <a14:backgroundMark x1="50000" y1="12609" x2="50000" y2="12609"/>
                        <a14:backgroundMark x1="50000" y1="14783" x2="50000" y2="14783"/>
                        <a14:backgroundMark x1="46957" y1="18696" x2="46957" y2="18696"/>
                        <a14:backgroundMark x1="43478" y1="16087" x2="43478" y2="16087"/>
                        <a14:backgroundMark x1="42174" y1="12174" x2="42174" y2="12174"/>
                        <a14:backgroundMark x1="40870" y1="8261" x2="40870" y2="8261"/>
                        <a14:backgroundMark x1="40000" y1="6957" x2="53043" y2="14783"/>
                        <a14:backgroundMark x1="53043" y1="14783" x2="58261" y2="4783"/>
                        <a14:backgroundMark x1="53043" y1="17391" x2="60000" y2="2609"/>
                        <a14:backgroundMark x1="40435" y1="18261" x2="36087" y2="3478"/>
                      </a14:backgroundRemoval>
                    </a14:imgEffect>
                  </a14:imgLayer>
                </a14:imgProps>
              </a:ext>
              <a:ext uri="{28A0092B-C50C-407E-A947-70E740481C1C}">
                <a14:useLocalDpi xmlns:a14="http://schemas.microsoft.com/office/drawing/2010/main" val="0"/>
              </a:ext>
            </a:extLst>
          </a:blip>
          <a:srcRect/>
          <a:stretch>
            <a:fillRect/>
          </a:stretch>
        </p:blipFill>
        <p:spPr bwMode="auto">
          <a:xfrm>
            <a:off x="3657600" y="1981200"/>
            <a:ext cx="1981200" cy="1981200"/>
          </a:xfrm>
          <a:prstGeom prst="rect">
            <a:avLst/>
          </a:prstGeom>
          <a:noFill/>
          <a:extLst>
            <a:ext uri="{909E8E84-426E-40DD-AFC4-6F175D3DCCD1}">
              <a14:hiddenFill xmlns:a14="http://schemas.microsoft.com/office/drawing/2010/main">
                <a:solidFill>
                  <a:srgbClr val="FFFFFF"/>
                </a:solidFill>
              </a14:hiddenFill>
            </a:ext>
          </a:extLst>
        </p:spPr>
      </p:pic>
      <p:grpSp>
        <p:nvGrpSpPr>
          <p:cNvPr id="11" name="Group 10"/>
          <p:cNvGrpSpPr/>
          <p:nvPr/>
        </p:nvGrpSpPr>
        <p:grpSpPr>
          <a:xfrm rot="20705043">
            <a:off x="2213633" y="2674150"/>
            <a:ext cx="1197025" cy="1388475"/>
            <a:chOff x="249238" y="2178050"/>
            <a:chExt cx="1655762" cy="2317750"/>
          </a:xfrm>
        </p:grpSpPr>
        <p:grpSp>
          <p:nvGrpSpPr>
            <p:cNvPr id="8" name="Group 7"/>
            <p:cNvGrpSpPr/>
            <p:nvPr/>
          </p:nvGrpSpPr>
          <p:grpSpPr>
            <a:xfrm>
              <a:off x="249238" y="2178050"/>
              <a:ext cx="1655762" cy="2317750"/>
              <a:chOff x="249238" y="2178050"/>
              <a:chExt cx="1655762" cy="2317750"/>
            </a:xfrm>
          </p:grpSpPr>
          <p:sp>
            <p:nvSpPr>
              <p:cNvPr id="5" name="Document"/>
              <p:cNvSpPr>
                <a:spLocks noEditPoints="1" noChangeArrowheads="1"/>
              </p:cNvSpPr>
              <p:nvPr/>
            </p:nvSpPr>
            <p:spPr bwMode="auto">
              <a:xfrm>
                <a:off x="249238" y="2178050"/>
                <a:ext cx="1655762" cy="2317750"/>
              </a:xfrm>
              <a:custGeom>
                <a:avLst/>
                <a:gdLst>
                  <a:gd name="T0" fmla="*/ 10757 w 21600"/>
                  <a:gd name="T1" fmla="*/ 21632 h 21600"/>
                  <a:gd name="T2" fmla="*/ 85 w 21600"/>
                  <a:gd name="T3" fmla="*/ 10849 h 21600"/>
                  <a:gd name="T4" fmla="*/ 10757 w 21600"/>
                  <a:gd name="T5" fmla="*/ 81 h 21600"/>
                  <a:gd name="T6" fmla="*/ 21706 w 21600"/>
                  <a:gd name="T7" fmla="*/ 10652 h 21600"/>
                  <a:gd name="T8" fmla="*/ 10757 w 21600"/>
                  <a:gd name="T9" fmla="*/ 21632 h 21600"/>
                  <a:gd name="T10" fmla="*/ 0 w 21600"/>
                  <a:gd name="T11" fmla="*/ 0 h 21600"/>
                  <a:gd name="T12" fmla="*/ 21600 w 21600"/>
                  <a:gd name="T13" fmla="*/ 0 h 21600"/>
                  <a:gd name="T14" fmla="*/ 21600 w 21600"/>
                  <a:gd name="T15" fmla="*/ 21600 h 21600"/>
                  <a:gd name="T16" fmla="*/ 977 w 21600"/>
                  <a:gd name="T17" fmla="*/ 818 h 21600"/>
                  <a:gd name="T18" fmla="*/ 20622 w 21600"/>
                  <a:gd name="T19" fmla="*/ 16429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10757" y="21632"/>
                    </a:moveTo>
                    <a:lnTo>
                      <a:pt x="5187" y="21632"/>
                    </a:lnTo>
                    <a:lnTo>
                      <a:pt x="85" y="17509"/>
                    </a:lnTo>
                    <a:lnTo>
                      <a:pt x="85" y="10849"/>
                    </a:lnTo>
                    <a:lnTo>
                      <a:pt x="85" y="81"/>
                    </a:lnTo>
                    <a:lnTo>
                      <a:pt x="10757" y="81"/>
                    </a:lnTo>
                    <a:lnTo>
                      <a:pt x="21706" y="81"/>
                    </a:lnTo>
                    <a:lnTo>
                      <a:pt x="21706" y="10652"/>
                    </a:lnTo>
                    <a:lnTo>
                      <a:pt x="21706" y="21632"/>
                    </a:lnTo>
                    <a:lnTo>
                      <a:pt x="10757" y="21632"/>
                    </a:lnTo>
                    <a:close/>
                  </a:path>
                  <a:path w="21600" h="21600">
                    <a:moveTo>
                      <a:pt x="85" y="17509"/>
                    </a:moveTo>
                    <a:lnTo>
                      <a:pt x="5187" y="17509"/>
                    </a:lnTo>
                    <a:lnTo>
                      <a:pt x="5187" y="21632"/>
                    </a:lnTo>
                    <a:lnTo>
                      <a:pt x="85" y="17509"/>
                    </a:lnTo>
                    <a:close/>
                  </a:path>
                </a:pathLst>
              </a:custGeom>
              <a:solidFill>
                <a:srgbClr val="D8EBB3"/>
              </a:solidFill>
              <a:ln w="9525">
                <a:solidFill>
                  <a:srgbClr val="000000"/>
                </a:solidFill>
                <a:miter lim="800000"/>
                <a:headEnd/>
                <a:tailEnd/>
              </a:ln>
              <a:effectLst>
                <a:outerShdw dist="107763" dir="2700000" algn="ctr" rotWithShape="0">
                  <a:srgbClr val="808080"/>
                </a:outerShdw>
              </a:effectLst>
            </p:spPr>
            <p:txBody>
              <a:bodyPr vert="horz" wrap="square" lIns="91440" tIns="45720" rIns="91440" bIns="45720" numCol="1" anchor="t" anchorCtr="0" compatLnSpc="1">
                <a:prstTxWarp prst="textNoShape">
                  <a:avLst/>
                </a:prstTxWarp>
              </a:bodyPr>
              <a:lstStyle/>
              <a:p>
                <a:endParaRPr lang="en-US"/>
              </a:p>
            </p:txBody>
          </p:sp>
          <p:sp>
            <p:nvSpPr>
              <p:cNvPr id="7" name="TextBox 6"/>
              <p:cNvSpPr txBox="1"/>
              <p:nvPr/>
            </p:nvSpPr>
            <p:spPr>
              <a:xfrm>
                <a:off x="459122" y="2281135"/>
                <a:ext cx="1219200" cy="530326"/>
              </a:xfrm>
              <a:prstGeom prst="rect">
                <a:avLst/>
              </a:prstGeom>
              <a:noFill/>
            </p:spPr>
            <p:txBody>
              <a:bodyPr wrap="square" rtlCol="0">
                <a:spAutoFit/>
              </a:bodyPr>
              <a:lstStyle/>
              <a:p>
                <a:pPr algn="ctr"/>
                <a:r>
                  <a:rPr lang="en-US" sz="2000" dirty="0" smtClean="0"/>
                  <a:t>MSDS</a:t>
                </a:r>
                <a:endParaRPr lang="en-US" sz="2000" dirty="0"/>
              </a:p>
            </p:txBody>
          </p:sp>
        </p:grpSp>
        <p:cxnSp>
          <p:nvCxnSpPr>
            <p:cNvPr id="10" name="Straight Connector 9"/>
            <p:cNvCxnSpPr/>
            <p:nvPr/>
          </p:nvCxnSpPr>
          <p:spPr bwMode="auto">
            <a:xfrm>
              <a:off x="533400" y="2819400"/>
              <a:ext cx="1143000" cy="0"/>
            </a:xfrm>
            <a:prstGeom prst="line">
              <a:avLst/>
            </a:prstGeom>
            <a:noFill/>
            <a:ln w="9525" cap="flat" cmpd="sng" algn="ctr">
              <a:solidFill>
                <a:schemeClr val="tx1"/>
              </a:solidFill>
              <a:prstDash val="solid"/>
              <a:round/>
              <a:headEnd type="none" w="med" len="med"/>
              <a:tailEnd type="none" w="med" len="med"/>
            </a:ln>
            <a:effectLst/>
          </p:spPr>
        </p:cxnSp>
        <p:cxnSp>
          <p:nvCxnSpPr>
            <p:cNvPr id="15" name="Straight Connector 14"/>
            <p:cNvCxnSpPr/>
            <p:nvPr/>
          </p:nvCxnSpPr>
          <p:spPr bwMode="auto">
            <a:xfrm>
              <a:off x="533400" y="2971800"/>
              <a:ext cx="1143000" cy="0"/>
            </a:xfrm>
            <a:prstGeom prst="line">
              <a:avLst/>
            </a:prstGeom>
            <a:noFill/>
            <a:ln w="9525" cap="flat" cmpd="sng" algn="ctr">
              <a:solidFill>
                <a:schemeClr val="tx1"/>
              </a:solidFill>
              <a:prstDash val="solid"/>
              <a:round/>
              <a:headEnd type="none" w="med" len="med"/>
              <a:tailEnd type="none" w="med" len="med"/>
            </a:ln>
            <a:effectLst/>
          </p:spPr>
        </p:cxnSp>
        <p:cxnSp>
          <p:nvCxnSpPr>
            <p:cNvPr id="16" name="Straight Connector 15"/>
            <p:cNvCxnSpPr/>
            <p:nvPr/>
          </p:nvCxnSpPr>
          <p:spPr bwMode="auto">
            <a:xfrm>
              <a:off x="533400" y="3124200"/>
              <a:ext cx="1143000" cy="0"/>
            </a:xfrm>
            <a:prstGeom prst="line">
              <a:avLst/>
            </a:prstGeom>
            <a:noFill/>
            <a:ln w="9525" cap="flat" cmpd="sng" algn="ctr">
              <a:solidFill>
                <a:schemeClr val="tx1"/>
              </a:solidFill>
              <a:prstDash val="solid"/>
              <a:round/>
              <a:headEnd type="none" w="med" len="med"/>
              <a:tailEnd type="none" w="med" len="med"/>
            </a:ln>
            <a:effectLst/>
          </p:spPr>
        </p:cxnSp>
        <p:cxnSp>
          <p:nvCxnSpPr>
            <p:cNvPr id="17" name="Straight Connector 16"/>
            <p:cNvCxnSpPr/>
            <p:nvPr/>
          </p:nvCxnSpPr>
          <p:spPr bwMode="auto">
            <a:xfrm>
              <a:off x="533400" y="3276600"/>
              <a:ext cx="1143000" cy="0"/>
            </a:xfrm>
            <a:prstGeom prst="line">
              <a:avLst/>
            </a:prstGeom>
            <a:noFill/>
            <a:ln w="9525" cap="flat" cmpd="sng" algn="ctr">
              <a:solidFill>
                <a:schemeClr val="tx1"/>
              </a:solidFill>
              <a:prstDash val="solid"/>
              <a:round/>
              <a:headEnd type="none" w="med" len="med"/>
              <a:tailEnd type="none" w="med" len="med"/>
            </a:ln>
            <a:effectLst/>
          </p:spPr>
        </p:cxnSp>
        <p:cxnSp>
          <p:nvCxnSpPr>
            <p:cNvPr id="18" name="Straight Connector 17"/>
            <p:cNvCxnSpPr/>
            <p:nvPr/>
          </p:nvCxnSpPr>
          <p:spPr bwMode="auto">
            <a:xfrm>
              <a:off x="533400" y="3429000"/>
              <a:ext cx="1143000" cy="0"/>
            </a:xfrm>
            <a:prstGeom prst="line">
              <a:avLst/>
            </a:prstGeom>
            <a:noFill/>
            <a:ln w="9525" cap="flat" cmpd="sng" algn="ctr">
              <a:solidFill>
                <a:schemeClr val="tx1"/>
              </a:solidFill>
              <a:prstDash val="solid"/>
              <a:round/>
              <a:headEnd type="none" w="med" len="med"/>
              <a:tailEnd type="none" w="med" len="med"/>
            </a:ln>
            <a:effectLst/>
          </p:spPr>
        </p:cxnSp>
        <p:cxnSp>
          <p:nvCxnSpPr>
            <p:cNvPr id="19" name="Straight Connector 18"/>
            <p:cNvCxnSpPr/>
            <p:nvPr/>
          </p:nvCxnSpPr>
          <p:spPr bwMode="auto">
            <a:xfrm>
              <a:off x="533400" y="3581400"/>
              <a:ext cx="1143000" cy="0"/>
            </a:xfrm>
            <a:prstGeom prst="line">
              <a:avLst/>
            </a:prstGeom>
            <a:noFill/>
            <a:ln w="9525" cap="flat" cmpd="sng" algn="ctr">
              <a:solidFill>
                <a:schemeClr val="tx1"/>
              </a:solidFill>
              <a:prstDash val="solid"/>
              <a:round/>
              <a:headEnd type="none" w="med" len="med"/>
              <a:tailEnd type="none" w="med" len="med"/>
            </a:ln>
            <a:effectLst/>
          </p:spPr>
        </p:cxnSp>
        <p:cxnSp>
          <p:nvCxnSpPr>
            <p:cNvPr id="20" name="Straight Connector 19"/>
            <p:cNvCxnSpPr/>
            <p:nvPr/>
          </p:nvCxnSpPr>
          <p:spPr bwMode="auto">
            <a:xfrm>
              <a:off x="533400" y="3733800"/>
              <a:ext cx="1143000" cy="0"/>
            </a:xfrm>
            <a:prstGeom prst="line">
              <a:avLst/>
            </a:prstGeom>
            <a:noFill/>
            <a:ln w="9525" cap="flat" cmpd="sng" algn="ctr">
              <a:solidFill>
                <a:schemeClr val="tx1"/>
              </a:solidFill>
              <a:prstDash val="solid"/>
              <a:round/>
              <a:headEnd type="none" w="med" len="med"/>
              <a:tailEnd type="none" w="med" len="med"/>
            </a:ln>
            <a:effectLst/>
          </p:spPr>
        </p:cxnSp>
        <p:cxnSp>
          <p:nvCxnSpPr>
            <p:cNvPr id="21" name="Straight Connector 20"/>
            <p:cNvCxnSpPr/>
            <p:nvPr/>
          </p:nvCxnSpPr>
          <p:spPr bwMode="auto">
            <a:xfrm>
              <a:off x="533400" y="3886200"/>
              <a:ext cx="1143000" cy="0"/>
            </a:xfrm>
            <a:prstGeom prst="line">
              <a:avLst/>
            </a:prstGeom>
            <a:noFill/>
            <a:ln w="9525" cap="flat" cmpd="sng" algn="ctr">
              <a:solidFill>
                <a:schemeClr val="tx1"/>
              </a:solidFill>
              <a:prstDash val="solid"/>
              <a:round/>
              <a:headEnd type="none" w="med" len="med"/>
              <a:tailEnd type="none" w="med" len="med"/>
            </a:ln>
            <a:effectLst/>
          </p:spPr>
        </p:cxnSp>
        <p:cxnSp>
          <p:nvCxnSpPr>
            <p:cNvPr id="22" name="Straight Connector 21"/>
            <p:cNvCxnSpPr/>
            <p:nvPr/>
          </p:nvCxnSpPr>
          <p:spPr bwMode="auto">
            <a:xfrm>
              <a:off x="533400" y="4038600"/>
              <a:ext cx="1143000" cy="0"/>
            </a:xfrm>
            <a:prstGeom prst="line">
              <a:avLst/>
            </a:prstGeom>
            <a:noFill/>
            <a:ln w="9525" cap="flat" cmpd="sng" algn="ctr">
              <a:solidFill>
                <a:schemeClr val="tx1"/>
              </a:solidFill>
              <a:prstDash val="solid"/>
              <a:round/>
              <a:headEnd type="none" w="med" len="med"/>
              <a:tailEnd type="none" w="med" len="med"/>
            </a:ln>
            <a:effectLst/>
          </p:spPr>
        </p:cxnSp>
      </p:grpSp>
      <p:grpSp>
        <p:nvGrpSpPr>
          <p:cNvPr id="14" name="Group 13"/>
          <p:cNvGrpSpPr/>
          <p:nvPr/>
        </p:nvGrpSpPr>
        <p:grpSpPr>
          <a:xfrm>
            <a:off x="7620000" y="1143353"/>
            <a:ext cx="1155699" cy="1513709"/>
            <a:chOff x="6858000" y="1828800"/>
            <a:chExt cx="1308099" cy="1746031"/>
          </a:xfrm>
        </p:grpSpPr>
        <p:sp>
          <p:nvSpPr>
            <p:cNvPr id="12" name="Rounded Rectangle 11"/>
            <p:cNvSpPr/>
            <p:nvPr/>
          </p:nvSpPr>
          <p:spPr>
            <a:xfrm>
              <a:off x="6858000" y="1828800"/>
              <a:ext cx="1308099" cy="1746031"/>
            </a:xfrm>
            <a:prstGeom prst="roundRect">
              <a:avLst/>
            </a:prstGeom>
            <a:solidFill>
              <a:srgbClr val="FFC000"/>
            </a:solidFill>
            <a:ln w="57150">
              <a:solidFill>
                <a:schemeClr val="tx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81" name="Picture 9" descr="C:\Users\ccoughlin\Desktop\Projects\2013 Safety Courses\Duplicates\Safety\Safety Photos\Enhanced\Eyeflush station.jpg"/>
            <p:cNvPicPr>
              <a:picLocks noChangeAspect="1" noChangeArrowheads="1"/>
            </p:cNvPicPr>
            <p:nvPr/>
          </p:nvPicPr>
          <p:blipFill rotWithShape="1">
            <a:blip r:embed="rId8">
              <a:extLst>
                <a:ext uri="{28A0092B-C50C-407E-A947-70E740481C1C}">
                  <a14:useLocalDpi xmlns:a14="http://schemas.microsoft.com/office/drawing/2010/main" val="0"/>
                </a:ext>
              </a:extLst>
            </a:blip>
            <a:srcRect l="42596" t="11958" r="46668" b="67209"/>
            <a:stretch/>
          </p:blipFill>
          <p:spPr bwMode="auto">
            <a:xfrm>
              <a:off x="7010400" y="1962610"/>
              <a:ext cx="1047258" cy="1524000"/>
            </a:xfrm>
            <a:prstGeom prst="rect">
              <a:avLst/>
            </a:prstGeom>
            <a:noFill/>
            <a:extLst>
              <a:ext uri="{909E8E84-426E-40DD-AFC4-6F175D3DCCD1}">
                <a14:hiddenFill xmlns:a14="http://schemas.microsoft.com/office/drawing/2010/main">
                  <a:solidFill>
                    <a:srgbClr val="FFFFFF"/>
                  </a:solidFill>
                </a14:hiddenFill>
              </a:ext>
            </a:extLst>
          </p:spPr>
        </p:pic>
      </p:grpSp>
      <p:pic>
        <p:nvPicPr>
          <p:cNvPr id="31" name="Picture 2" descr="C:\Users\ccoughlin\AppData\Local\Microsoft\Windows\Temporary Internet Files\Content.IE5\A0R1K8AW\concrete_bags[1].pn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74860" y="4290497"/>
            <a:ext cx="2773140" cy="2242113"/>
          </a:xfrm>
          <a:prstGeom prst="rect">
            <a:avLst/>
          </a:prstGeom>
          <a:noFill/>
          <a:extLst>
            <a:ext uri="{909E8E84-426E-40DD-AFC4-6F175D3DCCD1}">
              <a14:hiddenFill xmlns:a14="http://schemas.microsoft.com/office/drawing/2010/main">
                <a:solidFill>
                  <a:srgbClr val="FFFFFF"/>
                </a:solidFill>
              </a14:hiddenFill>
            </a:ext>
          </a:extLst>
        </p:spPr>
      </p:pic>
      <p:pic>
        <p:nvPicPr>
          <p:cNvPr id="3083" name="Picture 11" descr="C:\Users\ccoughlin\AppData\Local\Microsoft\Windows\Temporary Internet Files\Content.IE5\A0R1K8AW\yellow%20bucket%20[1].jpg"/>
          <p:cNvPicPr>
            <a:picLocks noChangeAspect="1" noChangeArrowheads="1"/>
          </p:cNvPicPr>
          <p:nvPr/>
        </p:nvPicPr>
        <p:blipFill>
          <a:blip r:embed="rId10" cstate="print">
            <a:extLst>
              <a:ext uri="{BEBA8EAE-BF5A-486C-A8C5-ECC9F3942E4B}">
                <a14:imgProps xmlns:a14="http://schemas.microsoft.com/office/drawing/2010/main">
                  <a14:imgLayer r:embed="rId11">
                    <a14:imgEffect>
                      <a14:backgroundRemoval t="2016" b="97283" l="2689" r="96277"/>
                    </a14:imgEffect>
                  </a14:imgLayer>
                </a14:imgProps>
              </a:ext>
              <a:ext uri="{28A0092B-C50C-407E-A947-70E740481C1C}">
                <a14:useLocalDpi xmlns:a14="http://schemas.microsoft.com/office/drawing/2010/main" val="0"/>
              </a:ext>
            </a:extLst>
          </a:blip>
          <a:srcRect/>
          <a:stretch>
            <a:fillRect/>
          </a:stretch>
        </p:blipFill>
        <p:spPr bwMode="auto">
          <a:xfrm>
            <a:off x="2186484" y="5240910"/>
            <a:ext cx="1118391" cy="1319632"/>
          </a:xfrm>
          <a:prstGeom prst="rect">
            <a:avLst/>
          </a:prstGeom>
          <a:noFill/>
          <a:extLst>
            <a:ext uri="{909E8E84-426E-40DD-AFC4-6F175D3DCCD1}">
              <a14:hiddenFill xmlns:a14="http://schemas.microsoft.com/office/drawing/2010/main">
                <a:solidFill>
                  <a:srgbClr val="FFFFFF"/>
                </a:solidFill>
              </a14:hiddenFill>
            </a:ext>
          </a:extLst>
        </p:spPr>
      </p:pic>
      <p:pic>
        <p:nvPicPr>
          <p:cNvPr id="3087" name="Picture 15" descr="C:\Users\ccoughlin\AppData\Local\Microsoft\Windows\Temporary Internet Files\Content.IE5\H7O39T1H\flammable-warning-sign-18568816[1].jpg"/>
          <p:cNvPicPr>
            <a:picLocks noChangeAspect="1" noChangeArrowheads="1"/>
          </p:cNvPicPr>
          <p:nvPr/>
        </p:nvPicPr>
        <p:blipFill>
          <a:blip r:embed="rId12">
            <a:extLst>
              <a:ext uri="{BEBA8EAE-BF5A-486C-A8C5-ECC9F3942E4B}">
                <a14:imgProps xmlns:a14="http://schemas.microsoft.com/office/drawing/2010/main">
                  <a14:imgLayer r:embed="rId13">
                    <a14:imgEffect>
                      <a14:backgroundRemoval t="5000" b="98333" l="2500" r="95833"/>
                    </a14:imgEffect>
                  </a14:imgLayer>
                </a14:imgProps>
              </a:ext>
              <a:ext uri="{28A0092B-C50C-407E-A947-70E740481C1C}">
                <a14:useLocalDpi xmlns:a14="http://schemas.microsoft.com/office/drawing/2010/main" val="0"/>
              </a:ext>
            </a:extLst>
          </a:blip>
          <a:srcRect/>
          <a:stretch>
            <a:fillRect/>
          </a:stretch>
        </p:blipFill>
        <p:spPr bwMode="auto">
          <a:xfrm>
            <a:off x="2408056" y="5447652"/>
            <a:ext cx="687389" cy="687389"/>
          </a:xfrm>
          <a:prstGeom prst="rect">
            <a:avLst/>
          </a:prstGeom>
          <a:noFill/>
          <a:extLst>
            <a:ext uri="{909E8E84-426E-40DD-AFC4-6F175D3DCCD1}">
              <a14:hiddenFill xmlns:a14="http://schemas.microsoft.com/office/drawing/2010/main">
                <a:solidFill>
                  <a:srgbClr val="FFFFFF"/>
                </a:solidFill>
              </a14:hiddenFill>
            </a:ext>
          </a:extLst>
        </p:spPr>
      </p:pic>
      <p:sp>
        <p:nvSpPr>
          <p:cNvPr id="75" name="Oval 72"/>
          <p:cNvSpPr>
            <a:spLocks noChangeArrowheads="1"/>
          </p:cNvSpPr>
          <p:nvPr/>
        </p:nvSpPr>
        <p:spPr bwMode="auto">
          <a:xfrm>
            <a:off x="8792697" y="4335928"/>
            <a:ext cx="12438" cy="14657"/>
          </a:xfrm>
          <a:prstGeom prst="ellipse">
            <a:avLst/>
          </a:prstGeom>
          <a:solidFill>
            <a:srgbClr val="E6E6E6"/>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pic>
        <p:nvPicPr>
          <p:cNvPr id="4099" name="Picture 3" descr="K:\Training\Projects\Customer\AIA\Online Courses\Concrete Repair Applications\Images\Traffic Cone.png"/>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6135432" y="5463700"/>
            <a:ext cx="1118309" cy="1310949"/>
          </a:xfrm>
          <a:prstGeom prst="rect">
            <a:avLst/>
          </a:prstGeom>
          <a:noFill/>
          <a:extLst>
            <a:ext uri="{909E8E84-426E-40DD-AFC4-6F175D3DCCD1}">
              <a14:hiddenFill xmlns:a14="http://schemas.microsoft.com/office/drawing/2010/main">
                <a:solidFill>
                  <a:srgbClr val="FFFFFF"/>
                </a:solidFill>
              </a14:hiddenFill>
            </a:ext>
          </a:extLst>
        </p:spPr>
      </p:pic>
      <p:pic>
        <p:nvPicPr>
          <p:cNvPr id="36" name="Picture 3" descr="K:\Training\Projects\Customer\AIA\Online Courses\Concrete Repair Applications\Images\Traffic Cone.png"/>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7312155" y="5447652"/>
            <a:ext cx="1118309" cy="1310949"/>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descr="K:\Training\Projects\Customer\AIA\Online Courses\Concrete Repair Applications\Images\Safety goggles.png"/>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4108938" y="1330802"/>
            <a:ext cx="1066800" cy="569405"/>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275553" y="1007636"/>
            <a:ext cx="3569189" cy="646331"/>
          </a:xfrm>
          <a:prstGeom prst="rect">
            <a:avLst/>
          </a:prstGeom>
          <a:noFill/>
        </p:spPr>
        <p:txBody>
          <a:bodyPr wrap="square" rtlCol="0">
            <a:spAutoFit/>
          </a:bodyPr>
          <a:lstStyle/>
          <a:p>
            <a:r>
              <a:rPr lang="en-US" dirty="0" smtClean="0"/>
              <a:t>Job site safety practices should include…</a:t>
            </a:r>
            <a:endParaRPr lang="en-US" dirty="0"/>
          </a:p>
        </p:txBody>
      </p:sp>
      <p:sp>
        <p:nvSpPr>
          <p:cNvPr id="39" name="TextBox 38"/>
          <p:cNvSpPr txBox="1"/>
          <p:nvPr/>
        </p:nvSpPr>
        <p:spPr>
          <a:xfrm>
            <a:off x="415900" y="2165081"/>
            <a:ext cx="2406351" cy="830997"/>
          </a:xfrm>
          <a:prstGeom prst="rect">
            <a:avLst/>
          </a:prstGeom>
          <a:noFill/>
        </p:spPr>
        <p:txBody>
          <a:bodyPr wrap="square" rtlCol="0">
            <a:spAutoFit/>
          </a:bodyPr>
          <a:lstStyle/>
          <a:p>
            <a:pPr algn="ctr"/>
            <a:r>
              <a:rPr lang="en-US" sz="1600" i="1" dirty="0" smtClean="0"/>
              <a:t>Having material safety data sheets on-site at all times</a:t>
            </a:r>
            <a:endParaRPr lang="en-US" sz="1600" i="1" dirty="0"/>
          </a:p>
        </p:txBody>
      </p:sp>
      <p:sp>
        <p:nvSpPr>
          <p:cNvPr id="40" name="TextBox 39"/>
          <p:cNvSpPr txBox="1"/>
          <p:nvPr/>
        </p:nvSpPr>
        <p:spPr>
          <a:xfrm>
            <a:off x="4522590" y="1893706"/>
            <a:ext cx="2108978" cy="338554"/>
          </a:xfrm>
          <a:prstGeom prst="rect">
            <a:avLst/>
          </a:prstGeom>
          <a:noFill/>
        </p:spPr>
        <p:txBody>
          <a:bodyPr wrap="square" rtlCol="0">
            <a:spAutoFit/>
          </a:bodyPr>
          <a:lstStyle/>
          <a:p>
            <a:pPr algn="ctr"/>
            <a:r>
              <a:rPr lang="en-US" sz="1600" i="1" dirty="0" smtClean="0"/>
              <a:t>Wearing PPE</a:t>
            </a:r>
            <a:endParaRPr lang="en-US" sz="1600" i="1" dirty="0"/>
          </a:p>
        </p:txBody>
      </p:sp>
      <p:sp>
        <p:nvSpPr>
          <p:cNvPr id="41" name="TextBox 40"/>
          <p:cNvSpPr txBox="1"/>
          <p:nvPr/>
        </p:nvSpPr>
        <p:spPr>
          <a:xfrm>
            <a:off x="7340921" y="2734985"/>
            <a:ext cx="1752693" cy="584775"/>
          </a:xfrm>
          <a:prstGeom prst="rect">
            <a:avLst/>
          </a:prstGeom>
          <a:noFill/>
        </p:spPr>
        <p:txBody>
          <a:bodyPr wrap="square" rtlCol="0">
            <a:spAutoFit/>
          </a:bodyPr>
          <a:lstStyle/>
          <a:p>
            <a:pPr algn="ctr"/>
            <a:r>
              <a:rPr lang="en-US" sz="1600" i="1" dirty="0" smtClean="0"/>
              <a:t>Having eye-wash facilities accessible</a:t>
            </a:r>
            <a:endParaRPr lang="en-US" sz="1600" i="1" dirty="0"/>
          </a:p>
        </p:txBody>
      </p:sp>
      <p:sp>
        <p:nvSpPr>
          <p:cNvPr id="42" name="TextBox 41"/>
          <p:cNvSpPr txBox="1"/>
          <p:nvPr/>
        </p:nvSpPr>
        <p:spPr>
          <a:xfrm>
            <a:off x="46528" y="3900903"/>
            <a:ext cx="2470481" cy="584775"/>
          </a:xfrm>
          <a:prstGeom prst="rect">
            <a:avLst/>
          </a:prstGeom>
          <a:noFill/>
        </p:spPr>
        <p:txBody>
          <a:bodyPr wrap="square" rtlCol="0">
            <a:spAutoFit/>
          </a:bodyPr>
          <a:lstStyle/>
          <a:p>
            <a:pPr algn="ctr"/>
            <a:r>
              <a:rPr lang="en-US" sz="1600" i="1" dirty="0" smtClean="0"/>
              <a:t>Properly labeling and storing HAZMAT</a:t>
            </a:r>
            <a:endParaRPr lang="en-US" sz="1600" i="1" dirty="0"/>
          </a:p>
        </p:txBody>
      </p:sp>
      <p:sp>
        <p:nvSpPr>
          <p:cNvPr id="43" name="TextBox 42"/>
          <p:cNvSpPr txBox="1"/>
          <p:nvPr/>
        </p:nvSpPr>
        <p:spPr>
          <a:xfrm>
            <a:off x="5935470" y="5179866"/>
            <a:ext cx="2545380" cy="584775"/>
          </a:xfrm>
          <a:prstGeom prst="rect">
            <a:avLst/>
          </a:prstGeom>
          <a:noFill/>
        </p:spPr>
        <p:txBody>
          <a:bodyPr wrap="square" rtlCol="0">
            <a:spAutoFit/>
          </a:bodyPr>
          <a:lstStyle/>
          <a:p>
            <a:pPr algn="ctr"/>
            <a:r>
              <a:rPr lang="en-US" sz="1600" i="1" dirty="0" smtClean="0"/>
              <a:t>Properly marking repair area</a:t>
            </a:r>
            <a:endParaRPr lang="en-US" sz="1600" i="1" dirty="0"/>
          </a:p>
        </p:txBody>
      </p:sp>
    </p:spTree>
    <p:custDataLst>
      <p:tags r:id="rId1"/>
    </p:custDataLst>
    <p:extLst>
      <p:ext uri="{BB962C8B-B14F-4D97-AF65-F5344CB8AC3E}">
        <p14:creationId xmlns:p14="http://schemas.microsoft.com/office/powerpoint/2010/main" val="31949124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9"/>
                                        </p:tgtEl>
                                        <p:attrNameLst>
                                          <p:attrName>style.visibility</p:attrName>
                                        </p:attrNameLst>
                                      </p:cBhvr>
                                      <p:to>
                                        <p:strVal val="visible"/>
                                      </p:to>
                                    </p:set>
                                    <p:animEffect transition="in" filter="fade">
                                      <p:cBhvr>
                                        <p:cTn id="12" dur="1000"/>
                                        <p:tgtEl>
                                          <p:spTgt spid="39"/>
                                        </p:tgtEl>
                                      </p:cBhvr>
                                    </p:animEffect>
                                  </p:childTnLst>
                                </p:cTn>
                              </p:par>
                              <p:par>
                                <p:cTn id="13" presetID="10" presetClass="entr" presetSubtype="0" fill="hold" nodeType="with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1000"/>
                                        <p:tgtEl>
                                          <p:spTgt spid="11"/>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40"/>
                                        </p:tgtEl>
                                        <p:attrNameLst>
                                          <p:attrName>style.visibility</p:attrName>
                                        </p:attrNameLst>
                                      </p:cBhvr>
                                      <p:to>
                                        <p:strVal val="visible"/>
                                      </p:to>
                                    </p:set>
                                    <p:animEffect transition="in" filter="fade">
                                      <p:cBhvr>
                                        <p:cTn id="20" dur="1000"/>
                                        <p:tgtEl>
                                          <p:spTgt spid="40"/>
                                        </p:tgtEl>
                                      </p:cBhvr>
                                    </p:animEffect>
                                  </p:childTnLst>
                                </p:cTn>
                              </p:par>
                              <p:par>
                                <p:cTn id="21" presetID="10" presetClass="entr" presetSubtype="0" fill="hold" nodeType="withEffect">
                                  <p:stCondLst>
                                    <p:cond delay="0"/>
                                  </p:stCondLst>
                                  <p:childTnLst>
                                    <p:set>
                                      <p:cBhvr>
                                        <p:cTn id="22" dur="1" fill="hold">
                                          <p:stCondLst>
                                            <p:cond delay="0"/>
                                          </p:stCondLst>
                                        </p:cTn>
                                        <p:tgtEl>
                                          <p:spTgt spid="4100"/>
                                        </p:tgtEl>
                                        <p:attrNameLst>
                                          <p:attrName>style.visibility</p:attrName>
                                        </p:attrNameLst>
                                      </p:cBhvr>
                                      <p:to>
                                        <p:strVal val="visible"/>
                                      </p:to>
                                    </p:set>
                                    <p:animEffect transition="in" filter="fade">
                                      <p:cBhvr>
                                        <p:cTn id="23" dur="1000"/>
                                        <p:tgtEl>
                                          <p:spTgt spid="4100"/>
                                        </p:tgtEl>
                                      </p:cBhvr>
                                    </p:animEffect>
                                  </p:childTnLst>
                                </p:cTn>
                              </p:par>
                              <p:par>
                                <p:cTn id="24" presetID="10" presetClass="entr" presetSubtype="0" fill="hold" nodeType="with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1000"/>
                                        <p:tgtEl>
                                          <p:spTgt spid="6"/>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fade">
                                      <p:cBhvr>
                                        <p:cTn id="31" dur="1000"/>
                                        <p:tgtEl>
                                          <p:spTgt spid="14"/>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41"/>
                                        </p:tgtEl>
                                        <p:attrNameLst>
                                          <p:attrName>style.visibility</p:attrName>
                                        </p:attrNameLst>
                                      </p:cBhvr>
                                      <p:to>
                                        <p:strVal val="visible"/>
                                      </p:to>
                                    </p:set>
                                    <p:animEffect transition="in" filter="fade">
                                      <p:cBhvr>
                                        <p:cTn id="34" dur="1000"/>
                                        <p:tgtEl>
                                          <p:spTgt spid="41"/>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42"/>
                                        </p:tgtEl>
                                        <p:attrNameLst>
                                          <p:attrName>style.visibility</p:attrName>
                                        </p:attrNameLst>
                                      </p:cBhvr>
                                      <p:to>
                                        <p:strVal val="visible"/>
                                      </p:to>
                                    </p:set>
                                    <p:animEffect transition="in" filter="fade">
                                      <p:cBhvr>
                                        <p:cTn id="39" dur="1000"/>
                                        <p:tgtEl>
                                          <p:spTgt spid="42"/>
                                        </p:tgtEl>
                                      </p:cBhvr>
                                    </p:animEffect>
                                  </p:childTnLst>
                                </p:cTn>
                              </p:par>
                              <p:par>
                                <p:cTn id="40" presetID="10" presetClass="entr" presetSubtype="0" fill="hold" nodeType="withEffect">
                                  <p:stCondLst>
                                    <p:cond delay="0"/>
                                  </p:stCondLst>
                                  <p:childTnLst>
                                    <p:set>
                                      <p:cBhvr>
                                        <p:cTn id="41" dur="1" fill="hold">
                                          <p:stCondLst>
                                            <p:cond delay="0"/>
                                          </p:stCondLst>
                                        </p:cTn>
                                        <p:tgtEl>
                                          <p:spTgt spid="31"/>
                                        </p:tgtEl>
                                        <p:attrNameLst>
                                          <p:attrName>style.visibility</p:attrName>
                                        </p:attrNameLst>
                                      </p:cBhvr>
                                      <p:to>
                                        <p:strVal val="visible"/>
                                      </p:to>
                                    </p:set>
                                    <p:animEffect transition="in" filter="fade">
                                      <p:cBhvr>
                                        <p:cTn id="42" dur="1000"/>
                                        <p:tgtEl>
                                          <p:spTgt spid="31"/>
                                        </p:tgtEl>
                                      </p:cBhvr>
                                    </p:animEffect>
                                  </p:childTnLst>
                                </p:cTn>
                              </p:par>
                              <p:par>
                                <p:cTn id="43" presetID="10" presetClass="entr" presetSubtype="0" fill="hold" nodeType="withEffect">
                                  <p:stCondLst>
                                    <p:cond delay="0"/>
                                  </p:stCondLst>
                                  <p:childTnLst>
                                    <p:set>
                                      <p:cBhvr>
                                        <p:cTn id="44" dur="1" fill="hold">
                                          <p:stCondLst>
                                            <p:cond delay="0"/>
                                          </p:stCondLst>
                                        </p:cTn>
                                        <p:tgtEl>
                                          <p:spTgt spid="3087"/>
                                        </p:tgtEl>
                                        <p:attrNameLst>
                                          <p:attrName>style.visibility</p:attrName>
                                        </p:attrNameLst>
                                      </p:cBhvr>
                                      <p:to>
                                        <p:strVal val="visible"/>
                                      </p:to>
                                    </p:set>
                                    <p:animEffect transition="in" filter="fade">
                                      <p:cBhvr>
                                        <p:cTn id="45" dur="1000"/>
                                        <p:tgtEl>
                                          <p:spTgt spid="3087"/>
                                        </p:tgtEl>
                                      </p:cBhvr>
                                    </p:animEffect>
                                  </p:childTnLst>
                                </p:cTn>
                              </p:par>
                              <p:par>
                                <p:cTn id="46" presetID="10" presetClass="entr" presetSubtype="0" fill="hold" nodeType="withEffect">
                                  <p:stCondLst>
                                    <p:cond delay="0"/>
                                  </p:stCondLst>
                                  <p:childTnLst>
                                    <p:set>
                                      <p:cBhvr>
                                        <p:cTn id="47" dur="1" fill="hold">
                                          <p:stCondLst>
                                            <p:cond delay="0"/>
                                          </p:stCondLst>
                                        </p:cTn>
                                        <p:tgtEl>
                                          <p:spTgt spid="3083"/>
                                        </p:tgtEl>
                                        <p:attrNameLst>
                                          <p:attrName>style.visibility</p:attrName>
                                        </p:attrNameLst>
                                      </p:cBhvr>
                                      <p:to>
                                        <p:strVal val="visible"/>
                                      </p:to>
                                    </p:set>
                                    <p:animEffect transition="in" filter="fade">
                                      <p:cBhvr>
                                        <p:cTn id="48" dur="1000"/>
                                        <p:tgtEl>
                                          <p:spTgt spid="3083"/>
                                        </p:tgtEl>
                                      </p:cBhvr>
                                    </p:animEffect>
                                  </p:childTnLst>
                                </p:cTn>
                              </p:par>
                            </p:childTnLst>
                          </p:cTn>
                        </p:par>
                      </p:childTnLst>
                    </p:cTn>
                  </p:par>
                  <p:par>
                    <p:cTn id="49" fill="hold">
                      <p:stCondLst>
                        <p:cond delay="indefinite"/>
                      </p:stCondLst>
                      <p:childTnLst>
                        <p:par>
                          <p:cTn id="50" fill="hold">
                            <p:stCondLst>
                              <p:cond delay="0"/>
                            </p:stCondLst>
                            <p:childTnLst>
                              <p:par>
                                <p:cTn id="51" presetID="10" presetClass="entr" presetSubtype="0" fill="hold" nodeType="clickEffect">
                                  <p:stCondLst>
                                    <p:cond delay="0"/>
                                  </p:stCondLst>
                                  <p:childTnLst>
                                    <p:set>
                                      <p:cBhvr>
                                        <p:cTn id="52" dur="1" fill="hold">
                                          <p:stCondLst>
                                            <p:cond delay="0"/>
                                          </p:stCondLst>
                                        </p:cTn>
                                        <p:tgtEl>
                                          <p:spTgt spid="4099"/>
                                        </p:tgtEl>
                                        <p:attrNameLst>
                                          <p:attrName>style.visibility</p:attrName>
                                        </p:attrNameLst>
                                      </p:cBhvr>
                                      <p:to>
                                        <p:strVal val="visible"/>
                                      </p:to>
                                    </p:set>
                                    <p:animEffect transition="in" filter="fade">
                                      <p:cBhvr>
                                        <p:cTn id="53" dur="1000"/>
                                        <p:tgtEl>
                                          <p:spTgt spid="4099"/>
                                        </p:tgtEl>
                                      </p:cBhvr>
                                    </p:animEffect>
                                  </p:childTnLst>
                                </p:cTn>
                              </p:par>
                              <p:par>
                                <p:cTn id="54" presetID="10" presetClass="entr" presetSubtype="0" fill="hold" nodeType="withEffect">
                                  <p:stCondLst>
                                    <p:cond delay="0"/>
                                  </p:stCondLst>
                                  <p:childTnLst>
                                    <p:set>
                                      <p:cBhvr>
                                        <p:cTn id="55" dur="1" fill="hold">
                                          <p:stCondLst>
                                            <p:cond delay="0"/>
                                          </p:stCondLst>
                                        </p:cTn>
                                        <p:tgtEl>
                                          <p:spTgt spid="36"/>
                                        </p:tgtEl>
                                        <p:attrNameLst>
                                          <p:attrName>style.visibility</p:attrName>
                                        </p:attrNameLst>
                                      </p:cBhvr>
                                      <p:to>
                                        <p:strVal val="visible"/>
                                      </p:to>
                                    </p:set>
                                    <p:animEffect transition="in" filter="fade">
                                      <p:cBhvr>
                                        <p:cTn id="56" dur="1000"/>
                                        <p:tgtEl>
                                          <p:spTgt spid="36"/>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43"/>
                                        </p:tgtEl>
                                        <p:attrNameLst>
                                          <p:attrName>style.visibility</p:attrName>
                                        </p:attrNameLst>
                                      </p:cBhvr>
                                      <p:to>
                                        <p:strVal val="visible"/>
                                      </p:to>
                                    </p:set>
                                    <p:animEffect transition="in" filter="fade">
                                      <p:cBhvr>
                                        <p:cTn id="59" dur="10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9" grpId="0"/>
      <p:bldP spid="40" grpId="0"/>
      <p:bldP spid="41" grpId="0"/>
      <p:bldP spid="42" grpId="0"/>
      <p:bldP spid="43"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4" name="Picture 6" descr="K:\Training\Projects\Customer\AIA\Online Courses\Concrete Repair Applications\Images\Chain dragging to find delaminated concrete.bmp"/>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600699" y="2492508"/>
            <a:ext cx="3212306" cy="2616835"/>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r>
              <a:rPr lang="en-US" dirty="0" smtClean="0"/>
              <a:t>Locate Delaminated Concrete</a:t>
            </a:r>
            <a:endParaRPr lang="en-US" dirty="0"/>
          </a:p>
        </p:txBody>
      </p:sp>
      <p:pic>
        <p:nvPicPr>
          <p:cNvPr id="17412" name="Picture 4" descr="K:\Training\Projects\Customer\AIA\Online Courses\Concrete Repair Applications\Images\Sounding of Delaminated Concrete.bmp"/>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623757" y="2321291"/>
            <a:ext cx="2135167" cy="2959267"/>
          </a:xfrm>
          <a:prstGeom prst="rect">
            <a:avLst/>
          </a:prstGeom>
          <a:noFill/>
          <a:extLst>
            <a:ext uri="{909E8E84-426E-40DD-AFC4-6F175D3DCCD1}">
              <a14:hiddenFill xmlns:a14="http://schemas.microsoft.com/office/drawing/2010/main">
                <a:solidFill>
                  <a:srgbClr val="FFFFFF"/>
                </a:solidFill>
              </a14:hiddenFill>
            </a:ext>
          </a:extLst>
        </p:spPr>
      </p:pic>
      <p:sp>
        <p:nvSpPr>
          <p:cNvPr id="11" name="Oval 10"/>
          <p:cNvSpPr/>
          <p:nvPr/>
        </p:nvSpPr>
        <p:spPr>
          <a:xfrm>
            <a:off x="190500" y="1100545"/>
            <a:ext cx="660400" cy="641822"/>
          </a:xfrm>
          <a:prstGeom prst="ellipse">
            <a:avLst/>
          </a:prstGeom>
        </p:spPr>
        <p:style>
          <a:lnRef idx="1">
            <a:schemeClr val="accent2"/>
          </a:lnRef>
          <a:fillRef idx="2">
            <a:schemeClr val="accent2"/>
          </a:fillRef>
          <a:effectRef idx="1">
            <a:schemeClr val="accent2"/>
          </a:effectRef>
          <a:fontRef idx="minor">
            <a:schemeClr val="dk1"/>
          </a:fontRef>
        </p:style>
        <p:txBody>
          <a:bodyPr anchor="ctr"/>
          <a:lstStyle/>
          <a:p>
            <a:pPr algn="ctr" eaLnBrk="0" hangingPunct="0">
              <a:defRPr/>
            </a:pPr>
            <a:r>
              <a:rPr lang="en-US" sz="3200" dirty="0"/>
              <a:t>1</a:t>
            </a:r>
            <a:endParaRPr lang="en-US" dirty="0"/>
          </a:p>
        </p:txBody>
      </p:sp>
      <p:sp>
        <p:nvSpPr>
          <p:cNvPr id="6" name="TextBox 5"/>
          <p:cNvSpPr txBox="1"/>
          <p:nvPr/>
        </p:nvSpPr>
        <p:spPr>
          <a:xfrm>
            <a:off x="4131485" y="2138565"/>
            <a:ext cx="1511604" cy="707886"/>
          </a:xfrm>
          <a:prstGeom prst="rect">
            <a:avLst/>
          </a:prstGeom>
          <a:noFill/>
        </p:spPr>
        <p:txBody>
          <a:bodyPr wrap="square" rtlCol="0">
            <a:spAutoFit/>
          </a:bodyPr>
          <a:lstStyle/>
          <a:p>
            <a:pPr algn="ctr"/>
            <a:r>
              <a:rPr lang="en-US" sz="4000" dirty="0" smtClean="0">
                <a:solidFill>
                  <a:srgbClr val="C00000"/>
                </a:solidFill>
              </a:rPr>
              <a:t>OR</a:t>
            </a:r>
            <a:endParaRPr lang="en-US" sz="4000" dirty="0">
              <a:solidFill>
                <a:srgbClr val="C00000"/>
              </a:solidFill>
            </a:endParaRPr>
          </a:p>
        </p:txBody>
      </p:sp>
      <p:sp>
        <p:nvSpPr>
          <p:cNvPr id="17" name="TextBox 16"/>
          <p:cNvSpPr txBox="1"/>
          <p:nvPr/>
        </p:nvSpPr>
        <p:spPr>
          <a:xfrm>
            <a:off x="5679665" y="1952929"/>
            <a:ext cx="3054375" cy="369332"/>
          </a:xfrm>
          <a:prstGeom prst="rect">
            <a:avLst/>
          </a:prstGeom>
          <a:noFill/>
        </p:spPr>
        <p:txBody>
          <a:bodyPr wrap="square" rtlCol="0">
            <a:spAutoFit/>
          </a:bodyPr>
          <a:lstStyle/>
          <a:p>
            <a:pPr algn="ctr"/>
            <a:r>
              <a:rPr lang="en-US" dirty="0" smtClean="0"/>
              <a:t>Chain Dragging</a:t>
            </a:r>
            <a:endParaRPr lang="en-US" dirty="0"/>
          </a:p>
        </p:txBody>
      </p:sp>
      <p:sp>
        <p:nvSpPr>
          <p:cNvPr id="18" name="TextBox 17"/>
          <p:cNvSpPr txBox="1"/>
          <p:nvPr/>
        </p:nvSpPr>
        <p:spPr>
          <a:xfrm>
            <a:off x="1164154" y="1952929"/>
            <a:ext cx="3054375" cy="369332"/>
          </a:xfrm>
          <a:prstGeom prst="rect">
            <a:avLst/>
          </a:prstGeom>
          <a:noFill/>
        </p:spPr>
        <p:txBody>
          <a:bodyPr wrap="square" rtlCol="0">
            <a:spAutoFit/>
          </a:bodyPr>
          <a:lstStyle/>
          <a:p>
            <a:pPr algn="ctr"/>
            <a:r>
              <a:rPr lang="en-US" dirty="0" smtClean="0"/>
              <a:t>Hammer Sounding</a:t>
            </a:r>
            <a:endParaRPr lang="en-US" dirty="0"/>
          </a:p>
        </p:txBody>
      </p:sp>
      <p:sp>
        <p:nvSpPr>
          <p:cNvPr id="9" name="TextBox 8"/>
          <p:cNvSpPr txBox="1"/>
          <p:nvPr/>
        </p:nvSpPr>
        <p:spPr>
          <a:xfrm>
            <a:off x="685270" y="5666535"/>
            <a:ext cx="8404034" cy="1077218"/>
          </a:xfrm>
          <a:prstGeom prst="rect">
            <a:avLst/>
          </a:prstGeom>
          <a:noFill/>
        </p:spPr>
        <p:txBody>
          <a:bodyPr wrap="square" rtlCol="0">
            <a:spAutoFit/>
          </a:bodyPr>
          <a:lstStyle/>
          <a:p>
            <a:r>
              <a:rPr lang="en-US" sz="1600" dirty="0" smtClean="0"/>
              <a:t>These are two of the most common methods for locating delaminated concrete. </a:t>
            </a:r>
          </a:p>
          <a:p>
            <a:r>
              <a:rPr lang="en-US" sz="1600" dirty="0" smtClean="0"/>
              <a:t>For more information on other methods, refer to</a:t>
            </a:r>
          </a:p>
          <a:p>
            <a:pPr marL="285750" indent="-285750">
              <a:buFont typeface="Arial" panose="020B0604020202020204" pitchFamily="34" charset="0"/>
              <a:buChar char="•"/>
            </a:pPr>
            <a:r>
              <a:rPr lang="en-US" sz="1600" b="1" dirty="0"/>
              <a:t>ACI </a:t>
            </a:r>
            <a:r>
              <a:rPr lang="en-US" sz="1600" b="1" dirty="0" smtClean="0"/>
              <a:t>228.2R-13 </a:t>
            </a:r>
            <a:r>
              <a:rPr lang="en-US" sz="1600" i="1" dirty="0" smtClean="0"/>
              <a:t>Report on Nondestructive Test Methods for Evaluation of Concrete in Structures</a:t>
            </a:r>
          </a:p>
          <a:p>
            <a:pPr marL="285750" indent="-285750">
              <a:buFont typeface="Arial" panose="020B0604020202020204" pitchFamily="34" charset="0"/>
              <a:buChar char="•"/>
            </a:pPr>
            <a:r>
              <a:rPr lang="en-US" sz="1600" b="1" dirty="0" smtClean="0"/>
              <a:t>ICRI 210.4 </a:t>
            </a:r>
            <a:r>
              <a:rPr lang="en-US" sz="1600" i="1" dirty="0" smtClean="0"/>
              <a:t>Guide for Nondestructive Evaluation (NDE)</a:t>
            </a:r>
            <a:endParaRPr lang="en-US" sz="1600" b="1" dirty="0" smtClean="0"/>
          </a:p>
        </p:txBody>
      </p:sp>
      <p:sp>
        <p:nvSpPr>
          <p:cNvPr id="3" name="TextBox 2"/>
          <p:cNvSpPr txBox="1"/>
          <p:nvPr/>
        </p:nvSpPr>
        <p:spPr>
          <a:xfrm>
            <a:off x="918537" y="1236790"/>
            <a:ext cx="7937500" cy="369332"/>
          </a:xfrm>
          <a:prstGeom prst="rect">
            <a:avLst/>
          </a:prstGeom>
          <a:noFill/>
        </p:spPr>
        <p:txBody>
          <a:bodyPr wrap="square" rtlCol="0">
            <a:spAutoFit/>
          </a:bodyPr>
          <a:lstStyle/>
          <a:p>
            <a:pPr algn="ctr"/>
            <a:r>
              <a:rPr lang="en-US" dirty="0" smtClean="0"/>
              <a:t>Delaminated concrete should be located by hammer sounding or chain dragging. </a:t>
            </a:r>
            <a:endParaRPr lang="en-US" dirty="0"/>
          </a:p>
        </p:txBody>
      </p:sp>
      <p:sp>
        <p:nvSpPr>
          <p:cNvPr id="12" name="Rounded Rectangle 11"/>
          <p:cNvSpPr/>
          <p:nvPr/>
        </p:nvSpPr>
        <p:spPr>
          <a:xfrm>
            <a:off x="3714979" y="3216197"/>
            <a:ext cx="2344615" cy="1559170"/>
          </a:xfrm>
          <a:prstGeom prst="roundRect">
            <a:avLst/>
          </a:prstGeom>
          <a:solidFill>
            <a:schemeClr val="bg2">
              <a:lumMod val="20000"/>
              <a:lumOff val="80000"/>
            </a:schemeClr>
          </a:solidFill>
          <a:ln w="12700">
            <a:solidFill>
              <a:schemeClr val="bg2">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smtClean="0">
                <a:solidFill>
                  <a:schemeClr val="tx1"/>
                </a:solidFill>
              </a:rPr>
              <a:t>If delamination has been found, the composite’s structural integrity is compromised.</a:t>
            </a:r>
            <a:endParaRPr lang="en-US" sz="2000" dirty="0">
              <a:solidFill>
                <a:schemeClr val="tx1"/>
              </a:solidFill>
            </a:endParaRPr>
          </a:p>
        </p:txBody>
      </p:sp>
      <p:pic>
        <p:nvPicPr>
          <p:cNvPr id="13" name="Picture 2" descr="C:\Users\ccoughlin\AppData\Local\Microsoft\Windows\Temporary Internet Files\Content.IE5\YD5T8R8I\large-Magnifying-Glass-33.3-13475[1].gif"/>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90500" y="6000304"/>
            <a:ext cx="433679" cy="418395"/>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35624615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fade">
                                      <p:cBhvr>
                                        <p:cTn id="10" dur="1000"/>
                                        <p:tgtEl>
                                          <p:spTgt spid="17"/>
                                        </p:tgtEl>
                                      </p:cBhvr>
                                    </p:animEffect>
                                  </p:childTnLst>
                                </p:cTn>
                              </p:par>
                              <p:par>
                                <p:cTn id="11" presetID="10" presetClass="entr" presetSubtype="0" fill="hold" nodeType="withEffect">
                                  <p:stCondLst>
                                    <p:cond delay="0"/>
                                  </p:stCondLst>
                                  <p:childTnLst>
                                    <p:set>
                                      <p:cBhvr>
                                        <p:cTn id="12" dur="1" fill="hold">
                                          <p:stCondLst>
                                            <p:cond delay="0"/>
                                          </p:stCondLst>
                                        </p:cTn>
                                        <p:tgtEl>
                                          <p:spTgt spid="17414"/>
                                        </p:tgtEl>
                                        <p:attrNameLst>
                                          <p:attrName>style.visibility</p:attrName>
                                        </p:attrNameLst>
                                      </p:cBhvr>
                                      <p:to>
                                        <p:strVal val="visible"/>
                                      </p:to>
                                    </p:set>
                                    <p:animEffect transition="in" filter="fade">
                                      <p:cBhvr>
                                        <p:cTn id="13" dur="1000"/>
                                        <p:tgtEl>
                                          <p:spTgt spid="17414"/>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fade">
                                      <p:cBhvr>
                                        <p:cTn id="18" dur="1000"/>
                                        <p:tgtEl>
                                          <p:spTgt spid="9"/>
                                        </p:tgtEl>
                                      </p:cBhvr>
                                    </p:animEffect>
                                  </p:childTnLst>
                                </p:cTn>
                              </p:par>
                              <p:par>
                                <p:cTn id="19" presetID="10" presetClass="entr" presetSubtype="0" fill="hold" nodeType="with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7" grpId="0"/>
      <p:bldP spid="9" grpId="0"/>
    </p:bldLst>
  </p:timing>
</p:sld>
</file>

<file path=ppt/slides/slide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dirty="0" smtClean="0">
                <a:solidFill>
                  <a:schemeClr val="bg1"/>
                </a:solidFill>
              </a:rPr>
              <a:t>Credit Information, cont.</a:t>
            </a:r>
            <a:endParaRPr lang="en-US" dirty="0">
              <a:solidFill>
                <a:schemeClr val="bg1"/>
              </a:solidFill>
            </a:endParaRPr>
          </a:p>
        </p:txBody>
      </p:sp>
      <p:sp>
        <p:nvSpPr>
          <p:cNvPr id="6" name="Content Placeholder 2"/>
          <p:cNvSpPr txBox="1">
            <a:spLocks/>
          </p:cNvSpPr>
          <p:nvPr/>
        </p:nvSpPr>
        <p:spPr>
          <a:xfrm>
            <a:off x="257176" y="1828800"/>
            <a:ext cx="4840061" cy="3627834"/>
          </a:xfrm>
          <a:prstGeom prst="rect">
            <a:avLst/>
          </a:prstGeom>
          <a:noFill/>
          <a:ln>
            <a:noFill/>
          </a:ln>
          <a:effectLst/>
        </p:spPr>
        <p:txBody>
          <a:bodyPr vert="horz" lIns="0" tIns="0" rIns="0" bIns="0" rtlCol="0">
            <a:noAutofit/>
          </a:bodyPr>
          <a:lstStyle>
            <a:lvl1pPr marL="0" indent="0" algn="l" defTabSz="914400" rtl="0" eaLnBrk="1" latinLnBrk="0" hangingPunct="1">
              <a:spcBef>
                <a:spcPct val="20000"/>
              </a:spcBef>
              <a:buFont typeface="Arial" panose="020B0604020202020204" pitchFamily="34" charset="0"/>
              <a:buNone/>
              <a:defRPr sz="2800" b="1" kern="1200">
                <a:solidFill>
                  <a:schemeClr val="bg2"/>
                </a:solidFill>
                <a:latin typeface="+mn-lt"/>
                <a:ea typeface="+mn-ea"/>
                <a:cs typeface="+mn-cs"/>
              </a:defRPr>
            </a:lvl1pPr>
            <a:lvl2pPr marL="0" indent="-285750" algn="l" defTabSz="914400" rtl="0" eaLnBrk="1" latinLnBrk="0" hangingPunct="1">
              <a:spcBef>
                <a:spcPct val="20000"/>
              </a:spcBef>
              <a:buFont typeface="Arial" panose="020B0604020202020204" pitchFamily="34" charset="0"/>
              <a:buChar char="•"/>
              <a:defRPr sz="2400" kern="1200">
                <a:solidFill>
                  <a:schemeClr val="bg2"/>
                </a:solidFill>
                <a:latin typeface="+mn-lt"/>
                <a:ea typeface="+mn-ea"/>
                <a:cs typeface="+mn-cs"/>
              </a:defRPr>
            </a:lvl2pPr>
            <a:lvl3pPr marL="594360" indent="-228600" algn="l" defTabSz="914400" rtl="0" eaLnBrk="1" latinLnBrk="0" hangingPunct="1">
              <a:spcBef>
                <a:spcPct val="20000"/>
              </a:spcBef>
              <a:buFont typeface="Arial" panose="020B0604020202020204" pitchFamily="34" charset="0"/>
              <a:buChar char="‒"/>
              <a:defRPr sz="2000" kern="1200">
                <a:solidFill>
                  <a:schemeClr val="bg2"/>
                </a:solidFill>
                <a:latin typeface="+mn-lt"/>
                <a:ea typeface="+mn-ea"/>
                <a:cs typeface="+mn-cs"/>
              </a:defRPr>
            </a:lvl3pPr>
            <a:lvl4pPr marL="914400" indent="-228600" algn="l" defTabSz="914400" rtl="0" eaLnBrk="1" latinLnBrk="0" hangingPunct="1">
              <a:spcBef>
                <a:spcPct val="20000"/>
              </a:spcBef>
              <a:buFont typeface="Arial" panose="020B0604020202020204" pitchFamily="34" charset="0"/>
              <a:buChar char="•"/>
              <a:defRPr sz="1800" kern="1200">
                <a:solidFill>
                  <a:schemeClr val="bg2"/>
                </a:solidFill>
                <a:latin typeface="+mn-lt"/>
                <a:ea typeface="+mn-ea"/>
                <a:cs typeface="+mn-cs"/>
              </a:defRPr>
            </a:lvl4pPr>
            <a:lvl5pPr marL="1234440" indent="-228600" algn="l" defTabSz="914400" rtl="0" eaLnBrk="1" latinLnBrk="0" hangingPunct="1">
              <a:spcBef>
                <a:spcPct val="20000"/>
              </a:spcBef>
              <a:buFont typeface="Arial" panose="020B0604020202020204" pitchFamily="34" charset="0"/>
              <a:buChar char="»"/>
              <a:defRPr sz="1800" kern="1200">
                <a:solidFill>
                  <a:schemeClr val="bg2"/>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spcBef>
                <a:spcPts val="0"/>
              </a:spcBef>
              <a:spcAft>
                <a:spcPts val="450"/>
              </a:spcAft>
              <a:defRPr/>
            </a:pPr>
            <a:r>
              <a:rPr lang="en-US" sz="1350" dirty="0">
                <a:solidFill>
                  <a:schemeClr val="tx2"/>
                </a:solidFill>
                <a:latin typeface="Arial"/>
                <a:cs typeface="Calibri" pitchFamily="34" charset="0"/>
              </a:rPr>
              <a:t>ICC Member Information</a:t>
            </a:r>
          </a:p>
          <a:p>
            <a:pPr>
              <a:lnSpc>
                <a:spcPct val="120000"/>
              </a:lnSpc>
              <a:spcBef>
                <a:spcPts val="0"/>
              </a:spcBef>
              <a:spcAft>
                <a:spcPts val="450"/>
              </a:spcAft>
              <a:defRPr/>
            </a:pPr>
            <a:r>
              <a:rPr lang="en-US" sz="1350" b="0" dirty="0">
                <a:solidFill>
                  <a:schemeClr val="tx2"/>
                </a:solidFill>
                <a:latin typeface="Arial"/>
                <a:cs typeface="Calibri" pitchFamily="34" charset="0"/>
              </a:rPr>
              <a:t>This course has been approved by the International Code Council (ICC) for continuing professional education. For learners that complete this course, it is your responsibility to self-report your credits to the ICC. Please retain your Completion Certificate for your records.</a:t>
            </a:r>
          </a:p>
          <a:p>
            <a:pPr>
              <a:lnSpc>
                <a:spcPct val="120000"/>
              </a:lnSpc>
              <a:spcBef>
                <a:spcPts val="0"/>
              </a:spcBef>
              <a:spcAft>
                <a:spcPts val="450"/>
              </a:spcAft>
              <a:defRPr/>
            </a:pPr>
            <a:r>
              <a:rPr lang="en-US" sz="1350" b="0" dirty="0">
                <a:solidFill>
                  <a:schemeClr val="tx2"/>
                </a:solidFill>
                <a:latin typeface="Arial"/>
                <a:cs typeface="Calibri" pitchFamily="34" charset="0"/>
              </a:rPr>
              <a:t>Be sure that your ICC ID number is provided on the sign-in sheet or in your Simpson profile in order to have it displayed on your certificate.</a:t>
            </a:r>
          </a:p>
          <a:p>
            <a:pPr>
              <a:lnSpc>
                <a:spcPct val="120000"/>
              </a:lnSpc>
              <a:spcBef>
                <a:spcPts val="0"/>
              </a:spcBef>
              <a:spcAft>
                <a:spcPts val="450"/>
              </a:spcAft>
              <a:defRPr/>
            </a:pPr>
            <a:r>
              <a:rPr lang="en-US" sz="1350" spc="8" dirty="0">
                <a:solidFill>
                  <a:schemeClr val="tx2"/>
                </a:solidFill>
                <a:latin typeface="Arial"/>
                <a:cs typeface="Calibri" pitchFamily="34" charset="0"/>
              </a:rPr>
              <a:t>This course offers </a:t>
            </a:r>
            <a:r>
              <a:rPr lang="en-US" sz="1350" spc="8" dirty="0" smtClean="0">
                <a:solidFill>
                  <a:schemeClr val="tx2"/>
                </a:solidFill>
                <a:latin typeface="Arial"/>
                <a:cs typeface="Calibri" pitchFamily="34" charset="0"/>
              </a:rPr>
              <a:t>0.2 </a:t>
            </a:r>
            <a:r>
              <a:rPr lang="en-US" sz="1350" spc="8" dirty="0">
                <a:solidFill>
                  <a:schemeClr val="tx2"/>
                </a:solidFill>
                <a:latin typeface="Arial"/>
                <a:cs typeface="Calibri" pitchFamily="34" charset="0"/>
              </a:rPr>
              <a:t>CEU </a:t>
            </a:r>
            <a:r>
              <a:rPr lang="en-US" sz="1350" spc="8" dirty="0" smtClean="0">
                <a:solidFill>
                  <a:schemeClr val="tx2"/>
                </a:solidFill>
                <a:latin typeface="Arial"/>
                <a:cs typeface="Calibri" pitchFamily="34" charset="0"/>
              </a:rPr>
              <a:t>(2 hours </a:t>
            </a:r>
            <a:r>
              <a:rPr lang="en-US" sz="1350" spc="8" dirty="0">
                <a:solidFill>
                  <a:schemeClr val="tx2"/>
                </a:solidFill>
                <a:latin typeface="Arial"/>
                <a:cs typeface="Calibri" pitchFamily="34" charset="0"/>
              </a:rPr>
              <a:t>of credit).</a:t>
            </a:r>
          </a:p>
          <a:p>
            <a:pPr>
              <a:lnSpc>
                <a:spcPct val="120000"/>
              </a:lnSpc>
              <a:spcBef>
                <a:spcPts val="0"/>
              </a:spcBef>
              <a:spcAft>
                <a:spcPts val="450"/>
              </a:spcAft>
              <a:defRPr/>
            </a:pPr>
            <a:r>
              <a:rPr lang="en-US" sz="1350" spc="8" dirty="0">
                <a:solidFill>
                  <a:schemeClr val="tx2"/>
                </a:solidFill>
                <a:latin typeface="Arial"/>
                <a:cs typeface="Calibri" pitchFamily="34" charset="0"/>
              </a:rPr>
              <a:t>ICC Course Number: 5740</a:t>
            </a:r>
            <a:endParaRPr lang="en-US" sz="1350" b="0" dirty="0">
              <a:solidFill>
                <a:schemeClr val="tx2"/>
              </a:solidFill>
              <a:latin typeface="Arial"/>
              <a:cs typeface="Calibri" pitchFamily="34" charset="0"/>
            </a:endParaRPr>
          </a:p>
        </p:txBody>
      </p:sp>
      <p:pic>
        <p:nvPicPr>
          <p:cNvPr id="7" name="Picture 6"/>
          <p:cNvPicPr>
            <a:picLocks noChangeAspect="1"/>
          </p:cNvPicPr>
          <p:nvPr>
            <p:custDataLst>
              <p:tags r:id="rId2"/>
            </p:custDataLst>
          </p:nvPr>
        </p:nvPicPr>
        <p:blipFill>
          <a:blip r:embed="rId5" cstate="print">
            <a:extLst>
              <a:ext uri="{28A0092B-C50C-407E-A947-70E740481C1C}">
                <a14:useLocalDpi xmlns:a14="http://schemas.microsoft.com/office/drawing/2010/main" val="0"/>
              </a:ext>
            </a:extLst>
          </a:blip>
          <a:stretch>
            <a:fillRect/>
          </a:stretch>
        </p:blipFill>
        <p:spPr bwMode="auto">
          <a:xfrm>
            <a:off x="6356639" y="2144840"/>
            <a:ext cx="1303020" cy="64427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extLst>
      <p:ext uri="{BB962C8B-B14F-4D97-AF65-F5344CB8AC3E}">
        <p14:creationId xmlns:p14="http://schemas.microsoft.com/office/powerpoint/2010/main" val="162275129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Decision Point</a:t>
            </a:r>
            <a:endParaRPr lang="en-US" dirty="0"/>
          </a:p>
        </p:txBody>
      </p:sp>
      <p:sp>
        <p:nvSpPr>
          <p:cNvPr id="4" name="Oval 3"/>
          <p:cNvSpPr/>
          <p:nvPr/>
        </p:nvSpPr>
        <p:spPr>
          <a:xfrm>
            <a:off x="190500" y="1100545"/>
            <a:ext cx="660400" cy="641822"/>
          </a:xfrm>
          <a:prstGeom prst="ellipse">
            <a:avLst/>
          </a:prstGeom>
        </p:spPr>
        <p:style>
          <a:lnRef idx="1">
            <a:schemeClr val="accent2"/>
          </a:lnRef>
          <a:fillRef idx="2">
            <a:schemeClr val="accent2"/>
          </a:fillRef>
          <a:effectRef idx="1">
            <a:schemeClr val="accent2"/>
          </a:effectRef>
          <a:fontRef idx="minor">
            <a:schemeClr val="dk1"/>
          </a:fontRef>
        </p:style>
        <p:txBody>
          <a:bodyPr anchor="ctr"/>
          <a:lstStyle/>
          <a:p>
            <a:pPr algn="ctr" eaLnBrk="0" hangingPunct="0">
              <a:defRPr/>
            </a:pPr>
            <a:r>
              <a:rPr lang="en-US" sz="3200" dirty="0"/>
              <a:t>2</a:t>
            </a:r>
            <a:endParaRPr lang="en-US" dirty="0"/>
          </a:p>
        </p:txBody>
      </p:sp>
      <p:sp>
        <p:nvSpPr>
          <p:cNvPr id="5" name="TextBox 4"/>
          <p:cNvSpPr txBox="1"/>
          <p:nvPr/>
        </p:nvSpPr>
        <p:spPr>
          <a:xfrm>
            <a:off x="571500" y="1159846"/>
            <a:ext cx="8001000" cy="523220"/>
          </a:xfrm>
          <a:prstGeom prst="rect">
            <a:avLst/>
          </a:prstGeom>
          <a:noFill/>
        </p:spPr>
        <p:txBody>
          <a:bodyPr wrap="square" rtlCol="0">
            <a:spAutoFit/>
          </a:bodyPr>
          <a:lstStyle/>
          <a:p>
            <a:pPr algn="ctr"/>
            <a:r>
              <a:rPr lang="en-US" sz="2800" dirty="0" smtClean="0"/>
              <a:t>After sounding a crack, was delamination found?</a:t>
            </a:r>
            <a:endParaRPr lang="en-US" sz="2800" dirty="0"/>
          </a:p>
        </p:txBody>
      </p:sp>
      <p:cxnSp>
        <p:nvCxnSpPr>
          <p:cNvPr id="7" name="Straight Arrow Connector 6"/>
          <p:cNvCxnSpPr/>
          <p:nvPr/>
        </p:nvCxnSpPr>
        <p:spPr bwMode="auto">
          <a:xfrm flipH="1">
            <a:off x="3297115" y="1914538"/>
            <a:ext cx="1274884" cy="924633"/>
          </a:xfrm>
          <a:prstGeom prst="straightConnector1">
            <a:avLst/>
          </a:prstGeom>
          <a:noFill/>
          <a:ln w="28575" cap="flat" cmpd="sng" algn="ctr">
            <a:solidFill>
              <a:schemeClr val="accent1">
                <a:lumMod val="50000"/>
              </a:schemeClr>
            </a:solidFill>
            <a:prstDash val="solid"/>
            <a:round/>
            <a:headEnd type="none" w="med" len="med"/>
            <a:tailEnd type="arrow"/>
          </a:ln>
          <a:effectLst/>
        </p:spPr>
      </p:cxnSp>
      <p:cxnSp>
        <p:nvCxnSpPr>
          <p:cNvPr id="8" name="Straight Arrow Connector 7"/>
          <p:cNvCxnSpPr/>
          <p:nvPr/>
        </p:nvCxnSpPr>
        <p:spPr bwMode="auto">
          <a:xfrm>
            <a:off x="4571999" y="1914537"/>
            <a:ext cx="1274885" cy="924633"/>
          </a:xfrm>
          <a:prstGeom prst="straightConnector1">
            <a:avLst/>
          </a:prstGeom>
          <a:noFill/>
          <a:ln w="28575" cap="flat" cmpd="sng" algn="ctr">
            <a:solidFill>
              <a:schemeClr val="accent1">
                <a:lumMod val="50000"/>
              </a:schemeClr>
            </a:solidFill>
            <a:prstDash val="solid"/>
            <a:round/>
            <a:headEnd type="none" w="med" len="med"/>
            <a:tailEnd type="arrow"/>
          </a:ln>
          <a:effectLst/>
        </p:spPr>
      </p:cxnSp>
      <p:sp>
        <p:nvSpPr>
          <p:cNvPr id="12" name="TextBox 11"/>
          <p:cNvSpPr txBox="1"/>
          <p:nvPr/>
        </p:nvSpPr>
        <p:spPr>
          <a:xfrm>
            <a:off x="5064263" y="1853634"/>
            <a:ext cx="1143000" cy="523220"/>
          </a:xfrm>
          <a:prstGeom prst="rect">
            <a:avLst/>
          </a:prstGeom>
          <a:noFill/>
        </p:spPr>
        <p:txBody>
          <a:bodyPr wrap="square" rtlCol="0">
            <a:spAutoFit/>
          </a:bodyPr>
          <a:lstStyle/>
          <a:p>
            <a:pPr algn="ctr"/>
            <a:r>
              <a:rPr lang="en-US" sz="2800" dirty="0" smtClean="0"/>
              <a:t>Yes</a:t>
            </a:r>
            <a:endParaRPr lang="en-US" sz="2800" dirty="0"/>
          </a:p>
        </p:txBody>
      </p:sp>
      <p:sp>
        <p:nvSpPr>
          <p:cNvPr id="14" name="TextBox 13"/>
          <p:cNvSpPr txBox="1"/>
          <p:nvPr/>
        </p:nvSpPr>
        <p:spPr>
          <a:xfrm>
            <a:off x="2791557" y="1853634"/>
            <a:ext cx="1143000" cy="523220"/>
          </a:xfrm>
          <a:prstGeom prst="rect">
            <a:avLst/>
          </a:prstGeom>
          <a:noFill/>
        </p:spPr>
        <p:txBody>
          <a:bodyPr wrap="square" rtlCol="0">
            <a:spAutoFit/>
          </a:bodyPr>
          <a:lstStyle/>
          <a:p>
            <a:pPr algn="ctr"/>
            <a:r>
              <a:rPr lang="en-US" sz="2800" dirty="0" smtClean="0"/>
              <a:t>No</a:t>
            </a:r>
            <a:endParaRPr lang="en-US" sz="2800" dirty="0"/>
          </a:p>
        </p:txBody>
      </p:sp>
      <p:sp>
        <p:nvSpPr>
          <p:cNvPr id="15" name="Rounded Rectangle 14"/>
          <p:cNvSpPr/>
          <p:nvPr/>
        </p:nvSpPr>
        <p:spPr>
          <a:xfrm>
            <a:off x="5241574" y="2971800"/>
            <a:ext cx="3505200" cy="2286000"/>
          </a:xfrm>
          <a:prstGeom prst="roundRect">
            <a:avLst/>
          </a:prstGeom>
          <a:solidFill>
            <a:schemeClr val="bg2">
              <a:lumMod val="20000"/>
              <a:lumOff val="80000"/>
            </a:schemeClr>
          </a:solidFill>
          <a:ln w="12700">
            <a:solidFill>
              <a:schemeClr val="bg2">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solidFill>
                  <a:schemeClr val="tx1"/>
                </a:solidFill>
              </a:rPr>
              <a:t>Delaminated concrete needs to be removed and replaced.</a:t>
            </a:r>
            <a:endParaRPr lang="en-US" sz="2800" dirty="0">
              <a:solidFill>
                <a:schemeClr val="tx1"/>
              </a:solidFill>
            </a:endParaRPr>
          </a:p>
        </p:txBody>
      </p:sp>
      <p:sp>
        <p:nvSpPr>
          <p:cNvPr id="16" name="Rounded Rectangle 15"/>
          <p:cNvSpPr/>
          <p:nvPr/>
        </p:nvSpPr>
        <p:spPr>
          <a:xfrm>
            <a:off x="762000" y="2971800"/>
            <a:ext cx="3505200" cy="2286000"/>
          </a:xfrm>
          <a:prstGeom prst="roundRect">
            <a:avLst/>
          </a:prstGeom>
          <a:solidFill>
            <a:schemeClr val="bg2">
              <a:lumMod val="20000"/>
              <a:lumOff val="80000"/>
            </a:schemeClr>
          </a:solidFill>
          <a:ln w="12700">
            <a:solidFill>
              <a:schemeClr val="bg2">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solidFill>
                  <a:schemeClr val="tx1"/>
                </a:solidFill>
              </a:rPr>
              <a:t>Concrete </a:t>
            </a:r>
            <a:r>
              <a:rPr lang="en-US" sz="2800" b="1" dirty="0" smtClean="0">
                <a:solidFill>
                  <a:srgbClr val="FF0000"/>
                </a:solidFill>
              </a:rPr>
              <a:t>does not </a:t>
            </a:r>
            <a:r>
              <a:rPr lang="en-US" sz="2800" dirty="0" smtClean="0">
                <a:solidFill>
                  <a:schemeClr val="tx1"/>
                </a:solidFill>
              </a:rPr>
              <a:t>need to be removed and replaced. </a:t>
            </a:r>
          </a:p>
          <a:p>
            <a:pPr algn="ctr"/>
            <a:r>
              <a:rPr lang="en-US" sz="1600" i="1" dirty="0" smtClean="0">
                <a:solidFill>
                  <a:schemeClr val="tx1"/>
                </a:solidFill>
              </a:rPr>
              <a:t>Other repair methods should be considered.</a:t>
            </a:r>
            <a:endParaRPr lang="en-US" sz="1600" i="1" dirty="0">
              <a:solidFill>
                <a:schemeClr val="tx1"/>
              </a:solidFill>
            </a:endParaRPr>
          </a:p>
        </p:txBody>
      </p:sp>
      <p:grpSp>
        <p:nvGrpSpPr>
          <p:cNvPr id="23" name="Group 22"/>
          <p:cNvGrpSpPr/>
          <p:nvPr/>
        </p:nvGrpSpPr>
        <p:grpSpPr>
          <a:xfrm>
            <a:off x="5118758" y="2801592"/>
            <a:ext cx="703385" cy="641822"/>
            <a:chOff x="515815" y="2743200"/>
            <a:chExt cx="703385" cy="641822"/>
          </a:xfrm>
        </p:grpSpPr>
        <p:sp>
          <p:nvSpPr>
            <p:cNvPr id="18" name="Oval 17"/>
            <p:cNvSpPr/>
            <p:nvPr>
              <p:custDataLst>
                <p:tags r:id="rId3"/>
              </p:custDataLst>
            </p:nvPr>
          </p:nvSpPr>
          <p:spPr>
            <a:xfrm>
              <a:off x="515815" y="2743200"/>
              <a:ext cx="660400" cy="641822"/>
            </a:xfrm>
            <a:prstGeom prst="ellipse">
              <a:avLst/>
            </a:prstGeom>
          </p:spPr>
          <p:style>
            <a:lnRef idx="1">
              <a:schemeClr val="accent2"/>
            </a:lnRef>
            <a:fillRef idx="2">
              <a:schemeClr val="accent2"/>
            </a:fillRef>
            <a:effectRef idx="1">
              <a:schemeClr val="accent2"/>
            </a:effectRef>
            <a:fontRef idx="minor">
              <a:schemeClr val="dk1"/>
            </a:fontRef>
          </p:style>
          <p:txBody>
            <a:bodyPr anchor="ctr"/>
            <a:lstStyle/>
            <a:p>
              <a:pPr algn="ctr" eaLnBrk="0" hangingPunct="0">
                <a:defRPr/>
              </a:pPr>
              <a:endParaRPr lang="en-US" dirty="0"/>
            </a:p>
          </p:txBody>
        </p:sp>
        <p:sp>
          <p:nvSpPr>
            <p:cNvPr id="19" name="TextBox 18"/>
            <p:cNvSpPr txBox="1"/>
            <p:nvPr/>
          </p:nvSpPr>
          <p:spPr>
            <a:xfrm>
              <a:off x="533400" y="2771723"/>
              <a:ext cx="685800" cy="584775"/>
            </a:xfrm>
            <a:prstGeom prst="rect">
              <a:avLst/>
            </a:prstGeom>
            <a:noFill/>
          </p:spPr>
          <p:txBody>
            <a:bodyPr wrap="square" rtlCol="0">
              <a:spAutoFit/>
            </a:bodyPr>
            <a:lstStyle/>
            <a:p>
              <a:r>
                <a:rPr lang="en-US" sz="3200" dirty="0" smtClean="0"/>
                <a:t>2b</a:t>
              </a:r>
              <a:endParaRPr lang="en-US" sz="3200" dirty="0"/>
            </a:p>
          </p:txBody>
        </p:sp>
      </p:grpSp>
      <p:grpSp>
        <p:nvGrpSpPr>
          <p:cNvPr id="22" name="Group 21"/>
          <p:cNvGrpSpPr/>
          <p:nvPr/>
        </p:nvGrpSpPr>
        <p:grpSpPr>
          <a:xfrm>
            <a:off x="565673" y="2773069"/>
            <a:ext cx="711200" cy="641822"/>
            <a:chOff x="4622800" y="2743200"/>
            <a:chExt cx="711200" cy="641822"/>
          </a:xfrm>
        </p:grpSpPr>
        <p:sp>
          <p:nvSpPr>
            <p:cNvPr id="21" name="Oval 20"/>
            <p:cNvSpPr/>
            <p:nvPr>
              <p:custDataLst>
                <p:tags r:id="rId2"/>
              </p:custDataLst>
            </p:nvPr>
          </p:nvSpPr>
          <p:spPr>
            <a:xfrm>
              <a:off x="4622800" y="2743200"/>
              <a:ext cx="660400" cy="641822"/>
            </a:xfrm>
            <a:prstGeom prst="ellipse">
              <a:avLst/>
            </a:prstGeom>
          </p:spPr>
          <p:style>
            <a:lnRef idx="1">
              <a:schemeClr val="accent2"/>
            </a:lnRef>
            <a:fillRef idx="2">
              <a:schemeClr val="accent2"/>
            </a:fillRef>
            <a:effectRef idx="1">
              <a:schemeClr val="accent2"/>
            </a:effectRef>
            <a:fontRef idx="minor">
              <a:schemeClr val="dk1"/>
            </a:fontRef>
          </p:style>
          <p:txBody>
            <a:bodyPr anchor="ctr"/>
            <a:lstStyle/>
            <a:p>
              <a:pPr algn="ctr" eaLnBrk="0" hangingPunct="0">
                <a:defRPr/>
              </a:pPr>
              <a:endParaRPr lang="en-US" dirty="0"/>
            </a:p>
          </p:txBody>
        </p:sp>
        <p:sp>
          <p:nvSpPr>
            <p:cNvPr id="20" name="TextBox 19"/>
            <p:cNvSpPr txBox="1"/>
            <p:nvPr/>
          </p:nvSpPr>
          <p:spPr>
            <a:xfrm>
              <a:off x="4648200" y="2771723"/>
              <a:ext cx="685800" cy="584775"/>
            </a:xfrm>
            <a:prstGeom prst="rect">
              <a:avLst/>
            </a:prstGeom>
            <a:noFill/>
          </p:spPr>
          <p:txBody>
            <a:bodyPr wrap="square" rtlCol="0">
              <a:spAutoFit/>
            </a:bodyPr>
            <a:lstStyle/>
            <a:p>
              <a:r>
                <a:rPr lang="en-US" sz="3200" dirty="0" smtClean="0"/>
                <a:t>2a</a:t>
              </a:r>
              <a:endParaRPr lang="en-US" sz="3200" dirty="0"/>
            </a:p>
          </p:txBody>
        </p:sp>
      </p:grpSp>
      <p:sp>
        <p:nvSpPr>
          <p:cNvPr id="24" name="TextBox 23"/>
          <p:cNvSpPr txBox="1"/>
          <p:nvPr/>
        </p:nvSpPr>
        <p:spPr>
          <a:xfrm>
            <a:off x="846014" y="5439508"/>
            <a:ext cx="7535985" cy="707886"/>
          </a:xfrm>
          <a:prstGeom prst="rect">
            <a:avLst/>
          </a:prstGeom>
          <a:noFill/>
        </p:spPr>
        <p:txBody>
          <a:bodyPr wrap="square" rtlCol="0">
            <a:spAutoFit/>
          </a:bodyPr>
          <a:lstStyle/>
          <a:p>
            <a:pPr algn="ctr"/>
            <a:r>
              <a:rPr lang="en-US" sz="2000" dirty="0" smtClean="0"/>
              <a:t>Cracks caused by abrasion, overloading, shrinkage, or other non-corrosive means may not be accompanied by delaminated concrete. </a:t>
            </a:r>
            <a:endParaRPr lang="en-US" sz="2000" dirty="0"/>
          </a:p>
        </p:txBody>
      </p:sp>
    </p:spTree>
    <p:custDataLst>
      <p:tags r:id="rId1"/>
    </p:custDataLst>
    <p:extLst>
      <p:ext uri="{BB962C8B-B14F-4D97-AF65-F5344CB8AC3E}">
        <p14:creationId xmlns:p14="http://schemas.microsoft.com/office/powerpoint/2010/main" val="9373313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1000"/>
                                        <p:tgtEl>
                                          <p:spTgt spid="2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fade">
                                      <p:cBhvr>
                                        <p:cTn id="10" dur="1000"/>
                                        <p:tgtEl>
                                          <p:spTgt spid="1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fade">
                                      <p:cBhvr>
                                        <p:cTn id="13" dur="1000"/>
                                        <p:tgtEl>
                                          <p:spTgt spid="14"/>
                                        </p:tgtEl>
                                      </p:cBhvr>
                                    </p:animEffect>
                                  </p:childTnLst>
                                </p:cTn>
                              </p:par>
                              <p:par>
                                <p:cTn id="14" presetID="10" presetClass="entr" presetSubtype="0" fill="hold"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1000"/>
                                        <p:tgtEl>
                                          <p:spTgt spid="7"/>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4"/>
                                        </p:tgtEl>
                                        <p:attrNameLst>
                                          <p:attrName>style.visibility</p:attrName>
                                        </p:attrNameLst>
                                      </p:cBhvr>
                                      <p:to>
                                        <p:strVal val="visible"/>
                                      </p:to>
                                    </p:set>
                                    <p:animEffect transition="in" filter="fade">
                                      <p:cBhvr>
                                        <p:cTn id="19" dur="1000"/>
                                        <p:tgtEl>
                                          <p:spTgt spid="24"/>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fade">
                                      <p:cBhvr>
                                        <p:cTn id="24" dur="1000"/>
                                        <p:tgtEl>
                                          <p:spTgt spid="12"/>
                                        </p:tgtEl>
                                      </p:cBhvr>
                                    </p:animEffect>
                                  </p:childTnLst>
                                </p:cTn>
                              </p:par>
                              <p:par>
                                <p:cTn id="25" presetID="10" presetClass="entr" presetSubtype="0" fill="hold" nodeType="with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1000"/>
                                        <p:tgtEl>
                                          <p:spTgt spid="8"/>
                                        </p:tgtEl>
                                      </p:cBhvr>
                                    </p:animEffect>
                                  </p:childTnLst>
                                </p:cTn>
                              </p:par>
                              <p:par>
                                <p:cTn id="28" presetID="10" presetClass="entr" presetSubtype="0" fill="hold" nodeType="withEffect">
                                  <p:stCondLst>
                                    <p:cond delay="0"/>
                                  </p:stCondLst>
                                  <p:childTnLst>
                                    <p:set>
                                      <p:cBhvr>
                                        <p:cTn id="29" dur="1" fill="hold">
                                          <p:stCondLst>
                                            <p:cond delay="0"/>
                                          </p:stCondLst>
                                        </p:cTn>
                                        <p:tgtEl>
                                          <p:spTgt spid="23"/>
                                        </p:tgtEl>
                                        <p:attrNameLst>
                                          <p:attrName>style.visibility</p:attrName>
                                        </p:attrNameLst>
                                      </p:cBhvr>
                                      <p:to>
                                        <p:strVal val="visible"/>
                                      </p:to>
                                    </p:set>
                                    <p:animEffect transition="in" filter="fade">
                                      <p:cBhvr>
                                        <p:cTn id="30" dur="1000"/>
                                        <p:tgtEl>
                                          <p:spTgt spid="23"/>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5"/>
                                        </p:tgtEl>
                                        <p:attrNameLst>
                                          <p:attrName>style.visibility</p:attrName>
                                        </p:attrNameLst>
                                      </p:cBhvr>
                                      <p:to>
                                        <p:strVal val="visible"/>
                                      </p:to>
                                    </p:set>
                                    <p:animEffect transition="in" filter="fade">
                                      <p:cBhvr>
                                        <p:cTn id="33"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4" grpId="0"/>
      <p:bldP spid="15" grpId="0" animBg="1"/>
      <p:bldP spid="16" grpId="0" animBg="1"/>
      <p:bldP spid="24"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Decision Point</a:t>
            </a:r>
            <a:endParaRPr lang="en-US" dirty="0"/>
          </a:p>
        </p:txBody>
      </p:sp>
      <p:sp>
        <p:nvSpPr>
          <p:cNvPr id="4" name="Oval 3"/>
          <p:cNvSpPr/>
          <p:nvPr/>
        </p:nvSpPr>
        <p:spPr>
          <a:xfrm>
            <a:off x="190500" y="1100545"/>
            <a:ext cx="660400" cy="641822"/>
          </a:xfrm>
          <a:prstGeom prst="ellipse">
            <a:avLst/>
          </a:prstGeom>
        </p:spPr>
        <p:style>
          <a:lnRef idx="1">
            <a:schemeClr val="accent2"/>
          </a:lnRef>
          <a:fillRef idx="2">
            <a:schemeClr val="accent2"/>
          </a:fillRef>
          <a:effectRef idx="1">
            <a:schemeClr val="accent2"/>
          </a:effectRef>
          <a:fontRef idx="minor">
            <a:schemeClr val="dk1"/>
          </a:fontRef>
        </p:style>
        <p:txBody>
          <a:bodyPr anchor="ctr"/>
          <a:lstStyle/>
          <a:p>
            <a:pPr algn="ctr" eaLnBrk="0" hangingPunct="0">
              <a:defRPr/>
            </a:pPr>
            <a:r>
              <a:rPr lang="en-US" sz="3200" dirty="0"/>
              <a:t>2</a:t>
            </a:r>
            <a:endParaRPr lang="en-US" dirty="0"/>
          </a:p>
        </p:txBody>
      </p:sp>
      <p:sp>
        <p:nvSpPr>
          <p:cNvPr id="3" name="TextBox 2"/>
          <p:cNvSpPr txBox="1"/>
          <p:nvPr/>
        </p:nvSpPr>
        <p:spPr>
          <a:xfrm>
            <a:off x="4433570" y="2721166"/>
            <a:ext cx="3986644" cy="2616101"/>
          </a:xfrm>
          <a:prstGeom prst="rect">
            <a:avLst/>
          </a:prstGeom>
          <a:noFill/>
        </p:spPr>
        <p:txBody>
          <a:bodyPr wrap="square" rtlCol="0">
            <a:spAutoFit/>
          </a:bodyPr>
          <a:lstStyle/>
          <a:p>
            <a:pPr algn="ctr"/>
            <a:r>
              <a:rPr lang="en-US" sz="4400" b="1" dirty="0" smtClean="0">
                <a:solidFill>
                  <a:schemeClr val="accent1">
                    <a:lumMod val="50000"/>
                  </a:schemeClr>
                </a:solidFill>
              </a:rPr>
              <a:t>For example: </a:t>
            </a:r>
          </a:p>
          <a:p>
            <a:pPr algn="ctr"/>
            <a:r>
              <a:rPr lang="en-US" sz="2000" dirty="0"/>
              <a:t>I</a:t>
            </a:r>
            <a:r>
              <a:rPr lang="en-US" sz="2000" dirty="0" smtClean="0"/>
              <a:t>f light honeycombing occurred without the presence of delamination, the surface could be re-profiled and new material could be added without major concrete removal.</a:t>
            </a:r>
            <a:endParaRPr lang="en-US" sz="2000" dirty="0"/>
          </a:p>
        </p:txBody>
      </p:sp>
      <p:cxnSp>
        <p:nvCxnSpPr>
          <p:cNvPr id="13" name="Straight Arrow Connector 12"/>
          <p:cNvCxnSpPr/>
          <p:nvPr/>
        </p:nvCxnSpPr>
        <p:spPr bwMode="auto">
          <a:xfrm flipH="1">
            <a:off x="3297115" y="1914538"/>
            <a:ext cx="1274884" cy="924633"/>
          </a:xfrm>
          <a:prstGeom prst="straightConnector1">
            <a:avLst/>
          </a:prstGeom>
          <a:noFill/>
          <a:ln w="28575" cap="flat" cmpd="sng" algn="ctr">
            <a:solidFill>
              <a:schemeClr val="accent1">
                <a:lumMod val="50000"/>
              </a:schemeClr>
            </a:solidFill>
            <a:prstDash val="solid"/>
            <a:round/>
            <a:headEnd type="none" w="med" len="med"/>
            <a:tailEnd type="arrow"/>
          </a:ln>
          <a:effectLst/>
        </p:spPr>
      </p:cxnSp>
      <p:sp>
        <p:nvSpPr>
          <p:cNvPr id="15" name="TextBox 14"/>
          <p:cNvSpPr txBox="1"/>
          <p:nvPr/>
        </p:nvSpPr>
        <p:spPr>
          <a:xfrm>
            <a:off x="2791557" y="1853634"/>
            <a:ext cx="1143000" cy="523220"/>
          </a:xfrm>
          <a:prstGeom prst="rect">
            <a:avLst/>
          </a:prstGeom>
          <a:noFill/>
        </p:spPr>
        <p:txBody>
          <a:bodyPr wrap="square" rtlCol="0">
            <a:spAutoFit/>
          </a:bodyPr>
          <a:lstStyle/>
          <a:p>
            <a:pPr algn="ctr"/>
            <a:r>
              <a:rPr lang="en-US" sz="2800" dirty="0" smtClean="0"/>
              <a:t>No</a:t>
            </a:r>
            <a:endParaRPr lang="en-US" sz="2800" dirty="0"/>
          </a:p>
        </p:txBody>
      </p:sp>
      <p:sp>
        <p:nvSpPr>
          <p:cNvPr id="17" name="Rounded Rectangle 16"/>
          <p:cNvSpPr/>
          <p:nvPr/>
        </p:nvSpPr>
        <p:spPr>
          <a:xfrm>
            <a:off x="762000" y="2971800"/>
            <a:ext cx="3505200" cy="2286000"/>
          </a:xfrm>
          <a:prstGeom prst="roundRect">
            <a:avLst/>
          </a:prstGeom>
          <a:solidFill>
            <a:schemeClr val="bg2">
              <a:lumMod val="20000"/>
              <a:lumOff val="80000"/>
            </a:schemeClr>
          </a:solidFill>
          <a:ln w="12700">
            <a:solidFill>
              <a:schemeClr val="bg2">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solidFill>
                  <a:schemeClr val="tx1"/>
                </a:solidFill>
              </a:rPr>
              <a:t>Concrete </a:t>
            </a:r>
            <a:r>
              <a:rPr lang="en-US" sz="2800" b="1" dirty="0" smtClean="0">
                <a:solidFill>
                  <a:srgbClr val="FF0000"/>
                </a:solidFill>
              </a:rPr>
              <a:t>does not </a:t>
            </a:r>
            <a:r>
              <a:rPr lang="en-US" sz="2800" dirty="0" smtClean="0">
                <a:solidFill>
                  <a:schemeClr val="tx1"/>
                </a:solidFill>
              </a:rPr>
              <a:t>need to be removed and replaced. </a:t>
            </a:r>
          </a:p>
          <a:p>
            <a:pPr algn="ctr"/>
            <a:r>
              <a:rPr lang="en-US" sz="1600" i="1" dirty="0" smtClean="0">
                <a:solidFill>
                  <a:schemeClr val="tx1"/>
                </a:solidFill>
              </a:rPr>
              <a:t>Other repair methods should be considered.</a:t>
            </a:r>
            <a:endParaRPr lang="en-US" sz="1600" i="1" dirty="0">
              <a:solidFill>
                <a:schemeClr val="tx1"/>
              </a:solidFill>
            </a:endParaRPr>
          </a:p>
        </p:txBody>
      </p:sp>
      <p:grpSp>
        <p:nvGrpSpPr>
          <p:cNvPr id="18" name="Group 17"/>
          <p:cNvGrpSpPr/>
          <p:nvPr/>
        </p:nvGrpSpPr>
        <p:grpSpPr>
          <a:xfrm>
            <a:off x="565673" y="2773069"/>
            <a:ext cx="711200" cy="641822"/>
            <a:chOff x="4622800" y="2743200"/>
            <a:chExt cx="711200" cy="641822"/>
          </a:xfrm>
        </p:grpSpPr>
        <p:sp>
          <p:nvSpPr>
            <p:cNvPr id="19" name="Oval 18"/>
            <p:cNvSpPr/>
            <p:nvPr>
              <p:custDataLst>
                <p:tags r:id="rId2"/>
              </p:custDataLst>
            </p:nvPr>
          </p:nvSpPr>
          <p:spPr>
            <a:xfrm>
              <a:off x="4622800" y="2743200"/>
              <a:ext cx="660400" cy="641822"/>
            </a:xfrm>
            <a:prstGeom prst="ellipse">
              <a:avLst/>
            </a:prstGeom>
          </p:spPr>
          <p:style>
            <a:lnRef idx="1">
              <a:schemeClr val="accent2"/>
            </a:lnRef>
            <a:fillRef idx="2">
              <a:schemeClr val="accent2"/>
            </a:fillRef>
            <a:effectRef idx="1">
              <a:schemeClr val="accent2"/>
            </a:effectRef>
            <a:fontRef idx="minor">
              <a:schemeClr val="dk1"/>
            </a:fontRef>
          </p:style>
          <p:txBody>
            <a:bodyPr anchor="ctr"/>
            <a:lstStyle/>
            <a:p>
              <a:pPr algn="ctr" eaLnBrk="0" hangingPunct="0">
                <a:defRPr/>
              </a:pPr>
              <a:endParaRPr lang="en-US" dirty="0"/>
            </a:p>
          </p:txBody>
        </p:sp>
        <p:sp>
          <p:nvSpPr>
            <p:cNvPr id="23" name="TextBox 22"/>
            <p:cNvSpPr txBox="1"/>
            <p:nvPr/>
          </p:nvSpPr>
          <p:spPr>
            <a:xfrm>
              <a:off x="4648200" y="2771723"/>
              <a:ext cx="685800" cy="584775"/>
            </a:xfrm>
            <a:prstGeom prst="rect">
              <a:avLst/>
            </a:prstGeom>
            <a:noFill/>
          </p:spPr>
          <p:txBody>
            <a:bodyPr wrap="square" rtlCol="0">
              <a:spAutoFit/>
            </a:bodyPr>
            <a:lstStyle/>
            <a:p>
              <a:r>
                <a:rPr lang="en-US" sz="3200" dirty="0" smtClean="0"/>
                <a:t>2a</a:t>
              </a:r>
              <a:endParaRPr lang="en-US" sz="3200" dirty="0"/>
            </a:p>
          </p:txBody>
        </p:sp>
      </p:grpSp>
      <p:sp>
        <p:nvSpPr>
          <p:cNvPr id="24" name="TextBox 23"/>
          <p:cNvSpPr txBox="1"/>
          <p:nvPr/>
        </p:nvSpPr>
        <p:spPr>
          <a:xfrm>
            <a:off x="571500" y="1159846"/>
            <a:ext cx="8001000" cy="523220"/>
          </a:xfrm>
          <a:prstGeom prst="rect">
            <a:avLst/>
          </a:prstGeom>
          <a:noFill/>
        </p:spPr>
        <p:txBody>
          <a:bodyPr wrap="square" rtlCol="0">
            <a:spAutoFit/>
          </a:bodyPr>
          <a:lstStyle/>
          <a:p>
            <a:pPr algn="ctr"/>
            <a:r>
              <a:rPr lang="en-US" sz="2800" dirty="0" smtClean="0"/>
              <a:t>After sounding a crack, was delamination found?</a:t>
            </a:r>
            <a:endParaRPr lang="en-US" sz="2800" dirty="0"/>
          </a:p>
        </p:txBody>
      </p:sp>
    </p:spTree>
    <p:custDataLst>
      <p:tags r:id="rId1"/>
    </p:custDataLst>
    <p:extLst>
      <p:ext uri="{BB962C8B-B14F-4D97-AF65-F5344CB8AC3E}">
        <p14:creationId xmlns:p14="http://schemas.microsoft.com/office/powerpoint/2010/main" val="31978229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Decision Point Continued</a:t>
            </a:r>
            <a:endParaRPr lang="en-US" dirty="0"/>
          </a:p>
        </p:txBody>
      </p:sp>
      <p:sp>
        <p:nvSpPr>
          <p:cNvPr id="5" name="Rounded Rectangular Callout 4"/>
          <p:cNvSpPr/>
          <p:nvPr/>
        </p:nvSpPr>
        <p:spPr>
          <a:xfrm>
            <a:off x="1790700" y="1630726"/>
            <a:ext cx="5562600" cy="723900"/>
          </a:xfrm>
          <a:prstGeom prst="wedgeRoundRectCallout">
            <a:avLst>
              <a:gd name="adj1" fmla="val -79893"/>
              <a:gd name="adj2" fmla="val -66649"/>
              <a:gd name="adj3" fmla="val 16667"/>
            </a:avLst>
          </a:prstGeom>
          <a:solidFill>
            <a:schemeClr val="bg2">
              <a:lumMod val="20000"/>
              <a:lumOff val="80000"/>
            </a:schemeClr>
          </a:solidFill>
          <a:ln w="12700">
            <a:solidFill>
              <a:schemeClr val="bg2">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“But if no delaminated concrete is found, why do I need to fix the crack?”</a:t>
            </a:r>
            <a:endParaRPr lang="en-US" dirty="0">
              <a:solidFill>
                <a:schemeClr val="tx1"/>
              </a:solidFill>
            </a:endParaRPr>
          </a:p>
        </p:txBody>
      </p:sp>
      <p:grpSp>
        <p:nvGrpSpPr>
          <p:cNvPr id="8" name="Group 7"/>
          <p:cNvGrpSpPr/>
          <p:nvPr/>
        </p:nvGrpSpPr>
        <p:grpSpPr>
          <a:xfrm>
            <a:off x="4495110" y="4407373"/>
            <a:ext cx="3372999" cy="1006605"/>
            <a:chOff x="2346589" y="3986267"/>
            <a:chExt cx="13374351" cy="1688264"/>
          </a:xfrm>
        </p:grpSpPr>
        <p:sp>
          <p:nvSpPr>
            <p:cNvPr id="9" name="Rounded Rectangle 8"/>
            <p:cNvSpPr/>
            <p:nvPr/>
          </p:nvSpPr>
          <p:spPr>
            <a:xfrm>
              <a:off x="2346589" y="3986267"/>
              <a:ext cx="13347904" cy="1688264"/>
            </a:xfrm>
            <a:prstGeom prst="roundRect">
              <a:avLst/>
            </a:prstGeom>
            <a:solidFill>
              <a:schemeClr val="bg2">
                <a:lumMod val="20000"/>
                <a:lumOff val="80000"/>
              </a:schemeClr>
            </a:solidFill>
            <a:ln w="12700">
              <a:solidFill>
                <a:schemeClr val="bg2">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10" name="TextBox 9"/>
            <p:cNvSpPr txBox="1"/>
            <p:nvPr/>
          </p:nvSpPr>
          <p:spPr>
            <a:xfrm>
              <a:off x="2477390" y="4036821"/>
              <a:ext cx="13243550" cy="1548596"/>
            </a:xfrm>
            <a:prstGeom prst="rect">
              <a:avLst/>
            </a:prstGeom>
            <a:noFill/>
          </p:spPr>
          <p:txBody>
            <a:bodyPr wrap="square" rtlCol="0">
              <a:spAutoFit/>
            </a:bodyPr>
            <a:lstStyle/>
            <a:p>
              <a:pPr algn="ctr"/>
              <a:r>
                <a:rPr lang="en-US" dirty="0" smtClean="0">
                  <a:solidFill>
                    <a:srgbClr val="C00000"/>
                  </a:solidFill>
                </a:rPr>
                <a:t>ALWAYS</a:t>
              </a:r>
              <a:r>
                <a:rPr lang="en-US" dirty="0" smtClean="0"/>
                <a:t> address the issue as soon as you can. This will save time, money, and labor in the long run.</a:t>
              </a:r>
              <a:endParaRPr lang="en-US" dirty="0"/>
            </a:p>
          </p:txBody>
        </p:sp>
      </p:grpSp>
      <p:sp>
        <p:nvSpPr>
          <p:cNvPr id="11" name="TextBox 10"/>
          <p:cNvSpPr txBox="1"/>
          <p:nvPr/>
        </p:nvSpPr>
        <p:spPr>
          <a:xfrm>
            <a:off x="1275891" y="4437515"/>
            <a:ext cx="3124200" cy="769441"/>
          </a:xfrm>
          <a:prstGeom prst="rect">
            <a:avLst/>
          </a:prstGeom>
          <a:noFill/>
        </p:spPr>
        <p:txBody>
          <a:bodyPr wrap="square" rtlCol="0">
            <a:spAutoFit/>
          </a:bodyPr>
          <a:lstStyle/>
          <a:p>
            <a:r>
              <a:rPr lang="en-US" sz="4400" dirty="0" smtClean="0">
                <a:solidFill>
                  <a:schemeClr val="accent1">
                    <a:lumMod val="50000"/>
                  </a:schemeClr>
                </a:solidFill>
              </a:rPr>
              <a:t>REMEMBER:</a:t>
            </a:r>
            <a:endParaRPr lang="en-US" sz="4400" dirty="0">
              <a:solidFill>
                <a:schemeClr val="accent1">
                  <a:lumMod val="50000"/>
                </a:schemeClr>
              </a:solidFill>
            </a:endParaRPr>
          </a:p>
        </p:txBody>
      </p:sp>
      <p:sp>
        <p:nvSpPr>
          <p:cNvPr id="12" name="Rectangle 11"/>
          <p:cNvSpPr/>
          <p:nvPr/>
        </p:nvSpPr>
        <p:spPr>
          <a:xfrm>
            <a:off x="1057045" y="2895600"/>
            <a:ext cx="7029909" cy="954107"/>
          </a:xfrm>
          <a:prstGeom prst="rect">
            <a:avLst/>
          </a:prstGeom>
        </p:spPr>
        <p:txBody>
          <a:bodyPr wrap="square">
            <a:spAutoFit/>
          </a:bodyPr>
          <a:lstStyle/>
          <a:p>
            <a:pPr marL="0" lvl="1" algn="ctr"/>
            <a:r>
              <a:rPr lang="en-US" sz="2800" dirty="0" smtClean="0"/>
              <a:t>Cracks make it easier for deteriorating agents to access the concrete or reinforcing bar. </a:t>
            </a:r>
            <a:endParaRPr lang="en-US" sz="2800" dirty="0"/>
          </a:p>
        </p:txBody>
      </p:sp>
    </p:spTree>
    <p:custDataLst>
      <p:tags r:id="rId1"/>
    </p:custDataLst>
    <p:extLst>
      <p:ext uri="{BB962C8B-B14F-4D97-AF65-F5344CB8AC3E}">
        <p14:creationId xmlns:p14="http://schemas.microsoft.com/office/powerpoint/2010/main" val="13473122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childTnLst>
                                </p:cTn>
                              </p:par>
                              <p:par>
                                <p:cTn id="8" presetID="10" presetClass="entr" presetSubtype="0"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1000"/>
                                        <p:tgtEl>
                                          <p:spTgt spid="8"/>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914400" y="1120914"/>
            <a:ext cx="7848600" cy="707886"/>
          </a:xfrm>
          <a:prstGeom prst="rect">
            <a:avLst/>
          </a:prstGeom>
          <a:noFill/>
        </p:spPr>
        <p:txBody>
          <a:bodyPr wrap="square" rtlCol="0">
            <a:spAutoFit/>
          </a:bodyPr>
          <a:lstStyle/>
          <a:p>
            <a:r>
              <a:rPr lang="en-US" sz="2000" dirty="0" smtClean="0"/>
              <a:t>If you sound a crack, and </a:t>
            </a:r>
            <a:r>
              <a:rPr lang="en-US" sz="2000" b="1" dirty="0" smtClean="0"/>
              <a:t>DO NOT FIND</a:t>
            </a:r>
            <a:r>
              <a:rPr lang="en-US" sz="2000" b="1" dirty="0" smtClean="0">
                <a:solidFill>
                  <a:schemeClr val="accent1">
                    <a:lumMod val="50000"/>
                  </a:schemeClr>
                </a:solidFill>
              </a:rPr>
              <a:t> </a:t>
            </a:r>
            <a:r>
              <a:rPr lang="en-US" sz="2000" dirty="0" smtClean="0"/>
              <a:t>delaminated concrete around the area, you do not need to remove the concrete.</a:t>
            </a:r>
            <a:endParaRPr lang="en-US" sz="2000" dirty="0"/>
          </a:p>
        </p:txBody>
      </p:sp>
      <p:grpSp>
        <p:nvGrpSpPr>
          <p:cNvPr id="24" name="Group 23"/>
          <p:cNvGrpSpPr/>
          <p:nvPr/>
        </p:nvGrpSpPr>
        <p:grpSpPr>
          <a:xfrm>
            <a:off x="203200" y="1100545"/>
            <a:ext cx="711200" cy="641822"/>
            <a:chOff x="4622800" y="2743200"/>
            <a:chExt cx="711200" cy="641822"/>
          </a:xfrm>
        </p:grpSpPr>
        <p:sp>
          <p:nvSpPr>
            <p:cNvPr id="25" name="Oval 24"/>
            <p:cNvSpPr/>
            <p:nvPr>
              <p:custDataLst>
                <p:tags r:id="rId3"/>
              </p:custDataLst>
            </p:nvPr>
          </p:nvSpPr>
          <p:spPr>
            <a:xfrm>
              <a:off x="4622800" y="2743200"/>
              <a:ext cx="660400" cy="641822"/>
            </a:xfrm>
            <a:prstGeom prst="ellipse">
              <a:avLst/>
            </a:prstGeom>
          </p:spPr>
          <p:style>
            <a:lnRef idx="1">
              <a:schemeClr val="accent2"/>
            </a:lnRef>
            <a:fillRef idx="2">
              <a:schemeClr val="accent2"/>
            </a:fillRef>
            <a:effectRef idx="1">
              <a:schemeClr val="accent2"/>
            </a:effectRef>
            <a:fontRef idx="minor">
              <a:schemeClr val="dk1"/>
            </a:fontRef>
          </p:style>
          <p:txBody>
            <a:bodyPr anchor="ctr"/>
            <a:lstStyle/>
            <a:p>
              <a:pPr algn="ctr" eaLnBrk="0" hangingPunct="0">
                <a:defRPr/>
              </a:pPr>
              <a:endParaRPr lang="en-US" dirty="0"/>
            </a:p>
          </p:txBody>
        </p:sp>
        <p:sp>
          <p:nvSpPr>
            <p:cNvPr id="26" name="TextBox 25"/>
            <p:cNvSpPr txBox="1"/>
            <p:nvPr/>
          </p:nvSpPr>
          <p:spPr>
            <a:xfrm>
              <a:off x="4648200" y="2771723"/>
              <a:ext cx="685800" cy="584775"/>
            </a:xfrm>
            <a:prstGeom prst="rect">
              <a:avLst/>
            </a:prstGeom>
            <a:noFill/>
          </p:spPr>
          <p:txBody>
            <a:bodyPr wrap="square" rtlCol="0">
              <a:spAutoFit/>
            </a:bodyPr>
            <a:lstStyle/>
            <a:p>
              <a:r>
                <a:rPr lang="en-US" sz="3200" dirty="0" smtClean="0"/>
                <a:t>2a</a:t>
              </a:r>
              <a:endParaRPr lang="en-US" sz="3200" dirty="0"/>
            </a:p>
          </p:txBody>
        </p:sp>
      </p:grpSp>
      <p:sp>
        <p:nvSpPr>
          <p:cNvPr id="2" name="Title 1"/>
          <p:cNvSpPr>
            <a:spLocks noGrp="1"/>
          </p:cNvSpPr>
          <p:nvPr>
            <p:ph type="title"/>
          </p:nvPr>
        </p:nvSpPr>
        <p:spPr/>
        <p:txBody>
          <a:bodyPr/>
          <a:lstStyle/>
          <a:p>
            <a:r>
              <a:rPr lang="en-US" dirty="0" smtClean="0"/>
              <a:t>Decision Point</a:t>
            </a:r>
            <a:endParaRPr lang="en-US" dirty="0"/>
          </a:p>
        </p:txBody>
      </p:sp>
      <p:pic>
        <p:nvPicPr>
          <p:cNvPr id="11" name="Picture 10" descr="K:\Training\Projects\Customer\Sphere 1\3_Crack Injection\images\ETI-LV-install-gravity_border.gif"/>
          <p:cNvPicPr>
            <a:picLocks noChangeAspect="1" noChangeArrowheads="1"/>
          </p:cNvPicPr>
          <p:nvPr>
            <p:custDataLst>
              <p:tags r:id="rId2"/>
            </p:custDataLst>
          </p:nvPr>
        </p:nvPicPr>
        <p:blipFill rotWithShape="1">
          <a:blip r:embed="rId6" cstate="print"/>
          <a:srcRect l="21750" t="30119" r="2439" b="3665"/>
          <a:stretch/>
        </p:blipFill>
        <p:spPr bwMode="auto">
          <a:xfrm>
            <a:off x="786412" y="2337580"/>
            <a:ext cx="2755401" cy="1708213"/>
          </a:xfrm>
          <a:prstGeom prst="rect">
            <a:avLst/>
          </a:prstGeom>
          <a:ln>
            <a:noFill/>
          </a:ln>
          <a:effectLst>
            <a:outerShdw blurRad="292100" dist="139700" dir="2700000" algn="tl" rotWithShape="0">
              <a:srgbClr val="333333">
                <a:alpha val="65000"/>
              </a:srgbClr>
            </a:outerShdw>
          </a:effectLst>
        </p:spPr>
      </p:pic>
      <p:sp>
        <p:nvSpPr>
          <p:cNvPr id="12" name="TextBox 11"/>
          <p:cNvSpPr txBox="1"/>
          <p:nvPr/>
        </p:nvSpPr>
        <p:spPr>
          <a:xfrm>
            <a:off x="665093" y="1999026"/>
            <a:ext cx="2998038" cy="338554"/>
          </a:xfrm>
          <a:prstGeom prst="rect">
            <a:avLst/>
          </a:prstGeom>
          <a:noFill/>
        </p:spPr>
        <p:txBody>
          <a:bodyPr wrap="square" rtlCol="0">
            <a:spAutoFit/>
          </a:bodyPr>
          <a:lstStyle/>
          <a:p>
            <a:pPr algn="ctr"/>
            <a:r>
              <a:rPr lang="en-US" sz="1600" i="1" dirty="0" smtClean="0"/>
              <a:t>Gravity-feed epoxy injection</a:t>
            </a:r>
            <a:endParaRPr lang="en-US" sz="1600" i="1" dirty="0"/>
          </a:p>
        </p:txBody>
      </p:sp>
      <p:pic>
        <p:nvPicPr>
          <p:cNvPr id="18" name="Picture 2" descr="K:\Training\Projects\Customer\AIA\Online Courses\Concrete Repair Applications\Images\Flood coating.bmp"/>
          <p:cNvPicPr>
            <a:picLocks noChangeAspect="1" noChangeArrowheads="1"/>
          </p:cNvPicPr>
          <p:nvPr/>
        </p:nvPicPr>
        <p:blipFill rotWithShape="1">
          <a:blip r:embed="rId7">
            <a:extLst>
              <a:ext uri="{28A0092B-C50C-407E-A947-70E740481C1C}">
                <a14:useLocalDpi xmlns:a14="http://schemas.microsoft.com/office/drawing/2010/main" val="0"/>
              </a:ext>
            </a:extLst>
          </a:blip>
          <a:srcRect l="2095" t="3812" r="2614" b="23448"/>
          <a:stretch/>
        </p:blipFill>
        <p:spPr bwMode="auto">
          <a:xfrm>
            <a:off x="761999" y="4646288"/>
            <a:ext cx="2804226" cy="1647623"/>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19" name="TextBox 18"/>
          <p:cNvSpPr txBox="1"/>
          <p:nvPr/>
        </p:nvSpPr>
        <p:spPr>
          <a:xfrm>
            <a:off x="497875" y="4282907"/>
            <a:ext cx="3332475" cy="338554"/>
          </a:xfrm>
          <a:prstGeom prst="rect">
            <a:avLst/>
          </a:prstGeom>
          <a:noFill/>
        </p:spPr>
        <p:txBody>
          <a:bodyPr wrap="square" rtlCol="0">
            <a:spAutoFit/>
          </a:bodyPr>
          <a:lstStyle/>
          <a:p>
            <a:pPr algn="ctr"/>
            <a:r>
              <a:rPr lang="en-US" sz="1600" i="1" dirty="0" smtClean="0"/>
              <a:t>Methyl-methacrylate flood-coating</a:t>
            </a:r>
            <a:endParaRPr lang="en-US" sz="1600" i="1" dirty="0"/>
          </a:p>
        </p:txBody>
      </p:sp>
      <p:sp>
        <p:nvSpPr>
          <p:cNvPr id="27" name="Rounded Rectangle 26"/>
          <p:cNvSpPr/>
          <p:nvPr/>
        </p:nvSpPr>
        <p:spPr>
          <a:xfrm>
            <a:off x="4299457" y="2337580"/>
            <a:ext cx="3956500" cy="2012614"/>
          </a:xfrm>
          <a:prstGeom prst="roundRect">
            <a:avLst/>
          </a:prstGeom>
          <a:solidFill>
            <a:schemeClr val="bg2">
              <a:lumMod val="20000"/>
              <a:lumOff val="80000"/>
            </a:schemeClr>
          </a:solidFill>
          <a:ln w="12700">
            <a:solidFill>
              <a:schemeClr val="bg2">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smtClean="0">
                <a:solidFill>
                  <a:schemeClr val="tx1"/>
                </a:solidFill>
              </a:rPr>
              <a:t>Prepared cracks can be filled a </a:t>
            </a:r>
            <a:r>
              <a:rPr lang="en-US" sz="2400" b="1" dirty="0" smtClean="0">
                <a:solidFill>
                  <a:schemeClr val="tx1"/>
                </a:solidFill>
              </a:rPr>
              <a:t>low-viscosity</a:t>
            </a:r>
            <a:r>
              <a:rPr lang="en-US" sz="2400" dirty="0" smtClean="0">
                <a:solidFill>
                  <a:schemeClr val="tx1"/>
                </a:solidFill>
              </a:rPr>
              <a:t> repair material without removing the surrounding concrete.</a:t>
            </a:r>
            <a:endParaRPr lang="en-US" sz="2400" dirty="0">
              <a:solidFill>
                <a:schemeClr val="tx1"/>
              </a:solidFill>
            </a:endParaRPr>
          </a:p>
        </p:txBody>
      </p:sp>
      <p:sp>
        <p:nvSpPr>
          <p:cNvPr id="17" name="TextBox 16"/>
          <p:cNvSpPr txBox="1"/>
          <p:nvPr/>
        </p:nvSpPr>
        <p:spPr>
          <a:xfrm>
            <a:off x="4293557" y="4621461"/>
            <a:ext cx="3962400" cy="646331"/>
          </a:xfrm>
          <a:prstGeom prst="rect">
            <a:avLst/>
          </a:prstGeom>
          <a:noFill/>
        </p:spPr>
        <p:txBody>
          <a:bodyPr wrap="square" rtlCol="0">
            <a:spAutoFit/>
          </a:bodyPr>
          <a:lstStyle/>
          <a:p>
            <a:pPr algn="ctr"/>
            <a:r>
              <a:rPr lang="en-US" i="1" dirty="0" smtClean="0"/>
              <a:t>We’ll cover how to properly repair a crack later in this course.</a:t>
            </a:r>
            <a:endParaRPr lang="en-US" i="1" dirty="0"/>
          </a:p>
        </p:txBody>
      </p:sp>
    </p:spTree>
    <p:custDataLst>
      <p:tags r:id="rId1"/>
    </p:custDataLst>
    <p:extLst>
      <p:ext uri="{BB962C8B-B14F-4D97-AF65-F5344CB8AC3E}">
        <p14:creationId xmlns:p14="http://schemas.microsoft.com/office/powerpoint/2010/main" val="11550546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childTnLst>
                                </p:cTn>
                              </p:par>
                              <p:par>
                                <p:cTn id="8" presetID="10" presetClass="entr" presetSubtype="0"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1000"/>
                                        <p:tgtEl>
                                          <p:spTgt spid="11"/>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fade">
                                      <p:cBhvr>
                                        <p:cTn id="13" dur="1000"/>
                                        <p:tgtEl>
                                          <p:spTgt spid="19"/>
                                        </p:tgtEl>
                                      </p:cBhvr>
                                    </p:animEffect>
                                  </p:childTnLst>
                                </p:cTn>
                              </p:par>
                              <p:par>
                                <p:cTn id="14" presetID="10" presetClass="entr" presetSubtype="0" fill="hold" nodeType="withEffect">
                                  <p:stCondLst>
                                    <p:cond delay="0"/>
                                  </p:stCondLst>
                                  <p:childTnLst>
                                    <p:set>
                                      <p:cBhvr>
                                        <p:cTn id="15" dur="1" fill="hold">
                                          <p:stCondLst>
                                            <p:cond delay="0"/>
                                          </p:stCondLst>
                                        </p:cTn>
                                        <p:tgtEl>
                                          <p:spTgt spid="18"/>
                                        </p:tgtEl>
                                        <p:attrNameLst>
                                          <p:attrName>style.visibility</p:attrName>
                                        </p:attrNameLst>
                                      </p:cBhvr>
                                      <p:to>
                                        <p:strVal val="visible"/>
                                      </p:to>
                                    </p:set>
                                    <p:animEffect transition="in" filter="fade">
                                      <p:cBhvr>
                                        <p:cTn id="16" dur="1000"/>
                                        <p:tgtEl>
                                          <p:spTgt spid="18"/>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7"/>
                                        </p:tgtEl>
                                        <p:attrNameLst>
                                          <p:attrName>style.visibility</p:attrName>
                                        </p:attrNameLst>
                                      </p:cBhvr>
                                      <p:to>
                                        <p:strVal val="visible"/>
                                      </p:to>
                                    </p:set>
                                    <p:animEffect transition="in" filter="fade">
                                      <p:cBhvr>
                                        <p:cTn id="19" dur="1000"/>
                                        <p:tgtEl>
                                          <p:spTgt spid="27"/>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fade">
                                      <p:cBhvr>
                                        <p:cTn id="22" dur="1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9" grpId="0"/>
      <p:bldP spid="27" grpId="0" animBg="1"/>
      <p:bldP spid="17"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11"/>
          <p:cNvGrpSpPr/>
          <p:nvPr/>
        </p:nvGrpSpPr>
        <p:grpSpPr>
          <a:xfrm>
            <a:off x="190500" y="1110778"/>
            <a:ext cx="703385" cy="641822"/>
            <a:chOff x="515815" y="2743200"/>
            <a:chExt cx="703385" cy="641822"/>
          </a:xfrm>
        </p:grpSpPr>
        <p:sp>
          <p:nvSpPr>
            <p:cNvPr id="13" name="Oval 12"/>
            <p:cNvSpPr/>
            <p:nvPr>
              <p:custDataLst>
                <p:tags r:id="rId2"/>
              </p:custDataLst>
            </p:nvPr>
          </p:nvSpPr>
          <p:spPr>
            <a:xfrm>
              <a:off x="515815" y="2743200"/>
              <a:ext cx="660400" cy="641822"/>
            </a:xfrm>
            <a:prstGeom prst="ellipse">
              <a:avLst/>
            </a:prstGeom>
          </p:spPr>
          <p:style>
            <a:lnRef idx="1">
              <a:schemeClr val="accent2"/>
            </a:lnRef>
            <a:fillRef idx="2">
              <a:schemeClr val="accent2"/>
            </a:fillRef>
            <a:effectRef idx="1">
              <a:schemeClr val="accent2"/>
            </a:effectRef>
            <a:fontRef idx="minor">
              <a:schemeClr val="dk1"/>
            </a:fontRef>
          </p:style>
          <p:txBody>
            <a:bodyPr anchor="ctr"/>
            <a:lstStyle/>
            <a:p>
              <a:pPr algn="ctr" eaLnBrk="0" hangingPunct="0">
                <a:defRPr/>
              </a:pPr>
              <a:endParaRPr lang="en-US" dirty="0"/>
            </a:p>
          </p:txBody>
        </p:sp>
        <p:sp>
          <p:nvSpPr>
            <p:cNvPr id="15" name="TextBox 14"/>
            <p:cNvSpPr txBox="1"/>
            <p:nvPr/>
          </p:nvSpPr>
          <p:spPr>
            <a:xfrm>
              <a:off x="533400" y="2771723"/>
              <a:ext cx="685800" cy="584775"/>
            </a:xfrm>
            <a:prstGeom prst="rect">
              <a:avLst/>
            </a:prstGeom>
            <a:noFill/>
          </p:spPr>
          <p:txBody>
            <a:bodyPr wrap="square" rtlCol="0">
              <a:spAutoFit/>
            </a:bodyPr>
            <a:lstStyle/>
            <a:p>
              <a:r>
                <a:rPr lang="en-US" sz="3200" dirty="0" smtClean="0"/>
                <a:t>2b</a:t>
              </a:r>
              <a:endParaRPr lang="en-US" sz="3200" dirty="0"/>
            </a:p>
          </p:txBody>
        </p:sp>
      </p:grpSp>
      <p:pic>
        <p:nvPicPr>
          <p:cNvPr id="18438" name="Picture 6" descr="K:\Training\Projects\Customer\AIA\Online Courses\Concrete Repair Applications\Images\Demolition hammer.bmp"/>
          <p:cNvPicPr>
            <a:picLocks noChangeAspect="1" noChangeArrowheads="1"/>
          </p:cNvPicPr>
          <p:nvPr/>
        </p:nvPicPr>
        <p:blipFill rotWithShape="1">
          <a:blip r:embed="rId5">
            <a:extLst>
              <a:ext uri="{28A0092B-C50C-407E-A947-70E740481C1C}">
                <a14:useLocalDpi xmlns:a14="http://schemas.microsoft.com/office/drawing/2010/main" val="0"/>
              </a:ext>
            </a:extLst>
          </a:blip>
          <a:srcRect b="4766"/>
          <a:stretch/>
        </p:blipFill>
        <p:spPr bwMode="auto">
          <a:xfrm>
            <a:off x="1098659" y="2509847"/>
            <a:ext cx="2906971" cy="3432243"/>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r>
              <a:rPr lang="en-US" dirty="0" smtClean="0"/>
              <a:t>Remove Delaminated Concrete</a:t>
            </a:r>
            <a:endParaRPr lang="en-US" dirty="0"/>
          </a:p>
        </p:txBody>
      </p:sp>
      <p:sp>
        <p:nvSpPr>
          <p:cNvPr id="9" name="TextBox 8"/>
          <p:cNvSpPr txBox="1"/>
          <p:nvPr/>
        </p:nvSpPr>
        <p:spPr>
          <a:xfrm>
            <a:off x="1371600" y="5942089"/>
            <a:ext cx="2943291" cy="646331"/>
          </a:xfrm>
          <a:prstGeom prst="rect">
            <a:avLst/>
          </a:prstGeom>
          <a:noFill/>
        </p:spPr>
        <p:txBody>
          <a:bodyPr wrap="square" rtlCol="0">
            <a:spAutoFit/>
          </a:bodyPr>
          <a:lstStyle/>
          <a:p>
            <a:pPr algn="ctr"/>
            <a:r>
              <a:rPr lang="en-US" dirty="0" smtClean="0"/>
              <a:t>Use a 15 lb. chipping hammer to remove concrete</a:t>
            </a:r>
            <a:endParaRPr lang="en-US" dirty="0"/>
          </a:p>
        </p:txBody>
      </p:sp>
      <p:sp>
        <p:nvSpPr>
          <p:cNvPr id="17" name="TextBox 16"/>
          <p:cNvSpPr txBox="1"/>
          <p:nvPr/>
        </p:nvSpPr>
        <p:spPr>
          <a:xfrm>
            <a:off x="893885" y="2247723"/>
            <a:ext cx="3733800" cy="400110"/>
          </a:xfrm>
          <a:prstGeom prst="rect">
            <a:avLst/>
          </a:prstGeom>
          <a:noFill/>
        </p:spPr>
        <p:txBody>
          <a:bodyPr wrap="square" rtlCol="0">
            <a:spAutoFit/>
          </a:bodyPr>
          <a:lstStyle/>
          <a:p>
            <a:pPr algn="ctr"/>
            <a:r>
              <a:rPr lang="en-US" sz="2000" dirty="0" smtClean="0">
                <a:solidFill>
                  <a:schemeClr val="accent1">
                    <a:lumMod val="50000"/>
                  </a:schemeClr>
                </a:solidFill>
              </a:rPr>
              <a:t>Chipping Hammer</a:t>
            </a:r>
            <a:endParaRPr lang="en-US" sz="2000" dirty="0">
              <a:solidFill>
                <a:schemeClr val="accent1">
                  <a:lumMod val="50000"/>
                </a:schemeClr>
              </a:solidFill>
            </a:endParaRPr>
          </a:p>
        </p:txBody>
      </p:sp>
      <p:sp>
        <p:nvSpPr>
          <p:cNvPr id="11" name="TextBox 10"/>
          <p:cNvSpPr txBox="1"/>
          <p:nvPr/>
        </p:nvSpPr>
        <p:spPr>
          <a:xfrm>
            <a:off x="790509" y="1077745"/>
            <a:ext cx="8353491" cy="707886"/>
          </a:xfrm>
          <a:prstGeom prst="rect">
            <a:avLst/>
          </a:prstGeom>
          <a:noFill/>
        </p:spPr>
        <p:txBody>
          <a:bodyPr wrap="square" rtlCol="0">
            <a:spAutoFit/>
          </a:bodyPr>
          <a:lstStyle/>
          <a:p>
            <a:r>
              <a:rPr lang="en-US" sz="2000" dirty="0" smtClean="0"/>
              <a:t>If you sound a crack, and </a:t>
            </a:r>
            <a:r>
              <a:rPr lang="en-US" sz="2000" b="1" dirty="0" smtClean="0"/>
              <a:t>FIND</a:t>
            </a:r>
            <a:r>
              <a:rPr lang="en-US" sz="2000" dirty="0" smtClean="0"/>
              <a:t> delaminated concrete, you need to remove and replace the concrete and continue with the following steps in this section.</a:t>
            </a:r>
            <a:endParaRPr lang="en-US" sz="2000" dirty="0"/>
          </a:p>
        </p:txBody>
      </p:sp>
      <p:sp>
        <p:nvSpPr>
          <p:cNvPr id="6" name="TextBox 5"/>
          <p:cNvSpPr txBox="1"/>
          <p:nvPr/>
        </p:nvSpPr>
        <p:spPr>
          <a:xfrm>
            <a:off x="1261741" y="1815776"/>
            <a:ext cx="3449515" cy="369332"/>
          </a:xfrm>
          <a:prstGeom prst="rect">
            <a:avLst/>
          </a:prstGeom>
          <a:noFill/>
        </p:spPr>
        <p:txBody>
          <a:bodyPr wrap="square" rtlCol="0">
            <a:spAutoFit/>
          </a:bodyPr>
          <a:lstStyle/>
          <a:p>
            <a:pPr algn="ctr"/>
            <a:r>
              <a:rPr lang="en-US" i="1" dirty="0" smtClean="0"/>
              <a:t>Common way to remove concrete:</a:t>
            </a:r>
            <a:endParaRPr lang="en-US" i="1" dirty="0"/>
          </a:p>
        </p:txBody>
      </p:sp>
      <p:sp>
        <p:nvSpPr>
          <p:cNvPr id="14" name="TextBox 13"/>
          <p:cNvSpPr txBox="1"/>
          <p:nvPr/>
        </p:nvSpPr>
        <p:spPr>
          <a:xfrm>
            <a:off x="4707712" y="2509847"/>
            <a:ext cx="3756091" cy="1815882"/>
          </a:xfrm>
          <a:prstGeom prst="rect">
            <a:avLst/>
          </a:prstGeom>
          <a:noFill/>
        </p:spPr>
        <p:txBody>
          <a:bodyPr wrap="square" rtlCol="0">
            <a:spAutoFit/>
          </a:bodyPr>
          <a:lstStyle/>
          <a:p>
            <a:pPr algn="ctr"/>
            <a:r>
              <a:rPr lang="en-US" sz="2800" dirty="0" smtClean="0"/>
              <a:t>Chipping hammers larger than 15 lb. could bruise good concrete!</a:t>
            </a:r>
          </a:p>
          <a:p>
            <a:pPr algn="ctr"/>
            <a:r>
              <a:rPr lang="en-US" sz="2800" dirty="0" smtClean="0"/>
              <a:t> Use with care.</a:t>
            </a:r>
            <a:endParaRPr lang="en-US" sz="2800" dirty="0"/>
          </a:p>
        </p:txBody>
      </p:sp>
      <p:sp>
        <p:nvSpPr>
          <p:cNvPr id="16" name="TextBox 15"/>
          <p:cNvSpPr txBox="1"/>
          <p:nvPr/>
        </p:nvSpPr>
        <p:spPr>
          <a:xfrm>
            <a:off x="4711256" y="4439668"/>
            <a:ext cx="3752547" cy="1200329"/>
          </a:xfrm>
          <a:prstGeom prst="rect">
            <a:avLst/>
          </a:prstGeom>
          <a:noFill/>
        </p:spPr>
        <p:txBody>
          <a:bodyPr wrap="square" rtlCol="0">
            <a:spAutoFit/>
          </a:bodyPr>
          <a:lstStyle/>
          <a:p>
            <a:pPr algn="ctr"/>
            <a:r>
              <a:rPr lang="en-US" dirty="0" smtClean="0"/>
              <a:t>After using a demolition hammer, check for micro-cracking of the substrate that could be caused by the hammer.</a:t>
            </a:r>
            <a:endParaRPr lang="en-US" dirty="0"/>
          </a:p>
        </p:txBody>
      </p:sp>
    </p:spTree>
    <p:custDataLst>
      <p:tags r:id="rId1"/>
    </p:custDataLst>
    <p:extLst>
      <p:ext uri="{BB962C8B-B14F-4D97-AF65-F5344CB8AC3E}">
        <p14:creationId xmlns:p14="http://schemas.microsoft.com/office/powerpoint/2010/main" val="35625803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fade">
                                      <p:cBhvr>
                                        <p:cTn id="10" dur="1000"/>
                                        <p:tgtEl>
                                          <p:spTgt spid="17"/>
                                        </p:tgtEl>
                                      </p:cBhvr>
                                    </p:animEffect>
                                  </p:childTnLst>
                                </p:cTn>
                              </p:par>
                              <p:par>
                                <p:cTn id="11" presetID="10" presetClass="entr" presetSubtype="0" fill="hold" nodeType="withEffect">
                                  <p:stCondLst>
                                    <p:cond delay="0"/>
                                  </p:stCondLst>
                                  <p:childTnLst>
                                    <p:set>
                                      <p:cBhvr>
                                        <p:cTn id="12" dur="1" fill="hold">
                                          <p:stCondLst>
                                            <p:cond delay="0"/>
                                          </p:stCondLst>
                                        </p:cTn>
                                        <p:tgtEl>
                                          <p:spTgt spid="18438"/>
                                        </p:tgtEl>
                                        <p:attrNameLst>
                                          <p:attrName>style.visibility</p:attrName>
                                        </p:attrNameLst>
                                      </p:cBhvr>
                                      <p:to>
                                        <p:strVal val="visible"/>
                                      </p:to>
                                    </p:set>
                                    <p:animEffect transition="in" filter="fade">
                                      <p:cBhvr>
                                        <p:cTn id="13" dur="1000"/>
                                        <p:tgtEl>
                                          <p:spTgt spid="18438"/>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1000"/>
                                        <p:tgtEl>
                                          <p:spTgt spid="9"/>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14">
                                            <p:txEl>
                                              <p:pRg st="0" end="0"/>
                                            </p:txEl>
                                          </p:spTgt>
                                        </p:tgtEl>
                                        <p:attrNameLst>
                                          <p:attrName>style.visibility</p:attrName>
                                        </p:attrNameLst>
                                      </p:cBhvr>
                                      <p:to>
                                        <p:strVal val="visible"/>
                                      </p:to>
                                    </p:set>
                                    <p:animEffect transition="in" filter="fade">
                                      <p:cBhvr>
                                        <p:cTn id="21" dur="1000"/>
                                        <p:tgtEl>
                                          <p:spTgt spid="14">
                                            <p:txEl>
                                              <p:pRg st="0" end="0"/>
                                            </p:txEl>
                                          </p:spTgt>
                                        </p:tgtEl>
                                      </p:cBhvr>
                                    </p:animEffect>
                                  </p:childTnLst>
                                </p:cTn>
                              </p:par>
                              <p:par>
                                <p:cTn id="22" presetID="10" presetClass="entr" presetSubtype="0" fill="hold" nodeType="withEffect">
                                  <p:stCondLst>
                                    <p:cond delay="0"/>
                                  </p:stCondLst>
                                  <p:childTnLst>
                                    <p:set>
                                      <p:cBhvr>
                                        <p:cTn id="23" dur="1" fill="hold">
                                          <p:stCondLst>
                                            <p:cond delay="0"/>
                                          </p:stCondLst>
                                        </p:cTn>
                                        <p:tgtEl>
                                          <p:spTgt spid="14">
                                            <p:txEl>
                                              <p:pRg st="1" end="1"/>
                                            </p:txEl>
                                          </p:spTgt>
                                        </p:tgtEl>
                                        <p:attrNameLst>
                                          <p:attrName>style.visibility</p:attrName>
                                        </p:attrNameLst>
                                      </p:cBhvr>
                                      <p:to>
                                        <p:strVal val="visible"/>
                                      </p:to>
                                    </p:set>
                                    <p:animEffect transition="in" filter="fade">
                                      <p:cBhvr>
                                        <p:cTn id="24" dur="1000"/>
                                        <p:tgtEl>
                                          <p:spTgt spid="14">
                                            <p:txEl>
                                              <p:pRg st="1" end="1"/>
                                            </p:txEl>
                                          </p:spTgt>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fade">
                                      <p:cBhvr>
                                        <p:cTn id="27"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7" grpId="0"/>
      <p:bldP spid="6" grpId="0"/>
      <p:bldP spid="16"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11"/>
          <p:cNvGrpSpPr/>
          <p:nvPr/>
        </p:nvGrpSpPr>
        <p:grpSpPr>
          <a:xfrm>
            <a:off x="190500" y="1110778"/>
            <a:ext cx="703385" cy="641822"/>
            <a:chOff x="515815" y="2743200"/>
            <a:chExt cx="703385" cy="641822"/>
          </a:xfrm>
        </p:grpSpPr>
        <p:sp>
          <p:nvSpPr>
            <p:cNvPr id="13" name="Oval 12"/>
            <p:cNvSpPr/>
            <p:nvPr>
              <p:custDataLst>
                <p:tags r:id="rId2"/>
              </p:custDataLst>
            </p:nvPr>
          </p:nvSpPr>
          <p:spPr>
            <a:xfrm>
              <a:off x="515815" y="2743200"/>
              <a:ext cx="660400" cy="641822"/>
            </a:xfrm>
            <a:prstGeom prst="ellipse">
              <a:avLst/>
            </a:prstGeom>
          </p:spPr>
          <p:style>
            <a:lnRef idx="1">
              <a:schemeClr val="accent2"/>
            </a:lnRef>
            <a:fillRef idx="2">
              <a:schemeClr val="accent2"/>
            </a:fillRef>
            <a:effectRef idx="1">
              <a:schemeClr val="accent2"/>
            </a:effectRef>
            <a:fontRef idx="minor">
              <a:schemeClr val="dk1"/>
            </a:fontRef>
          </p:style>
          <p:txBody>
            <a:bodyPr anchor="ctr"/>
            <a:lstStyle/>
            <a:p>
              <a:pPr algn="ctr" eaLnBrk="0" hangingPunct="0">
                <a:defRPr/>
              </a:pPr>
              <a:endParaRPr lang="en-US" dirty="0"/>
            </a:p>
          </p:txBody>
        </p:sp>
        <p:sp>
          <p:nvSpPr>
            <p:cNvPr id="15" name="TextBox 14"/>
            <p:cNvSpPr txBox="1"/>
            <p:nvPr/>
          </p:nvSpPr>
          <p:spPr>
            <a:xfrm>
              <a:off x="533400" y="2771723"/>
              <a:ext cx="685800" cy="584775"/>
            </a:xfrm>
            <a:prstGeom prst="rect">
              <a:avLst/>
            </a:prstGeom>
            <a:noFill/>
          </p:spPr>
          <p:txBody>
            <a:bodyPr wrap="square" rtlCol="0">
              <a:spAutoFit/>
            </a:bodyPr>
            <a:lstStyle/>
            <a:p>
              <a:r>
                <a:rPr lang="en-US" sz="3200" dirty="0" smtClean="0"/>
                <a:t>2b</a:t>
              </a:r>
              <a:endParaRPr lang="en-US" sz="3200" dirty="0"/>
            </a:p>
          </p:txBody>
        </p:sp>
      </p:grpSp>
      <p:sp>
        <p:nvSpPr>
          <p:cNvPr id="2" name="Title 1"/>
          <p:cNvSpPr>
            <a:spLocks noGrp="1"/>
          </p:cNvSpPr>
          <p:nvPr>
            <p:ph type="title"/>
          </p:nvPr>
        </p:nvSpPr>
        <p:spPr/>
        <p:txBody>
          <a:bodyPr/>
          <a:lstStyle/>
          <a:p>
            <a:r>
              <a:rPr lang="en-US" dirty="0" smtClean="0"/>
              <a:t>Remove Delaminated Concrete</a:t>
            </a:r>
            <a:endParaRPr lang="en-US" dirty="0"/>
          </a:p>
        </p:txBody>
      </p:sp>
      <p:pic>
        <p:nvPicPr>
          <p:cNvPr id="18437" name="Picture 5" descr="K:\Training\Projects\Customer\AIA\Online Courses\Concrete Repair Applications\Images\Hydrodemolition.bmp"/>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370036" y="1981200"/>
            <a:ext cx="3058258" cy="3025969"/>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1032265" y="5002480"/>
            <a:ext cx="3733800" cy="923330"/>
          </a:xfrm>
          <a:prstGeom prst="rect">
            <a:avLst/>
          </a:prstGeom>
          <a:noFill/>
        </p:spPr>
        <p:txBody>
          <a:bodyPr wrap="square" rtlCol="0">
            <a:spAutoFit/>
          </a:bodyPr>
          <a:lstStyle/>
          <a:p>
            <a:pPr algn="ctr"/>
            <a:r>
              <a:rPr lang="en-US" dirty="0" smtClean="0"/>
              <a:t>Uses water under high pressure directed against the surface</a:t>
            </a:r>
            <a:r>
              <a:rPr lang="en-US" dirty="0"/>
              <a:t> </a:t>
            </a:r>
            <a:r>
              <a:rPr lang="en-US" dirty="0" smtClean="0"/>
              <a:t>to remove concrete.</a:t>
            </a:r>
          </a:p>
        </p:txBody>
      </p:sp>
      <p:sp>
        <p:nvSpPr>
          <p:cNvPr id="6" name="TextBox 5"/>
          <p:cNvSpPr txBox="1"/>
          <p:nvPr/>
        </p:nvSpPr>
        <p:spPr>
          <a:xfrm>
            <a:off x="1032265" y="1247022"/>
            <a:ext cx="7718551" cy="400110"/>
          </a:xfrm>
          <a:prstGeom prst="rect">
            <a:avLst/>
          </a:prstGeom>
          <a:noFill/>
        </p:spPr>
        <p:txBody>
          <a:bodyPr wrap="square" rtlCol="0">
            <a:spAutoFit/>
          </a:bodyPr>
          <a:lstStyle/>
          <a:p>
            <a:r>
              <a:rPr lang="en-US" sz="2000" dirty="0" smtClean="0"/>
              <a:t>Another common way to remove concrete uses </a:t>
            </a:r>
            <a:r>
              <a:rPr lang="en-US" sz="2000" b="1" dirty="0" err="1" smtClean="0"/>
              <a:t>hydrodemolition</a:t>
            </a:r>
            <a:r>
              <a:rPr lang="en-US" sz="2000" dirty="0" smtClean="0"/>
              <a:t>.</a:t>
            </a:r>
            <a:endParaRPr lang="en-US" sz="2000" dirty="0"/>
          </a:p>
        </p:txBody>
      </p:sp>
      <p:sp>
        <p:nvSpPr>
          <p:cNvPr id="7" name="TextBox 6"/>
          <p:cNvSpPr txBox="1"/>
          <p:nvPr/>
        </p:nvSpPr>
        <p:spPr>
          <a:xfrm>
            <a:off x="5003033" y="2688104"/>
            <a:ext cx="3314700" cy="1754326"/>
          </a:xfrm>
          <a:prstGeom prst="rect">
            <a:avLst/>
          </a:prstGeom>
          <a:noFill/>
        </p:spPr>
        <p:txBody>
          <a:bodyPr wrap="square" rtlCol="0">
            <a:spAutoFit/>
          </a:bodyPr>
          <a:lstStyle/>
          <a:p>
            <a:r>
              <a:rPr lang="en-US" i="1" dirty="0" smtClean="0">
                <a:solidFill>
                  <a:schemeClr val="accent1">
                    <a:lumMod val="50000"/>
                  </a:schemeClr>
                </a:solidFill>
              </a:rPr>
              <a:t>Advantages</a:t>
            </a:r>
          </a:p>
          <a:p>
            <a:pPr marL="285750" indent="-285750">
              <a:buFont typeface="Arial" panose="020B0604020202020204" pitchFamily="34" charset="0"/>
              <a:buChar char="•"/>
            </a:pPr>
            <a:r>
              <a:rPr lang="en-US" dirty="0" smtClean="0"/>
              <a:t>Ideal for removing concrete around embedded rebar</a:t>
            </a:r>
          </a:p>
          <a:p>
            <a:pPr marL="285750" indent="-285750">
              <a:buFont typeface="Arial" panose="020B0604020202020204" pitchFamily="34" charset="0"/>
              <a:buChar char="•"/>
            </a:pPr>
            <a:endParaRPr lang="en-US" dirty="0" smtClean="0"/>
          </a:p>
          <a:p>
            <a:pPr marL="285750" indent="-285750">
              <a:buFont typeface="Arial" panose="020B0604020202020204" pitchFamily="34" charset="0"/>
              <a:buChar char="•"/>
            </a:pPr>
            <a:r>
              <a:rPr lang="en-US" dirty="0" smtClean="0"/>
              <a:t>Can be used to break up rust on the rebar if present</a:t>
            </a:r>
          </a:p>
        </p:txBody>
      </p:sp>
      <p:sp>
        <p:nvSpPr>
          <p:cNvPr id="18" name="TextBox 17"/>
          <p:cNvSpPr txBox="1"/>
          <p:nvPr/>
        </p:nvSpPr>
        <p:spPr>
          <a:xfrm>
            <a:off x="5003033" y="4840069"/>
            <a:ext cx="3314700" cy="646331"/>
          </a:xfrm>
          <a:prstGeom prst="rect">
            <a:avLst/>
          </a:prstGeom>
          <a:noFill/>
        </p:spPr>
        <p:txBody>
          <a:bodyPr wrap="square" rtlCol="0">
            <a:spAutoFit/>
          </a:bodyPr>
          <a:lstStyle/>
          <a:p>
            <a:r>
              <a:rPr lang="en-US" i="1" dirty="0" smtClean="0">
                <a:solidFill>
                  <a:schemeClr val="accent1">
                    <a:lumMod val="50000"/>
                  </a:schemeClr>
                </a:solidFill>
              </a:rPr>
              <a:t>Disadvantages</a:t>
            </a:r>
          </a:p>
          <a:p>
            <a:pPr marL="285750" indent="-285750">
              <a:buFont typeface="Arial" panose="020B0604020202020204" pitchFamily="34" charset="0"/>
              <a:buChar char="•"/>
            </a:pPr>
            <a:r>
              <a:rPr lang="en-US" dirty="0" smtClean="0"/>
              <a:t>Can be costly</a:t>
            </a:r>
          </a:p>
        </p:txBody>
      </p:sp>
      <p:sp>
        <p:nvSpPr>
          <p:cNvPr id="3" name="Rectangle 2"/>
          <p:cNvSpPr/>
          <p:nvPr/>
        </p:nvSpPr>
        <p:spPr>
          <a:xfrm>
            <a:off x="509683" y="5925810"/>
            <a:ext cx="8382000" cy="738664"/>
          </a:xfrm>
          <a:prstGeom prst="rect">
            <a:avLst/>
          </a:prstGeom>
        </p:spPr>
        <p:txBody>
          <a:bodyPr wrap="square">
            <a:spAutoFit/>
          </a:bodyPr>
          <a:lstStyle/>
          <a:p>
            <a:pPr>
              <a:defRPr/>
            </a:pPr>
            <a:r>
              <a:rPr lang="en-US" sz="1400" dirty="0"/>
              <a:t>Refer to </a:t>
            </a:r>
            <a:r>
              <a:rPr lang="en-US" sz="1400" b="1" dirty="0"/>
              <a:t>ACI 546R-14 </a:t>
            </a:r>
            <a:r>
              <a:rPr lang="en-US" sz="1400" i="1" dirty="0"/>
              <a:t>Guide to Concrete Repair</a:t>
            </a:r>
            <a:r>
              <a:rPr lang="en-US" sz="1400" dirty="0"/>
              <a:t> for an in-depth explanation and assessment of alternative concrete removal </a:t>
            </a:r>
            <a:r>
              <a:rPr lang="en-US" sz="1400" dirty="0" smtClean="0"/>
              <a:t>methods. </a:t>
            </a:r>
            <a:r>
              <a:rPr lang="en-US" sz="1400" dirty="0"/>
              <a:t>This guide also explores in which instances certain concrete removal methods would be preferred. </a:t>
            </a:r>
          </a:p>
        </p:txBody>
      </p:sp>
      <p:pic>
        <p:nvPicPr>
          <p:cNvPr id="14" name="Picture 2" descr="C:\Users\ccoughlin\AppData\Local\Microsoft\Windows\Temporary Internet Files\Content.IE5\YD5T8R8I\large-Magnifying-Glass-33.3-13475[1].gif"/>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90500" y="6000305"/>
            <a:ext cx="319183" cy="307934"/>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15"/>
          <p:cNvPicPr>
            <a:picLocks noChangeAspect="1"/>
          </p:cNvPicPr>
          <p:nvPr/>
        </p:nvPicPr>
        <p:blipFill>
          <a:blip r:embed="rId7"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93248" y="6474006"/>
            <a:ext cx="380936" cy="380936"/>
          </a:xfrm>
          <a:prstGeom prst="rect">
            <a:avLst/>
          </a:prstGeom>
        </p:spPr>
      </p:pic>
    </p:spTree>
    <p:custDataLst>
      <p:tags r:id="rId1"/>
    </p:custDataLst>
    <p:extLst>
      <p:ext uri="{BB962C8B-B14F-4D97-AF65-F5344CB8AC3E}">
        <p14:creationId xmlns:p14="http://schemas.microsoft.com/office/powerpoint/2010/main" val="11438669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8437"/>
                                        </p:tgtEl>
                                        <p:attrNameLst>
                                          <p:attrName>style.visibility</p:attrName>
                                        </p:attrNameLst>
                                      </p:cBhvr>
                                      <p:to>
                                        <p:strVal val="visible"/>
                                      </p:to>
                                    </p:set>
                                    <p:animEffect transition="in" filter="fade">
                                      <p:cBhvr>
                                        <p:cTn id="7" dur="1000"/>
                                        <p:tgtEl>
                                          <p:spTgt spid="1843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10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7">
                                            <p:txEl>
                                              <p:pRg st="0" end="0"/>
                                            </p:txEl>
                                          </p:spTgt>
                                        </p:tgtEl>
                                        <p:attrNameLst>
                                          <p:attrName>style.visibility</p:attrName>
                                        </p:attrNameLst>
                                      </p:cBhvr>
                                      <p:to>
                                        <p:strVal val="visible"/>
                                      </p:to>
                                    </p:set>
                                    <p:animEffect transition="in" filter="fade">
                                      <p:cBhvr>
                                        <p:cTn id="15" dur="1000"/>
                                        <p:tgtEl>
                                          <p:spTgt spid="7">
                                            <p:txEl>
                                              <p:pRg st="0" end="0"/>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7">
                                            <p:txEl>
                                              <p:pRg st="1" end="1"/>
                                            </p:txEl>
                                          </p:spTgt>
                                        </p:tgtEl>
                                        <p:attrNameLst>
                                          <p:attrName>style.visibility</p:attrName>
                                        </p:attrNameLst>
                                      </p:cBhvr>
                                      <p:to>
                                        <p:strVal val="visible"/>
                                      </p:to>
                                    </p:set>
                                    <p:animEffect transition="in" filter="fade">
                                      <p:cBhvr>
                                        <p:cTn id="18" dur="1000"/>
                                        <p:tgtEl>
                                          <p:spTgt spid="7">
                                            <p:txEl>
                                              <p:pRg st="1" end="1"/>
                                            </p:txEl>
                                          </p:spTgt>
                                        </p:tgtEl>
                                      </p:cBhvr>
                                    </p:animEffect>
                                  </p:childTnLst>
                                </p:cTn>
                              </p:par>
                              <p:par>
                                <p:cTn id="19" presetID="10" presetClass="entr" presetSubtype="0" fill="hold" nodeType="withEffect">
                                  <p:stCondLst>
                                    <p:cond delay="0"/>
                                  </p:stCondLst>
                                  <p:childTnLst>
                                    <p:set>
                                      <p:cBhvr>
                                        <p:cTn id="20" dur="1" fill="hold">
                                          <p:stCondLst>
                                            <p:cond delay="0"/>
                                          </p:stCondLst>
                                        </p:cTn>
                                        <p:tgtEl>
                                          <p:spTgt spid="7">
                                            <p:txEl>
                                              <p:pRg st="3" end="3"/>
                                            </p:txEl>
                                          </p:spTgt>
                                        </p:tgtEl>
                                        <p:attrNameLst>
                                          <p:attrName>style.visibility</p:attrName>
                                        </p:attrNameLst>
                                      </p:cBhvr>
                                      <p:to>
                                        <p:strVal val="visible"/>
                                      </p:to>
                                    </p:set>
                                    <p:animEffect transition="in" filter="fade">
                                      <p:cBhvr>
                                        <p:cTn id="21" dur="1000"/>
                                        <p:tgtEl>
                                          <p:spTgt spid="7">
                                            <p:txEl>
                                              <p:pRg st="3" end="3"/>
                                            </p:txEl>
                                          </p:spTgt>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fade">
                                      <p:cBhvr>
                                        <p:cTn id="24" dur="1000"/>
                                        <p:tgtEl>
                                          <p:spTgt spid="18"/>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fade">
                                      <p:cBhvr>
                                        <p:cTn id="29" dur="1000"/>
                                        <p:tgtEl>
                                          <p:spTgt spid="14"/>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8" grpId="0"/>
      <p:bldP spid="3"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9" name="Picture 3" descr="K:\Training\Projects\Customer\AIA\Online Courses\Concrete Repair Applications\Images\Mark perimeter.bmp"/>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5300" y="1585699"/>
            <a:ext cx="3257550" cy="436245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r>
              <a:rPr lang="en-US" dirty="0" smtClean="0"/>
              <a:t>Mark the Perimeter</a:t>
            </a:r>
            <a:endParaRPr lang="en-US" dirty="0"/>
          </a:p>
        </p:txBody>
      </p:sp>
      <p:sp>
        <p:nvSpPr>
          <p:cNvPr id="4" name="Oval 3"/>
          <p:cNvSpPr/>
          <p:nvPr/>
        </p:nvSpPr>
        <p:spPr>
          <a:xfrm>
            <a:off x="190500" y="1100545"/>
            <a:ext cx="660400" cy="641822"/>
          </a:xfrm>
          <a:prstGeom prst="ellipse">
            <a:avLst/>
          </a:prstGeom>
        </p:spPr>
        <p:style>
          <a:lnRef idx="1">
            <a:schemeClr val="accent2"/>
          </a:lnRef>
          <a:fillRef idx="2">
            <a:schemeClr val="accent2"/>
          </a:fillRef>
          <a:effectRef idx="1">
            <a:schemeClr val="accent2"/>
          </a:effectRef>
          <a:fontRef idx="minor">
            <a:schemeClr val="dk1"/>
          </a:fontRef>
        </p:style>
        <p:txBody>
          <a:bodyPr anchor="ctr"/>
          <a:lstStyle/>
          <a:p>
            <a:pPr algn="ctr" eaLnBrk="0" hangingPunct="0">
              <a:defRPr/>
            </a:pPr>
            <a:r>
              <a:rPr lang="en-US" sz="3200" dirty="0"/>
              <a:t>3</a:t>
            </a:r>
            <a:endParaRPr lang="en-US" dirty="0"/>
          </a:p>
        </p:txBody>
      </p:sp>
      <p:sp>
        <p:nvSpPr>
          <p:cNvPr id="3" name="TextBox 2"/>
          <p:cNvSpPr txBox="1"/>
          <p:nvPr/>
        </p:nvSpPr>
        <p:spPr>
          <a:xfrm>
            <a:off x="4257675" y="2057400"/>
            <a:ext cx="4267200" cy="2062103"/>
          </a:xfrm>
          <a:prstGeom prst="rect">
            <a:avLst/>
          </a:prstGeom>
          <a:noFill/>
        </p:spPr>
        <p:txBody>
          <a:bodyPr wrap="square" rtlCol="0">
            <a:spAutoFit/>
          </a:bodyPr>
          <a:lstStyle/>
          <a:p>
            <a:pPr algn="ctr"/>
            <a:r>
              <a:rPr lang="en-US" sz="3200" dirty="0" smtClean="0"/>
              <a:t>Next, you will need to mark the perimeter of where you are going to remove the concrete.</a:t>
            </a:r>
            <a:endParaRPr lang="en-US" sz="3200" dirty="0"/>
          </a:p>
        </p:txBody>
      </p:sp>
      <p:sp>
        <p:nvSpPr>
          <p:cNvPr id="7" name="TextBox 6"/>
          <p:cNvSpPr txBox="1"/>
          <p:nvPr/>
        </p:nvSpPr>
        <p:spPr>
          <a:xfrm>
            <a:off x="4105275" y="4478977"/>
            <a:ext cx="4572000" cy="830997"/>
          </a:xfrm>
          <a:prstGeom prst="rect">
            <a:avLst/>
          </a:prstGeom>
          <a:noFill/>
        </p:spPr>
        <p:txBody>
          <a:bodyPr wrap="square" rtlCol="0">
            <a:spAutoFit/>
          </a:bodyPr>
          <a:lstStyle/>
          <a:p>
            <a:pPr algn="ctr"/>
            <a:r>
              <a:rPr lang="en-US" sz="2400" dirty="0">
                <a:solidFill>
                  <a:schemeClr val="accent1">
                    <a:lumMod val="50000"/>
                  </a:schemeClr>
                </a:solidFill>
              </a:rPr>
              <a:t>Y</a:t>
            </a:r>
            <a:r>
              <a:rPr lang="en-US" sz="2400" dirty="0" smtClean="0">
                <a:solidFill>
                  <a:schemeClr val="accent1">
                    <a:lumMod val="50000"/>
                  </a:schemeClr>
                </a:solidFill>
              </a:rPr>
              <a:t>ou should mark the perimeter in the easiest possible configuration. </a:t>
            </a:r>
            <a:endParaRPr lang="en-US" sz="2400" dirty="0">
              <a:solidFill>
                <a:schemeClr val="accent1">
                  <a:lumMod val="50000"/>
                </a:schemeClr>
              </a:solidFill>
            </a:endParaRPr>
          </a:p>
        </p:txBody>
      </p:sp>
    </p:spTree>
    <p:custDataLst>
      <p:tags r:id="rId1"/>
    </p:custDataLst>
    <p:extLst>
      <p:ext uri="{BB962C8B-B14F-4D97-AF65-F5344CB8AC3E}">
        <p14:creationId xmlns:p14="http://schemas.microsoft.com/office/powerpoint/2010/main" val="8742368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urved Right Arrow 4"/>
          <p:cNvSpPr/>
          <p:nvPr/>
        </p:nvSpPr>
        <p:spPr>
          <a:xfrm rot="4105047">
            <a:off x="3945429" y="1200396"/>
            <a:ext cx="1170715" cy="3718230"/>
          </a:xfrm>
          <a:prstGeom prst="curvedRightArrow">
            <a:avLst/>
          </a:prstGeom>
          <a:solidFill>
            <a:schemeClr val="bg2">
              <a:lumMod val="20000"/>
              <a:lumOff val="80000"/>
            </a:schemeClr>
          </a:solidFill>
          <a:ln w="12700">
            <a:solidFill>
              <a:schemeClr val="bg2">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 name="Title 1"/>
          <p:cNvSpPr>
            <a:spLocks noGrp="1"/>
          </p:cNvSpPr>
          <p:nvPr>
            <p:ph type="title"/>
          </p:nvPr>
        </p:nvSpPr>
        <p:spPr/>
        <p:txBody>
          <a:bodyPr/>
          <a:lstStyle/>
          <a:p>
            <a:r>
              <a:rPr lang="en-US" dirty="0" smtClean="0"/>
              <a:t>Mark the Perimeter</a:t>
            </a:r>
            <a:endParaRPr lang="en-US" dirty="0"/>
          </a:p>
        </p:txBody>
      </p:sp>
      <p:sp>
        <p:nvSpPr>
          <p:cNvPr id="4" name="Oval 3"/>
          <p:cNvSpPr/>
          <p:nvPr/>
        </p:nvSpPr>
        <p:spPr>
          <a:xfrm>
            <a:off x="190500" y="1100545"/>
            <a:ext cx="660400" cy="641822"/>
          </a:xfrm>
          <a:prstGeom prst="ellipse">
            <a:avLst/>
          </a:prstGeom>
        </p:spPr>
        <p:style>
          <a:lnRef idx="1">
            <a:schemeClr val="accent2"/>
          </a:lnRef>
          <a:fillRef idx="2">
            <a:schemeClr val="accent2"/>
          </a:fillRef>
          <a:effectRef idx="1">
            <a:schemeClr val="accent2"/>
          </a:effectRef>
          <a:fontRef idx="minor">
            <a:schemeClr val="dk1"/>
          </a:fontRef>
        </p:style>
        <p:txBody>
          <a:bodyPr anchor="ctr"/>
          <a:lstStyle/>
          <a:p>
            <a:pPr algn="ctr" eaLnBrk="0" hangingPunct="0">
              <a:defRPr/>
            </a:pPr>
            <a:r>
              <a:rPr lang="en-US" sz="3200" dirty="0"/>
              <a:t>3</a:t>
            </a:r>
            <a:endParaRPr lang="en-US" dirty="0"/>
          </a:p>
        </p:txBody>
      </p:sp>
      <p:pic>
        <p:nvPicPr>
          <p:cNvPr id="19460" name="Picture 4" descr="K:\Training\Projects\Customer\AIA\Online Courses\Concrete Repair Applications\Images\Correct delaminated cut.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14600" y="4273062"/>
            <a:ext cx="1774825" cy="2278062"/>
          </a:xfrm>
          <a:prstGeom prst="rect">
            <a:avLst/>
          </a:prstGeom>
          <a:noFill/>
          <a:effectLst>
            <a:glow rad="228600">
              <a:schemeClr val="accent6">
                <a:satMod val="175000"/>
                <a:alpha val="40000"/>
              </a:schemeClr>
            </a:glow>
          </a:effectLst>
          <a:extLst>
            <a:ext uri="{909E8E84-426E-40DD-AFC4-6F175D3DCCD1}">
              <a14:hiddenFill xmlns:a14="http://schemas.microsoft.com/office/drawing/2010/main">
                <a:solidFill>
                  <a:srgbClr val="FFFFFF"/>
                </a:solidFill>
              </a14:hiddenFill>
            </a:ext>
          </a:extLst>
        </p:spPr>
      </p:pic>
      <p:pic>
        <p:nvPicPr>
          <p:cNvPr id="19461" name="Picture 5" descr="K:\Training\Projects\Customer\AIA\Online Courses\Concrete Repair Applications\Images\Incorrect delaminated cut.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705600" y="4192380"/>
            <a:ext cx="1720850" cy="2278062"/>
          </a:xfrm>
          <a:prstGeom prst="rect">
            <a:avLst/>
          </a:prstGeom>
          <a:noFill/>
          <a:extLst>
            <a:ext uri="{909E8E84-426E-40DD-AFC4-6F175D3DCCD1}">
              <a14:hiddenFill xmlns:a14="http://schemas.microsoft.com/office/drawing/2010/main">
                <a:solidFill>
                  <a:srgbClr val="FFFFFF"/>
                </a:solidFill>
              </a14:hiddenFill>
            </a:ext>
          </a:extLst>
        </p:spPr>
      </p:pic>
      <p:pic>
        <p:nvPicPr>
          <p:cNvPr id="19462" name="Picture 6" descr="K:\Training\Projects\Customer\AIA\Online Courses\Concrete Repair Applications\Images\Delaminated area1.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637211" y="1330024"/>
            <a:ext cx="1720850" cy="2282825"/>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rot="20385141">
            <a:off x="6245584" y="5433892"/>
            <a:ext cx="2749550" cy="584775"/>
          </a:xfrm>
          <a:prstGeom prst="rect">
            <a:avLst/>
          </a:prstGeom>
          <a:noFill/>
        </p:spPr>
        <p:txBody>
          <a:bodyPr wrap="square" rtlCol="0">
            <a:spAutoFit/>
          </a:bodyPr>
          <a:lstStyle/>
          <a:p>
            <a:pPr algn="ctr"/>
            <a:r>
              <a:rPr lang="en-US" sz="3200" b="1" dirty="0" smtClean="0">
                <a:solidFill>
                  <a:srgbClr val="C00000"/>
                </a:solidFill>
              </a:rPr>
              <a:t>INCORRECT</a:t>
            </a:r>
            <a:endParaRPr lang="en-US" sz="3200" b="1" dirty="0">
              <a:solidFill>
                <a:srgbClr val="C00000"/>
              </a:solidFill>
            </a:endParaRPr>
          </a:p>
        </p:txBody>
      </p:sp>
      <p:sp>
        <p:nvSpPr>
          <p:cNvPr id="14" name="TextBox 13"/>
          <p:cNvSpPr txBox="1"/>
          <p:nvPr/>
        </p:nvSpPr>
        <p:spPr>
          <a:xfrm rot="20385141">
            <a:off x="2027237" y="5039024"/>
            <a:ext cx="2749550" cy="584775"/>
          </a:xfrm>
          <a:prstGeom prst="rect">
            <a:avLst/>
          </a:prstGeom>
          <a:noFill/>
        </p:spPr>
        <p:txBody>
          <a:bodyPr wrap="square" rtlCol="0">
            <a:spAutoFit/>
          </a:bodyPr>
          <a:lstStyle/>
          <a:p>
            <a:pPr algn="ctr"/>
            <a:r>
              <a:rPr lang="en-US" sz="3200" b="1" dirty="0" smtClean="0">
                <a:solidFill>
                  <a:srgbClr val="006600"/>
                </a:solidFill>
              </a:rPr>
              <a:t>CORRECT</a:t>
            </a:r>
            <a:endParaRPr lang="en-US" sz="3200" b="1" dirty="0">
              <a:solidFill>
                <a:srgbClr val="006600"/>
              </a:solidFill>
            </a:endParaRPr>
          </a:p>
        </p:txBody>
      </p:sp>
      <p:sp>
        <p:nvSpPr>
          <p:cNvPr id="10" name="Oval 9"/>
          <p:cNvSpPr/>
          <p:nvPr/>
        </p:nvSpPr>
        <p:spPr>
          <a:xfrm>
            <a:off x="7214389" y="4410247"/>
            <a:ext cx="871539" cy="381000"/>
          </a:xfrm>
          <a:prstGeom prst="ellipse">
            <a:avLst/>
          </a:prstGeom>
          <a:noFill/>
          <a:ln w="38100">
            <a:solidFill>
              <a:srgbClr val="FFCC66"/>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p:cNvSpPr txBox="1"/>
          <p:nvPr/>
        </p:nvSpPr>
        <p:spPr>
          <a:xfrm>
            <a:off x="1529298" y="1330024"/>
            <a:ext cx="3055215" cy="1015663"/>
          </a:xfrm>
          <a:prstGeom prst="rect">
            <a:avLst/>
          </a:prstGeom>
          <a:noFill/>
        </p:spPr>
        <p:txBody>
          <a:bodyPr wrap="square" rtlCol="0">
            <a:spAutoFit/>
          </a:bodyPr>
          <a:lstStyle/>
          <a:p>
            <a:pPr algn="ctr"/>
            <a:r>
              <a:rPr lang="en-US" sz="2000" dirty="0" smtClean="0"/>
              <a:t>Let’s say this is a diagram of where the concrete has delaminated.</a:t>
            </a:r>
            <a:endParaRPr lang="en-US" sz="2000" dirty="0"/>
          </a:p>
        </p:txBody>
      </p:sp>
      <p:cxnSp>
        <p:nvCxnSpPr>
          <p:cNvPr id="12" name="Straight Arrow Connector 11"/>
          <p:cNvCxnSpPr>
            <a:stCxn id="7" idx="3"/>
          </p:cNvCxnSpPr>
          <p:nvPr/>
        </p:nvCxnSpPr>
        <p:spPr bwMode="auto">
          <a:xfrm>
            <a:off x="4584513" y="1837856"/>
            <a:ext cx="901887" cy="0"/>
          </a:xfrm>
          <a:prstGeom prst="straightConnector1">
            <a:avLst/>
          </a:prstGeom>
          <a:ln w="38100">
            <a:headEnd type="none" w="med" len="med"/>
            <a:tailEnd type="arrow"/>
          </a:ln>
        </p:spPr>
        <p:style>
          <a:lnRef idx="1">
            <a:schemeClr val="dk1"/>
          </a:lnRef>
          <a:fillRef idx="0">
            <a:schemeClr val="dk1"/>
          </a:fillRef>
          <a:effectRef idx="0">
            <a:schemeClr val="dk1"/>
          </a:effectRef>
          <a:fontRef idx="minor">
            <a:schemeClr val="tx1"/>
          </a:fontRef>
        </p:style>
      </p:cxnSp>
      <p:sp>
        <p:nvSpPr>
          <p:cNvPr id="21" name="TextBox 20"/>
          <p:cNvSpPr txBox="1"/>
          <p:nvPr/>
        </p:nvSpPr>
        <p:spPr>
          <a:xfrm>
            <a:off x="190500" y="4377090"/>
            <a:ext cx="2171700" cy="1938992"/>
          </a:xfrm>
          <a:prstGeom prst="rect">
            <a:avLst/>
          </a:prstGeom>
          <a:noFill/>
        </p:spPr>
        <p:txBody>
          <a:bodyPr wrap="square" rtlCol="0">
            <a:spAutoFit/>
          </a:bodyPr>
          <a:lstStyle/>
          <a:p>
            <a:pPr algn="ctr"/>
            <a:r>
              <a:rPr lang="en-US" sz="2000" dirty="0" smtClean="0"/>
              <a:t>This would be the correct formation to cut.</a:t>
            </a:r>
          </a:p>
          <a:p>
            <a:pPr algn="ctr"/>
            <a:endParaRPr lang="en-US" sz="2000" dirty="0"/>
          </a:p>
          <a:p>
            <a:pPr algn="ctr"/>
            <a:r>
              <a:rPr lang="en-US" sz="2000" i="1" dirty="0" smtClean="0"/>
              <a:t>Simple, rectangular layout</a:t>
            </a:r>
          </a:p>
        </p:txBody>
      </p:sp>
      <p:sp>
        <p:nvSpPr>
          <p:cNvPr id="15" name="Rectangle 14"/>
          <p:cNvSpPr/>
          <p:nvPr/>
        </p:nvSpPr>
        <p:spPr>
          <a:xfrm>
            <a:off x="4676136" y="4231315"/>
            <a:ext cx="1922150" cy="1938992"/>
          </a:xfrm>
          <a:prstGeom prst="rect">
            <a:avLst/>
          </a:prstGeom>
        </p:spPr>
        <p:txBody>
          <a:bodyPr wrap="square">
            <a:spAutoFit/>
          </a:bodyPr>
          <a:lstStyle/>
          <a:p>
            <a:pPr algn="ctr"/>
            <a:r>
              <a:rPr lang="en-US" sz="2000" dirty="0"/>
              <a:t>We don’t want to make the concrete “go around corners.” It will crack at these locations.</a:t>
            </a:r>
          </a:p>
        </p:txBody>
      </p:sp>
    </p:spTree>
    <p:custDataLst>
      <p:tags r:id="rId1"/>
    </p:custDataLst>
    <p:extLst>
      <p:ext uri="{BB962C8B-B14F-4D97-AF65-F5344CB8AC3E}">
        <p14:creationId xmlns:p14="http://schemas.microsoft.com/office/powerpoint/2010/main" val="42083270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childTnLst>
                                </p:cTn>
                              </p:par>
                              <p:par>
                                <p:cTn id="8" presetID="10" presetClass="entr" presetSubtype="0" fill="hold"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1000"/>
                                        <p:tgtEl>
                                          <p:spTgt spid="12"/>
                                        </p:tgtEl>
                                      </p:cBhvr>
                                    </p:animEffect>
                                  </p:childTnLst>
                                </p:cTn>
                              </p:par>
                              <p:par>
                                <p:cTn id="11" presetID="10" presetClass="entr" presetSubtype="0" fill="hold" nodeType="withEffect">
                                  <p:stCondLst>
                                    <p:cond delay="0"/>
                                  </p:stCondLst>
                                  <p:childTnLst>
                                    <p:set>
                                      <p:cBhvr>
                                        <p:cTn id="12" dur="1" fill="hold">
                                          <p:stCondLst>
                                            <p:cond delay="0"/>
                                          </p:stCondLst>
                                        </p:cTn>
                                        <p:tgtEl>
                                          <p:spTgt spid="19462"/>
                                        </p:tgtEl>
                                        <p:attrNameLst>
                                          <p:attrName>style.visibility</p:attrName>
                                        </p:attrNameLst>
                                      </p:cBhvr>
                                      <p:to>
                                        <p:strVal val="visible"/>
                                      </p:to>
                                    </p:set>
                                    <p:animEffect transition="in" filter="fade">
                                      <p:cBhvr>
                                        <p:cTn id="13" dur="1000"/>
                                        <p:tgtEl>
                                          <p:spTgt spid="19462"/>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1" fill="hold" grpId="0" nodeType="click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wipe(up)">
                                      <p:cBhvr>
                                        <p:cTn id="18" dur="1000"/>
                                        <p:tgtEl>
                                          <p:spTgt spid="5"/>
                                        </p:tgtEl>
                                      </p:cBhvr>
                                    </p:animEffect>
                                  </p:childTnLst>
                                </p:cTn>
                              </p:par>
                            </p:childTnLst>
                          </p:cTn>
                        </p:par>
                        <p:par>
                          <p:cTn id="19" fill="hold">
                            <p:stCondLst>
                              <p:cond delay="1000"/>
                            </p:stCondLst>
                            <p:childTnLst>
                              <p:par>
                                <p:cTn id="20" presetID="10" presetClass="entr" presetSubtype="0" fill="hold" nodeType="afterEffect">
                                  <p:stCondLst>
                                    <p:cond delay="0"/>
                                  </p:stCondLst>
                                  <p:childTnLst>
                                    <p:set>
                                      <p:cBhvr>
                                        <p:cTn id="21" dur="1" fill="hold">
                                          <p:stCondLst>
                                            <p:cond delay="0"/>
                                          </p:stCondLst>
                                        </p:cTn>
                                        <p:tgtEl>
                                          <p:spTgt spid="19460"/>
                                        </p:tgtEl>
                                        <p:attrNameLst>
                                          <p:attrName>style.visibility</p:attrName>
                                        </p:attrNameLst>
                                      </p:cBhvr>
                                      <p:to>
                                        <p:strVal val="visible"/>
                                      </p:to>
                                    </p:set>
                                    <p:animEffect transition="in" filter="fade">
                                      <p:cBhvr>
                                        <p:cTn id="22" dur="1000"/>
                                        <p:tgtEl>
                                          <p:spTgt spid="19460"/>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fade">
                                      <p:cBhvr>
                                        <p:cTn id="25" dur="1000"/>
                                        <p:tgtEl>
                                          <p:spTgt spid="14"/>
                                        </p:tgtEl>
                                      </p:cBhvr>
                                    </p:animEffect>
                                  </p:childTnLst>
                                </p:cTn>
                              </p:par>
                              <p:par>
                                <p:cTn id="26" presetID="10" presetClass="entr" presetSubtype="0" fill="hold" nodeType="withEffect">
                                  <p:stCondLst>
                                    <p:cond delay="0"/>
                                  </p:stCondLst>
                                  <p:childTnLst>
                                    <p:set>
                                      <p:cBhvr>
                                        <p:cTn id="27" dur="1" fill="hold">
                                          <p:stCondLst>
                                            <p:cond delay="0"/>
                                          </p:stCondLst>
                                        </p:cTn>
                                        <p:tgtEl>
                                          <p:spTgt spid="21">
                                            <p:txEl>
                                              <p:pRg st="0" end="0"/>
                                            </p:txEl>
                                          </p:spTgt>
                                        </p:tgtEl>
                                        <p:attrNameLst>
                                          <p:attrName>style.visibility</p:attrName>
                                        </p:attrNameLst>
                                      </p:cBhvr>
                                      <p:to>
                                        <p:strVal val="visible"/>
                                      </p:to>
                                    </p:set>
                                    <p:animEffect transition="in" filter="fade">
                                      <p:cBhvr>
                                        <p:cTn id="28" dur="1000"/>
                                        <p:tgtEl>
                                          <p:spTgt spid="21">
                                            <p:txEl>
                                              <p:pRg st="0" end="0"/>
                                            </p:txEl>
                                          </p:spTgt>
                                        </p:tgtEl>
                                      </p:cBhvr>
                                    </p:animEffect>
                                  </p:childTnLst>
                                </p:cTn>
                              </p:par>
                              <p:par>
                                <p:cTn id="29" presetID="10" presetClass="entr" presetSubtype="0" fill="hold" nodeType="withEffect">
                                  <p:stCondLst>
                                    <p:cond delay="0"/>
                                  </p:stCondLst>
                                  <p:childTnLst>
                                    <p:set>
                                      <p:cBhvr>
                                        <p:cTn id="30" dur="1" fill="hold">
                                          <p:stCondLst>
                                            <p:cond delay="0"/>
                                          </p:stCondLst>
                                        </p:cTn>
                                        <p:tgtEl>
                                          <p:spTgt spid="21">
                                            <p:txEl>
                                              <p:pRg st="2" end="2"/>
                                            </p:txEl>
                                          </p:spTgt>
                                        </p:tgtEl>
                                        <p:attrNameLst>
                                          <p:attrName>style.visibility</p:attrName>
                                        </p:attrNameLst>
                                      </p:cBhvr>
                                      <p:to>
                                        <p:strVal val="visible"/>
                                      </p:to>
                                    </p:set>
                                    <p:animEffect transition="in" filter="fade">
                                      <p:cBhvr>
                                        <p:cTn id="31" dur="1000"/>
                                        <p:tgtEl>
                                          <p:spTgt spid="21">
                                            <p:txEl>
                                              <p:pRg st="2" end="2"/>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15"/>
                                        </p:tgtEl>
                                        <p:attrNameLst>
                                          <p:attrName>style.visibility</p:attrName>
                                        </p:attrNameLst>
                                      </p:cBhvr>
                                      <p:to>
                                        <p:strVal val="visible"/>
                                      </p:to>
                                    </p:set>
                                    <p:animEffect transition="in" filter="fade">
                                      <p:cBhvr>
                                        <p:cTn id="36" dur="1000"/>
                                        <p:tgtEl>
                                          <p:spTgt spid="15"/>
                                        </p:tgtEl>
                                      </p:cBhvr>
                                    </p:animEffect>
                                  </p:childTnLst>
                                </p:cTn>
                              </p:par>
                              <p:par>
                                <p:cTn id="37" presetID="10" presetClass="entr" presetSubtype="0" fill="hold" nodeType="withEffect">
                                  <p:stCondLst>
                                    <p:cond delay="0"/>
                                  </p:stCondLst>
                                  <p:childTnLst>
                                    <p:set>
                                      <p:cBhvr>
                                        <p:cTn id="38" dur="1" fill="hold">
                                          <p:stCondLst>
                                            <p:cond delay="0"/>
                                          </p:stCondLst>
                                        </p:cTn>
                                        <p:tgtEl>
                                          <p:spTgt spid="19461"/>
                                        </p:tgtEl>
                                        <p:attrNameLst>
                                          <p:attrName>style.visibility</p:attrName>
                                        </p:attrNameLst>
                                      </p:cBhvr>
                                      <p:to>
                                        <p:strVal val="visible"/>
                                      </p:to>
                                    </p:set>
                                    <p:animEffect transition="in" filter="fade">
                                      <p:cBhvr>
                                        <p:cTn id="39" dur="1000"/>
                                        <p:tgtEl>
                                          <p:spTgt spid="19461"/>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6"/>
                                        </p:tgtEl>
                                        <p:attrNameLst>
                                          <p:attrName>style.visibility</p:attrName>
                                        </p:attrNameLst>
                                      </p:cBhvr>
                                      <p:to>
                                        <p:strVal val="visible"/>
                                      </p:to>
                                    </p:set>
                                    <p:animEffect transition="in" filter="fade">
                                      <p:cBhvr>
                                        <p:cTn id="42" dur="1000"/>
                                        <p:tgtEl>
                                          <p:spTgt spid="6"/>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10"/>
                                        </p:tgtEl>
                                        <p:attrNameLst>
                                          <p:attrName>style.visibility</p:attrName>
                                        </p:attrNameLst>
                                      </p:cBhvr>
                                      <p:to>
                                        <p:strVal val="visible"/>
                                      </p:to>
                                    </p:set>
                                    <p:animEffect transition="in" filter="fade">
                                      <p:cBhvr>
                                        <p:cTn id="45"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14" grpId="0"/>
      <p:bldP spid="10" grpId="0" animBg="1"/>
      <p:bldP spid="7" grpId="0"/>
      <p:bldP spid="15"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Saw Cut the Perimeter</a:t>
            </a:r>
            <a:endParaRPr lang="en-US" dirty="0"/>
          </a:p>
        </p:txBody>
      </p:sp>
      <p:pic>
        <p:nvPicPr>
          <p:cNvPr id="6" name="Picture 3" descr="K:\Training\Projects\Customer\AIA\Online Courses\Concrete Repair Applications\Images\Saw cutting perimeter.bmp"/>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9918" y="1905000"/>
            <a:ext cx="3609975" cy="4371975"/>
          </a:xfrm>
          <a:prstGeom prst="rect">
            <a:avLst/>
          </a:prstGeom>
          <a:noFill/>
          <a:extLst>
            <a:ext uri="{909E8E84-426E-40DD-AFC4-6F175D3DCCD1}">
              <a14:hiddenFill xmlns:a14="http://schemas.microsoft.com/office/drawing/2010/main">
                <a:solidFill>
                  <a:srgbClr val="FFFFFF"/>
                </a:solidFill>
              </a14:hiddenFill>
            </a:ext>
          </a:extLst>
        </p:spPr>
      </p:pic>
      <p:sp>
        <p:nvSpPr>
          <p:cNvPr id="8" name="Oval 7"/>
          <p:cNvSpPr/>
          <p:nvPr/>
        </p:nvSpPr>
        <p:spPr>
          <a:xfrm>
            <a:off x="190500" y="1100545"/>
            <a:ext cx="660400" cy="641822"/>
          </a:xfrm>
          <a:prstGeom prst="ellipse">
            <a:avLst/>
          </a:prstGeom>
        </p:spPr>
        <p:style>
          <a:lnRef idx="1">
            <a:schemeClr val="accent2"/>
          </a:lnRef>
          <a:fillRef idx="2">
            <a:schemeClr val="accent2"/>
          </a:fillRef>
          <a:effectRef idx="1">
            <a:schemeClr val="accent2"/>
          </a:effectRef>
          <a:fontRef idx="minor">
            <a:schemeClr val="dk1"/>
          </a:fontRef>
        </p:style>
        <p:txBody>
          <a:bodyPr anchor="ctr"/>
          <a:lstStyle/>
          <a:p>
            <a:pPr algn="ctr" eaLnBrk="0" hangingPunct="0">
              <a:defRPr/>
            </a:pPr>
            <a:r>
              <a:rPr lang="en-US" sz="3200" dirty="0"/>
              <a:t>4</a:t>
            </a:r>
            <a:endParaRPr lang="en-US" dirty="0"/>
          </a:p>
        </p:txBody>
      </p:sp>
      <p:pic>
        <p:nvPicPr>
          <p:cNvPr id="14" name="Picture 4" descr="K:\Training\Projects\Customer\AIA\Online Courses\Concrete Repair Applications\Images\Cutting.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478177" y="1542924"/>
            <a:ext cx="4120515" cy="2743200"/>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22532" name="Picture 4" descr="K:\Training\Projects\Customer\AIA\Online Courses\Concrete Repair Applications\Images\exposed rebar after cut away.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547667" y="5157519"/>
            <a:ext cx="1514475" cy="1620466"/>
          </a:xfrm>
          <a:prstGeom prst="rect">
            <a:avLst/>
          </a:prstGeom>
          <a:noFill/>
          <a:extLst>
            <a:ext uri="{909E8E84-426E-40DD-AFC4-6F175D3DCCD1}">
              <a14:hiddenFill xmlns:a14="http://schemas.microsoft.com/office/drawing/2010/main">
                <a:solidFill>
                  <a:srgbClr val="FFFFFF"/>
                </a:solidFill>
              </a14:hiddenFill>
            </a:ext>
          </a:extLst>
        </p:spPr>
      </p:pic>
      <p:grpSp>
        <p:nvGrpSpPr>
          <p:cNvPr id="21" name="Group 20"/>
          <p:cNvGrpSpPr/>
          <p:nvPr/>
        </p:nvGrpSpPr>
        <p:grpSpPr>
          <a:xfrm>
            <a:off x="4804412" y="5967752"/>
            <a:ext cx="3468044" cy="495915"/>
            <a:chOff x="2523511" y="4019305"/>
            <a:chExt cx="13374347" cy="615703"/>
          </a:xfrm>
        </p:grpSpPr>
        <p:sp>
          <p:nvSpPr>
            <p:cNvPr id="22" name="Rounded Rectangle 21"/>
            <p:cNvSpPr/>
            <p:nvPr/>
          </p:nvSpPr>
          <p:spPr>
            <a:xfrm>
              <a:off x="2523511" y="4019305"/>
              <a:ext cx="13374347" cy="615703"/>
            </a:xfrm>
            <a:prstGeom prst="roundRect">
              <a:avLst/>
            </a:prstGeom>
            <a:solidFill>
              <a:schemeClr val="bg2">
                <a:lumMod val="20000"/>
                <a:lumOff val="80000"/>
              </a:schemeClr>
            </a:solidFill>
            <a:ln w="12700">
              <a:solidFill>
                <a:schemeClr val="bg2">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TextBox 22"/>
            <p:cNvSpPr txBox="1"/>
            <p:nvPr/>
          </p:nvSpPr>
          <p:spPr>
            <a:xfrm>
              <a:off x="2621466" y="4104310"/>
              <a:ext cx="13243551" cy="496756"/>
            </a:xfrm>
            <a:prstGeom prst="rect">
              <a:avLst/>
            </a:prstGeom>
            <a:noFill/>
          </p:spPr>
          <p:txBody>
            <a:bodyPr wrap="square" rtlCol="0">
              <a:spAutoFit/>
            </a:bodyPr>
            <a:lstStyle/>
            <a:p>
              <a:pPr algn="ctr"/>
              <a:r>
                <a:rPr lang="en-US" sz="2000" dirty="0" smtClean="0">
                  <a:solidFill>
                    <a:srgbClr val="C00000"/>
                  </a:solidFill>
                </a:rPr>
                <a:t>Do not cut the reinforcing bar!</a:t>
              </a:r>
              <a:endParaRPr lang="en-US" sz="2000" dirty="0">
                <a:solidFill>
                  <a:srgbClr val="C00000"/>
                </a:solidFill>
              </a:endParaRPr>
            </a:p>
          </p:txBody>
        </p:sp>
      </p:grpSp>
      <p:sp>
        <p:nvSpPr>
          <p:cNvPr id="3" name="TextBox 2"/>
          <p:cNvSpPr txBox="1"/>
          <p:nvPr/>
        </p:nvSpPr>
        <p:spPr>
          <a:xfrm>
            <a:off x="850900" y="1221401"/>
            <a:ext cx="3411377" cy="400110"/>
          </a:xfrm>
          <a:prstGeom prst="rect">
            <a:avLst/>
          </a:prstGeom>
          <a:noFill/>
        </p:spPr>
        <p:txBody>
          <a:bodyPr wrap="square" rtlCol="0">
            <a:spAutoFit/>
          </a:bodyPr>
          <a:lstStyle/>
          <a:p>
            <a:r>
              <a:rPr lang="en-US" sz="2000" dirty="0" smtClean="0"/>
              <a:t>Next, saw cut the perimeter.</a:t>
            </a:r>
            <a:endParaRPr lang="en-US" sz="2000" dirty="0"/>
          </a:p>
        </p:txBody>
      </p:sp>
      <p:sp>
        <p:nvSpPr>
          <p:cNvPr id="15" name="TextBox 14"/>
          <p:cNvSpPr txBox="1"/>
          <p:nvPr/>
        </p:nvSpPr>
        <p:spPr>
          <a:xfrm>
            <a:off x="4202449" y="4495800"/>
            <a:ext cx="4671970" cy="1323439"/>
          </a:xfrm>
          <a:prstGeom prst="rect">
            <a:avLst/>
          </a:prstGeom>
          <a:noFill/>
        </p:spPr>
        <p:txBody>
          <a:bodyPr wrap="square" rtlCol="0">
            <a:spAutoFit/>
          </a:bodyPr>
          <a:lstStyle/>
          <a:p>
            <a:pPr algn="ctr"/>
            <a:r>
              <a:rPr lang="en-US" sz="2000" dirty="0" smtClean="0"/>
              <a:t>After saw cutting, remove all concrete within the saw cut area. This means you will remove </a:t>
            </a:r>
            <a:r>
              <a:rPr lang="en-US" sz="2000" i="1" dirty="0" smtClean="0"/>
              <a:t>some</a:t>
            </a:r>
            <a:r>
              <a:rPr lang="en-US" sz="2000" dirty="0" smtClean="0"/>
              <a:t> sound concrete to ensure a simple, geometric configuration.</a:t>
            </a:r>
            <a:endParaRPr lang="en-US" sz="2000" dirty="0"/>
          </a:p>
        </p:txBody>
      </p:sp>
    </p:spTree>
    <p:custDataLst>
      <p:tags r:id="rId1"/>
    </p:custDataLst>
    <p:extLst>
      <p:ext uri="{BB962C8B-B14F-4D97-AF65-F5344CB8AC3E}">
        <p14:creationId xmlns:p14="http://schemas.microsoft.com/office/powerpoint/2010/main" val="9668719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Undercut Reinforcing Bar</a:t>
            </a:r>
            <a:endParaRPr lang="en-US" dirty="0"/>
          </a:p>
        </p:txBody>
      </p:sp>
      <p:sp>
        <p:nvSpPr>
          <p:cNvPr id="4" name="Oval 3"/>
          <p:cNvSpPr/>
          <p:nvPr/>
        </p:nvSpPr>
        <p:spPr>
          <a:xfrm>
            <a:off x="190500" y="1100545"/>
            <a:ext cx="660400" cy="641822"/>
          </a:xfrm>
          <a:prstGeom prst="ellipse">
            <a:avLst/>
          </a:prstGeom>
        </p:spPr>
        <p:style>
          <a:lnRef idx="1">
            <a:schemeClr val="accent2"/>
          </a:lnRef>
          <a:fillRef idx="2">
            <a:schemeClr val="accent2"/>
          </a:fillRef>
          <a:effectRef idx="1">
            <a:schemeClr val="accent2"/>
          </a:effectRef>
          <a:fontRef idx="minor">
            <a:schemeClr val="dk1"/>
          </a:fontRef>
        </p:style>
        <p:txBody>
          <a:bodyPr anchor="ctr"/>
          <a:lstStyle/>
          <a:p>
            <a:pPr algn="ctr" eaLnBrk="0" hangingPunct="0">
              <a:defRPr/>
            </a:pPr>
            <a:r>
              <a:rPr lang="en-US" sz="3200" dirty="0"/>
              <a:t>5</a:t>
            </a:r>
            <a:endParaRPr lang="en-US" dirty="0"/>
          </a:p>
        </p:txBody>
      </p:sp>
      <p:sp>
        <p:nvSpPr>
          <p:cNvPr id="5" name="TextBox 4"/>
          <p:cNvSpPr txBox="1"/>
          <p:nvPr/>
        </p:nvSpPr>
        <p:spPr>
          <a:xfrm>
            <a:off x="858429" y="1172865"/>
            <a:ext cx="7667953" cy="523220"/>
          </a:xfrm>
          <a:prstGeom prst="rect">
            <a:avLst/>
          </a:prstGeom>
          <a:noFill/>
        </p:spPr>
        <p:txBody>
          <a:bodyPr wrap="square" rtlCol="0">
            <a:spAutoFit/>
          </a:bodyPr>
          <a:lstStyle/>
          <a:p>
            <a:r>
              <a:rPr lang="en-US" sz="2800" dirty="0"/>
              <a:t>U</a:t>
            </a:r>
            <a:r>
              <a:rPr lang="en-US" sz="2800" dirty="0" smtClean="0"/>
              <a:t>ndercut the rebar.</a:t>
            </a:r>
            <a:endParaRPr lang="en-US" sz="2800" dirty="0"/>
          </a:p>
        </p:txBody>
      </p:sp>
      <p:grpSp>
        <p:nvGrpSpPr>
          <p:cNvPr id="3" name="Group 2"/>
          <p:cNvGrpSpPr/>
          <p:nvPr/>
        </p:nvGrpSpPr>
        <p:grpSpPr>
          <a:xfrm>
            <a:off x="4822652" y="3351241"/>
            <a:ext cx="4616830" cy="2685517"/>
            <a:chOff x="734359" y="1473099"/>
            <a:chExt cx="3997325" cy="2363787"/>
          </a:xfrm>
        </p:grpSpPr>
        <p:sp>
          <p:nvSpPr>
            <p:cNvPr id="18" name="Rectangle 6"/>
            <p:cNvSpPr>
              <a:spLocks noChangeArrowheads="1"/>
            </p:cNvSpPr>
            <p:nvPr>
              <p:custDataLst>
                <p:tags r:id="rId2"/>
              </p:custDataLst>
            </p:nvPr>
          </p:nvSpPr>
          <p:spPr bwMode="auto">
            <a:xfrm>
              <a:off x="734359" y="2455761"/>
              <a:ext cx="2246313" cy="1381125"/>
            </a:xfrm>
            <a:prstGeom prst="rect">
              <a:avLst/>
            </a:prstGeom>
            <a:solidFill>
              <a:srgbClr val="DDDDDD"/>
            </a:solidFill>
            <a:ln w="9525">
              <a:miter lim="800000"/>
              <a:headEnd/>
              <a:tailEnd/>
            </a:ln>
            <a:effectLst/>
            <a:scene3d>
              <a:camera prst="legacyPerspectiveFront">
                <a:rot lat="1500000" lon="1500000" rev="0"/>
              </a:camera>
              <a:lightRig rig="legacyFlat2" dir="b"/>
            </a:scene3d>
            <a:sp3d extrusionH="5688000" prstMaterial="legacyMatte">
              <a:bevelT w="13500" h="13500" prst="angle"/>
              <a:bevelB w="13500" h="13500" prst="angle"/>
              <a:extrusionClr>
                <a:srgbClr val="DDDDDD"/>
              </a:extrusionClr>
            </a:sp3d>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flatTx/>
            </a:bodyPr>
            <a:lstStyle/>
            <a:p>
              <a:pPr algn="ctr" eaLnBrk="1" hangingPunct="1"/>
              <a:endParaRPr lang="en-US" altLang="en-US">
                <a:latin typeface="Arial" charset="0"/>
              </a:endParaRPr>
            </a:p>
          </p:txBody>
        </p:sp>
        <p:sp>
          <p:nvSpPr>
            <p:cNvPr id="19" name="Freeform 7"/>
            <p:cNvSpPr>
              <a:spLocks/>
            </p:cNvSpPr>
            <p:nvPr>
              <p:custDataLst>
                <p:tags r:id="rId3"/>
              </p:custDataLst>
            </p:nvPr>
          </p:nvSpPr>
          <p:spPr bwMode="auto">
            <a:xfrm>
              <a:off x="2175809" y="1735036"/>
              <a:ext cx="1116013" cy="1069975"/>
            </a:xfrm>
            <a:custGeom>
              <a:avLst/>
              <a:gdLst>
                <a:gd name="T0" fmla="*/ 703 w 703"/>
                <a:gd name="T1" fmla="*/ 0 h 674"/>
                <a:gd name="T2" fmla="*/ 575 w 703"/>
                <a:gd name="T3" fmla="*/ 187 h 674"/>
                <a:gd name="T4" fmla="*/ 536 w 703"/>
                <a:gd name="T5" fmla="*/ 226 h 674"/>
                <a:gd name="T6" fmla="*/ 519 w 703"/>
                <a:gd name="T7" fmla="*/ 259 h 674"/>
                <a:gd name="T8" fmla="*/ 502 w 703"/>
                <a:gd name="T9" fmla="*/ 265 h 674"/>
                <a:gd name="T10" fmla="*/ 452 w 703"/>
                <a:gd name="T11" fmla="*/ 304 h 674"/>
                <a:gd name="T12" fmla="*/ 396 w 703"/>
                <a:gd name="T13" fmla="*/ 404 h 674"/>
                <a:gd name="T14" fmla="*/ 301 w 703"/>
                <a:gd name="T15" fmla="*/ 460 h 674"/>
                <a:gd name="T16" fmla="*/ 179 w 703"/>
                <a:gd name="T17" fmla="*/ 571 h 674"/>
                <a:gd name="T18" fmla="*/ 162 w 703"/>
                <a:gd name="T19" fmla="*/ 627 h 674"/>
                <a:gd name="T20" fmla="*/ 123 w 703"/>
                <a:gd name="T21" fmla="*/ 674 h 674"/>
                <a:gd name="T22" fmla="*/ 0 w 703"/>
                <a:gd name="T23" fmla="*/ 646 h 674"/>
                <a:gd name="T24" fmla="*/ 703 w 703"/>
                <a:gd name="T25" fmla="*/ 0 h 6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03" h="674">
                  <a:moveTo>
                    <a:pt x="703" y="0"/>
                  </a:moveTo>
                  <a:cubicBezTo>
                    <a:pt x="672" y="75"/>
                    <a:pt x="618" y="118"/>
                    <a:pt x="575" y="187"/>
                  </a:cubicBezTo>
                  <a:cubicBezTo>
                    <a:pt x="565" y="202"/>
                    <a:pt x="536" y="226"/>
                    <a:pt x="536" y="226"/>
                  </a:cubicBezTo>
                  <a:cubicBezTo>
                    <a:pt x="529" y="235"/>
                    <a:pt x="527" y="251"/>
                    <a:pt x="519" y="259"/>
                  </a:cubicBezTo>
                  <a:cubicBezTo>
                    <a:pt x="515" y="263"/>
                    <a:pt x="508" y="262"/>
                    <a:pt x="502" y="265"/>
                  </a:cubicBezTo>
                  <a:cubicBezTo>
                    <a:pt x="471" y="281"/>
                    <a:pt x="473" y="283"/>
                    <a:pt x="452" y="304"/>
                  </a:cubicBezTo>
                  <a:cubicBezTo>
                    <a:pt x="442" y="344"/>
                    <a:pt x="432" y="380"/>
                    <a:pt x="396" y="404"/>
                  </a:cubicBezTo>
                  <a:cubicBezTo>
                    <a:pt x="372" y="440"/>
                    <a:pt x="331" y="433"/>
                    <a:pt x="301" y="460"/>
                  </a:cubicBezTo>
                  <a:cubicBezTo>
                    <a:pt x="261" y="496"/>
                    <a:pt x="218" y="532"/>
                    <a:pt x="179" y="571"/>
                  </a:cubicBezTo>
                  <a:cubicBezTo>
                    <a:pt x="169" y="602"/>
                    <a:pt x="187" y="602"/>
                    <a:pt x="162" y="627"/>
                  </a:cubicBezTo>
                  <a:cubicBezTo>
                    <a:pt x="152" y="636"/>
                    <a:pt x="158" y="650"/>
                    <a:pt x="123" y="674"/>
                  </a:cubicBezTo>
                  <a:cubicBezTo>
                    <a:pt x="119" y="663"/>
                    <a:pt x="80" y="609"/>
                    <a:pt x="0" y="646"/>
                  </a:cubicBezTo>
                  <a:cubicBezTo>
                    <a:pt x="102" y="533"/>
                    <a:pt x="615" y="74"/>
                    <a:pt x="703" y="0"/>
                  </a:cubicBezTo>
                  <a:close/>
                </a:path>
              </a:pathLst>
            </a:custGeom>
            <a:solidFill>
              <a:srgbClr val="5F5F5F"/>
            </a:solidFill>
            <a:ln>
              <a:noFill/>
            </a:ln>
            <a:effectLst/>
            <a:extLst>
              <a:ext uri="{91240B29-F687-4F45-9708-019B960494DF}">
                <a14:hiddenLine xmlns:a14="http://schemas.microsoft.com/office/drawing/2010/main" w="9525" cmpd="sng">
                  <a:solidFill>
                    <a:srgbClr val="000000"/>
                  </a:solidFill>
                  <a:prstDash val="solid"/>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20" name="Freeform 8"/>
            <p:cNvSpPr>
              <a:spLocks/>
            </p:cNvSpPr>
            <p:nvPr>
              <p:custDataLst>
                <p:tags r:id="rId4"/>
              </p:custDataLst>
            </p:nvPr>
          </p:nvSpPr>
          <p:spPr bwMode="auto">
            <a:xfrm>
              <a:off x="2912409" y="2625624"/>
              <a:ext cx="152400" cy="38100"/>
            </a:xfrm>
            <a:custGeom>
              <a:avLst/>
              <a:gdLst>
                <a:gd name="T0" fmla="*/ 96 w 96"/>
                <a:gd name="T1" fmla="*/ 24 h 24"/>
                <a:gd name="T2" fmla="*/ 72 w 96"/>
                <a:gd name="T3" fmla="*/ 8 h 24"/>
                <a:gd name="T4" fmla="*/ 60 w 96"/>
                <a:gd name="T5" fmla="*/ 0 h 24"/>
                <a:gd name="T6" fmla="*/ 0 w 96"/>
                <a:gd name="T7" fmla="*/ 4 h 24"/>
              </a:gdLst>
              <a:ahLst/>
              <a:cxnLst>
                <a:cxn ang="0">
                  <a:pos x="T0" y="T1"/>
                </a:cxn>
                <a:cxn ang="0">
                  <a:pos x="T2" y="T3"/>
                </a:cxn>
                <a:cxn ang="0">
                  <a:pos x="T4" y="T5"/>
                </a:cxn>
                <a:cxn ang="0">
                  <a:pos x="T6" y="T7"/>
                </a:cxn>
              </a:cxnLst>
              <a:rect l="0" t="0" r="r" b="b"/>
              <a:pathLst>
                <a:path w="96" h="24">
                  <a:moveTo>
                    <a:pt x="96" y="24"/>
                  </a:moveTo>
                  <a:cubicBezTo>
                    <a:pt x="88" y="19"/>
                    <a:pt x="80" y="13"/>
                    <a:pt x="72" y="8"/>
                  </a:cubicBezTo>
                  <a:cubicBezTo>
                    <a:pt x="68" y="5"/>
                    <a:pt x="60" y="0"/>
                    <a:pt x="60" y="0"/>
                  </a:cubicBezTo>
                  <a:cubicBezTo>
                    <a:pt x="3" y="4"/>
                    <a:pt x="23" y="4"/>
                    <a:pt x="0" y="4"/>
                  </a:cubicBezTo>
                </a:path>
              </a:pathLst>
            </a:custGeom>
            <a:noFill/>
            <a:ln w="12700" cmpd="sng">
              <a:solidFill>
                <a:srgbClr val="000000"/>
              </a:solidFill>
              <a:prstDash val="solid"/>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21" name="Freeform 9" descr="Newsprint"/>
            <p:cNvSpPr>
              <a:spLocks/>
            </p:cNvSpPr>
            <p:nvPr>
              <p:custDataLst>
                <p:tags r:id="rId5"/>
              </p:custDataLst>
            </p:nvPr>
          </p:nvSpPr>
          <p:spPr bwMode="auto">
            <a:xfrm>
              <a:off x="1426509" y="1509611"/>
              <a:ext cx="2514600" cy="1905000"/>
            </a:xfrm>
            <a:custGeom>
              <a:avLst/>
              <a:gdLst>
                <a:gd name="T0" fmla="*/ 40 w 1584"/>
                <a:gd name="T1" fmla="*/ 588 h 1200"/>
                <a:gd name="T2" fmla="*/ 4 w 1584"/>
                <a:gd name="T3" fmla="*/ 676 h 1200"/>
                <a:gd name="T4" fmla="*/ 40 w 1584"/>
                <a:gd name="T5" fmla="*/ 784 h 1200"/>
                <a:gd name="T6" fmla="*/ 4 w 1584"/>
                <a:gd name="T7" fmla="*/ 892 h 1200"/>
                <a:gd name="T8" fmla="*/ 20 w 1584"/>
                <a:gd name="T9" fmla="*/ 1000 h 1200"/>
                <a:gd name="T10" fmla="*/ 124 w 1584"/>
                <a:gd name="T11" fmla="*/ 1044 h 1200"/>
                <a:gd name="T12" fmla="*/ 312 w 1584"/>
                <a:gd name="T13" fmla="*/ 1104 h 1200"/>
                <a:gd name="T14" fmla="*/ 624 w 1584"/>
                <a:gd name="T15" fmla="*/ 1144 h 1200"/>
                <a:gd name="T16" fmla="*/ 836 w 1584"/>
                <a:gd name="T17" fmla="*/ 1172 h 1200"/>
                <a:gd name="T18" fmla="*/ 936 w 1584"/>
                <a:gd name="T19" fmla="*/ 1200 h 1200"/>
                <a:gd name="T20" fmla="*/ 974 w 1584"/>
                <a:gd name="T21" fmla="*/ 1124 h 1200"/>
                <a:gd name="T22" fmla="*/ 1028 w 1584"/>
                <a:gd name="T23" fmla="*/ 1076 h 1200"/>
                <a:gd name="T24" fmla="*/ 1040 w 1584"/>
                <a:gd name="T25" fmla="*/ 1024 h 1200"/>
                <a:gd name="T26" fmla="*/ 1068 w 1584"/>
                <a:gd name="T27" fmla="*/ 980 h 1200"/>
                <a:gd name="T28" fmla="*/ 1091 w 1584"/>
                <a:gd name="T29" fmla="*/ 965 h 1200"/>
                <a:gd name="T30" fmla="*/ 1144 w 1584"/>
                <a:gd name="T31" fmla="*/ 884 h 1200"/>
                <a:gd name="T32" fmla="*/ 1200 w 1584"/>
                <a:gd name="T33" fmla="*/ 844 h 1200"/>
                <a:gd name="T34" fmla="*/ 1262 w 1584"/>
                <a:gd name="T35" fmla="*/ 782 h 1200"/>
                <a:gd name="T36" fmla="*/ 1301 w 1584"/>
                <a:gd name="T37" fmla="*/ 713 h 1200"/>
                <a:gd name="T38" fmla="*/ 1343 w 1584"/>
                <a:gd name="T39" fmla="*/ 668 h 1200"/>
                <a:gd name="T40" fmla="*/ 1490 w 1584"/>
                <a:gd name="T41" fmla="*/ 494 h 1200"/>
                <a:gd name="T42" fmla="*/ 1568 w 1584"/>
                <a:gd name="T43" fmla="*/ 398 h 1200"/>
                <a:gd name="T44" fmla="*/ 1580 w 1584"/>
                <a:gd name="T45" fmla="*/ 236 h 1200"/>
                <a:gd name="T46" fmla="*/ 1578 w 1584"/>
                <a:gd name="T47" fmla="*/ 126 h 1200"/>
                <a:gd name="T48" fmla="*/ 1580 w 1584"/>
                <a:gd name="T49" fmla="*/ 90 h 1200"/>
                <a:gd name="T50" fmla="*/ 908 w 1584"/>
                <a:gd name="T51" fmla="*/ 0 h 1200"/>
                <a:gd name="T52" fmla="*/ 40 w 1584"/>
                <a:gd name="T53" fmla="*/ 588 h 1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584" h="1200">
                  <a:moveTo>
                    <a:pt x="40" y="588"/>
                  </a:moveTo>
                  <a:lnTo>
                    <a:pt x="4" y="676"/>
                  </a:lnTo>
                  <a:lnTo>
                    <a:pt x="40" y="784"/>
                  </a:lnTo>
                  <a:lnTo>
                    <a:pt x="4" y="892"/>
                  </a:lnTo>
                  <a:cubicBezTo>
                    <a:pt x="1" y="928"/>
                    <a:pt x="0" y="975"/>
                    <a:pt x="20" y="1000"/>
                  </a:cubicBezTo>
                  <a:cubicBezTo>
                    <a:pt x="71" y="1012"/>
                    <a:pt x="84" y="1068"/>
                    <a:pt x="124" y="1044"/>
                  </a:cubicBezTo>
                  <a:cubicBezTo>
                    <a:pt x="189" y="1087"/>
                    <a:pt x="237" y="1087"/>
                    <a:pt x="312" y="1104"/>
                  </a:cubicBezTo>
                  <a:cubicBezTo>
                    <a:pt x="448" y="1134"/>
                    <a:pt x="488" y="1110"/>
                    <a:pt x="624" y="1144"/>
                  </a:cubicBezTo>
                  <a:cubicBezTo>
                    <a:pt x="693" y="1190"/>
                    <a:pt x="728" y="1172"/>
                    <a:pt x="836" y="1172"/>
                  </a:cubicBezTo>
                  <a:cubicBezTo>
                    <a:pt x="876" y="1172"/>
                    <a:pt x="898" y="1200"/>
                    <a:pt x="936" y="1200"/>
                  </a:cubicBezTo>
                  <a:cubicBezTo>
                    <a:pt x="960" y="1182"/>
                    <a:pt x="961" y="1147"/>
                    <a:pt x="974" y="1124"/>
                  </a:cubicBezTo>
                  <a:cubicBezTo>
                    <a:pt x="1005" y="1077"/>
                    <a:pt x="980" y="1108"/>
                    <a:pt x="1028" y="1076"/>
                  </a:cubicBezTo>
                  <a:cubicBezTo>
                    <a:pt x="1042" y="1060"/>
                    <a:pt x="1033" y="1040"/>
                    <a:pt x="1040" y="1024"/>
                  </a:cubicBezTo>
                  <a:cubicBezTo>
                    <a:pt x="1047" y="1008"/>
                    <a:pt x="1060" y="990"/>
                    <a:pt x="1068" y="980"/>
                  </a:cubicBezTo>
                  <a:cubicBezTo>
                    <a:pt x="1076" y="970"/>
                    <a:pt x="1078" y="981"/>
                    <a:pt x="1091" y="965"/>
                  </a:cubicBezTo>
                  <a:cubicBezTo>
                    <a:pt x="1103" y="947"/>
                    <a:pt x="1130" y="897"/>
                    <a:pt x="1144" y="884"/>
                  </a:cubicBezTo>
                  <a:cubicBezTo>
                    <a:pt x="1162" y="864"/>
                    <a:pt x="1180" y="861"/>
                    <a:pt x="1200" y="844"/>
                  </a:cubicBezTo>
                  <a:cubicBezTo>
                    <a:pt x="1220" y="827"/>
                    <a:pt x="1245" y="804"/>
                    <a:pt x="1262" y="782"/>
                  </a:cubicBezTo>
                  <a:cubicBezTo>
                    <a:pt x="1279" y="760"/>
                    <a:pt x="1288" y="732"/>
                    <a:pt x="1301" y="713"/>
                  </a:cubicBezTo>
                  <a:cubicBezTo>
                    <a:pt x="1328" y="674"/>
                    <a:pt x="1343" y="668"/>
                    <a:pt x="1343" y="668"/>
                  </a:cubicBezTo>
                  <a:cubicBezTo>
                    <a:pt x="1421" y="605"/>
                    <a:pt x="1451" y="533"/>
                    <a:pt x="1490" y="494"/>
                  </a:cubicBezTo>
                  <a:cubicBezTo>
                    <a:pt x="1490" y="494"/>
                    <a:pt x="1532" y="452"/>
                    <a:pt x="1568" y="398"/>
                  </a:cubicBezTo>
                  <a:cubicBezTo>
                    <a:pt x="1574" y="344"/>
                    <a:pt x="1575" y="278"/>
                    <a:pt x="1580" y="236"/>
                  </a:cubicBezTo>
                  <a:cubicBezTo>
                    <a:pt x="1584" y="200"/>
                    <a:pt x="1580" y="124"/>
                    <a:pt x="1578" y="126"/>
                  </a:cubicBezTo>
                  <a:cubicBezTo>
                    <a:pt x="1578" y="126"/>
                    <a:pt x="1582" y="122"/>
                    <a:pt x="1580" y="90"/>
                  </a:cubicBezTo>
                  <a:cubicBezTo>
                    <a:pt x="1256" y="56"/>
                    <a:pt x="1172" y="36"/>
                    <a:pt x="908" y="0"/>
                  </a:cubicBezTo>
                  <a:cubicBezTo>
                    <a:pt x="434" y="294"/>
                    <a:pt x="40" y="588"/>
                    <a:pt x="40" y="588"/>
                  </a:cubicBezTo>
                  <a:close/>
                </a:path>
              </a:pathLst>
            </a:custGeom>
            <a:blipFill dpi="0" rotWithShape="0">
              <a:blip r:embed="rId39"/>
              <a:srcRect/>
              <a:tile tx="0" ty="0" sx="100000" sy="100000" flip="none" algn="tl"/>
            </a:blipFill>
            <a:ln>
              <a:noFill/>
            </a:ln>
            <a:effectLst/>
            <a:extLst>
              <a:ext uri="{91240B29-F687-4F45-9708-019B960494DF}">
                <a14:hiddenLine xmlns:a14="http://schemas.microsoft.com/office/drawing/2010/main" w="9525" cmpd="sng">
                  <a:solidFill>
                    <a:srgbClr val="000000"/>
                  </a:solidFill>
                  <a:prstDash val="solid"/>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22" name="Oval 10" descr="Dark upward diagonal"/>
            <p:cNvSpPr>
              <a:spLocks noChangeArrowheads="1"/>
            </p:cNvSpPr>
            <p:nvPr>
              <p:custDataLst>
                <p:tags r:id="rId6"/>
              </p:custDataLst>
            </p:nvPr>
          </p:nvSpPr>
          <p:spPr bwMode="auto">
            <a:xfrm rot="18381731">
              <a:off x="3033853" y="2880417"/>
              <a:ext cx="273050" cy="242888"/>
            </a:xfrm>
            <a:prstGeom prst="ellipse">
              <a:avLst/>
            </a:prstGeom>
            <a:pattFill prst="dkUpDiag">
              <a:fgClr>
                <a:srgbClr val="5F5F5F"/>
              </a:fgClr>
              <a:bgClr>
                <a:schemeClr val="bg2"/>
              </a:bgClr>
            </a:pattFill>
            <a:ln>
              <a:noFill/>
            </a:ln>
            <a:effectLst/>
            <a:scene3d>
              <a:camera prst="legacyPerspectiveFront">
                <a:rot lat="1500000" lon="17699998" rev="0"/>
              </a:camera>
              <a:lightRig rig="legacyFlat4" dir="t"/>
            </a:scene3d>
            <a:sp3d extrusionH="1433500" prstMaterial="legacyMatte">
              <a:bevelT w="13500" h="13500" prst="angle"/>
              <a:bevelB w="13500" h="13500" prst="angle"/>
              <a:extrusionClr>
                <a:srgbClr val="5F5F5F"/>
              </a:extrusionClr>
            </a:sp3d>
            <a:extLst>
              <a:ext uri="{91240B29-F687-4F45-9708-019B960494DF}">
                <a14:hiddenLine xmlns:a14="http://schemas.microsoft.com/office/drawing/2010/main" w="9525">
                  <a:no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flatTx/>
            </a:bodyPr>
            <a:lstStyle/>
            <a:p>
              <a:endParaRPr lang="en-US"/>
            </a:p>
          </p:txBody>
        </p:sp>
        <p:sp>
          <p:nvSpPr>
            <p:cNvPr id="23" name="Freeform 11" descr="Newsprint"/>
            <p:cNvSpPr>
              <a:spLocks/>
            </p:cNvSpPr>
            <p:nvPr>
              <p:custDataLst>
                <p:tags r:id="rId7"/>
              </p:custDataLst>
            </p:nvPr>
          </p:nvSpPr>
          <p:spPr bwMode="auto">
            <a:xfrm>
              <a:off x="1686859" y="2719286"/>
              <a:ext cx="1452563" cy="512763"/>
            </a:xfrm>
            <a:custGeom>
              <a:avLst/>
              <a:gdLst>
                <a:gd name="T0" fmla="*/ 903 w 915"/>
                <a:gd name="T1" fmla="*/ 206 h 323"/>
                <a:gd name="T2" fmla="*/ 882 w 915"/>
                <a:gd name="T3" fmla="*/ 191 h 323"/>
                <a:gd name="T4" fmla="*/ 696 w 915"/>
                <a:gd name="T5" fmla="*/ 161 h 323"/>
                <a:gd name="T6" fmla="*/ 536 w 915"/>
                <a:gd name="T7" fmla="*/ 114 h 323"/>
                <a:gd name="T8" fmla="*/ 420 w 915"/>
                <a:gd name="T9" fmla="*/ 86 h 323"/>
                <a:gd name="T10" fmla="*/ 300 w 915"/>
                <a:gd name="T11" fmla="*/ 54 h 323"/>
                <a:gd name="T12" fmla="*/ 120 w 915"/>
                <a:gd name="T13" fmla="*/ 18 h 323"/>
                <a:gd name="T14" fmla="*/ 84 w 915"/>
                <a:gd name="T15" fmla="*/ 6 h 323"/>
                <a:gd name="T16" fmla="*/ 72 w 915"/>
                <a:gd name="T17" fmla="*/ 2 h 323"/>
                <a:gd name="T18" fmla="*/ 36 w 915"/>
                <a:gd name="T19" fmla="*/ 6 h 323"/>
                <a:gd name="T20" fmla="*/ 20 w 915"/>
                <a:gd name="T21" fmla="*/ 30 h 323"/>
                <a:gd name="T22" fmla="*/ 0 w 915"/>
                <a:gd name="T23" fmla="*/ 110 h 323"/>
                <a:gd name="T24" fmla="*/ 120 w 915"/>
                <a:gd name="T25" fmla="*/ 146 h 323"/>
                <a:gd name="T26" fmla="*/ 212 w 915"/>
                <a:gd name="T27" fmla="*/ 190 h 323"/>
                <a:gd name="T28" fmla="*/ 228 w 915"/>
                <a:gd name="T29" fmla="*/ 202 h 323"/>
                <a:gd name="T30" fmla="*/ 380 w 915"/>
                <a:gd name="T31" fmla="*/ 206 h 323"/>
                <a:gd name="T32" fmla="*/ 424 w 915"/>
                <a:gd name="T33" fmla="*/ 214 h 323"/>
                <a:gd name="T34" fmla="*/ 488 w 915"/>
                <a:gd name="T35" fmla="*/ 266 h 323"/>
                <a:gd name="T36" fmla="*/ 636 w 915"/>
                <a:gd name="T37" fmla="*/ 286 h 323"/>
                <a:gd name="T38" fmla="*/ 692 w 915"/>
                <a:gd name="T39" fmla="*/ 306 h 323"/>
                <a:gd name="T40" fmla="*/ 724 w 915"/>
                <a:gd name="T41" fmla="*/ 310 h 323"/>
                <a:gd name="T42" fmla="*/ 740 w 915"/>
                <a:gd name="T43" fmla="*/ 314 h 323"/>
                <a:gd name="T44" fmla="*/ 808 w 915"/>
                <a:gd name="T45" fmla="*/ 318 h 323"/>
                <a:gd name="T46" fmla="*/ 908 w 915"/>
                <a:gd name="T47" fmla="*/ 260 h 323"/>
                <a:gd name="T48" fmla="*/ 903 w 915"/>
                <a:gd name="T49" fmla="*/ 239 h 323"/>
                <a:gd name="T50" fmla="*/ 903 w 915"/>
                <a:gd name="T51" fmla="*/ 206 h 3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915" h="323">
                  <a:moveTo>
                    <a:pt x="903" y="206"/>
                  </a:moveTo>
                  <a:cubicBezTo>
                    <a:pt x="888" y="201"/>
                    <a:pt x="895" y="200"/>
                    <a:pt x="882" y="191"/>
                  </a:cubicBezTo>
                  <a:cubicBezTo>
                    <a:pt x="822" y="206"/>
                    <a:pt x="756" y="166"/>
                    <a:pt x="696" y="161"/>
                  </a:cubicBezTo>
                  <a:cubicBezTo>
                    <a:pt x="634" y="140"/>
                    <a:pt x="613" y="120"/>
                    <a:pt x="536" y="114"/>
                  </a:cubicBezTo>
                  <a:cubicBezTo>
                    <a:pt x="494" y="100"/>
                    <a:pt x="466" y="90"/>
                    <a:pt x="420" y="86"/>
                  </a:cubicBezTo>
                  <a:cubicBezTo>
                    <a:pt x="383" y="61"/>
                    <a:pt x="342" y="62"/>
                    <a:pt x="300" y="54"/>
                  </a:cubicBezTo>
                  <a:lnTo>
                    <a:pt x="120" y="18"/>
                  </a:lnTo>
                  <a:cubicBezTo>
                    <a:pt x="120" y="18"/>
                    <a:pt x="84" y="6"/>
                    <a:pt x="84" y="6"/>
                  </a:cubicBezTo>
                  <a:cubicBezTo>
                    <a:pt x="80" y="5"/>
                    <a:pt x="72" y="2"/>
                    <a:pt x="72" y="2"/>
                  </a:cubicBezTo>
                  <a:cubicBezTo>
                    <a:pt x="60" y="3"/>
                    <a:pt x="47" y="0"/>
                    <a:pt x="36" y="6"/>
                  </a:cubicBezTo>
                  <a:cubicBezTo>
                    <a:pt x="28" y="11"/>
                    <a:pt x="20" y="30"/>
                    <a:pt x="20" y="30"/>
                  </a:cubicBezTo>
                  <a:cubicBezTo>
                    <a:pt x="17" y="61"/>
                    <a:pt x="17" y="84"/>
                    <a:pt x="0" y="110"/>
                  </a:cubicBezTo>
                  <a:cubicBezTo>
                    <a:pt x="38" y="135"/>
                    <a:pt x="75" y="140"/>
                    <a:pt x="120" y="146"/>
                  </a:cubicBezTo>
                  <a:cubicBezTo>
                    <a:pt x="150" y="156"/>
                    <a:pt x="183" y="176"/>
                    <a:pt x="212" y="190"/>
                  </a:cubicBezTo>
                  <a:cubicBezTo>
                    <a:pt x="218" y="193"/>
                    <a:pt x="221" y="201"/>
                    <a:pt x="228" y="202"/>
                  </a:cubicBezTo>
                  <a:cubicBezTo>
                    <a:pt x="278" y="207"/>
                    <a:pt x="329" y="205"/>
                    <a:pt x="380" y="206"/>
                  </a:cubicBezTo>
                  <a:cubicBezTo>
                    <a:pt x="383" y="206"/>
                    <a:pt x="416" y="210"/>
                    <a:pt x="424" y="214"/>
                  </a:cubicBezTo>
                  <a:cubicBezTo>
                    <a:pt x="450" y="227"/>
                    <a:pt x="457" y="258"/>
                    <a:pt x="488" y="266"/>
                  </a:cubicBezTo>
                  <a:cubicBezTo>
                    <a:pt x="536" y="278"/>
                    <a:pt x="588" y="274"/>
                    <a:pt x="636" y="286"/>
                  </a:cubicBezTo>
                  <a:cubicBezTo>
                    <a:pt x="656" y="291"/>
                    <a:pt x="672" y="302"/>
                    <a:pt x="692" y="306"/>
                  </a:cubicBezTo>
                  <a:cubicBezTo>
                    <a:pt x="703" y="308"/>
                    <a:pt x="713" y="308"/>
                    <a:pt x="724" y="310"/>
                  </a:cubicBezTo>
                  <a:cubicBezTo>
                    <a:pt x="729" y="311"/>
                    <a:pt x="735" y="313"/>
                    <a:pt x="740" y="314"/>
                  </a:cubicBezTo>
                  <a:cubicBezTo>
                    <a:pt x="761" y="307"/>
                    <a:pt x="788" y="307"/>
                    <a:pt x="808" y="318"/>
                  </a:cubicBezTo>
                  <a:cubicBezTo>
                    <a:pt x="816" y="323"/>
                    <a:pt x="896" y="250"/>
                    <a:pt x="908" y="260"/>
                  </a:cubicBezTo>
                  <a:cubicBezTo>
                    <a:pt x="909" y="256"/>
                    <a:pt x="915" y="275"/>
                    <a:pt x="903" y="239"/>
                  </a:cubicBezTo>
                  <a:cubicBezTo>
                    <a:pt x="900" y="197"/>
                    <a:pt x="903" y="236"/>
                    <a:pt x="903" y="206"/>
                  </a:cubicBezTo>
                  <a:close/>
                </a:path>
              </a:pathLst>
            </a:custGeom>
            <a:blipFill dpi="0" rotWithShape="0">
              <a:blip r:embed="rId39"/>
              <a:srcRect/>
              <a:tile tx="0" ty="0" sx="100000" sy="100000" flip="none" algn="tl"/>
            </a:blipFill>
            <a:ln>
              <a:noFill/>
            </a:ln>
            <a:effectLst/>
            <a:extLst>
              <a:ext uri="{91240B29-F687-4F45-9708-019B960494DF}">
                <a14:hiddenLine xmlns:a14="http://schemas.microsoft.com/office/drawing/2010/main" w="9525" cmpd="sng">
                  <a:solidFill>
                    <a:srgbClr val="000000"/>
                  </a:solidFill>
                  <a:prstDash val="solid"/>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24" name="Freeform 12"/>
            <p:cNvSpPr>
              <a:spLocks/>
            </p:cNvSpPr>
            <p:nvPr>
              <p:custDataLst>
                <p:tags r:id="rId8"/>
              </p:custDataLst>
            </p:nvPr>
          </p:nvSpPr>
          <p:spPr bwMode="auto">
            <a:xfrm>
              <a:off x="1458259" y="2741511"/>
              <a:ext cx="406400" cy="349250"/>
            </a:xfrm>
            <a:custGeom>
              <a:avLst/>
              <a:gdLst>
                <a:gd name="T0" fmla="*/ 0 w 256"/>
                <a:gd name="T1" fmla="*/ 220 h 220"/>
                <a:gd name="T2" fmla="*/ 24 w 256"/>
                <a:gd name="T3" fmla="*/ 204 h 220"/>
                <a:gd name="T4" fmla="*/ 40 w 256"/>
                <a:gd name="T5" fmla="*/ 180 h 220"/>
                <a:gd name="T6" fmla="*/ 44 w 256"/>
                <a:gd name="T7" fmla="*/ 168 h 220"/>
                <a:gd name="T8" fmla="*/ 68 w 256"/>
                <a:gd name="T9" fmla="*/ 160 h 220"/>
                <a:gd name="T10" fmla="*/ 80 w 256"/>
                <a:gd name="T11" fmla="*/ 156 h 220"/>
                <a:gd name="T12" fmla="*/ 112 w 256"/>
                <a:gd name="T13" fmla="*/ 120 h 220"/>
                <a:gd name="T14" fmla="*/ 148 w 256"/>
                <a:gd name="T15" fmla="*/ 100 h 220"/>
                <a:gd name="T16" fmla="*/ 176 w 256"/>
                <a:gd name="T17" fmla="*/ 52 h 220"/>
                <a:gd name="T18" fmla="*/ 212 w 256"/>
                <a:gd name="T19" fmla="*/ 32 h 220"/>
                <a:gd name="T20" fmla="*/ 212 w 256"/>
                <a:gd name="T21" fmla="*/ 32 h 220"/>
                <a:gd name="T22" fmla="*/ 256 w 256"/>
                <a:gd name="T23" fmla="*/ 0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6" h="220">
                  <a:moveTo>
                    <a:pt x="0" y="220"/>
                  </a:moveTo>
                  <a:cubicBezTo>
                    <a:pt x="29" y="210"/>
                    <a:pt x="0" y="210"/>
                    <a:pt x="24" y="204"/>
                  </a:cubicBezTo>
                  <a:cubicBezTo>
                    <a:pt x="29" y="196"/>
                    <a:pt x="35" y="188"/>
                    <a:pt x="40" y="180"/>
                  </a:cubicBezTo>
                  <a:cubicBezTo>
                    <a:pt x="42" y="176"/>
                    <a:pt x="41" y="170"/>
                    <a:pt x="44" y="168"/>
                  </a:cubicBezTo>
                  <a:cubicBezTo>
                    <a:pt x="51" y="163"/>
                    <a:pt x="60" y="163"/>
                    <a:pt x="68" y="160"/>
                  </a:cubicBezTo>
                  <a:cubicBezTo>
                    <a:pt x="72" y="159"/>
                    <a:pt x="80" y="156"/>
                    <a:pt x="80" y="156"/>
                  </a:cubicBezTo>
                  <a:cubicBezTo>
                    <a:pt x="92" y="144"/>
                    <a:pt x="99" y="130"/>
                    <a:pt x="112" y="120"/>
                  </a:cubicBezTo>
                  <a:cubicBezTo>
                    <a:pt x="123" y="111"/>
                    <a:pt x="136" y="108"/>
                    <a:pt x="148" y="100"/>
                  </a:cubicBezTo>
                  <a:cubicBezTo>
                    <a:pt x="153" y="85"/>
                    <a:pt x="162" y="61"/>
                    <a:pt x="176" y="52"/>
                  </a:cubicBezTo>
                  <a:lnTo>
                    <a:pt x="212" y="32"/>
                  </a:lnTo>
                  <a:cubicBezTo>
                    <a:pt x="212" y="32"/>
                    <a:pt x="212" y="32"/>
                    <a:pt x="212" y="32"/>
                  </a:cubicBezTo>
                  <a:cubicBezTo>
                    <a:pt x="223" y="21"/>
                    <a:pt x="241" y="0"/>
                    <a:pt x="256" y="0"/>
                  </a:cubicBezTo>
                </a:path>
              </a:pathLst>
            </a:custGeom>
            <a:noFill/>
            <a:ln w="9525" cmpd="sng">
              <a:solidFill>
                <a:srgbClr val="000000"/>
              </a:solidFill>
              <a:prstDash val="solid"/>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25" name="Freeform 13"/>
            <p:cNvSpPr>
              <a:spLocks/>
            </p:cNvSpPr>
            <p:nvPr>
              <p:custDataLst>
                <p:tags r:id="rId9"/>
              </p:custDataLst>
            </p:nvPr>
          </p:nvSpPr>
          <p:spPr bwMode="auto">
            <a:xfrm>
              <a:off x="1998009" y="1931886"/>
              <a:ext cx="1911350" cy="701675"/>
            </a:xfrm>
            <a:custGeom>
              <a:avLst/>
              <a:gdLst>
                <a:gd name="T0" fmla="*/ 0 w 1204"/>
                <a:gd name="T1" fmla="*/ 442 h 442"/>
                <a:gd name="T2" fmla="*/ 36 w 1204"/>
                <a:gd name="T3" fmla="*/ 422 h 442"/>
                <a:gd name="T4" fmla="*/ 64 w 1204"/>
                <a:gd name="T5" fmla="*/ 394 h 442"/>
                <a:gd name="T6" fmla="*/ 188 w 1204"/>
                <a:gd name="T7" fmla="*/ 310 h 442"/>
                <a:gd name="T8" fmla="*/ 216 w 1204"/>
                <a:gd name="T9" fmla="*/ 278 h 442"/>
                <a:gd name="T10" fmla="*/ 280 w 1204"/>
                <a:gd name="T11" fmla="*/ 242 h 442"/>
                <a:gd name="T12" fmla="*/ 304 w 1204"/>
                <a:gd name="T13" fmla="*/ 222 h 442"/>
                <a:gd name="T14" fmla="*/ 328 w 1204"/>
                <a:gd name="T15" fmla="*/ 186 h 442"/>
                <a:gd name="T16" fmla="*/ 376 w 1204"/>
                <a:gd name="T17" fmla="*/ 162 h 442"/>
                <a:gd name="T18" fmla="*/ 388 w 1204"/>
                <a:gd name="T19" fmla="*/ 158 h 442"/>
                <a:gd name="T20" fmla="*/ 436 w 1204"/>
                <a:gd name="T21" fmla="*/ 86 h 442"/>
                <a:gd name="T22" fmla="*/ 480 w 1204"/>
                <a:gd name="T23" fmla="*/ 74 h 442"/>
                <a:gd name="T24" fmla="*/ 524 w 1204"/>
                <a:gd name="T25" fmla="*/ 38 h 442"/>
                <a:gd name="T26" fmla="*/ 564 w 1204"/>
                <a:gd name="T27" fmla="*/ 34 h 442"/>
                <a:gd name="T28" fmla="*/ 620 w 1204"/>
                <a:gd name="T29" fmla="*/ 42 h 442"/>
                <a:gd name="T30" fmla="*/ 724 w 1204"/>
                <a:gd name="T31" fmla="*/ 42 h 442"/>
                <a:gd name="T32" fmla="*/ 820 w 1204"/>
                <a:gd name="T33" fmla="*/ 66 h 442"/>
                <a:gd name="T34" fmla="*/ 944 w 1204"/>
                <a:gd name="T35" fmla="*/ 90 h 442"/>
                <a:gd name="T36" fmla="*/ 1000 w 1204"/>
                <a:gd name="T37" fmla="*/ 102 h 442"/>
                <a:gd name="T38" fmla="*/ 1036 w 1204"/>
                <a:gd name="T39" fmla="*/ 114 h 442"/>
                <a:gd name="T40" fmla="*/ 1112 w 1204"/>
                <a:gd name="T41" fmla="*/ 118 h 442"/>
                <a:gd name="T42" fmla="*/ 1152 w 1204"/>
                <a:gd name="T43" fmla="*/ 134 h 442"/>
                <a:gd name="T44" fmla="*/ 1204 w 1204"/>
                <a:gd name="T45" fmla="*/ 134 h 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04" h="442">
                  <a:moveTo>
                    <a:pt x="0" y="442"/>
                  </a:moveTo>
                  <a:cubicBezTo>
                    <a:pt x="13" y="438"/>
                    <a:pt x="36" y="422"/>
                    <a:pt x="36" y="422"/>
                  </a:cubicBezTo>
                  <a:cubicBezTo>
                    <a:pt x="54" y="394"/>
                    <a:pt x="43" y="401"/>
                    <a:pt x="64" y="394"/>
                  </a:cubicBezTo>
                  <a:cubicBezTo>
                    <a:pt x="133" y="411"/>
                    <a:pt x="127" y="325"/>
                    <a:pt x="188" y="310"/>
                  </a:cubicBezTo>
                  <a:cubicBezTo>
                    <a:pt x="208" y="297"/>
                    <a:pt x="197" y="306"/>
                    <a:pt x="216" y="278"/>
                  </a:cubicBezTo>
                  <a:cubicBezTo>
                    <a:pt x="229" y="259"/>
                    <a:pt x="259" y="247"/>
                    <a:pt x="280" y="242"/>
                  </a:cubicBezTo>
                  <a:cubicBezTo>
                    <a:pt x="287" y="235"/>
                    <a:pt x="297" y="230"/>
                    <a:pt x="304" y="222"/>
                  </a:cubicBezTo>
                  <a:cubicBezTo>
                    <a:pt x="312" y="212"/>
                    <a:pt x="317" y="196"/>
                    <a:pt x="328" y="186"/>
                  </a:cubicBezTo>
                  <a:cubicBezTo>
                    <a:pt x="347" y="169"/>
                    <a:pt x="353" y="170"/>
                    <a:pt x="376" y="162"/>
                  </a:cubicBezTo>
                  <a:cubicBezTo>
                    <a:pt x="380" y="161"/>
                    <a:pt x="388" y="158"/>
                    <a:pt x="388" y="158"/>
                  </a:cubicBezTo>
                  <a:cubicBezTo>
                    <a:pt x="401" y="138"/>
                    <a:pt x="417" y="101"/>
                    <a:pt x="436" y="86"/>
                  </a:cubicBezTo>
                  <a:cubicBezTo>
                    <a:pt x="447" y="78"/>
                    <a:pt x="467" y="78"/>
                    <a:pt x="480" y="74"/>
                  </a:cubicBezTo>
                  <a:cubicBezTo>
                    <a:pt x="492" y="56"/>
                    <a:pt x="504" y="45"/>
                    <a:pt x="524" y="38"/>
                  </a:cubicBezTo>
                  <a:cubicBezTo>
                    <a:pt x="549" y="0"/>
                    <a:pt x="538" y="25"/>
                    <a:pt x="564" y="34"/>
                  </a:cubicBezTo>
                  <a:cubicBezTo>
                    <a:pt x="584" y="27"/>
                    <a:pt x="602" y="30"/>
                    <a:pt x="620" y="42"/>
                  </a:cubicBezTo>
                  <a:cubicBezTo>
                    <a:pt x="657" y="30"/>
                    <a:pt x="681" y="39"/>
                    <a:pt x="724" y="42"/>
                  </a:cubicBezTo>
                  <a:cubicBezTo>
                    <a:pt x="772" y="66"/>
                    <a:pt x="735" y="61"/>
                    <a:pt x="820" y="66"/>
                  </a:cubicBezTo>
                  <a:cubicBezTo>
                    <a:pt x="850" y="96"/>
                    <a:pt x="944" y="90"/>
                    <a:pt x="944" y="90"/>
                  </a:cubicBezTo>
                  <a:cubicBezTo>
                    <a:pt x="965" y="83"/>
                    <a:pt x="983" y="90"/>
                    <a:pt x="1000" y="102"/>
                  </a:cubicBezTo>
                  <a:cubicBezTo>
                    <a:pt x="1012" y="119"/>
                    <a:pt x="1016" y="119"/>
                    <a:pt x="1036" y="114"/>
                  </a:cubicBezTo>
                  <a:cubicBezTo>
                    <a:pt x="1061" y="98"/>
                    <a:pt x="1088" y="104"/>
                    <a:pt x="1112" y="118"/>
                  </a:cubicBezTo>
                  <a:cubicBezTo>
                    <a:pt x="1124" y="125"/>
                    <a:pt x="1152" y="134"/>
                    <a:pt x="1152" y="134"/>
                  </a:cubicBezTo>
                  <a:cubicBezTo>
                    <a:pt x="1178" y="125"/>
                    <a:pt x="1196" y="149"/>
                    <a:pt x="1204" y="134"/>
                  </a:cubicBezTo>
                </a:path>
              </a:pathLst>
            </a:custGeom>
            <a:noFill/>
            <a:ln w="9525" cmpd="sng">
              <a:solidFill>
                <a:srgbClr val="000000"/>
              </a:solidFill>
              <a:prstDash val="solid"/>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26" name="Freeform 14"/>
            <p:cNvSpPr>
              <a:spLocks/>
            </p:cNvSpPr>
            <p:nvPr>
              <p:custDataLst>
                <p:tags r:id="rId10"/>
              </p:custDataLst>
            </p:nvPr>
          </p:nvSpPr>
          <p:spPr bwMode="auto">
            <a:xfrm>
              <a:off x="3020359" y="2703411"/>
              <a:ext cx="152400" cy="55563"/>
            </a:xfrm>
            <a:custGeom>
              <a:avLst/>
              <a:gdLst>
                <a:gd name="T0" fmla="*/ 96 w 96"/>
                <a:gd name="T1" fmla="*/ 28 h 35"/>
                <a:gd name="T2" fmla="*/ 0 w 96"/>
                <a:gd name="T3" fmla="*/ 0 h 35"/>
              </a:gdLst>
              <a:ahLst/>
              <a:cxnLst>
                <a:cxn ang="0">
                  <a:pos x="T0" y="T1"/>
                </a:cxn>
                <a:cxn ang="0">
                  <a:pos x="T2" y="T3"/>
                </a:cxn>
              </a:cxnLst>
              <a:rect l="0" t="0" r="r" b="b"/>
              <a:pathLst>
                <a:path w="96" h="35">
                  <a:moveTo>
                    <a:pt x="96" y="28"/>
                  </a:moveTo>
                  <a:cubicBezTo>
                    <a:pt x="60" y="35"/>
                    <a:pt x="37" y="0"/>
                    <a:pt x="0" y="0"/>
                  </a:cubicBezTo>
                </a:path>
              </a:pathLst>
            </a:custGeom>
            <a:noFill/>
            <a:ln w="9525" cmpd="sng">
              <a:solidFill>
                <a:srgbClr val="000000"/>
              </a:solidFill>
              <a:prstDash val="solid"/>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27" name="Freeform 15"/>
            <p:cNvSpPr>
              <a:spLocks/>
            </p:cNvSpPr>
            <p:nvPr>
              <p:custDataLst>
                <p:tags r:id="rId11"/>
              </p:custDataLst>
            </p:nvPr>
          </p:nvSpPr>
          <p:spPr bwMode="auto">
            <a:xfrm>
              <a:off x="2629834" y="3232049"/>
              <a:ext cx="103188" cy="49212"/>
            </a:xfrm>
            <a:custGeom>
              <a:avLst/>
              <a:gdLst>
                <a:gd name="T0" fmla="*/ 65 w 65"/>
                <a:gd name="T1" fmla="*/ 0 h 31"/>
                <a:gd name="T2" fmla="*/ 0 w 65"/>
                <a:gd name="T3" fmla="*/ 7 h 31"/>
              </a:gdLst>
              <a:ahLst/>
              <a:cxnLst>
                <a:cxn ang="0">
                  <a:pos x="T0" y="T1"/>
                </a:cxn>
                <a:cxn ang="0">
                  <a:pos x="T2" y="T3"/>
                </a:cxn>
              </a:cxnLst>
              <a:rect l="0" t="0" r="r" b="b"/>
              <a:pathLst>
                <a:path w="65" h="31">
                  <a:moveTo>
                    <a:pt x="65" y="0"/>
                  </a:moveTo>
                  <a:cubicBezTo>
                    <a:pt x="30" y="5"/>
                    <a:pt x="33" y="31"/>
                    <a:pt x="0" y="7"/>
                  </a:cubicBezTo>
                </a:path>
              </a:pathLst>
            </a:custGeom>
            <a:noFill/>
            <a:ln w="9525" cmpd="sng">
              <a:solidFill>
                <a:srgbClr val="000000"/>
              </a:solidFill>
              <a:prstDash val="solid"/>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28" name="Freeform 16"/>
            <p:cNvSpPr>
              <a:spLocks/>
            </p:cNvSpPr>
            <p:nvPr>
              <p:custDataLst>
                <p:tags r:id="rId12"/>
              </p:custDataLst>
            </p:nvPr>
          </p:nvSpPr>
          <p:spPr bwMode="auto">
            <a:xfrm>
              <a:off x="1717022" y="2428774"/>
              <a:ext cx="49212" cy="92075"/>
            </a:xfrm>
            <a:custGeom>
              <a:avLst/>
              <a:gdLst>
                <a:gd name="T0" fmla="*/ 31 w 31"/>
                <a:gd name="T1" fmla="*/ 0 h 58"/>
                <a:gd name="T2" fmla="*/ 10 w 31"/>
                <a:gd name="T3" fmla="*/ 58 h 58"/>
              </a:gdLst>
              <a:ahLst/>
              <a:cxnLst>
                <a:cxn ang="0">
                  <a:pos x="T0" y="T1"/>
                </a:cxn>
                <a:cxn ang="0">
                  <a:pos x="T2" y="T3"/>
                </a:cxn>
              </a:cxnLst>
              <a:rect l="0" t="0" r="r" b="b"/>
              <a:pathLst>
                <a:path w="31" h="58">
                  <a:moveTo>
                    <a:pt x="31" y="0"/>
                  </a:moveTo>
                  <a:cubicBezTo>
                    <a:pt x="23" y="27"/>
                    <a:pt x="0" y="29"/>
                    <a:pt x="10" y="58"/>
                  </a:cubicBezTo>
                </a:path>
              </a:pathLst>
            </a:custGeom>
            <a:noFill/>
            <a:ln w="9525" cmpd="sng">
              <a:solidFill>
                <a:srgbClr val="000000"/>
              </a:solidFill>
              <a:prstDash val="solid"/>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29" name="Freeform 17"/>
            <p:cNvSpPr>
              <a:spLocks/>
            </p:cNvSpPr>
            <p:nvPr>
              <p:custDataLst>
                <p:tags r:id="rId13"/>
              </p:custDataLst>
            </p:nvPr>
          </p:nvSpPr>
          <p:spPr bwMode="auto">
            <a:xfrm>
              <a:off x="2182159" y="3141561"/>
              <a:ext cx="120650" cy="82550"/>
            </a:xfrm>
            <a:custGeom>
              <a:avLst/>
              <a:gdLst>
                <a:gd name="T0" fmla="*/ 0 w 76"/>
                <a:gd name="T1" fmla="*/ 52 h 52"/>
                <a:gd name="T2" fmla="*/ 12 w 76"/>
                <a:gd name="T3" fmla="*/ 28 h 52"/>
                <a:gd name="T4" fmla="*/ 76 w 76"/>
                <a:gd name="T5" fmla="*/ 0 h 52"/>
              </a:gdLst>
              <a:ahLst/>
              <a:cxnLst>
                <a:cxn ang="0">
                  <a:pos x="T0" y="T1"/>
                </a:cxn>
                <a:cxn ang="0">
                  <a:pos x="T2" y="T3"/>
                </a:cxn>
                <a:cxn ang="0">
                  <a:pos x="T4" y="T5"/>
                </a:cxn>
              </a:cxnLst>
              <a:rect l="0" t="0" r="r" b="b"/>
              <a:pathLst>
                <a:path w="76" h="52">
                  <a:moveTo>
                    <a:pt x="0" y="52"/>
                  </a:moveTo>
                  <a:cubicBezTo>
                    <a:pt x="5" y="45"/>
                    <a:pt x="6" y="34"/>
                    <a:pt x="12" y="28"/>
                  </a:cubicBezTo>
                  <a:cubicBezTo>
                    <a:pt x="26" y="14"/>
                    <a:pt x="56" y="0"/>
                    <a:pt x="76" y="0"/>
                  </a:cubicBezTo>
                </a:path>
              </a:pathLst>
            </a:custGeom>
            <a:noFill/>
            <a:ln w="9525" cmpd="sng">
              <a:solidFill>
                <a:srgbClr val="000000"/>
              </a:solidFill>
              <a:prstDash val="solid"/>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30" name="Freeform 18"/>
            <p:cNvSpPr>
              <a:spLocks/>
            </p:cNvSpPr>
            <p:nvPr>
              <p:custDataLst>
                <p:tags r:id="rId14"/>
              </p:custDataLst>
            </p:nvPr>
          </p:nvSpPr>
          <p:spPr bwMode="auto">
            <a:xfrm rot="2394645">
              <a:off x="2072622" y="2344636"/>
              <a:ext cx="33337" cy="100013"/>
            </a:xfrm>
            <a:custGeom>
              <a:avLst/>
              <a:gdLst>
                <a:gd name="T0" fmla="*/ 4 w 21"/>
                <a:gd name="T1" fmla="*/ 0 h 63"/>
                <a:gd name="T2" fmla="*/ 2 w 21"/>
                <a:gd name="T3" fmla="*/ 17 h 63"/>
                <a:gd name="T4" fmla="*/ 15 w 21"/>
                <a:gd name="T5" fmla="*/ 47 h 63"/>
                <a:gd name="T6" fmla="*/ 21 w 21"/>
                <a:gd name="T7" fmla="*/ 63 h 63"/>
              </a:gdLst>
              <a:ahLst/>
              <a:cxnLst>
                <a:cxn ang="0">
                  <a:pos x="T0" y="T1"/>
                </a:cxn>
                <a:cxn ang="0">
                  <a:pos x="T2" y="T3"/>
                </a:cxn>
                <a:cxn ang="0">
                  <a:pos x="T4" y="T5"/>
                </a:cxn>
                <a:cxn ang="0">
                  <a:pos x="T6" y="T7"/>
                </a:cxn>
              </a:cxnLst>
              <a:rect l="0" t="0" r="r" b="b"/>
              <a:pathLst>
                <a:path w="21" h="63">
                  <a:moveTo>
                    <a:pt x="4" y="0"/>
                  </a:moveTo>
                  <a:cubicBezTo>
                    <a:pt x="5" y="5"/>
                    <a:pt x="0" y="12"/>
                    <a:pt x="2" y="17"/>
                  </a:cubicBezTo>
                  <a:cubicBezTo>
                    <a:pt x="4" y="28"/>
                    <a:pt x="10" y="37"/>
                    <a:pt x="15" y="47"/>
                  </a:cubicBezTo>
                  <a:cubicBezTo>
                    <a:pt x="17" y="52"/>
                    <a:pt x="21" y="63"/>
                    <a:pt x="21" y="63"/>
                  </a:cubicBezTo>
                </a:path>
              </a:pathLst>
            </a:custGeom>
            <a:noFill/>
            <a:ln w="9525" cmpd="sng">
              <a:solidFill>
                <a:srgbClr val="000000"/>
              </a:solidFill>
              <a:prstDash val="solid"/>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31" name="Oval 19" descr="Dark upward diagonal"/>
            <p:cNvSpPr>
              <a:spLocks noChangeArrowheads="1"/>
            </p:cNvSpPr>
            <p:nvPr>
              <p:custDataLst>
                <p:tags r:id="rId15"/>
              </p:custDataLst>
            </p:nvPr>
          </p:nvSpPr>
          <p:spPr bwMode="auto">
            <a:xfrm rot="1204804">
              <a:off x="2105959" y="2836761"/>
              <a:ext cx="263525" cy="233363"/>
            </a:xfrm>
            <a:prstGeom prst="ellipse">
              <a:avLst/>
            </a:prstGeom>
            <a:pattFill prst="dkUpDiag">
              <a:fgClr>
                <a:srgbClr val="5F5F5F"/>
              </a:fgClr>
              <a:bgClr>
                <a:schemeClr val="bg2"/>
              </a:bgClr>
            </a:pattFill>
            <a:ln>
              <a:noFill/>
            </a:ln>
            <a:effectLst/>
            <a:scene3d>
              <a:camera prst="legacyPerspectiveFront">
                <a:rot lat="1500000" lon="1500000" rev="0"/>
              </a:camera>
              <a:lightRig rig="legacyFlat2" dir="b"/>
            </a:scene3d>
            <a:sp3d extrusionH="4164000" prstMaterial="legacyMatte">
              <a:bevelT w="13500" h="13500" prst="angle"/>
              <a:bevelB w="13500" h="13500" prst="angle"/>
              <a:extrusionClr>
                <a:srgbClr val="5F5F5F"/>
              </a:extrusionClr>
            </a:sp3d>
            <a:extLst>
              <a:ext uri="{91240B29-F687-4F45-9708-019B960494DF}">
                <a14:hiddenLine xmlns:a14="http://schemas.microsoft.com/office/drawing/2010/main" w="9525">
                  <a:no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flatTx/>
            </a:bodyPr>
            <a:lstStyle/>
            <a:p>
              <a:endParaRPr lang="en-US"/>
            </a:p>
          </p:txBody>
        </p:sp>
        <p:sp>
          <p:nvSpPr>
            <p:cNvPr id="32" name="Freeform 20"/>
            <p:cNvSpPr>
              <a:spLocks/>
            </p:cNvSpPr>
            <p:nvPr>
              <p:custDataLst>
                <p:tags r:id="rId16"/>
              </p:custDataLst>
            </p:nvPr>
          </p:nvSpPr>
          <p:spPr bwMode="auto">
            <a:xfrm>
              <a:off x="1807509" y="2995511"/>
              <a:ext cx="152400" cy="69850"/>
            </a:xfrm>
            <a:custGeom>
              <a:avLst/>
              <a:gdLst>
                <a:gd name="T0" fmla="*/ 96 w 96"/>
                <a:gd name="T1" fmla="*/ 44 h 44"/>
                <a:gd name="T2" fmla="*/ 49 w 96"/>
                <a:gd name="T3" fmla="*/ 28 h 44"/>
                <a:gd name="T4" fmla="*/ 0 w 96"/>
                <a:gd name="T5" fmla="*/ 0 h 44"/>
              </a:gdLst>
              <a:ahLst/>
              <a:cxnLst>
                <a:cxn ang="0">
                  <a:pos x="T0" y="T1"/>
                </a:cxn>
                <a:cxn ang="0">
                  <a:pos x="T2" y="T3"/>
                </a:cxn>
                <a:cxn ang="0">
                  <a:pos x="T4" y="T5"/>
                </a:cxn>
              </a:cxnLst>
              <a:rect l="0" t="0" r="r" b="b"/>
              <a:pathLst>
                <a:path w="96" h="44">
                  <a:moveTo>
                    <a:pt x="96" y="44"/>
                  </a:moveTo>
                  <a:cubicBezTo>
                    <a:pt x="80" y="38"/>
                    <a:pt x="65" y="34"/>
                    <a:pt x="49" y="28"/>
                  </a:cubicBezTo>
                  <a:cubicBezTo>
                    <a:pt x="42" y="26"/>
                    <a:pt x="0" y="0"/>
                    <a:pt x="0" y="0"/>
                  </a:cubicBezTo>
                </a:path>
              </a:pathLst>
            </a:custGeom>
            <a:noFill/>
            <a:ln w="9525" cmpd="sng">
              <a:solidFill>
                <a:srgbClr val="000000"/>
              </a:solidFill>
              <a:prstDash val="solid"/>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33" name="Freeform 21"/>
            <p:cNvSpPr>
              <a:spLocks/>
            </p:cNvSpPr>
            <p:nvPr>
              <p:custDataLst>
                <p:tags r:id="rId17"/>
              </p:custDataLst>
            </p:nvPr>
          </p:nvSpPr>
          <p:spPr bwMode="auto">
            <a:xfrm rot="1900941">
              <a:off x="2950509" y="1685824"/>
              <a:ext cx="19050" cy="133350"/>
            </a:xfrm>
            <a:custGeom>
              <a:avLst/>
              <a:gdLst>
                <a:gd name="T0" fmla="*/ 0 w 12"/>
                <a:gd name="T1" fmla="*/ 0 h 84"/>
                <a:gd name="T2" fmla="*/ 12 w 12"/>
                <a:gd name="T3" fmla="*/ 84 h 84"/>
              </a:gdLst>
              <a:ahLst/>
              <a:cxnLst>
                <a:cxn ang="0">
                  <a:pos x="T0" y="T1"/>
                </a:cxn>
                <a:cxn ang="0">
                  <a:pos x="T2" y="T3"/>
                </a:cxn>
              </a:cxnLst>
              <a:rect l="0" t="0" r="r" b="b"/>
              <a:pathLst>
                <a:path w="12" h="84">
                  <a:moveTo>
                    <a:pt x="0" y="0"/>
                  </a:moveTo>
                  <a:cubicBezTo>
                    <a:pt x="7" y="27"/>
                    <a:pt x="12" y="56"/>
                    <a:pt x="12" y="84"/>
                  </a:cubicBezTo>
                </a:path>
              </a:pathLst>
            </a:custGeom>
            <a:noFill/>
            <a:ln w="9525" cmpd="sng">
              <a:solidFill>
                <a:srgbClr val="000000"/>
              </a:solidFill>
              <a:prstDash val="solid"/>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34" name="Freeform 22"/>
            <p:cNvSpPr>
              <a:spLocks/>
            </p:cNvSpPr>
            <p:nvPr>
              <p:custDataLst>
                <p:tags r:id="rId18"/>
              </p:custDataLst>
            </p:nvPr>
          </p:nvSpPr>
          <p:spPr bwMode="auto">
            <a:xfrm>
              <a:off x="2861609" y="1522311"/>
              <a:ext cx="1588" cy="438150"/>
            </a:xfrm>
            <a:custGeom>
              <a:avLst/>
              <a:gdLst>
                <a:gd name="T0" fmla="*/ 0 w 1"/>
                <a:gd name="T1" fmla="*/ 0 h 276"/>
                <a:gd name="T2" fmla="*/ 1 w 1"/>
                <a:gd name="T3" fmla="*/ 276 h 276"/>
              </a:gdLst>
              <a:ahLst/>
              <a:cxnLst>
                <a:cxn ang="0">
                  <a:pos x="T0" y="T1"/>
                </a:cxn>
                <a:cxn ang="0">
                  <a:pos x="T2" y="T3"/>
                </a:cxn>
              </a:cxnLst>
              <a:rect l="0" t="0" r="r" b="b"/>
              <a:pathLst>
                <a:path w="1" h="276">
                  <a:moveTo>
                    <a:pt x="0" y="0"/>
                  </a:moveTo>
                  <a:lnTo>
                    <a:pt x="1" y="276"/>
                  </a:lnTo>
                </a:path>
              </a:pathLst>
            </a:custGeom>
            <a:noFill/>
            <a:ln w="9525"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35" name="Freeform 23"/>
            <p:cNvSpPr>
              <a:spLocks/>
            </p:cNvSpPr>
            <p:nvPr>
              <p:custDataLst>
                <p:tags r:id="rId19"/>
              </p:custDataLst>
            </p:nvPr>
          </p:nvSpPr>
          <p:spPr bwMode="auto">
            <a:xfrm>
              <a:off x="3141009" y="2384324"/>
              <a:ext cx="158750" cy="31750"/>
            </a:xfrm>
            <a:custGeom>
              <a:avLst/>
              <a:gdLst>
                <a:gd name="T0" fmla="*/ 100 w 100"/>
                <a:gd name="T1" fmla="*/ 20 h 20"/>
                <a:gd name="T2" fmla="*/ 40 w 100"/>
                <a:gd name="T3" fmla="*/ 8 h 20"/>
                <a:gd name="T4" fmla="*/ 0 w 100"/>
                <a:gd name="T5" fmla="*/ 0 h 20"/>
              </a:gdLst>
              <a:ahLst/>
              <a:cxnLst>
                <a:cxn ang="0">
                  <a:pos x="T0" y="T1"/>
                </a:cxn>
                <a:cxn ang="0">
                  <a:pos x="T2" y="T3"/>
                </a:cxn>
                <a:cxn ang="0">
                  <a:pos x="T4" y="T5"/>
                </a:cxn>
              </a:cxnLst>
              <a:rect l="0" t="0" r="r" b="b"/>
              <a:pathLst>
                <a:path w="100" h="20">
                  <a:moveTo>
                    <a:pt x="100" y="20"/>
                  </a:moveTo>
                  <a:cubicBezTo>
                    <a:pt x="68" y="4"/>
                    <a:pt x="97" y="16"/>
                    <a:pt x="40" y="8"/>
                  </a:cubicBezTo>
                  <a:cubicBezTo>
                    <a:pt x="27" y="6"/>
                    <a:pt x="0" y="0"/>
                    <a:pt x="0" y="0"/>
                  </a:cubicBezTo>
                </a:path>
              </a:pathLst>
            </a:custGeom>
            <a:noFill/>
            <a:ln w="9525" cmpd="sng">
              <a:solidFill>
                <a:srgbClr val="000000"/>
              </a:solidFill>
              <a:prstDash val="solid"/>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36" name="Freeform 24"/>
            <p:cNvSpPr>
              <a:spLocks/>
            </p:cNvSpPr>
            <p:nvPr>
              <p:custDataLst>
                <p:tags r:id="rId20"/>
              </p:custDataLst>
            </p:nvPr>
          </p:nvSpPr>
          <p:spPr bwMode="auto">
            <a:xfrm>
              <a:off x="3537884" y="2225574"/>
              <a:ext cx="144463" cy="49212"/>
            </a:xfrm>
            <a:custGeom>
              <a:avLst/>
              <a:gdLst>
                <a:gd name="T0" fmla="*/ 91 w 91"/>
                <a:gd name="T1" fmla="*/ 31 h 31"/>
                <a:gd name="T2" fmla="*/ 26 w 91"/>
                <a:gd name="T3" fmla="*/ 1 h 31"/>
                <a:gd name="T4" fmla="*/ 20 w 91"/>
                <a:gd name="T5" fmla="*/ 22 h 31"/>
                <a:gd name="T6" fmla="*/ 0 w 91"/>
                <a:gd name="T7" fmla="*/ 26 h 31"/>
              </a:gdLst>
              <a:ahLst/>
              <a:cxnLst>
                <a:cxn ang="0">
                  <a:pos x="T0" y="T1"/>
                </a:cxn>
                <a:cxn ang="0">
                  <a:pos x="T2" y="T3"/>
                </a:cxn>
                <a:cxn ang="0">
                  <a:pos x="T4" y="T5"/>
                </a:cxn>
                <a:cxn ang="0">
                  <a:pos x="T6" y="T7"/>
                </a:cxn>
              </a:cxnLst>
              <a:rect l="0" t="0" r="r" b="b"/>
              <a:pathLst>
                <a:path w="91" h="31">
                  <a:moveTo>
                    <a:pt x="91" y="31"/>
                  </a:moveTo>
                  <a:cubicBezTo>
                    <a:pt x="74" y="24"/>
                    <a:pt x="45" y="3"/>
                    <a:pt x="26" y="1"/>
                  </a:cubicBezTo>
                  <a:cubicBezTo>
                    <a:pt x="21" y="0"/>
                    <a:pt x="20" y="22"/>
                    <a:pt x="20" y="22"/>
                  </a:cubicBezTo>
                  <a:cubicBezTo>
                    <a:pt x="4" y="26"/>
                    <a:pt x="10" y="25"/>
                    <a:pt x="0" y="26"/>
                  </a:cubicBezTo>
                </a:path>
              </a:pathLst>
            </a:custGeom>
            <a:noFill/>
            <a:ln w="9525" cmpd="sng">
              <a:solidFill>
                <a:srgbClr val="000000"/>
              </a:solidFill>
              <a:prstDash val="solid"/>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37" name="Freeform 25"/>
            <p:cNvSpPr>
              <a:spLocks/>
            </p:cNvSpPr>
            <p:nvPr>
              <p:custDataLst>
                <p:tags r:id="rId21"/>
              </p:custDataLst>
            </p:nvPr>
          </p:nvSpPr>
          <p:spPr bwMode="auto">
            <a:xfrm>
              <a:off x="2791759" y="2074761"/>
              <a:ext cx="76200" cy="38100"/>
            </a:xfrm>
            <a:custGeom>
              <a:avLst/>
              <a:gdLst>
                <a:gd name="T0" fmla="*/ 48 w 48"/>
                <a:gd name="T1" fmla="*/ 0 h 24"/>
                <a:gd name="T2" fmla="*/ 24 w 48"/>
                <a:gd name="T3" fmla="*/ 8 h 24"/>
                <a:gd name="T4" fmla="*/ 0 w 48"/>
                <a:gd name="T5" fmla="*/ 24 h 24"/>
              </a:gdLst>
              <a:ahLst/>
              <a:cxnLst>
                <a:cxn ang="0">
                  <a:pos x="T0" y="T1"/>
                </a:cxn>
                <a:cxn ang="0">
                  <a:pos x="T2" y="T3"/>
                </a:cxn>
                <a:cxn ang="0">
                  <a:pos x="T4" y="T5"/>
                </a:cxn>
              </a:cxnLst>
              <a:rect l="0" t="0" r="r" b="b"/>
              <a:pathLst>
                <a:path w="48" h="24">
                  <a:moveTo>
                    <a:pt x="48" y="0"/>
                  </a:moveTo>
                  <a:cubicBezTo>
                    <a:pt x="40" y="3"/>
                    <a:pt x="32" y="5"/>
                    <a:pt x="24" y="8"/>
                  </a:cubicBezTo>
                  <a:cubicBezTo>
                    <a:pt x="15" y="11"/>
                    <a:pt x="0" y="24"/>
                    <a:pt x="0" y="24"/>
                  </a:cubicBezTo>
                </a:path>
              </a:pathLst>
            </a:custGeom>
            <a:noFill/>
            <a:ln w="9525" cmpd="sng">
              <a:solidFill>
                <a:srgbClr val="000000"/>
              </a:solidFill>
              <a:prstDash val="solid"/>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38" name="Freeform 26"/>
            <p:cNvSpPr>
              <a:spLocks/>
            </p:cNvSpPr>
            <p:nvPr>
              <p:custDataLst>
                <p:tags r:id="rId22"/>
              </p:custDataLst>
            </p:nvPr>
          </p:nvSpPr>
          <p:spPr bwMode="auto">
            <a:xfrm>
              <a:off x="2639359" y="1693761"/>
              <a:ext cx="38100" cy="82550"/>
            </a:xfrm>
            <a:custGeom>
              <a:avLst/>
              <a:gdLst>
                <a:gd name="T0" fmla="*/ 0 w 24"/>
                <a:gd name="T1" fmla="*/ 0 h 52"/>
                <a:gd name="T2" fmla="*/ 24 w 24"/>
                <a:gd name="T3" fmla="*/ 52 h 52"/>
              </a:gdLst>
              <a:ahLst/>
              <a:cxnLst>
                <a:cxn ang="0">
                  <a:pos x="T0" y="T1"/>
                </a:cxn>
                <a:cxn ang="0">
                  <a:pos x="T2" y="T3"/>
                </a:cxn>
              </a:cxnLst>
              <a:rect l="0" t="0" r="r" b="b"/>
              <a:pathLst>
                <a:path w="24" h="52">
                  <a:moveTo>
                    <a:pt x="0" y="0"/>
                  </a:moveTo>
                  <a:cubicBezTo>
                    <a:pt x="10" y="15"/>
                    <a:pt x="20" y="34"/>
                    <a:pt x="24" y="52"/>
                  </a:cubicBezTo>
                </a:path>
              </a:pathLst>
            </a:custGeom>
            <a:noFill/>
            <a:ln w="9525" cmpd="sng">
              <a:solidFill>
                <a:srgbClr val="000000"/>
              </a:solidFill>
              <a:prstDash val="solid"/>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39" name="Freeform 27"/>
            <p:cNvSpPr>
              <a:spLocks/>
            </p:cNvSpPr>
            <p:nvPr>
              <p:custDataLst>
                <p:tags r:id="rId23"/>
              </p:custDataLst>
            </p:nvPr>
          </p:nvSpPr>
          <p:spPr bwMode="auto">
            <a:xfrm>
              <a:off x="3244197" y="1677886"/>
              <a:ext cx="7937" cy="93663"/>
            </a:xfrm>
            <a:custGeom>
              <a:avLst/>
              <a:gdLst>
                <a:gd name="T0" fmla="*/ 0 w 5"/>
                <a:gd name="T1" fmla="*/ 0 h 59"/>
                <a:gd name="T2" fmla="*/ 5 w 5"/>
                <a:gd name="T3" fmla="*/ 59 h 59"/>
              </a:gdLst>
              <a:ahLst/>
              <a:cxnLst>
                <a:cxn ang="0">
                  <a:pos x="T0" y="T1"/>
                </a:cxn>
                <a:cxn ang="0">
                  <a:pos x="T2" y="T3"/>
                </a:cxn>
              </a:cxnLst>
              <a:rect l="0" t="0" r="r" b="b"/>
              <a:pathLst>
                <a:path w="5" h="59">
                  <a:moveTo>
                    <a:pt x="0" y="0"/>
                  </a:moveTo>
                  <a:cubicBezTo>
                    <a:pt x="4" y="23"/>
                    <a:pt x="3" y="37"/>
                    <a:pt x="5" y="59"/>
                  </a:cubicBezTo>
                </a:path>
              </a:pathLst>
            </a:custGeom>
            <a:noFill/>
            <a:ln w="9525" cmpd="sng">
              <a:solidFill>
                <a:srgbClr val="000000"/>
              </a:solidFill>
              <a:prstDash val="solid"/>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40" name="Freeform 28"/>
            <p:cNvSpPr>
              <a:spLocks/>
            </p:cNvSpPr>
            <p:nvPr>
              <p:custDataLst>
                <p:tags r:id="rId24"/>
              </p:custDataLst>
            </p:nvPr>
          </p:nvSpPr>
          <p:spPr bwMode="auto">
            <a:xfrm rot="18388895">
              <a:off x="2461559" y="1871561"/>
              <a:ext cx="12700" cy="114300"/>
            </a:xfrm>
            <a:custGeom>
              <a:avLst/>
              <a:gdLst>
                <a:gd name="T0" fmla="*/ 0 w 8"/>
                <a:gd name="T1" fmla="*/ 0 h 72"/>
                <a:gd name="T2" fmla="*/ 0 w 8"/>
                <a:gd name="T3" fmla="*/ 72 h 72"/>
              </a:gdLst>
              <a:ahLst/>
              <a:cxnLst>
                <a:cxn ang="0">
                  <a:pos x="T0" y="T1"/>
                </a:cxn>
                <a:cxn ang="0">
                  <a:pos x="T2" y="T3"/>
                </a:cxn>
              </a:cxnLst>
              <a:rect l="0" t="0" r="r" b="b"/>
              <a:pathLst>
                <a:path w="8" h="72">
                  <a:moveTo>
                    <a:pt x="0" y="0"/>
                  </a:moveTo>
                  <a:cubicBezTo>
                    <a:pt x="8" y="24"/>
                    <a:pt x="0" y="47"/>
                    <a:pt x="0" y="72"/>
                  </a:cubicBezTo>
                </a:path>
              </a:pathLst>
            </a:custGeom>
            <a:noFill/>
            <a:ln w="9525" cmpd="sng">
              <a:solidFill>
                <a:srgbClr val="000000"/>
              </a:solidFill>
              <a:prstDash val="solid"/>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41" name="Freeform 29"/>
            <p:cNvSpPr>
              <a:spLocks/>
            </p:cNvSpPr>
            <p:nvPr>
              <p:custDataLst>
                <p:tags r:id="rId25"/>
              </p:custDataLst>
            </p:nvPr>
          </p:nvSpPr>
          <p:spPr bwMode="auto">
            <a:xfrm>
              <a:off x="2410759" y="2074761"/>
              <a:ext cx="6350" cy="82550"/>
            </a:xfrm>
            <a:custGeom>
              <a:avLst/>
              <a:gdLst>
                <a:gd name="T0" fmla="*/ 4 w 4"/>
                <a:gd name="T1" fmla="*/ 0 h 52"/>
                <a:gd name="T2" fmla="*/ 0 w 4"/>
                <a:gd name="T3" fmla="*/ 52 h 52"/>
              </a:gdLst>
              <a:ahLst/>
              <a:cxnLst>
                <a:cxn ang="0">
                  <a:pos x="T0" y="T1"/>
                </a:cxn>
                <a:cxn ang="0">
                  <a:pos x="T2" y="T3"/>
                </a:cxn>
              </a:cxnLst>
              <a:rect l="0" t="0" r="r" b="b"/>
              <a:pathLst>
                <a:path w="4" h="52">
                  <a:moveTo>
                    <a:pt x="4" y="0"/>
                  </a:moveTo>
                  <a:cubicBezTo>
                    <a:pt x="3" y="17"/>
                    <a:pt x="0" y="52"/>
                    <a:pt x="0" y="52"/>
                  </a:cubicBezTo>
                </a:path>
              </a:pathLst>
            </a:custGeom>
            <a:noFill/>
            <a:ln w="9525" cmpd="sng">
              <a:solidFill>
                <a:srgbClr val="000000"/>
              </a:solidFill>
              <a:prstDash val="solid"/>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42" name="Freeform 30"/>
            <p:cNvSpPr>
              <a:spLocks/>
            </p:cNvSpPr>
            <p:nvPr>
              <p:custDataLst>
                <p:tags r:id="rId26"/>
              </p:custDataLst>
            </p:nvPr>
          </p:nvSpPr>
          <p:spPr bwMode="auto">
            <a:xfrm>
              <a:off x="3776009" y="1808061"/>
              <a:ext cx="50800" cy="95250"/>
            </a:xfrm>
            <a:custGeom>
              <a:avLst/>
              <a:gdLst>
                <a:gd name="T0" fmla="*/ 12 w 32"/>
                <a:gd name="T1" fmla="*/ 0 h 60"/>
                <a:gd name="T2" fmla="*/ 32 w 32"/>
                <a:gd name="T3" fmla="*/ 60 h 60"/>
              </a:gdLst>
              <a:ahLst/>
              <a:cxnLst>
                <a:cxn ang="0">
                  <a:pos x="T0" y="T1"/>
                </a:cxn>
                <a:cxn ang="0">
                  <a:pos x="T2" y="T3"/>
                </a:cxn>
              </a:cxnLst>
              <a:rect l="0" t="0" r="r" b="b"/>
              <a:pathLst>
                <a:path w="32" h="60">
                  <a:moveTo>
                    <a:pt x="12" y="0"/>
                  </a:moveTo>
                  <a:cubicBezTo>
                    <a:pt x="0" y="37"/>
                    <a:pt x="11" y="39"/>
                    <a:pt x="32" y="60"/>
                  </a:cubicBezTo>
                </a:path>
              </a:pathLst>
            </a:custGeom>
            <a:noFill/>
            <a:ln w="9525" cmpd="sng">
              <a:solidFill>
                <a:srgbClr val="000000"/>
              </a:solidFill>
              <a:prstDash val="solid"/>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43" name="Freeform 31"/>
            <p:cNvSpPr>
              <a:spLocks/>
            </p:cNvSpPr>
            <p:nvPr>
              <p:custDataLst>
                <p:tags r:id="rId27"/>
              </p:custDataLst>
            </p:nvPr>
          </p:nvSpPr>
          <p:spPr bwMode="auto">
            <a:xfrm>
              <a:off x="3595034" y="1976336"/>
              <a:ext cx="25400" cy="98425"/>
            </a:xfrm>
            <a:custGeom>
              <a:avLst/>
              <a:gdLst>
                <a:gd name="T0" fmla="*/ 6 w 16"/>
                <a:gd name="T1" fmla="*/ 6 h 62"/>
                <a:gd name="T2" fmla="*/ 2 w 16"/>
                <a:gd name="T3" fmla="*/ 30 h 62"/>
                <a:gd name="T4" fmla="*/ 2 w 16"/>
                <a:gd name="T5" fmla="*/ 62 h 62"/>
              </a:gdLst>
              <a:ahLst/>
              <a:cxnLst>
                <a:cxn ang="0">
                  <a:pos x="T0" y="T1"/>
                </a:cxn>
                <a:cxn ang="0">
                  <a:pos x="T2" y="T3"/>
                </a:cxn>
                <a:cxn ang="0">
                  <a:pos x="T4" y="T5"/>
                </a:cxn>
              </a:cxnLst>
              <a:rect l="0" t="0" r="r" b="b"/>
              <a:pathLst>
                <a:path w="16" h="62">
                  <a:moveTo>
                    <a:pt x="6" y="6"/>
                  </a:moveTo>
                  <a:cubicBezTo>
                    <a:pt x="16" y="35"/>
                    <a:pt x="7" y="0"/>
                    <a:pt x="2" y="30"/>
                  </a:cubicBezTo>
                  <a:cubicBezTo>
                    <a:pt x="0" y="40"/>
                    <a:pt x="2" y="51"/>
                    <a:pt x="2" y="62"/>
                  </a:cubicBezTo>
                </a:path>
              </a:pathLst>
            </a:custGeom>
            <a:noFill/>
            <a:ln w="9525" cmpd="sng">
              <a:solidFill>
                <a:srgbClr val="000000"/>
              </a:solidFill>
              <a:prstDash val="solid"/>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44" name="Freeform 32"/>
            <p:cNvSpPr>
              <a:spLocks/>
            </p:cNvSpPr>
            <p:nvPr>
              <p:custDataLst>
                <p:tags r:id="rId28"/>
              </p:custDataLst>
            </p:nvPr>
          </p:nvSpPr>
          <p:spPr bwMode="auto">
            <a:xfrm>
              <a:off x="2131359" y="2023961"/>
              <a:ext cx="31750" cy="158750"/>
            </a:xfrm>
            <a:custGeom>
              <a:avLst/>
              <a:gdLst>
                <a:gd name="T0" fmla="*/ 20 w 20"/>
                <a:gd name="T1" fmla="*/ 0 h 100"/>
                <a:gd name="T2" fmla="*/ 0 w 20"/>
                <a:gd name="T3" fmla="*/ 40 h 100"/>
                <a:gd name="T4" fmla="*/ 4 w 20"/>
                <a:gd name="T5" fmla="*/ 68 h 100"/>
                <a:gd name="T6" fmla="*/ 12 w 20"/>
                <a:gd name="T7" fmla="*/ 100 h 100"/>
              </a:gdLst>
              <a:ahLst/>
              <a:cxnLst>
                <a:cxn ang="0">
                  <a:pos x="T0" y="T1"/>
                </a:cxn>
                <a:cxn ang="0">
                  <a:pos x="T2" y="T3"/>
                </a:cxn>
                <a:cxn ang="0">
                  <a:pos x="T4" y="T5"/>
                </a:cxn>
                <a:cxn ang="0">
                  <a:pos x="T6" y="T7"/>
                </a:cxn>
              </a:cxnLst>
              <a:rect l="0" t="0" r="r" b="b"/>
              <a:pathLst>
                <a:path w="20" h="100">
                  <a:moveTo>
                    <a:pt x="20" y="0"/>
                  </a:moveTo>
                  <a:cubicBezTo>
                    <a:pt x="11" y="13"/>
                    <a:pt x="5" y="25"/>
                    <a:pt x="0" y="40"/>
                  </a:cubicBezTo>
                  <a:cubicBezTo>
                    <a:pt x="1" y="49"/>
                    <a:pt x="2" y="59"/>
                    <a:pt x="4" y="68"/>
                  </a:cubicBezTo>
                  <a:cubicBezTo>
                    <a:pt x="6" y="79"/>
                    <a:pt x="12" y="100"/>
                    <a:pt x="12" y="100"/>
                  </a:cubicBezTo>
                </a:path>
              </a:pathLst>
            </a:custGeom>
            <a:noFill/>
            <a:ln w="9525" cmpd="sng">
              <a:solidFill>
                <a:srgbClr val="000000"/>
              </a:solidFill>
              <a:prstDash val="solid"/>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45" name="Freeform 33"/>
            <p:cNvSpPr>
              <a:spLocks/>
            </p:cNvSpPr>
            <p:nvPr>
              <p:custDataLst>
                <p:tags r:id="rId29"/>
              </p:custDataLst>
            </p:nvPr>
          </p:nvSpPr>
          <p:spPr bwMode="auto">
            <a:xfrm>
              <a:off x="2512359" y="2995511"/>
              <a:ext cx="190500" cy="57150"/>
            </a:xfrm>
            <a:custGeom>
              <a:avLst/>
              <a:gdLst>
                <a:gd name="T0" fmla="*/ 120 w 120"/>
                <a:gd name="T1" fmla="*/ 36 h 36"/>
                <a:gd name="T2" fmla="*/ 84 w 120"/>
                <a:gd name="T3" fmla="*/ 12 h 36"/>
                <a:gd name="T4" fmla="*/ 56 w 120"/>
                <a:gd name="T5" fmla="*/ 16 h 36"/>
                <a:gd name="T6" fmla="*/ 0 w 120"/>
                <a:gd name="T7" fmla="*/ 0 h 36"/>
              </a:gdLst>
              <a:ahLst/>
              <a:cxnLst>
                <a:cxn ang="0">
                  <a:pos x="T0" y="T1"/>
                </a:cxn>
                <a:cxn ang="0">
                  <a:pos x="T2" y="T3"/>
                </a:cxn>
                <a:cxn ang="0">
                  <a:pos x="T4" y="T5"/>
                </a:cxn>
                <a:cxn ang="0">
                  <a:pos x="T6" y="T7"/>
                </a:cxn>
              </a:cxnLst>
              <a:rect l="0" t="0" r="r" b="b"/>
              <a:pathLst>
                <a:path w="120" h="36">
                  <a:moveTo>
                    <a:pt x="120" y="36"/>
                  </a:moveTo>
                  <a:cubicBezTo>
                    <a:pt x="107" y="27"/>
                    <a:pt x="99" y="17"/>
                    <a:pt x="84" y="12"/>
                  </a:cubicBezTo>
                  <a:cubicBezTo>
                    <a:pt x="75" y="13"/>
                    <a:pt x="65" y="17"/>
                    <a:pt x="56" y="16"/>
                  </a:cubicBezTo>
                  <a:cubicBezTo>
                    <a:pt x="37" y="15"/>
                    <a:pt x="19" y="0"/>
                    <a:pt x="0" y="0"/>
                  </a:cubicBezTo>
                </a:path>
              </a:pathLst>
            </a:custGeom>
            <a:noFill/>
            <a:ln w="9525" cmpd="sng">
              <a:solidFill>
                <a:srgbClr val="000000"/>
              </a:solidFill>
              <a:prstDash val="solid"/>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46" name="Freeform 34"/>
            <p:cNvSpPr>
              <a:spLocks/>
            </p:cNvSpPr>
            <p:nvPr>
              <p:custDataLst>
                <p:tags r:id="rId30"/>
              </p:custDataLst>
            </p:nvPr>
          </p:nvSpPr>
          <p:spPr bwMode="auto">
            <a:xfrm>
              <a:off x="3318809" y="2519261"/>
              <a:ext cx="177800" cy="31750"/>
            </a:xfrm>
            <a:custGeom>
              <a:avLst/>
              <a:gdLst>
                <a:gd name="T0" fmla="*/ 112 w 112"/>
                <a:gd name="T1" fmla="*/ 20 h 20"/>
                <a:gd name="T2" fmla="*/ 60 w 112"/>
                <a:gd name="T3" fmla="*/ 12 h 20"/>
                <a:gd name="T4" fmla="*/ 12 w 112"/>
                <a:gd name="T5" fmla="*/ 4 h 20"/>
                <a:gd name="T6" fmla="*/ 0 w 112"/>
                <a:gd name="T7" fmla="*/ 0 h 20"/>
              </a:gdLst>
              <a:ahLst/>
              <a:cxnLst>
                <a:cxn ang="0">
                  <a:pos x="T0" y="T1"/>
                </a:cxn>
                <a:cxn ang="0">
                  <a:pos x="T2" y="T3"/>
                </a:cxn>
                <a:cxn ang="0">
                  <a:pos x="T4" y="T5"/>
                </a:cxn>
                <a:cxn ang="0">
                  <a:pos x="T6" y="T7"/>
                </a:cxn>
              </a:cxnLst>
              <a:rect l="0" t="0" r="r" b="b"/>
              <a:pathLst>
                <a:path w="112" h="20">
                  <a:moveTo>
                    <a:pt x="112" y="20"/>
                  </a:moveTo>
                  <a:cubicBezTo>
                    <a:pt x="86" y="11"/>
                    <a:pt x="92" y="7"/>
                    <a:pt x="60" y="12"/>
                  </a:cubicBezTo>
                  <a:cubicBezTo>
                    <a:pt x="18" y="1"/>
                    <a:pt x="81" y="16"/>
                    <a:pt x="12" y="4"/>
                  </a:cubicBezTo>
                  <a:cubicBezTo>
                    <a:pt x="8" y="3"/>
                    <a:pt x="0" y="0"/>
                    <a:pt x="0" y="0"/>
                  </a:cubicBezTo>
                </a:path>
              </a:pathLst>
            </a:custGeom>
            <a:noFill/>
            <a:ln w="9525" cmpd="sng">
              <a:solidFill>
                <a:srgbClr val="000000"/>
              </a:solidFill>
              <a:prstDash val="solid"/>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47" name="Freeform 35" descr="Large confetti"/>
            <p:cNvSpPr>
              <a:spLocks/>
            </p:cNvSpPr>
            <p:nvPr>
              <p:custDataLst>
                <p:tags r:id="rId31"/>
              </p:custDataLst>
            </p:nvPr>
          </p:nvSpPr>
          <p:spPr bwMode="auto">
            <a:xfrm>
              <a:off x="2448859" y="2362099"/>
              <a:ext cx="133350" cy="42862"/>
            </a:xfrm>
            <a:custGeom>
              <a:avLst/>
              <a:gdLst>
                <a:gd name="T0" fmla="*/ 0 w 84"/>
                <a:gd name="T1" fmla="*/ 11 h 27"/>
                <a:gd name="T2" fmla="*/ 36 w 84"/>
                <a:gd name="T3" fmla="*/ 7 h 27"/>
                <a:gd name="T4" fmla="*/ 64 w 84"/>
                <a:gd name="T5" fmla="*/ 23 h 27"/>
                <a:gd name="T6" fmla="*/ 84 w 84"/>
                <a:gd name="T7" fmla="*/ 27 h 27"/>
              </a:gdLst>
              <a:ahLst/>
              <a:cxnLst>
                <a:cxn ang="0">
                  <a:pos x="T0" y="T1"/>
                </a:cxn>
                <a:cxn ang="0">
                  <a:pos x="T2" y="T3"/>
                </a:cxn>
                <a:cxn ang="0">
                  <a:pos x="T4" y="T5"/>
                </a:cxn>
                <a:cxn ang="0">
                  <a:pos x="T6" y="T7"/>
                </a:cxn>
              </a:cxnLst>
              <a:rect l="0" t="0" r="r" b="b"/>
              <a:pathLst>
                <a:path w="84" h="27">
                  <a:moveTo>
                    <a:pt x="0" y="11"/>
                  </a:moveTo>
                  <a:cubicBezTo>
                    <a:pt x="28" y="2"/>
                    <a:pt x="16" y="0"/>
                    <a:pt x="36" y="7"/>
                  </a:cubicBezTo>
                  <a:cubicBezTo>
                    <a:pt x="51" y="22"/>
                    <a:pt x="43" y="18"/>
                    <a:pt x="64" y="23"/>
                  </a:cubicBezTo>
                  <a:cubicBezTo>
                    <a:pt x="71" y="24"/>
                    <a:pt x="84" y="27"/>
                    <a:pt x="84" y="27"/>
                  </a:cubicBezTo>
                </a:path>
              </a:pathLst>
            </a:custGeom>
            <a:noFill/>
            <a:ln w="9525" cap="flat" cmpd="sng">
              <a:solidFill>
                <a:srgbClr val="FFFFFF"/>
              </a:solidFill>
              <a:prstDash val="solid"/>
              <a:round/>
              <a:headEnd type="none" w="med" len="med"/>
              <a:tailEnd type="none" w="med" len="med"/>
            </a:ln>
            <a:effectLst/>
            <a:extLst>
              <a:ext uri="{909E8E84-426E-40DD-AFC4-6F175D3DCCD1}">
                <a14:hiddenFill xmlns:a14="http://schemas.microsoft.com/office/drawing/2010/main">
                  <a:pattFill prst="lgConfetti">
                    <a:fgClr>
                      <a:srgbClr val="CC6600"/>
                    </a:fgClr>
                    <a:bgClr>
                      <a:srgbClr val="993300"/>
                    </a:bgClr>
                  </a:patt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48" name="Freeform 36" descr="Large confetti"/>
            <p:cNvSpPr>
              <a:spLocks/>
            </p:cNvSpPr>
            <p:nvPr>
              <p:custDataLst>
                <p:tags r:id="rId32"/>
              </p:custDataLst>
            </p:nvPr>
          </p:nvSpPr>
          <p:spPr bwMode="auto">
            <a:xfrm>
              <a:off x="2867959" y="2519261"/>
              <a:ext cx="133350" cy="44450"/>
            </a:xfrm>
            <a:custGeom>
              <a:avLst/>
              <a:gdLst>
                <a:gd name="T0" fmla="*/ 84 w 84"/>
                <a:gd name="T1" fmla="*/ 28 h 28"/>
                <a:gd name="T2" fmla="*/ 0 w 84"/>
                <a:gd name="T3" fmla="*/ 0 h 28"/>
              </a:gdLst>
              <a:ahLst/>
              <a:cxnLst>
                <a:cxn ang="0">
                  <a:pos x="T0" y="T1"/>
                </a:cxn>
                <a:cxn ang="0">
                  <a:pos x="T2" y="T3"/>
                </a:cxn>
              </a:cxnLst>
              <a:rect l="0" t="0" r="r" b="b"/>
              <a:pathLst>
                <a:path w="84" h="28">
                  <a:moveTo>
                    <a:pt x="84" y="28"/>
                  </a:moveTo>
                  <a:cubicBezTo>
                    <a:pt x="54" y="8"/>
                    <a:pt x="39" y="0"/>
                    <a:pt x="0" y="0"/>
                  </a:cubicBezTo>
                </a:path>
              </a:pathLst>
            </a:custGeom>
            <a:noFill/>
            <a:ln w="9525" cap="flat" cmpd="sng">
              <a:solidFill>
                <a:srgbClr val="FFFFFF"/>
              </a:solidFill>
              <a:prstDash val="solid"/>
              <a:round/>
              <a:headEnd type="none" w="med" len="med"/>
              <a:tailEnd type="none" w="med" len="med"/>
            </a:ln>
            <a:effectLst/>
            <a:extLst>
              <a:ext uri="{909E8E84-426E-40DD-AFC4-6F175D3DCCD1}">
                <a14:hiddenFill xmlns:a14="http://schemas.microsoft.com/office/drawing/2010/main">
                  <a:pattFill prst="lgConfetti">
                    <a:fgClr>
                      <a:srgbClr val="CC6600"/>
                    </a:fgClr>
                    <a:bgClr>
                      <a:srgbClr val="993300"/>
                    </a:bgClr>
                  </a:patt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49" name="Oval 72"/>
            <p:cNvSpPr>
              <a:spLocks noChangeArrowheads="1"/>
            </p:cNvSpPr>
            <p:nvPr/>
          </p:nvSpPr>
          <p:spPr bwMode="auto">
            <a:xfrm>
              <a:off x="4717397" y="1473099"/>
              <a:ext cx="14287" cy="14287"/>
            </a:xfrm>
            <a:prstGeom prst="ellipse">
              <a:avLst/>
            </a:prstGeom>
            <a:solidFill>
              <a:srgbClr val="E6E6E6"/>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cxnSp>
          <p:nvCxnSpPr>
            <p:cNvPr id="9" name="Straight Arrow Connector 8"/>
            <p:cNvCxnSpPr/>
            <p:nvPr/>
          </p:nvCxnSpPr>
          <p:spPr bwMode="auto">
            <a:xfrm flipH="1" flipV="1">
              <a:off x="3004911" y="2601840"/>
              <a:ext cx="532973" cy="680088"/>
            </a:xfrm>
            <a:prstGeom prst="straightConnector1">
              <a:avLst/>
            </a:prstGeom>
            <a:noFill/>
            <a:ln w="57150" cap="flat" cmpd="sng" algn="ctr">
              <a:solidFill>
                <a:srgbClr val="C00000"/>
              </a:solidFill>
              <a:prstDash val="solid"/>
              <a:round/>
              <a:headEnd type="none" w="med" len="med"/>
              <a:tailEnd type="arrow"/>
            </a:ln>
            <a:effectLst/>
          </p:spPr>
        </p:cxnSp>
        <p:sp>
          <p:nvSpPr>
            <p:cNvPr id="16" name="TextBox 15"/>
            <p:cNvSpPr txBox="1"/>
            <p:nvPr/>
          </p:nvSpPr>
          <p:spPr>
            <a:xfrm>
              <a:off x="3222734" y="3320028"/>
              <a:ext cx="1436750" cy="369332"/>
            </a:xfrm>
            <a:prstGeom prst="rect">
              <a:avLst/>
            </a:prstGeom>
            <a:noFill/>
          </p:spPr>
          <p:txBody>
            <a:bodyPr wrap="square" rtlCol="0">
              <a:spAutoFit/>
            </a:bodyPr>
            <a:lstStyle/>
            <a:p>
              <a:r>
                <a:rPr lang="en-US" i="1" dirty="0" smtClean="0"/>
                <a:t>Undercut</a:t>
              </a:r>
              <a:endParaRPr lang="en-US" i="1" dirty="0"/>
            </a:p>
          </p:txBody>
        </p:sp>
        <p:sp>
          <p:nvSpPr>
            <p:cNvPr id="56" name="Freeform 79"/>
            <p:cNvSpPr>
              <a:spLocks/>
            </p:cNvSpPr>
            <p:nvPr>
              <p:custDataLst>
                <p:tags r:id="rId33"/>
              </p:custDataLst>
            </p:nvPr>
          </p:nvSpPr>
          <p:spPr bwMode="auto">
            <a:xfrm>
              <a:off x="1493837" y="2753290"/>
              <a:ext cx="304800" cy="447675"/>
            </a:xfrm>
            <a:custGeom>
              <a:avLst/>
              <a:gdLst>
                <a:gd name="T0" fmla="*/ 0 w 192"/>
                <a:gd name="T1" fmla="*/ 0 h 282"/>
                <a:gd name="T2" fmla="*/ 138 w 192"/>
                <a:gd name="T3" fmla="*/ 36 h 282"/>
                <a:gd name="T4" fmla="*/ 186 w 192"/>
                <a:gd name="T5" fmla="*/ 126 h 282"/>
                <a:gd name="T6" fmla="*/ 177 w 192"/>
                <a:gd name="T7" fmla="*/ 282 h 282"/>
              </a:gdLst>
              <a:ahLst/>
              <a:cxnLst>
                <a:cxn ang="0">
                  <a:pos x="T0" y="T1"/>
                </a:cxn>
                <a:cxn ang="0">
                  <a:pos x="T2" y="T3"/>
                </a:cxn>
                <a:cxn ang="0">
                  <a:pos x="T4" y="T5"/>
                </a:cxn>
                <a:cxn ang="0">
                  <a:pos x="T6" y="T7"/>
                </a:cxn>
              </a:cxnLst>
              <a:rect l="0" t="0" r="r" b="b"/>
              <a:pathLst>
                <a:path w="192" h="282">
                  <a:moveTo>
                    <a:pt x="0" y="0"/>
                  </a:moveTo>
                  <a:cubicBezTo>
                    <a:pt x="23" y="6"/>
                    <a:pt x="107" y="15"/>
                    <a:pt x="138" y="36"/>
                  </a:cubicBezTo>
                  <a:cubicBezTo>
                    <a:pt x="169" y="57"/>
                    <a:pt x="180" y="85"/>
                    <a:pt x="186" y="126"/>
                  </a:cubicBezTo>
                  <a:cubicBezTo>
                    <a:pt x="192" y="167"/>
                    <a:pt x="179" y="250"/>
                    <a:pt x="177" y="282"/>
                  </a:cubicBezTo>
                </a:path>
              </a:pathLst>
            </a:custGeom>
            <a:noFill/>
            <a:ln w="38100" cap="rnd" cmpd="sng">
              <a:solidFill>
                <a:srgbClr val="FF0000"/>
              </a:solidFill>
              <a:prstDash val="solid"/>
              <a:round/>
              <a:headEnd type="triangle" w="sm" len="med"/>
              <a:tailEnd type="triangle" w="sm" len="med"/>
            </a:ln>
            <a:effectLst/>
            <a:extLst>
              <a:ext uri="{909E8E84-426E-40DD-AFC4-6F175D3DCCD1}">
                <a14:hiddenFill xmlns:a14="http://schemas.microsoft.com/office/drawing/2010/main">
                  <a:solidFill>
                    <a:srgbClr val="4D4D4D"/>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7" name="Text Box 80"/>
            <p:cNvSpPr txBox="1">
              <a:spLocks noChangeArrowheads="1"/>
            </p:cNvSpPr>
            <p:nvPr>
              <p:custDataLst>
                <p:tags r:id="rId34"/>
              </p:custDataLst>
            </p:nvPr>
          </p:nvSpPr>
          <p:spPr bwMode="auto">
            <a:xfrm>
              <a:off x="1108075" y="2748528"/>
              <a:ext cx="568325" cy="396875"/>
            </a:xfrm>
            <a:prstGeom prst="rect">
              <a:avLst/>
            </a:prstGeom>
            <a:noFill/>
            <a:ln>
              <a:noFill/>
            </a:ln>
            <a:effectLst/>
            <a:extLst>
              <a:ext uri="{909E8E84-426E-40DD-AFC4-6F175D3DCCD1}">
                <a14:hiddenFill xmlns:a14="http://schemas.microsoft.com/office/drawing/2010/main">
                  <a:solidFill>
                    <a:srgbClr val="4D4D4D"/>
                  </a:solidFill>
                </a14:hiddenFill>
              </a:ext>
              <a:ext uri="{91240B29-F687-4F45-9708-019B960494DF}">
                <a14:hiddenLine xmlns:a14="http://schemas.microsoft.com/office/drawing/2010/main" w="38100" cap="rnd">
                  <a:solidFill>
                    <a:srgbClr val="00FFFF"/>
                  </a:solidFill>
                  <a:miter lim="800000"/>
                  <a:headEnd/>
                  <a:tailEnd/>
                </a14:hiddenLine>
              </a:ext>
              <a:ext uri="{AF507438-7753-43E0-B8FC-AC1667EBCBE1}">
                <a14:hiddenEffects xmlns:a14="http://schemas.microsoft.com/office/drawing/2010/main">
                  <a:effectLst>
                    <a:outerShdw dist="17961" dir="2700000" algn="ctr" rotWithShape="0">
                      <a:schemeClr val="bg2"/>
                    </a:outerShdw>
                  </a:effectLst>
                </a14:hiddenEffects>
              </a:ext>
            </a:extLst>
          </p:spPr>
          <p:txBody>
            <a:bodyPr wrap="none" anchor="ctr">
              <a:spAutoFit/>
            </a:bodyPr>
            <a:lstStyle/>
            <a:p>
              <a:pPr algn="ctr" eaLnBrk="1" hangingPunct="1"/>
              <a:r>
                <a:rPr lang="en-US" altLang="en-US" sz="2000" b="1">
                  <a:solidFill>
                    <a:srgbClr val="000099"/>
                  </a:solidFill>
                  <a:latin typeface="Arial" charset="0"/>
                </a:rPr>
                <a:t>90°</a:t>
              </a:r>
              <a:endParaRPr lang="en-US" altLang="en-US">
                <a:latin typeface="Arial" charset="0"/>
              </a:endParaRPr>
            </a:p>
          </p:txBody>
        </p:sp>
        <p:sp>
          <p:nvSpPr>
            <p:cNvPr id="58" name="Line 81"/>
            <p:cNvSpPr>
              <a:spLocks noChangeShapeType="1"/>
            </p:cNvSpPr>
            <p:nvPr/>
          </p:nvSpPr>
          <p:spPr bwMode="auto">
            <a:xfrm>
              <a:off x="2222500" y="3062853"/>
              <a:ext cx="319087" cy="71437"/>
            </a:xfrm>
            <a:prstGeom prst="line">
              <a:avLst/>
            </a:prstGeom>
            <a:noFill/>
            <a:ln w="38100" cap="rnd">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9" name="Line 82"/>
            <p:cNvSpPr>
              <a:spLocks noChangeShapeType="1"/>
            </p:cNvSpPr>
            <p:nvPr/>
          </p:nvSpPr>
          <p:spPr bwMode="auto">
            <a:xfrm>
              <a:off x="2208212" y="3281928"/>
              <a:ext cx="338138" cy="76200"/>
            </a:xfrm>
            <a:prstGeom prst="line">
              <a:avLst/>
            </a:prstGeom>
            <a:noFill/>
            <a:ln w="38100" cap="rnd">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0" name="Line 83"/>
            <p:cNvSpPr>
              <a:spLocks noChangeShapeType="1"/>
            </p:cNvSpPr>
            <p:nvPr>
              <p:custDataLst>
                <p:tags r:id="rId35"/>
              </p:custDataLst>
            </p:nvPr>
          </p:nvSpPr>
          <p:spPr bwMode="auto">
            <a:xfrm flipV="1">
              <a:off x="2489200" y="3072378"/>
              <a:ext cx="0" cy="333375"/>
            </a:xfrm>
            <a:prstGeom prst="line">
              <a:avLst/>
            </a:prstGeom>
            <a:noFill/>
            <a:ln w="38100" cap="rnd">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1" name="Text Box 84"/>
            <p:cNvSpPr txBox="1">
              <a:spLocks noChangeArrowheads="1"/>
            </p:cNvSpPr>
            <p:nvPr>
              <p:custDataLst>
                <p:tags r:id="rId36"/>
              </p:custDataLst>
            </p:nvPr>
          </p:nvSpPr>
          <p:spPr bwMode="auto">
            <a:xfrm>
              <a:off x="2517775" y="3019990"/>
              <a:ext cx="563562" cy="457200"/>
            </a:xfrm>
            <a:prstGeom prst="rect">
              <a:avLst/>
            </a:prstGeom>
            <a:noFill/>
            <a:ln>
              <a:noFill/>
            </a:ln>
            <a:effectLst/>
            <a:extLst>
              <a:ext uri="{909E8E84-426E-40DD-AFC4-6F175D3DCCD1}">
                <a14:hiddenFill xmlns:a14="http://schemas.microsoft.com/office/drawing/2010/main">
                  <a:solidFill>
                    <a:srgbClr val="4D4D4D"/>
                  </a:solidFill>
                </a14:hiddenFill>
              </a:ext>
              <a:ext uri="{91240B29-F687-4F45-9708-019B960494DF}">
                <a14:hiddenLine xmlns:a14="http://schemas.microsoft.com/office/drawing/2010/main" w="38100" cap="rnd">
                  <a:solidFill>
                    <a:srgbClr val="00FFFF"/>
                  </a:solidFill>
                  <a:miter lim="800000"/>
                  <a:headEnd/>
                  <a:tailEnd/>
                </a14:hiddenLine>
              </a:ext>
              <a:ext uri="{AF507438-7753-43E0-B8FC-AC1667EBCBE1}">
                <a14:hiddenEffects xmlns:a14="http://schemas.microsoft.com/office/drawing/2010/main">
                  <a:effectLst>
                    <a:outerShdw dist="17961" dir="2700000" algn="ctr" rotWithShape="0">
                      <a:schemeClr val="bg2"/>
                    </a:outerShdw>
                  </a:effectLst>
                </a14:hiddenEffects>
              </a:ext>
            </a:extLst>
          </p:spPr>
          <p:txBody>
            <a:bodyPr anchor="ctr">
              <a:spAutoFit/>
            </a:bodyPr>
            <a:lstStyle/>
            <a:p>
              <a:pPr algn="ctr" eaLnBrk="1" hangingPunct="1"/>
              <a:r>
                <a:rPr lang="en-US" altLang="en-US" b="1">
                  <a:solidFill>
                    <a:srgbClr val="000099"/>
                  </a:solidFill>
                  <a:latin typeface="Arial" charset="0"/>
                </a:rPr>
                <a:t>¾</a:t>
              </a:r>
              <a:r>
                <a:rPr lang="en-US" altLang="en-US" b="1">
                  <a:solidFill>
                    <a:srgbClr val="000099"/>
                  </a:solidFill>
                  <a:latin typeface="Arial" charset="0"/>
                  <a:sym typeface="Symbol" pitchFamily="18" charset="2"/>
                </a:rPr>
                <a:t></a:t>
              </a:r>
              <a:endParaRPr lang="en-US" altLang="en-US">
                <a:solidFill>
                  <a:srgbClr val="0033CC"/>
                </a:solidFill>
                <a:latin typeface="Arial" charset="0"/>
              </a:endParaRPr>
            </a:p>
          </p:txBody>
        </p:sp>
      </p:grpSp>
      <p:sp>
        <p:nvSpPr>
          <p:cNvPr id="8" name="TextBox 7"/>
          <p:cNvSpPr txBox="1"/>
          <p:nvPr/>
        </p:nvSpPr>
        <p:spPr>
          <a:xfrm>
            <a:off x="895641" y="5113428"/>
            <a:ext cx="3571905" cy="923330"/>
          </a:xfrm>
          <a:prstGeom prst="rect">
            <a:avLst/>
          </a:prstGeom>
          <a:noFill/>
        </p:spPr>
        <p:txBody>
          <a:bodyPr wrap="square" rtlCol="0">
            <a:spAutoFit/>
          </a:bodyPr>
          <a:lstStyle/>
          <a:p>
            <a:pPr algn="ctr"/>
            <a:r>
              <a:rPr lang="en-US" dirty="0" smtClean="0"/>
              <a:t>Proper undercutting ensures that the entire rebar is covered in the new repair material.</a:t>
            </a:r>
            <a:endParaRPr lang="en-US" dirty="0"/>
          </a:p>
        </p:txBody>
      </p:sp>
      <p:grpSp>
        <p:nvGrpSpPr>
          <p:cNvPr id="50" name="Group 49"/>
          <p:cNvGrpSpPr/>
          <p:nvPr/>
        </p:nvGrpSpPr>
        <p:grpSpPr>
          <a:xfrm>
            <a:off x="895641" y="3381921"/>
            <a:ext cx="3571905" cy="1676400"/>
            <a:chOff x="2346589" y="3934301"/>
            <a:chExt cx="13374347" cy="1444525"/>
          </a:xfrm>
        </p:grpSpPr>
        <p:sp>
          <p:nvSpPr>
            <p:cNvPr id="51" name="Rounded Rectangle 50"/>
            <p:cNvSpPr/>
            <p:nvPr/>
          </p:nvSpPr>
          <p:spPr>
            <a:xfrm>
              <a:off x="2346589" y="3934301"/>
              <a:ext cx="13374347" cy="1444525"/>
            </a:xfrm>
            <a:prstGeom prst="roundRect">
              <a:avLst/>
            </a:prstGeom>
            <a:solidFill>
              <a:schemeClr val="bg2">
                <a:lumMod val="20000"/>
                <a:lumOff val="80000"/>
              </a:schemeClr>
            </a:solidFill>
            <a:ln w="12700">
              <a:solidFill>
                <a:schemeClr val="bg2">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52" name="TextBox 51"/>
            <p:cNvSpPr txBox="1"/>
            <p:nvPr/>
          </p:nvSpPr>
          <p:spPr>
            <a:xfrm>
              <a:off x="2411987" y="4053247"/>
              <a:ext cx="13243550" cy="1193426"/>
            </a:xfrm>
            <a:prstGeom prst="rect">
              <a:avLst/>
            </a:prstGeom>
            <a:noFill/>
          </p:spPr>
          <p:txBody>
            <a:bodyPr wrap="square" rtlCol="0">
              <a:spAutoFit/>
            </a:bodyPr>
            <a:lstStyle/>
            <a:p>
              <a:pPr algn="ctr"/>
              <a:r>
                <a:rPr lang="en-US" sz="2800" dirty="0" smtClean="0">
                  <a:solidFill>
                    <a:srgbClr val="C00000"/>
                  </a:solidFill>
                </a:rPr>
                <a:t>Clearance under corroded rebar should be at least ¾″ (0.75) in.</a:t>
              </a:r>
              <a:endParaRPr lang="en-US" sz="2800" dirty="0">
                <a:solidFill>
                  <a:srgbClr val="C00000"/>
                </a:solidFill>
              </a:endParaRPr>
            </a:p>
          </p:txBody>
        </p:sp>
      </p:grpSp>
      <p:sp>
        <p:nvSpPr>
          <p:cNvPr id="53" name="TextBox 52"/>
          <p:cNvSpPr txBox="1"/>
          <p:nvPr/>
        </p:nvSpPr>
        <p:spPr>
          <a:xfrm>
            <a:off x="863937" y="1742367"/>
            <a:ext cx="7899063" cy="1200329"/>
          </a:xfrm>
          <a:prstGeom prst="rect">
            <a:avLst/>
          </a:prstGeom>
          <a:noFill/>
        </p:spPr>
        <p:txBody>
          <a:bodyPr wrap="square" rtlCol="0">
            <a:spAutoFit/>
          </a:bodyPr>
          <a:lstStyle/>
          <a:p>
            <a:r>
              <a:rPr lang="en-US" dirty="0" smtClean="0"/>
              <a:t>“</a:t>
            </a:r>
            <a:r>
              <a:rPr lang="en-US" dirty="0"/>
              <a:t>C</a:t>
            </a:r>
            <a:r>
              <a:rPr lang="en-US" dirty="0" smtClean="0"/>
              <a:t>oncrete removal should continue around the reinforcing steel to create a minimum of 0.75 in. (19 mm) clearance to the surrounding concrete or 0.25 in. (6 mm) larger than the coarsest aggregate in the repair material.”</a:t>
            </a:r>
          </a:p>
          <a:p>
            <a:r>
              <a:rPr lang="en-US" dirty="0" smtClean="0"/>
              <a:t>- p. 9, </a:t>
            </a:r>
            <a:r>
              <a:rPr lang="en-US" b="1" dirty="0" smtClean="0"/>
              <a:t>ACI 546R-14 </a:t>
            </a:r>
            <a:r>
              <a:rPr lang="en-US" i="1" dirty="0" smtClean="0"/>
              <a:t>Guide to Concrete Repair</a:t>
            </a:r>
            <a:endParaRPr lang="en-US" b="1" dirty="0"/>
          </a:p>
        </p:txBody>
      </p:sp>
      <p:pic>
        <p:nvPicPr>
          <p:cNvPr id="54" name="Picture 53"/>
          <p:cNvPicPr>
            <a:picLocks noChangeAspect="1"/>
          </p:cNvPicPr>
          <p:nvPr/>
        </p:nvPicPr>
        <p:blipFill>
          <a:blip r:embed="rId40"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257552" y="6311687"/>
            <a:ext cx="380936" cy="380936"/>
          </a:xfrm>
          <a:prstGeom prst="rect">
            <a:avLst/>
          </a:prstGeom>
        </p:spPr>
      </p:pic>
    </p:spTree>
    <p:custDataLst>
      <p:tags r:id="rId1"/>
    </p:custDataLst>
    <p:extLst>
      <p:ext uri="{BB962C8B-B14F-4D97-AF65-F5344CB8AC3E}">
        <p14:creationId xmlns:p14="http://schemas.microsoft.com/office/powerpoint/2010/main" val="5641847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childTnLst>
                                </p:cTn>
                              </p:par>
                              <p:par>
                                <p:cTn id="8" presetID="10" presetClass="entr" presetSubtype="0" fill="hold" nodeType="withEffect">
                                  <p:stCondLst>
                                    <p:cond delay="0"/>
                                  </p:stCondLst>
                                  <p:childTnLst>
                                    <p:set>
                                      <p:cBhvr>
                                        <p:cTn id="9" dur="1" fill="hold">
                                          <p:stCondLst>
                                            <p:cond delay="0"/>
                                          </p:stCondLst>
                                        </p:cTn>
                                        <p:tgtEl>
                                          <p:spTgt spid="50"/>
                                        </p:tgtEl>
                                        <p:attrNameLst>
                                          <p:attrName>style.visibility</p:attrName>
                                        </p:attrNameLst>
                                      </p:cBhvr>
                                      <p:to>
                                        <p:strVal val="visible"/>
                                      </p:to>
                                    </p:set>
                                    <p:animEffect transition="in" filter="fade">
                                      <p:cBhvr>
                                        <p:cTn id="10" dur="10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dirty="0" smtClean="0">
                <a:solidFill>
                  <a:schemeClr val="bg1"/>
                </a:solidFill>
              </a:rPr>
              <a:t>Additional Credit Offerings</a:t>
            </a:r>
            <a:endParaRPr lang="en-US" dirty="0">
              <a:solidFill>
                <a:schemeClr val="bg1"/>
              </a:solidFill>
            </a:endParaRPr>
          </a:p>
        </p:txBody>
      </p:sp>
      <p:sp>
        <p:nvSpPr>
          <p:cNvPr id="6" name="Content Placeholder 2"/>
          <p:cNvSpPr txBox="1">
            <a:spLocks/>
          </p:cNvSpPr>
          <p:nvPr/>
        </p:nvSpPr>
        <p:spPr>
          <a:xfrm>
            <a:off x="5050631" y="1835943"/>
            <a:ext cx="3836195" cy="3707608"/>
          </a:xfrm>
          <a:prstGeom prst="rect">
            <a:avLst/>
          </a:prstGeom>
          <a:noFill/>
          <a:ln>
            <a:noFill/>
          </a:ln>
          <a:effectLst/>
        </p:spPr>
        <p:txBody>
          <a:bodyPr vert="horz" lIns="0" tIns="0" rIns="0" bIns="0" rtlCol="0" anchor="ctr">
            <a:noAutofit/>
          </a:bodyPr>
          <a:lstStyle>
            <a:lvl1pPr marL="0" indent="0" algn="l" defTabSz="914400" rtl="0" eaLnBrk="1" latinLnBrk="0" hangingPunct="1">
              <a:spcBef>
                <a:spcPct val="20000"/>
              </a:spcBef>
              <a:buFont typeface="Arial" panose="020B0604020202020204" pitchFamily="34" charset="0"/>
              <a:buNone/>
              <a:defRPr sz="2800" b="1" kern="1200">
                <a:solidFill>
                  <a:schemeClr val="bg2"/>
                </a:solidFill>
                <a:latin typeface="+mn-lt"/>
                <a:ea typeface="+mn-ea"/>
                <a:cs typeface="+mn-cs"/>
              </a:defRPr>
            </a:lvl1pPr>
            <a:lvl2pPr marL="0" indent="-285750" algn="l" defTabSz="914400" rtl="0" eaLnBrk="1" latinLnBrk="0" hangingPunct="1">
              <a:spcBef>
                <a:spcPct val="20000"/>
              </a:spcBef>
              <a:buFont typeface="Arial" panose="020B0604020202020204" pitchFamily="34" charset="0"/>
              <a:buChar char="•"/>
              <a:defRPr sz="2400" kern="1200">
                <a:solidFill>
                  <a:schemeClr val="bg2"/>
                </a:solidFill>
                <a:latin typeface="+mn-lt"/>
                <a:ea typeface="+mn-ea"/>
                <a:cs typeface="+mn-cs"/>
              </a:defRPr>
            </a:lvl2pPr>
            <a:lvl3pPr marL="594360" indent="-228600" algn="l" defTabSz="914400" rtl="0" eaLnBrk="1" latinLnBrk="0" hangingPunct="1">
              <a:spcBef>
                <a:spcPct val="20000"/>
              </a:spcBef>
              <a:buFont typeface="Arial" panose="020B0604020202020204" pitchFamily="34" charset="0"/>
              <a:buChar char="‒"/>
              <a:defRPr sz="2000" kern="1200">
                <a:solidFill>
                  <a:schemeClr val="bg2"/>
                </a:solidFill>
                <a:latin typeface="+mn-lt"/>
                <a:ea typeface="+mn-ea"/>
                <a:cs typeface="+mn-cs"/>
              </a:defRPr>
            </a:lvl3pPr>
            <a:lvl4pPr marL="914400" indent="-228600" algn="l" defTabSz="914400" rtl="0" eaLnBrk="1" latinLnBrk="0" hangingPunct="1">
              <a:spcBef>
                <a:spcPct val="20000"/>
              </a:spcBef>
              <a:buFont typeface="Arial" panose="020B0604020202020204" pitchFamily="34" charset="0"/>
              <a:buChar char="•"/>
              <a:defRPr sz="1800" kern="1200">
                <a:solidFill>
                  <a:schemeClr val="bg2"/>
                </a:solidFill>
                <a:latin typeface="+mn-lt"/>
                <a:ea typeface="+mn-ea"/>
                <a:cs typeface="+mn-cs"/>
              </a:defRPr>
            </a:lvl4pPr>
            <a:lvl5pPr marL="1234440" indent="-228600" algn="l" defTabSz="914400" rtl="0" eaLnBrk="1" latinLnBrk="0" hangingPunct="1">
              <a:spcBef>
                <a:spcPct val="20000"/>
              </a:spcBef>
              <a:buFont typeface="Arial" panose="020B0604020202020204" pitchFamily="34" charset="0"/>
              <a:buChar char="»"/>
              <a:defRPr sz="1800" kern="1200">
                <a:solidFill>
                  <a:schemeClr val="bg2"/>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9pPr>
          </a:lstStyle>
          <a:p>
            <a:pPr algn="ctr">
              <a:lnSpc>
                <a:spcPct val="150000"/>
              </a:lnSpc>
              <a:spcBef>
                <a:spcPts val="0"/>
              </a:spcBef>
              <a:spcAft>
                <a:spcPts val="450"/>
              </a:spcAft>
              <a:defRPr/>
            </a:pPr>
            <a:r>
              <a:rPr lang="en-US" sz="1800" b="0" dirty="0">
                <a:solidFill>
                  <a:schemeClr val="tx2"/>
                </a:solidFill>
                <a:latin typeface="Arial"/>
                <a:cs typeface="Calibri" pitchFamily="34" charset="0"/>
              </a:rPr>
              <a:t>Visit</a:t>
            </a:r>
          </a:p>
          <a:p>
            <a:pPr algn="ctr">
              <a:lnSpc>
                <a:spcPct val="150000"/>
              </a:lnSpc>
              <a:spcBef>
                <a:spcPts val="0"/>
              </a:spcBef>
              <a:spcAft>
                <a:spcPts val="450"/>
              </a:spcAft>
              <a:defRPr/>
            </a:pPr>
            <a:r>
              <a:rPr lang="en-US" sz="1800" dirty="0">
                <a:solidFill>
                  <a:srgbClr val="666666"/>
                </a:solidFill>
                <a:latin typeface="Arial"/>
                <a:cs typeface="Calibri" pitchFamily="34" charset="0"/>
                <a:hlinkClick r:id="rId4"/>
              </a:rPr>
              <a:t>strongtie.com/workshops</a:t>
            </a:r>
            <a:r>
              <a:rPr lang="en-US" sz="1500" dirty="0">
                <a:solidFill>
                  <a:srgbClr val="666666"/>
                </a:solidFill>
                <a:latin typeface="Arial"/>
                <a:cs typeface="Calibri" pitchFamily="34" charset="0"/>
              </a:rPr>
              <a:t> </a:t>
            </a:r>
          </a:p>
          <a:p>
            <a:pPr algn="ctr">
              <a:lnSpc>
                <a:spcPct val="150000"/>
              </a:lnSpc>
              <a:spcBef>
                <a:spcPts val="0"/>
              </a:spcBef>
              <a:spcAft>
                <a:spcPts val="450"/>
              </a:spcAft>
              <a:defRPr/>
            </a:pPr>
            <a:r>
              <a:rPr lang="en-US" sz="1800" b="0" dirty="0">
                <a:solidFill>
                  <a:schemeClr val="tx2"/>
                </a:solidFill>
                <a:latin typeface="Arial"/>
                <a:cs typeface="Calibri" pitchFamily="34" charset="0"/>
              </a:rPr>
              <a:t>for more information</a:t>
            </a:r>
          </a:p>
        </p:txBody>
      </p:sp>
      <p:graphicFrame>
        <p:nvGraphicFramePr>
          <p:cNvPr id="3" name="Table 2"/>
          <p:cNvGraphicFramePr>
            <a:graphicFrameLocks noGrp="1"/>
          </p:cNvGraphicFramePr>
          <p:nvPr>
            <p:extLst/>
          </p:nvPr>
        </p:nvGraphicFramePr>
        <p:xfrm>
          <a:off x="257175" y="1828800"/>
          <a:ext cx="4314825" cy="3589020"/>
        </p:xfrm>
        <a:graphic>
          <a:graphicData uri="http://schemas.openxmlformats.org/drawingml/2006/table">
            <a:tbl>
              <a:tblPr firstRow="1" bandRow="1">
                <a:tableStyleId>{5C22544A-7EE6-4342-B048-85BDC9FD1C3A}</a:tableStyleId>
              </a:tblPr>
              <a:tblGrid>
                <a:gridCol w="2664155">
                  <a:extLst>
                    <a:ext uri="{9D8B030D-6E8A-4147-A177-3AD203B41FA5}">
                      <a16:colId xmlns:a16="http://schemas.microsoft.com/office/drawing/2014/main" val="2259256711"/>
                    </a:ext>
                  </a:extLst>
                </a:gridCol>
                <a:gridCol w="676894">
                  <a:extLst>
                    <a:ext uri="{9D8B030D-6E8A-4147-A177-3AD203B41FA5}">
                      <a16:colId xmlns:a16="http://schemas.microsoft.com/office/drawing/2014/main" val="3725519834"/>
                    </a:ext>
                  </a:extLst>
                </a:gridCol>
                <a:gridCol w="516577">
                  <a:extLst>
                    <a:ext uri="{9D8B030D-6E8A-4147-A177-3AD203B41FA5}">
                      <a16:colId xmlns:a16="http://schemas.microsoft.com/office/drawing/2014/main" val="2916451015"/>
                    </a:ext>
                  </a:extLst>
                </a:gridCol>
                <a:gridCol w="457199">
                  <a:extLst>
                    <a:ext uri="{9D8B030D-6E8A-4147-A177-3AD203B41FA5}">
                      <a16:colId xmlns:a16="http://schemas.microsoft.com/office/drawing/2014/main" val="3505433091"/>
                    </a:ext>
                  </a:extLst>
                </a:gridCol>
              </a:tblGrid>
              <a:tr h="275433">
                <a:tc>
                  <a:txBody>
                    <a:bodyPr/>
                    <a:lstStyle/>
                    <a:p>
                      <a:r>
                        <a:rPr lang="en-US" sz="1400" b="1" dirty="0" smtClean="0">
                          <a:solidFill>
                            <a:schemeClr val="tx2"/>
                          </a:solidFill>
                        </a:rPr>
                        <a:t>Course</a:t>
                      </a:r>
                      <a:r>
                        <a:rPr lang="en-US" sz="1400" b="1" baseline="0" dirty="0" smtClean="0">
                          <a:solidFill>
                            <a:schemeClr val="tx2"/>
                          </a:solidFill>
                        </a:rPr>
                        <a:t> Name</a:t>
                      </a:r>
                      <a:endParaRPr lang="en-US" sz="1400" b="1" dirty="0">
                        <a:solidFill>
                          <a:schemeClr val="tx2"/>
                        </a:solidFill>
                      </a:endParaRPr>
                    </a:p>
                  </a:txBody>
                  <a:tcPr marL="68580" marR="68580" marT="34290" marB="34290">
                    <a:solidFill>
                      <a:srgbClr val="FBEBD5"/>
                    </a:solidFill>
                  </a:tcPr>
                </a:tc>
                <a:tc>
                  <a:txBody>
                    <a:bodyPr/>
                    <a:lstStyle/>
                    <a:p>
                      <a:r>
                        <a:rPr lang="en-US" sz="1400" dirty="0" smtClean="0">
                          <a:solidFill>
                            <a:schemeClr val="tx2"/>
                          </a:solidFill>
                        </a:rPr>
                        <a:t>CEUs</a:t>
                      </a:r>
                      <a:endParaRPr lang="en-US" sz="1400" dirty="0">
                        <a:solidFill>
                          <a:schemeClr val="tx2"/>
                        </a:solidFill>
                      </a:endParaRPr>
                    </a:p>
                  </a:txBody>
                  <a:tcPr marL="68580" marR="68580" marT="34290" marB="34290">
                    <a:solidFill>
                      <a:srgbClr val="FBEBD5"/>
                    </a:solidFill>
                  </a:tcPr>
                </a:tc>
                <a:tc>
                  <a:txBody>
                    <a:bodyPr/>
                    <a:lstStyle/>
                    <a:p>
                      <a:r>
                        <a:rPr lang="en-US" sz="1400" dirty="0" smtClean="0">
                          <a:solidFill>
                            <a:schemeClr val="tx2"/>
                          </a:solidFill>
                        </a:rPr>
                        <a:t>AIA</a:t>
                      </a:r>
                      <a:endParaRPr lang="en-US" sz="1400" dirty="0">
                        <a:solidFill>
                          <a:schemeClr val="tx2"/>
                        </a:solidFill>
                      </a:endParaRPr>
                    </a:p>
                  </a:txBody>
                  <a:tcPr marL="68580" marR="68580" marT="34290" marB="34290">
                    <a:solidFill>
                      <a:srgbClr val="FBEBD5"/>
                    </a:solidFill>
                  </a:tcPr>
                </a:tc>
                <a:tc>
                  <a:txBody>
                    <a:bodyPr/>
                    <a:lstStyle/>
                    <a:p>
                      <a:r>
                        <a:rPr lang="en-US" sz="1400" dirty="0" smtClean="0">
                          <a:solidFill>
                            <a:schemeClr val="tx2"/>
                          </a:solidFill>
                        </a:rPr>
                        <a:t>ICC</a:t>
                      </a:r>
                      <a:endParaRPr lang="en-US" sz="1400" dirty="0">
                        <a:solidFill>
                          <a:schemeClr val="tx2"/>
                        </a:solidFill>
                      </a:endParaRPr>
                    </a:p>
                  </a:txBody>
                  <a:tcPr marL="68580" marR="68580" marT="34290" marB="34290">
                    <a:solidFill>
                      <a:srgbClr val="FBEBD5"/>
                    </a:solidFill>
                  </a:tcPr>
                </a:tc>
                <a:extLst>
                  <a:ext uri="{0D108BD9-81ED-4DB2-BD59-A6C34878D82A}">
                    <a16:rowId xmlns:a16="http://schemas.microsoft.com/office/drawing/2014/main" val="1586458345"/>
                  </a:ext>
                </a:extLst>
              </a:tr>
              <a:tr h="275433">
                <a:tc>
                  <a:txBody>
                    <a:bodyPr/>
                    <a:lstStyle/>
                    <a:p>
                      <a:r>
                        <a:rPr lang="en-US" sz="1100" dirty="0" smtClean="0">
                          <a:solidFill>
                            <a:schemeClr val="tx2"/>
                          </a:solidFill>
                        </a:rPr>
                        <a:t>Introduction to Deck</a:t>
                      </a:r>
                      <a:r>
                        <a:rPr lang="en-US" sz="1100" baseline="0" dirty="0" smtClean="0">
                          <a:solidFill>
                            <a:schemeClr val="tx2"/>
                          </a:solidFill>
                        </a:rPr>
                        <a:t> Design</a:t>
                      </a:r>
                      <a:endParaRPr lang="en-US" sz="1100" dirty="0">
                        <a:solidFill>
                          <a:schemeClr val="tx2"/>
                        </a:solidFill>
                      </a:endParaRPr>
                    </a:p>
                  </a:txBody>
                  <a:tcPr marL="68580" marR="68580" marT="34290" marB="34290"/>
                </a:tc>
                <a:tc>
                  <a:txBody>
                    <a:bodyPr/>
                    <a:lstStyle/>
                    <a:p>
                      <a:r>
                        <a:rPr lang="en-US" sz="1100" dirty="0" smtClean="0">
                          <a:solidFill>
                            <a:schemeClr val="tx2"/>
                          </a:solidFill>
                        </a:rPr>
                        <a:t>0.1</a:t>
                      </a:r>
                      <a:endParaRPr lang="en-US" sz="1100" dirty="0">
                        <a:solidFill>
                          <a:schemeClr val="tx2"/>
                        </a:solidFill>
                      </a:endParaRPr>
                    </a:p>
                  </a:txBody>
                  <a:tcPr marL="68580" marR="68580" marT="34290" marB="34290"/>
                </a:tc>
                <a:tc>
                  <a:txBody>
                    <a:bodyPr/>
                    <a:lstStyle/>
                    <a:p>
                      <a:pPr algn="ctr"/>
                      <a:r>
                        <a:rPr lang="en-US" sz="1400" b="0" i="0" kern="1200" dirty="0" smtClean="0">
                          <a:solidFill>
                            <a:srgbClr val="00B050"/>
                          </a:solidFill>
                          <a:effectLst/>
                          <a:latin typeface="+mn-lt"/>
                          <a:ea typeface="+mn-ea"/>
                          <a:cs typeface="+mn-cs"/>
                        </a:rPr>
                        <a:t>✔</a:t>
                      </a:r>
                      <a:endParaRPr lang="en-US" sz="1400" dirty="0">
                        <a:solidFill>
                          <a:srgbClr val="00B050"/>
                        </a:solidFill>
                      </a:endParaRPr>
                    </a:p>
                  </a:txBody>
                  <a:tcPr marL="68580" marR="68580" marT="34290" marB="34290"/>
                </a:tc>
                <a:tc>
                  <a:txBody>
                    <a:bodyPr/>
                    <a:lstStyle/>
                    <a:p>
                      <a:pPr algn="ctr"/>
                      <a:r>
                        <a:rPr lang="en-US" sz="1400" b="0" i="0" kern="1200" dirty="0" smtClean="0">
                          <a:solidFill>
                            <a:srgbClr val="00B050"/>
                          </a:solidFill>
                          <a:effectLst/>
                          <a:latin typeface="+mn-lt"/>
                          <a:ea typeface="+mn-ea"/>
                          <a:cs typeface="+mn-cs"/>
                        </a:rPr>
                        <a:t>✔</a:t>
                      </a:r>
                      <a:endParaRPr lang="en-US" sz="1400" dirty="0">
                        <a:solidFill>
                          <a:srgbClr val="00B050"/>
                        </a:solidFill>
                      </a:endParaRPr>
                    </a:p>
                  </a:txBody>
                  <a:tcPr marL="68580" marR="68580" marT="34290" marB="34290"/>
                </a:tc>
                <a:extLst>
                  <a:ext uri="{0D108BD9-81ED-4DB2-BD59-A6C34878D82A}">
                    <a16:rowId xmlns:a16="http://schemas.microsoft.com/office/drawing/2014/main" val="2322473799"/>
                  </a:ext>
                </a:extLst>
              </a:tr>
              <a:tr h="388620">
                <a:tc>
                  <a:txBody>
                    <a:bodyPr/>
                    <a:lstStyle/>
                    <a:p>
                      <a:r>
                        <a:rPr lang="en-US" sz="1100" dirty="0" smtClean="0">
                          <a:solidFill>
                            <a:schemeClr val="tx2"/>
                          </a:solidFill>
                        </a:rPr>
                        <a:t>Introduction to Wind</a:t>
                      </a:r>
                      <a:r>
                        <a:rPr lang="en-US" sz="1100" baseline="0" dirty="0" smtClean="0">
                          <a:solidFill>
                            <a:schemeClr val="tx2"/>
                          </a:solidFill>
                        </a:rPr>
                        <a:t> Design and the Wood Frame Construction Manual</a:t>
                      </a:r>
                      <a:endParaRPr lang="en-US" sz="1100" dirty="0">
                        <a:solidFill>
                          <a:schemeClr val="tx2"/>
                        </a:solidFill>
                      </a:endParaRPr>
                    </a:p>
                  </a:txBody>
                  <a:tcPr marL="68580" marR="68580"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dirty="0" smtClean="0">
                          <a:solidFill>
                            <a:schemeClr val="tx2"/>
                          </a:solidFill>
                        </a:rPr>
                        <a:t>0.1</a:t>
                      </a:r>
                    </a:p>
                  </a:txBody>
                  <a:tcPr marL="68580" marR="68580" marT="34290" marB="34290"/>
                </a:tc>
                <a:tc>
                  <a:txBody>
                    <a:bodyPr/>
                    <a:lstStyle/>
                    <a:p>
                      <a:pPr algn="ctr"/>
                      <a:r>
                        <a:rPr lang="en-US" sz="1400" b="0" i="0" kern="1200" dirty="0" smtClean="0">
                          <a:solidFill>
                            <a:srgbClr val="00B050"/>
                          </a:solidFill>
                          <a:effectLst/>
                          <a:latin typeface="+mn-lt"/>
                          <a:ea typeface="+mn-ea"/>
                          <a:cs typeface="+mn-cs"/>
                        </a:rPr>
                        <a:t>✔</a:t>
                      </a:r>
                      <a:endParaRPr lang="en-US" sz="1400" dirty="0">
                        <a:solidFill>
                          <a:srgbClr val="00B050"/>
                        </a:solidFill>
                      </a:endParaRPr>
                    </a:p>
                  </a:txBody>
                  <a:tcPr marL="68580" marR="68580" marT="34290" marB="34290"/>
                </a:tc>
                <a:tc>
                  <a:txBody>
                    <a:bodyPr/>
                    <a:lstStyle/>
                    <a:p>
                      <a:pPr algn="ctr"/>
                      <a:r>
                        <a:rPr lang="en-US" sz="1400" b="0" i="0" kern="1200" dirty="0" smtClean="0">
                          <a:solidFill>
                            <a:srgbClr val="00B050"/>
                          </a:solidFill>
                          <a:effectLst/>
                          <a:latin typeface="+mn-lt"/>
                          <a:ea typeface="+mn-ea"/>
                          <a:cs typeface="+mn-cs"/>
                        </a:rPr>
                        <a:t>✔</a:t>
                      </a:r>
                      <a:endParaRPr lang="en-US" sz="1400" dirty="0">
                        <a:solidFill>
                          <a:srgbClr val="00B050"/>
                        </a:solidFill>
                      </a:endParaRPr>
                    </a:p>
                  </a:txBody>
                  <a:tcPr marL="68580" marR="68580" marT="34290" marB="34290"/>
                </a:tc>
                <a:extLst>
                  <a:ext uri="{0D108BD9-81ED-4DB2-BD59-A6C34878D82A}">
                    <a16:rowId xmlns:a16="http://schemas.microsoft.com/office/drawing/2014/main" val="540969009"/>
                  </a:ext>
                </a:extLst>
              </a:tr>
              <a:tr h="388620">
                <a:tc>
                  <a:txBody>
                    <a:bodyPr/>
                    <a:lstStyle/>
                    <a:p>
                      <a:r>
                        <a:rPr lang="en-US" sz="1100" dirty="0" smtClean="0">
                          <a:solidFill>
                            <a:schemeClr val="tx2"/>
                          </a:solidFill>
                        </a:rPr>
                        <a:t>Shear Walls and Lateral Bracing</a:t>
                      </a:r>
                      <a:r>
                        <a:rPr lang="en-US" sz="1100" baseline="0" dirty="0" smtClean="0">
                          <a:solidFill>
                            <a:schemeClr val="tx2"/>
                          </a:solidFill>
                        </a:rPr>
                        <a:t> in Light Frame Construction</a:t>
                      </a:r>
                      <a:endParaRPr lang="en-US" sz="1100" dirty="0">
                        <a:solidFill>
                          <a:schemeClr val="tx2"/>
                        </a:solidFill>
                      </a:endParaRPr>
                    </a:p>
                  </a:txBody>
                  <a:tcPr marL="68580" marR="68580"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dirty="0" smtClean="0">
                          <a:solidFill>
                            <a:schemeClr val="tx2"/>
                          </a:solidFill>
                        </a:rPr>
                        <a:t>0.1</a:t>
                      </a:r>
                    </a:p>
                  </a:txBody>
                  <a:tcPr marL="68580" marR="68580" marT="34290" marB="34290"/>
                </a:tc>
                <a:tc>
                  <a:txBody>
                    <a:bodyPr/>
                    <a:lstStyle/>
                    <a:p>
                      <a:pPr algn="ctr"/>
                      <a:r>
                        <a:rPr lang="en-US" sz="1400" b="0" i="0" kern="1200" dirty="0" smtClean="0">
                          <a:solidFill>
                            <a:srgbClr val="00B050"/>
                          </a:solidFill>
                          <a:effectLst/>
                          <a:latin typeface="+mn-lt"/>
                          <a:ea typeface="+mn-ea"/>
                          <a:cs typeface="+mn-cs"/>
                        </a:rPr>
                        <a:t>✔</a:t>
                      </a:r>
                      <a:endParaRPr lang="en-US" sz="1400" dirty="0">
                        <a:solidFill>
                          <a:srgbClr val="00B050"/>
                        </a:solidFill>
                      </a:endParaRPr>
                    </a:p>
                  </a:txBody>
                  <a:tcPr marL="68580" marR="68580" marT="34290" marB="34290"/>
                </a:tc>
                <a:tc>
                  <a:txBody>
                    <a:bodyPr/>
                    <a:lstStyle/>
                    <a:p>
                      <a:pPr algn="ctr"/>
                      <a:r>
                        <a:rPr lang="en-US" sz="1400" b="0" i="0" kern="1200" dirty="0" smtClean="0">
                          <a:solidFill>
                            <a:srgbClr val="00B050"/>
                          </a:solidFill>
                          <a:effectLst/>
                          <a:latin typeface="+mn-lt"/>
                          <a:ea typeface="+mn-ea"/>
                          <a:cs typeface="+mn-cs"/>
                        </a:rPr>
                        <a:t>✔</a:t>
                      </a:r>
                      <a:endParaRPr lang="en-US" sz="1400" dirty="0">
                        <a:solidFill>
                          <a:srgbClr val="00B050"/>
                        </a:solidFill>
                      </a:endParaRPr>
                    </a:p>
                  </a:txBody>
                  <a:tcPr marL="68580" marR="68580" marT="34290" marB="34290"/>
                </a:tc>
                <a:extLst>
                  <a:ext uri="{0D108BD9-81ED-4DB2-BD59-A6C34878D82A}">
                    <a16:rowId xmlns:a16="http://schemas.microsoft.com/office/drawing/2014/main" val="4250044656"/>
                  </a:ext>
                </a:extLst>
              </a:tr>
              <a:tr h="275433">
                <a:tc>
                  <a:txBody>
                    <a:bodyPr/>
                    <a:lstStyle/>
                    <a:p>
                      <a:r>
                        <a:rPr lang="en-US" sz="1100" dirty="0" smtClean="0">
                          <a:solidFill>
                            <a:schemeClr val="tx2"/>
                          </a:solidFill>
                        </a:rPr>
                        <a:t>Understanding Restraint Rod Systems</a:t>
                      </a:r>
                      <a:endParaRPr lang="en-US" sz="1100" dirty="0">
                        <a:solidFill>
                          <a:schemeClr val="tx2"/>
                        </a:solidFill>
                      </a:endParaRPr>
                    </a:p>
                  </a:txBody>
                  <a:tcPr marL="68580" marR="68580"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dirty="0" smtClean="0">
                          <a:solidFill>
                            <a:schemeClr val="tx2"/>
                          </a:solidFill>
                        </a:rPr>
                        <a:t>0.1</a:t>
                      </a:r>
                    </a:p>
                  </a:txBody>
                  <a:tcPr marL="68580" marR="68580" marT="34290" marB="34290"/>
                </a:tc>
                <a:tc>
                  <a:txBody>
                    <a:bodyPr/>
                    <a:lstStyle/>
                    <a:p>
                      <a:pPr algn="ctr"/>
                      <a:r>
                        <a:rPr lang="en-US" sz="1400" b="0" i="0" kern="1200" dirty="0" smtClean="0">
                          <a:solidFill>
                            <a:srgbClr val="00B050"/>
                          </a:solidFill>
                          <a:effectLst/>
                          <a:latin typeface="+mn-lt"/>
                          <a:ea typeface="+mn-ea"/>
                          <a:cs typeface="+mn-cs"/>
                        </a:rPr>
                        <a:t>✔</a:t>
                      </a:r>
                      <a:endParaRPr lang="en-US" sz="1400" dirty="0">
                        <a:solidFill>
                          <a:srgbClr val="00B050"/>
                        </a:solidFill>
                      </a:endParaRPr>
                    </a:p>
                  </a:txBody>
                  <a:tcPr marL="68580" marR="68580" marT="34290" marB="34290"/>
                </a:tc>
                <a:tc>
                  <a:txBody>
                    <a:bodyPr/>
                    <a:lstStyle/>
                    <a:p>
                      <a:pPr algn="ctr"/>
                      <a:r>
                        <a:rPr lang="en-US" sz="1400" b="0" i="0" kern="1200" dirty="0" smtClean="0">
                          <a:solidFill>
                            <a:srgbClr val="00B050"/>
                          </a:solidFill>
                          <a:effectLst/>
                          <a:latin typeface="+mn-lt"/>
                          <a:ea typeface="+mn-ea"/>
                          <a:cs typeface="+mn-cs"/>
                        </a:rPr>
                        <a:t>✔</a:t>
                      </a:r>
                      <a:endParaRPr lang="en-US" sz="1400" dirty="0">
                        <a:solidFill>
                          <a:srgbClr val="00B050"/>
                        </a:solidFill>
                      </a:endParaRPr>
                    </a:p>
                  </a:txBody>
                  <a:tcPr marL="68580" marR="68580" marT="34290" marB="34290"/>
                </a:tc>
                <a:extLst>
                  <a:ext uri="{0D108BD9-81ED-4DB2-BD59-A6C34878D82A}">
                    <a16:rowId xmlns:a16="http://schemas.microsoft.com/office/drawing/2014/main" val="458162553"/>
                  </a:ext>
                </a:extLst>
              </a:tr>
              <a:tr h="275433">
                <a:tc>
                  <a:txBody>
                    <a:bodyPr/>
                    <a:lstStyle/>
                    <a:p>
                      <a:r>
                        <a:rPr lang="en-US" sz="1100" dirty="0" smtClean="0">
                          <a:solidFill>
                            <a:schemeClr val="tx2"/>
                          </a:solidFill>
                        </a:rPr>
                        <a:t>Cracking the Concrete</a:t>
                      </a:r>
                      <a:r>
                        <a:rPr lang="en-US" sz="1100" baseline="0" dirty="0" smtClean="0">
                          <a:solidFill>
                            <a:schemeClr val="tx2"/>
                          </a:solidFill>
                        </a:rPr>
                        <a:t> Anchor Codes</a:t>
                      </a:r>
                      <a:endParaRPr lang="en-US" sz="1100" dirty="0">
                        <a:solidFill>
                          <a:schemeClr val="tx2"/>
                        </a:solidFill>
                      </a:endParaRPr>
                    </a:p>
                  </a:txBody>
                  <a:tcPr marL="68580" marR="68580"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dirty="0" smtClean="0">
                          <a:solidFill>
                            <a:schemeClr val="tx2"/>
                          </a:solidFill>
                        </a:rPr>
                        <a:t>0.1</a:t>
                      </a:r>
                    </a:p>
                  </a:txBody>
                  <a:tcPr marL="68580" marR="68580" marT="34290" marB="34290"/>
                </a:tc>
                <a:tc>
                  <a:txBody>
                    <a:bodyPr/>
                    <a:lstStyle/>
                    <a:p>
                      <a:pPr algn="ctr"/>
                      <a:r>
                        <a:rPr lang="en-US" sz="1400" b="0" i="0" kern="1200" dirty="0" smtClean="0">
                          <a:solidFill>
                            <a:srgbClr val="00B050"/>
                          </a:solidFill>
                          <a:effectLst/>
                          <a:latin typeface="+mn-lt"/>
                          <a:ea typeface="+mn-ea"/>
                          <a:cs typeface="+mn-cs"/>
                        </a:rPr>
                        <a:t>✔</a:t>
                      </a:r>
                      <a:endParaRPr lang="en-US" sz="1400" dirty="0">
                        <a:solidFill>
                          <a:srgbClr val="00B050"/>
                        </a:solidFill>
                      </a:endParaRPr>
                    </a:p>
                  </a:txBody>
                  <a:tcPr marL="68580" marR="68580" marT="34290" marB="34290"/>
                </a:tc>
                <a:tc>
                  <a:txBody>
                    <a:bodyPr/>
                    <a:lstStyle/>
                    <a:p>
                      <a:pPr algn="ctr"/>
                      <a:r>
                        <a:rPr lang="en-US" sz="1400" b="0" i="0" kern="1200" dirty="0" smtClean="0">
                          <a:solidFill>
                            <a:srgbClr val="00B050"/>
                          </a:solidFill>
                          <a:effectLst/>
                          <a:latin typeface="+mn-lt"/>
                          <a:ea typeface="+mn-ea"/>
                          <a:cs typeface="+mn-cs"/>
                        </a:rPr>
                        <a:t>✔</a:t>
                      </a:r>
                      <a:endParaRPr lang="en-US" sz="1400" dirty="0">
                        <a:solidFill>
                          <a:srgbClr val="00B050"/>
                        </a:solidFill>
                      </a:endParaRPr>
                    </a:p>
                  </a:txBody>
                  <a:tcPr marL="68580" marR="68580" marT="34290" marB="34290"/>
                </a:tc>
                <a:extLst>
                  <a:ext uri="{0D108BD9-81ED-4DB2-BD59-A6C34878D82A}">
                    <a16:rowId xmlns:a16="http://schemas.microsoft.com/office/drawing/2014/main" val="1296403420"/>
                  </a:ext>
                </a:extLst>
              </a:tr>
              <a:tr h="275433">
                <a:tc>
                  <a:txBody>
                    <a:bodyPr/>
                    <a:lstStyle/>
                    <a:p>
                      <a:r>
                        <a:rPr lang="en-US" sz="1100" dirty="0" smtClean="0">
                          <a:solidFill>
                            <a:schemeClr val="tx2"/>
                          </a:solidFill>
                        </a:rPr>
                        <a:t>Concrete Deterioration</a:t>
                      </a:r>
                      <a:endParaRPr lang="en-US" sz="1100" dirty="0">
                        <a:solidFill>
                          <a:schemeClr val="tx2"/>
                        </a:solidFill>
                      </a:endParaRPr>
                    </a:p>
                  </a:txBody>
                  <a:tcPr marL="68580" marR="68580"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dirty="0" smtClean="0">
                          <a:solidFill>
                            <a:schemeClr val="tx2"/>
                          </a:solidFill>
                        </a:rPr>
                        <a:t>0.1</a:t>
                      </a:r>
                    </a:p>
                  </a:txBody>
                  <a:tcPr marL="68580" marR="68580" marT="34290" marB="34290"/>
                </a:tc>
                <a:tc>
                  <a:txBody>
                    <a:bodyPr/>
                    <a:lstStyle/>
                    <a:p>
                      <a:pPr algn="ctr"/>
                      <a:r>
                        <a:rPr lang="en-US" sz="1400" b="0" i="0" kern="1200" dirty="0" smtClean="0">
                          <a:solidFill>
                            <a:srgbClr val="00B050"/>
                          </a:solidFill>
                          <a:effectLst/>
                          <a:latin typeface="+mn-lt"/>
                          <a:ea typeface="+mn-ea"/>
                          <a:cs typeface="+mn-cs"/>
                        </a:rPr>
                        <a:t>✔</a:t>
                      </a:r>
                      <a:endParaRPr lang="en-US" sz="1400" dirty="0">
                        <a:solidFill>
                          <a:srgbClr val="00B050"/>
                        </a:solidFill>
                      </a:endParaRPr>
                    </a:p>
                  </a:txBody>
                  <a:tcPr marL="68580" marR="68580" marT="34290" marB="34290"/>
                </a:tc>
                <a:tc>
                  <a:txBody>
                    <a:bodyPr/>
                    <a:lstStyle/>
                    <a:p>
                      <a:pPr algn="ctr"/>
                      <a:r>
                        <a:rPr lang="en-US" sz="1400" b="0" i="0" kern="1200" dirty="0" smtClean="0">
                          <a:solidFill>
                            <a:srgbClr val="00B050"/>
                          </a:solidFill>
                          <a:effectLst/>
                          <a:latin typeface="+mn-lt"/>
                          <a:ea typeface="+mn-ea"/>
                          <a:cs typeface="+mn-cs"/>
                        </a:rPr>
                        <a:t>✔</a:t>
                      </a:r>
                      <a:endParaRPr lang="en-US" sz="1400" dirty="0">
                        <a:solidFill>
                          <a:srgbClr val="00B050"/>
                        </a:solidFill>
                      </a:endParaRPr>
                    </a:p>
                  </a:txBody>
                  <a:tcPr marL="68580" marR="68580" marT="34290" marB="34290"/>
                </a:tc>
                <a:extLst>
                  <a:ext uri="{0D108BD9-81ED-4DB2-BD59-A6C34878D82A}">
                    <a16:rowId xmlns:a16="http://schemas.microsoft.com/office/drawing/2014/main" val="3282687141"/>
                  </a:ext>
                </a:extLst>
              </a:tr>
              <a:tr h="275433">
                <a:tc>
                  <a:txBody>
                    <a:bodyPr/>
                    <a:lstStyle/>
                    <a:p>
                      <a:r>
                        <a:rPr lang="en-US" sz="1100" dirty="0" smtClean="0">
                          <a:solidFill>
                            <a:schemeClr val="tx2"/>
                          </a:solidFill>
                        </a:rPr>
                        <a:t>Moment Frame Design</a:t>
                      </a:r>
                      <a:endParaRPr lang="en-US" sz="1100" dirty="0">
                        <a:solidFill>
                          <a:schemeClr val="tx2"/>
                        </a:solidFill>
                      </a:endParaRPr>
                    </a:p>
                  </a:txBody>
                  <a:tcPr marL="68580" marR="68580"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dirty="0" smtClean="0">
                          <a:solidFill>
                            <a:schemeClr val="tx2"/>
                          </a:solidFill>
                        </a:rPr>
                        <a:t>0.1</a:t>
                      </a:r>
                    </a:p>
                  </a:txBody>
                  <a:tcPr marL="68580" marR="68580" marT="34290" marB="34290"/>
                </a:tc>
                <a:tc>
                  <a:txBody>
                    <a:bodyPr/>
                    <a:lstStyle/>
                    <a:p>
                      <a:pPr algn="ctr"/>
                      <a:r>
                        <a:rPr lang="en-US" sz="1400" b="0" i="0" kern="1200" dirty="0" smtClean="0">
                          <a:solidFill>
                            <a:srgbClr val="00B050"/>
                          </a:solidFill>
                          <a:effectLst/>
                          <a:latin typeface="+mn-lt"/>
                          <a:ea typeface="+mn-ea"/>
                          <a:cs typeface="+mn-cs"/>
                        </a:rPr>
                        <a:t>✔</a:t>
                      </a:r>
                      <a:endParaRPr lang="en-US" sz="1400" dirty="0">
                        <a:solidFill>
                          <a:srgbClr val="00B050"/>
                        </a:solidFill>
                      </a:endParaRPr>
                    </a:p>
                  </a:txBody>
                  <a:tcPr marL="68580" marR="68580" marT="34290" marB="34290"/>
                </a:tc>
                <a:tc>
                  <a:txBody>
                    <a:bodyPr/>
                    <a:lstStyle/>
                    <a:p>
                      <a:pPr algn="ctr"/>
                      <a:r>
                        <a:rPr lang="en-US" sz="1400" b="0" i="0" kern="1200" dirty="0" smtClean="0">
                          <a:solidFill>
                            <a:srgbClr val="00B050"/>
                          </a:solidFill>
                          <a:effectLst/>
                          <a:latin typeface="+mn-lt"/>
                          <a:ea typeface="+mn-ea"/>
                          <a:cs typeface="+mn-cs"/>
                        </a:rPr>
                        <a:t>✔</a:t>
                      </a:r>
                      <a:endParaRPr lang="en-US" sz="1400" dirty="0">
                        <a:solidFill>
                          <a:srgbClr val="00B050"/>
                        </a:solidFill>
                      </a:endParaRPr>
                    </a:p>
                  </a:txBody>
                  <a:tcPr marL="68580" marR="68580" marT="34290" marB="34290"/>
                </a:tc>
                <a:extLst>
                  <a:ext uri="{0D108BD9-81ED-4DB2-BD59-A6C34878D82A}">
                    <a16:rowId xmlns:a16="http://schemas.microsoft.com/office/drawing/2014/main" val="852815169"/>
                  </a:ext>
                </a:extLst>
              </a:tr>
              <a:tr h="388620">
                <a:tc>
                  <a:txBody>
                    <a:bodyPr/>
                    <a:lstStyle/>
                    <a:p>
                      <a:r>
                        <a:rPr lang="en-US" sz="1100" dirty="0" smtClean="0">
                          <a:solidFill>
                            <a:schemeClr val="tx2"/>
                          </a:solidFill>
                        </a:rPr>
                        <a:t>Introduction to Wind Code Provisions and Meteorological Concepts</a:t>
                      </a:r>
                      <a:endParaRPr lang="en-US" sz="1100" dirty="0">
                        <a:solidFill>
                          <a:schemeClr val="tx2"/>
                        </a:solidFill>
                      </a:endParaRPr>
                    </a:p>
                  </a:txBody>
                  <a:tcPr marL="68580" marR="68580"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dirty="0" smtClean="0">
                          <a:solidFill>
                            <a:schemeClr val="tx2"/>
                          </a:solidFill>
                        </a:rPr>
                        <a:t>0.1</a:t>
                      </a:r>
                    </a:p>
                  </a:txBody>
                  <a:tcPr marL="68580" marR="68580" marT="34290" marB="34290"/>
                </a:tc>
                <a:tc>
                  <a:txBody>
                    <a:bodyPr/>
                    <a:lstStyle/>
                    <a:p>
                      <a:pPr algn="ctr"/>
                      <a:r>
                        <a:rPr lang="en-US" sz="1400" b="0" i="0" kern="1200" dirty="0" smtClean="0">
                          <a:solidFill>
                            <a:srgbClr val="00B050"/>
                          </a:solidFill>
                          <a:effectLst/>
                          <a:latin typeface="+mn-lt"/>
                          <a:ea typeface="+mn-ea"/>
                          <a:cs typeface="+mn-cs"/>
                        </a:rPr>
                        <a:t>✔</a:t>
                      </a:r>
                      <a:endParaRPr lang="en-US" sz="1400" dirty="0">
                        <a:solidFill>
                          <a:srgbClr val="00B050"/>
                        </a:solidFill>
                      </a:endParaRPr>
                    </a:p>
                  </a:txBody>
                  <a:tcPr marL="68580" marR="68580" marT="34290" marB="34290"/>
                </a:tc>
                <a:tc>
                  <a:txBody>
                    <a:bodyPr/>
                    <a:lstStyle/>
                    <a:p>
                      <a:pPr algn="ctr"/>
                      <a:r>
                        <a:rPr lang="en-US" sz="1400" b="0" i="0" kern="1200" dirty="0" smtClean="0">
                          <a:solidFill>
                            <a:srgbClr val="00B050"/>
                          </a:solidFill>
                          <a:effectLst/>
                          <a:latin typeface="+mn-lt"/>
                          <a:ea typeface="+mn-ea"/>
                          <a:cs typeface="+mn-cs"/>
                        </a:rPr>
                        <a:t>✔</a:t>
                      </a:r>
                      <a:endParaRPr lang="en-US" sz="1400" dirty="0">
                        <a:solidFill>
                          <a:srgbClr val="00B050"/>
                        </a:solidFill>
                      </a:endParaRPr>
                    </a:p>
                  </a:txBody>
                  <a:tcPr marL="68580" marR="68580" marT="34290" marB="34290"/>
                </a:tc>
                <a:extLst>
                  <a:ext uri="{0D108BD9-81ED-4DB2-BD59-A6C34878D82A}">
                    <a16:rowId xmlns:a16="http://schemas.microsoft.com/office/drawing/2014/main" val="3513889307"/>
                  </a:ext>
                </a:extLst>
              </a:tr>
              <a:tr h="275433">
                <a:tc>
                  <a:txBody>
                    <a:bodyPr/>
                    <a:lstStyle/>
                    <a:p>
                      <a:r>
                        <a:rPr lang="en-US" sz="1100" dirty="0" smtClean="0">
                          <a:solidFill>
                            <a:schemeClr val="tx2"/>
                          </a:solidFill>
                        </a:rPr>
                        <a:t>Wind Design</a:t>
                      </a:r>
                      <a:r>
                        <a:rPr lang="en-US" sz="1100" baseline="0" dirty="0" smtClean="0">
                          <a:solidFill>
                            <a:schemeClr val="tx2"/>
                          </a:solidFill>
                        </a:rPr>
                        <a:t> in Accordance with ASCE 7-10</a:t>
                      </a:r>
                      <a:endParaRPr lang="en-US" sz="1100" dirty="0">
                        <a:solidFill>
                          <a:schemeClr val="tx2"/>
                        </a:solidFill>
                      </a:endParaRPr>
                    </a:p>
                  </a:txBody>
                  <a:tcPr marL="68580" marR="68580"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dirty="0" smtClean="0">
                          <a:solidFill>
                            <a:schemeClr val="tx2"/>
                          </a:solidFill>
                        </a:rPr>
                        <a:t>0.1</a:t>
                      </a:r>
                    </a:p>
                  </a:txBody>
                  <a:tcPr marL="68580" marR="68580" marT="34290" marB="34290"/>
                </a:tc>
                <a:tc>
                  <a:txBody>
                    <a:bodyPr/>
                    <a:lstStyle/>
                    <a:p>
                      <a:pPr algn="ctr"/>
                      <a:r>
                        <a:rPr lang="en-US" sz="1400" b="0" i="0" kern="1200" dirty="0" smtClean="0">
                          <a:solidFill>
                            <a:srgbClr val="00B050"/>
                          </a:solidFill>
                          <a:effectLst/>
                          <a:latin typeface="+mn-lt"/>
                          <a:ea typeface="+mn-ea"/>
                          <a:cs typeface="+mn-cs"/>
                        </a:rPr>
                        <a:t>✔</a:t>
                      </a:r>
                      <a:endParaRPr lang="en-US" sz="1400" dirty="0">
                        <a:solidFill>
                          <a:srgbClr val="00B050"/>
                        </a:solidFill>
                      </a:endParaRPr>
                    </a:p>
                  </a:txBody>
                  <a:tcPr marL="68580" marR="68580" marT="34290" marB="34290"/>
                </a:tc>
                <a:tc>
                  <a:txBody>
                    <a:bodyPr/>
                    <a:lstStyle/>
                    <a:p>
                      <a:pPr algn="ctr"/>
                      <a:r>
                        <a:rPr lang="en-US" sz="1400" b="0" i="0" kern="1200" dirty="0" smtClean="0">
                          <a:solidFill>
                            <a:srgbClr val="00B050"/>
                          </a:solidFill>
                          <a:effectLst/>
                          <a:latin typeface="+mn-lt"/>
                          <a:ea typeface="+mn-ea"/>
                          <a:cs typeface="+mn-cs"/>
                        </a:rPr>
                        <a:t>✔</a:t>
                      </a:r>
                      <a:endParaRPr lang="en-US" sz="1400" dirty="0">
                        <a:solidFill>
                          <a:srgbClr val="00B050"/>
                        </a:solidFill>
                      </a:endParaRPr>
                    </a:p>
                  </a:txBody>
                  <a:tcPr marL="68580" marR="68580" marT="34290" marB="34290"/>
                </a:tc>
                <a:extLst>
                  <a:ext uri="{0D108BD9-81ED-4DB2-BD59-A6C34878D82A}">
                    <a16:rowId xmlns:a16="http://schemas.microsoft.com/office/drawing/2014/main" val="44024530"/>
                  </a:ext>
                </a:extLst>
              </a:tr>
              <a:tr h="388620">
                <a:tc>
                  <a:txBody>
                    <a:bodyPr/>
                    <a:lstStyle/>
                    <a:p>
                      <a:r>
                        <a:rPr lang="en-US" sz="1100" dirty="0" smtClean="0">
                          <a:solidFill>
                            <a:schemeClr val="tx2"/>
                          </a:solidFill>
                        </a:rPr>
                        <a:t>Wood Framed Seismic Design 1: Code Provisions,</a:t>
                      </a:r>
                      <a:r>
                        <a:rPr lang="en-US" sz="1100" baseline="0" dirty="0" smtClean="0">
                          <a:solidFill>
                            <a:schemeClr val="tx2"/>
                          </a:solidFill>
                        </a:rPr>
                        <a:t> Design Parameters </a:t>
                      </a:r>
                      <a:endParaRPr lang="en-US" sz="1100" dirty="0">
                        <a:solidFill>
                          <a:schemeClr val="tx2"/>
                        </a:solidFill>
                      </a:endParaRPr>
                    </a:p>
                  </a:txBody>
                  <a:tcPr marL="68580" marR="68580"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dirty="0" smtClean="0">
                          <a:solidFill>
                            <a:schemeClr val="tx2"/>
                          </a:solidFill>
                        </a:rPr>
                        <a:t>0.1</a:t>
                      </a:r>
                    </a:p>
                  </a:txBody>
                  <a:tcPr marL="68580" marR="68580" marT="34290" marB="34290"/>
                </a:tc>
                <a:tc>
                  <a:txBody>
                    <a:bodyPr/>
                    <a:lstStyle/>
                    <a:p>
                      <a:pPr algn="ctr"/>
                      <a:r>
                        <a:rPr lang="en-US" sz="1400" b="0" i="0" kern="1200" dirty="0" smtClean="0">
                          <a:solidFill>
                            <a:srgbClr val="00B050"/>
                          </a:solidFill>
                          <a:effectLst/>
                          <a:latin typeface="+mn-lt"/>
                          <a:ea typeface="+mn-ea"/>
                          <a:cs typeface="+mn-cs"/>
                        </a:rPr>
                        <a:t>✔</a:t>
                      </a:r>
                      <a:endParaRPr lang="en-US" sz="1400" dirty="0">
                        <a:solidFill>
                          <a:srgbClr val="00B050"/>
                        </a:solidFill>
                      </a:endParaRPr>
                    </a:p>
                  </a:txBody>
                  <a:tcPr marL="68580" marR="68580" marT="34290" marB="34290"/>
                </a:tc>
                <a:tc>
                  <a:txBody>
                    <a:bodyPr/>
                    <a:lstStyle/>
                    <a:p>
                      <a:pPr algn="ctr"/>
                      <a:r>
                        <a:rPr lang="en-US" sz="1400" b="0" i="0" kern="1200" dirty="0" smtClean="0">
                          <a:solidFill>
                            <a:srgbClr val="00B050"/>
                          </a:solidFill>
                          <a:effectLst/>
                          <a:latin typeface="+mn-lt"/>
                          <a:ea typeface="+mn-ea"/>
                          <a:cs typeface="+mn-cs"/>
                        </a:rPr>
                        <a:t>✔</a:t>
                      </a:r>
                      <a:endParaRPr lang="en-US" sz="1400" dirty="0">
                        <a:solidFill>
                          <a:srgbClr val="00B050"/>
                        </a:solidFill>
                      </a:endParaRPr>
                    </a:p>
                  </a:txBody>
                  <a:tcPr marL="68580" marR="68580" marT="34290" marB="34290"/>
                </a:tc>
                <a:extLst>
                  <a:ext uri="{0D108BD9-81ED-4DB2-BD59-A6C34878D82A}">
                    <a16:rowId xmlns:a16="http://schemas.microsoft.com/office/drawing/2014/main" val="2533447444"/>
                  </a:ext>
                </a:extLst>
              </a:tr>
            </a:tbl>
          </a:graphicData>
        </a:graphic>
      </p:graphicFrame>
    </p:spTree>
    <p:custDataLst>
      <p:tags r:id="rId1"/>
    </p:custDataLst>
    <p:extLst>
      <p:ext uri="{BB962C8B-B14F-4D97-AF65-F5344CB8AC3E}">
        <p14:creationId xmlns:p14="http://schemas.microsoft.com/office/powerpoint/2010/main" val="1109004558"/>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7" name="Picture 7" descr="K:\Training\Projects\Customer\AIA\Online Courses\Concrete Repair Applications\Images\supplemental reinforcing bar.bmp"/>
          <p:cNvPicPr>
            <a:picLocks noChangeAspect="1" noChangeArrowheads="1"/>
          </p:cNvPicPr>
          <p:nvPr/>
        </p:nvPicPr>
        <p:blipFill rotWithShape="1">
          <a:blip r:embed="rId4">
            <a:extLst>
              <a:ext uri="{28A0092B-C50C-407E-A947-70E740481C1C}">
                <a14:useLocalDpi xmlns:a14="http://schemas.microsoft.com/office/drawing/2010/main" val="0"/>
              </a:ext>
            </a:extLst>
          </a:blip>
          <a:srcRect l="28427"/>
          <a:stretch/>
        </p:blipFill>
        <p:spPr bwMode="auto">
          <a:xfrm rot="10800000">
            <a:off x="2800830" y="1833390"/>
            <a:ext cx="3593009" cy="402556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r>
              <a:rPr lang="en-US" dirty="0" smtClean="0"/>
              <a:t>Undercut Reinforcing Bar</a:t>
            </a:r>
            <a:endParaRPr lang="en-US" dirty="0"/>
          </a:p>
        </p:txBody>
      </p:sp>
      <p:sp>
        <p:nvSpPr>
          <p:cNvPr id="4" name="Oval 3"/>
          <p:cNvSpPr/>
          <p:nvPr/>
        </p:nvSpPr>
        <p:spPr>
          <a:xfrm>
            <a:off x="190500" y="1100545"/>
            <a:ext cx="660400" cy="641822"/>
          </a:xfrm>
          <a:prstGeom prst="ellipse">
            <a:avLst/>
          </a:prstGeom>
        </p:spPr>
        <p:style>
          <a:lnRef idx="1">
            <a:schemeClr val="accent2"/>
          </a:lnRef>
          <a:fillRef idx="2">
            <a:schemeClr val="accent2"/>
          </a:fillRef>
          <a:effectRef idx="1">
            <a:schemeClr val="accent2"/>
          </a:effectRef>
          <a:fontRef idx="minor">
            <a:schemeClr val="dk1"/>
          </a:fontRef>
        </p:style>
        <p:txBody>
          <a:bodyPr anchor="ctr"/>
          <a:lstStyle/>
          <a:p>
            <a:pPr algn="ctr" eaLnBrk="0" hangingPunct="0">
              <a:defRPr/>
            </a:pPr>
            <a:r>
              <a:rPr lang="en-US" sz="3200" dirty="0"/>
              <a:t>5</a:t>
            </a:r>
            <a:endParaRPr lang="en-US" dirty="0"/>
          </a:p>
        </p:txBody>
      </p:sp>
      <p:sp>
        <p:nvSpPr>
          <p:cNvPr id="14" name="TextBox 13"/>
          <p:cNvSpPr txBox="1"/>
          <p:nvPr/>
        </p:nvSpPr>
        <p:spPr>
          <a:xfrm>
            <a:off x="872671" y="1199104"/>
            <a:ext cx="8156622" cy="400110"/>
          </a:xfrm>
          <a:prstGeom prst="rect">
            <a:avLst/>
          </a:prstGeom>
          <a:noFill/>
        </p:spPr>
        <p:txBody>
          <a:bodyPr wrap="square" rtlCol="0">
            <a:spAutoFit/>
          </a:bodyPr>
          <a:lstStyle/>
          <a:p>
            <a:pPr algn="ctr"/>
            <a:r>
              <a:rPr lang="en-US" sz="2000" dirty="0" smtClean="0"/>
              <a:t>If corrosion caused significant loss of diameter, lap-splicing may be necessary.</a:t>
            </a:r>
            <a:endParaRPr lang="en-US" sz="2000" dirty="0"/>
          </a:p>
        </p:txBody>
      </p:sp>
      <p:pic>
        <p:nvPicPr>
          <p:cNvPr id="20486" name="Picture 6" descr="K:\Training\Projects\Customer\AIA\Online Courses\Concrete Repair Applications\Images\Corroded Rebar.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5400000">
            <a:off x="749887" y="2259354"/>
            <a:ext cx="2499667" cy="1647739"/>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p:cNvSpPr/>
          <p:nvPr/>
        </p:nvSpPr>
        <p:spPr>
          <a:xfrm>
            <a:off x="4597335" y="1871490"/>
            <a:ext cx="870497" cy="3987460"/>
          </a:xfrm>
          <a:prstGeom prst="rect">
            <a:avLst/>
          </a:prstGeom>
          <a:noFill/>
          <a:ln w="76200">
            <a:solidFill>
              <a:srgbClr val="C00000"/>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4" name="Group 53"/>
          <p:cNvGrpSpPr/>
          <p:nvPr/>
        </p:nvGrpSpPr>
        <p:grpSpPr>
          <a:xfrm>
            <a:off x="6228252" y="1929453"/>
            <a:ext cx="2797083" cy="2057403"/>
            <a:chOff x="2321658" y="3968776"/>
            <a:chExt cx="13374347" cy="867563"/>
          </a:xfrm>
        </p:grpSpPr>
        <p:sp>
          <p:nvSpPr>
            <p:cNvPr id="55" name="Rounded Rectangle 54"/>
            <p:cNvSpPr/>
            <p:nvPr/>
          </p:nvSpPr>
          <p:spPr>
            <a:xfrm>
              <a:off x="2321658" y="3968776"/>
              <a:ext cx="13374347" cy="867563"/>
            </a:xfrm>
            <a:prstGeom prst="roundRect">
              <a:avLst/>
            </a:prstGeom>
            <a:solidFill>
              <a:schemeClr val="bg2">
                <a:lumMod val="20000"/>
                <a:lumOff val="80000"/>
              </a:schemeClr>
            </a:solidFill>
            <a:ln w="12700">
              <a:solidFill>
                <a:schemeClr val="bg2">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TextBox 61"/>
            <p:cNvSpPr txBox="1"/>
            <p:nvPr/>
          </p:nvSpPr>
          <p:spPr>
            <a:xfrm>
              <a:off x="2321658" y="4000456"/>
              <a:ext cx="13243553" cy="817632"/>
            </a:xfrm>
            <a:prstGeom prst="rect">
              <a:avLst/>
            </a:prstGeom>
            <a:noFill/>
          </p:spPr>
          <p:txBody>
            <a:bodyPr wrap="square" rtlCol="0">
              <a:spAutoFit/>
            </a:bodyPr>
            <a:lstStyle/>
            <a:p>
              <a:pPr algn="ctr"/>
              <a:r>
                <a:rPr lang="en-US" sz="2000" dirty="0" smtClean="0"/>
                <a:t>Consult </a:t>
              </a:r>
              <a:r>
                <a:rPr lang="en-US" sz="2000" dirty="0"/>
                <a:t>with the </a:t>
              </a:r>
              <a:r>
                <a:rPr lang="en-US" sz="2000" dirty="0" smtClean="0"/>
                <a:t>Project </a:t>
              </a:r>
              <a:r>
                <a:rPr lang="en-US" sz="2000" dirty="0"/>
                <a:t>E</a:t>
              </a:r>
              <a:r>
                <a:rPr lang="en-US" sz="2000" dirty="0" smtClean="0"/>
                <a:t>ngineer </a:t>
              </a:r>
              <a:r>
                <a:rPr lang="en-US" sz="2000" dirty="0"/>
                <a:t>to determine the best method to address significant section loss of the reinforcing steel</a:t>
              </a:r>
              <a:r>
                <a:rPr lang="en-US" sz="2000" dirty="0" smtClean="0"/>
                <a:t>.</a:t>
              </a:r>
              <a:endParaRPr lang="en-US" sz="2000" dirty="0"/>
            </a:p>
          </p:txBody>
        </p:sp>
      </p:grpSp>
      <p:sp>
        <p:nvSpPr>
          <p:cNvPr id="12" name="TextBox 11"/>
          <p:cNvSpPr txBox="1"/>
          <p:nvPr/>
        </p:nvSpPr>
        <p:spPr>
          <a:xfrm>
            <a:off x="731704" y="5961184"/>
            <a:ext cx="8040688" cy="830997"/>
          </a:xfrm>
          <a:prstGeom prst="rect">
            <a:avLst/>
          </a:prstGeom>
          <a:noFill/>
        </p:spPr>
        <p:txBody>
          <a:bodyPr wrap="square" rtlCol="0">
            <a:spAutoFit/>
          </a:bodyPr>
          <a:lstStyle/>
          <a:p>
            <a:r>
              <a:rPr lang="en-US" sz="1600" dirty="0" smtClean="0"/>
              <a:t>For more information on how to replace severely deteriorated rebar, refer to:</a:t>
            </a:r>
          </a:p>
          <a:p>
            <a:r>
              <a:rPr lang="en-US" sz="1600" b="1" dirty="0" smtClean="0"/>
              <a:t>ICRI 310.1 R-2008 </a:t>
            </a:r>
            <a:r>
              <a:rPr lang="en-US" sz="1600" i="1" dirty="0" smtClean="0"/>
              <a:t>“Guide for Surface Preparation for the Repair of Deteriorated Concrete Resulting from Reinforcing Steel Corrosion”</a:t>
            </a:r>
            <a:endParaRPr lang="en-US" sz="1600" i="1" dirty="0"/>
          </a:p>
        </p:txBody>
      </p:sp>
      <p:pic>
        <p:nvPicPr>
          <p:cNvPr id="13" name="Picture 2" descr="K:\Training\Projects\Customer\AIA\Online Courses\Concrete Repair Applications\Images\magnifying glass.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07816" y="6168933"/>
            <a:ext cx="430315" cy="415498"/>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32512532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0486"/>
                                        </p:tgtEl>
                                        <p:attrNameLst>
                                          <p:attrName>style.visibility</p:attrName>
                                        </p:attrNameLst>
                                      </p:cBhvr>
                                      <p:to>
                                        <p:strVal val="visible"/>
                                      </p:to>
                                    </p:set>
                                    <p:animEffect transition="in" filter="fade">
                                      <p:cBhvr>
                                        <p:cTn id="7" dur="1000"/>
                                        <p:tgtEl>
                                          <p:spTgt spid="20486"/>
                                        </p:tgtEl>
                                      </p:cBhvr>
                                    </p:animEffect>
                                  </p:childTnLst>
                                </p:cTn>
                              </p:par>
                              <p:par>
                                <p:cTn id="8" presetID="10" presetClass="entr" presetSubtype="0" fill="hold" nodeType="withEffect">
                                  <p:stCondLst>
                                    <p:cond delay="0"/>
                                  </p:stCondLst>
                                  <p:childTnLst>
                                    <p:set>
                                      <p:cBhvr>
                                        <p:cTn id="9" dur="1" fill="hold">
                                          <p:stCondLst>
                                            <p:cond delay="0"/>
                                          </p:stCondLst>
                                        </p:cTn>
                                        <p:tgtEl>
                                          <p:spTgt spid="20487"/>
                                        </p:tgtEl>
                                        <p:attrNameLst>
                                          <p:attrName>style.visibility</p:attrName>
                                        </p:attrNameLst>
                                      </p:cBhvr>
                                      <p:to>
                                        <p:strVal val="visible"/>
                                      </p:to>
                                    </p:set>
                                    <p:animEffect transition="in" filter="fade">
                                      <p:cBhvr>
                                        <p:cTn id="10" dur="1000"/>
                                        <p:tgtEl>
                                          <p:spTgt spid="20487"/>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1000"/>
                                        <p:tgtEl>
                                          <p:spTgt spid="6"/>
                                        </p:tgtEl>
                                      </p:cBhvr>
                                    </p:animEffect>
                                  </p:childTnLst>
                                </p:cTn>
                              </p:par>
                              <p:par>
                                <p:cTn id="16" presetID="10" presetClass="entr" presetSubtype="0" fill="hold" nodeType="withEffect">
                                  <p:stCondLst>
                                    <p:cond delay="0"/>
                                  </p:stCondLst>
                                  <p:childTnLst>
                                    <p:set>
                                      <p:cBhvr>
                                        <p:cTn id="17" dur="1" fill="hold">
                                          <p:stCondLst>
                                            <p:cond delay="0"/>
                                          </p:stCondLst>
                                        </p:cTn>
                                        <p:tgtEl>
                                          <p:spTgt spid="54"/>
                                        </p:tgtEl>
                                        <p:attrNameLst>
                                          <p:attrName>style.visibility</p:attrName>
                                        </p:attrNameLst>
                                      </p:cBhvr>
                                      <p:to>
                                        <p:strVal val="visible"/>
                                      </p:to>
                                    </p:set>
                                    <p:animEffect transition="in" filter="fade">
                                      <p:cBhvr>
                                        <p:cTn id="18" dur="1000"/>
                                        <p:tgtEl>
                                          <p:spTgt spid="54"/>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1000"/>
                                        <p:tgtEl>
                                          <p:spTgt spid="12"/>
                                        </p:tgtEl>
                                      </p:cBhvr>
                                    </p:animEffect>
                                  </p:childTnLst>
                                </p:cTn>
                              </p:par>
                              <p:par>
                                <p:cTn id="24" presetID="10" presetClass="entr" presetSubtype="0" fill="hold" nodeType="with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fade">
                                      <p:cBhvr>
                                        <p:cTn id="26"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2"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Prepare the Surface for the Repair Material</a:t>
            </a:r>
            <a:endParaRPr lang="en-US" dirty="0"/>
          </a:p>
        </p:txBody>
      </p:sp>
      <p:sp>
        <p:nvSpPr>
          <p:cNvPr id="4" name="Oval 3"/>
          <p:cNvSpPr/>
          <p:nvPr/>
        </p:nvSpPr>
        <p:spPr>
          <a:xfrm>
            <a:off x="190500" y="1100545"/>
            <a:ext cx="660400" cy="641822"/>
          </a:xfrm>
          <a:prstGeom prst="ellipse">
            <a:avLst/>
          </a:prstGeom>
        </p:spPr>
        <p:style>
          <a:lnRef idx="1">
            <a:schemeClr val="accent2"/>
          </a:lnRef>
          <a:fillRef idx="2">
            <a:schemeClr val="accent2"/>
          </a:fillRef>
          <a:effectRef idx="1">
            <a:schemeClr val="accent2"/>
          </a:effectRef>
          <a:fontRef idx="minor">
            <a:schemeClr val="dk1"/>
          </a:fontRef>
        </p:style>
        <p:txBody>
          <a:bodyPr anchor="ctr"/>
          <a:lstStyle/>
          <a:p>
            <a:pPr algn="ctr" eaLnBrk="0" hangingPunct="0">
              <a:defRPr/>
            </a:pPr>
            <a:r>
              <a:rPr lang="en-US" sz="3200" dirty="0"/>
              <a:t>6</a:t>
            </a:r>
            <a:endParaRPr lang="en-US" dirty="0"/>
          </a:p>
        </p:txBody>
      </p:sp>
      <p:pic>
        <p:nvPicPr>
          <p:cNvPr id="23555" name="Picture 3" descr="K:\Training\Projects\Customer\AIA\Online Courses\Concrete Repair Applications\Images\Surface profile.bmp"/>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64443" y="2005988"/>
            <a:ext cx="4484344" cy="3239772"/>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4144415" y="5279218"/>
            <a:ext cx="4724400" cy="1015663"/>
          </a:xfrm>
          <a:prstGeom prst="rect">
            <a:avLst/>
          </a:prstGeom>
          <a:noFill/>
        </p:spPr>
        <p:txBody>
          <a:bodyPr wrap="square" rtlCol="0">
            <a:spAutoFit/>
          </a:bodyPr>
          <a:lstStyle/>
          <a:p>
            <a:pPr algn="ctr"/>
            <a:r>
              <a:rPr lang="en-US" sz="2000" dirty="0"/>
              <a:t>Proper surface preparation is essential for a good bond between the repair material and the existing substrate. </a:t>
            </a:r>
          </a:p>
        </p:txBody>
      </p:sp>
      <p:sp>
        <p:nvSpPr>
          <p:cNvPr id="9" name="TextBox 8"/>
          <p:cNvSpPr txBox="1"/>
          <p:nvPr/>
        </p:nvSpPr>
        <p:spPr>
          <a:xfrm>
            <a:off x="850900" y="1159846"/>
            <a:ext cx="8216900" cy="523220"/>
          </a:xfrm>
          <a:prstGeom prst="rect">
            <a:avLst/>
          </a:prstGeom>
          <a:noFill/>
        </p:spPr>
        <p:txBody>
          <a:bodyPr wrap="square" rtlCol="0">
            <a:spAutoFit/>
          </a:bodyPr>
          <a:lstStyle/>
          <a:p>
            <a:r>
              <a:rPr lang="en-US" sz="2800" dirty="0" smtClean="0"/>
              <a:t>Verify that the substrate is correctly prepared.</a:t>
            </a:r>
            <a:endParaRPr lang="en-US" sz="2800" dirty="0"/>
          </a:p>
        </p:txBody>
      </p:sp>
      <p:sp>
        <p:nvSpPr>
          <p:cNvPr id="10" name="Rectangle 9"/>
          <p:cNvSpPr/>
          <p:nvPr/>
        </p:nvSpPr>
        <p:spPr>
          <a:xfrm>
            <a:off x="839883" y="2254535"/>
            <a:ext cx="3124200" cy="2400657"/>
          </a:xfrm>
          <a:prstGeom prst="rect">
            <a:avLst/>
          </a:prstGeom>
        </p:spPr>
        <p:txBody>
          <a:bodyPr wrap="square">
            <a:spAutoFit/>
          </a:bodyPr>
          <a:lstStyle/>
          <a:p>
            <a:pPr>
              <a:spcBef>
                <a:spcPts val="1200"/>
              </a:spcBef>
              <a:spcAft>
                <a:spcPts val="1200"/>
              </a:spcAft>
            </a:pPr>
            <a:r>
              <a:rPr lang="en-US" b="1" dirty="0" smtClean="0"/>
              <a:t>We want the concrete to be:</a:t>
            </a:r>
          </a:p>
          <a:p>
            <a:pPr marL="285750" indent="-285750">
              <a:spcBef>
                <a:spcPts val="1200"/>
              </a:spcBef>
              <a:spcAft>
                <a:spcPts val="1200"/>
              </a:spcAft>
              <a:buFont typeface="Arial" panose="020B0604020202020204" pitchFamily="34" charset="0"/>
              <a:buChar char="•"/>
            </a:pPr>
            <a:r>
              <a:rPr lang="en-US" dirty="0"/>
              <a:t>R</a:t>
            </a:r>
            <a:r>
              <a:rPr lang="en-US" dirty="0" smtClean="0"/>
              <a:t>ough </a:t>
            </a:r>
            <a:r>
              <a:rPr lang="en-US" dirty="0"/>
              <a:t>with </a:t>
            </a:r>
            <a:r>
              <a:rPr lang="en-US" dirty="0" smtClean="0"/>
              <a:t>teeth and open pores</a:t>
            </a:r>
          </a:p>
          <a:p>
            <a:pPr marL="285750" indent="-285750">
              <a:spcBef>
                <a:spcPts val="1200"/>
              </a:spcBef>
              <a:spcAft>
                <a:spcPts val="1200"/>
              </a:spcAft>
              <a:buFont typeface="Arial" panose="020B0604020202020204" pitchFamily="34" charset="0"/>
              <a:buChar char="•"/>
            </a:pPr>
            <a:r>
              <a:rPr lang="en-US" dirty="0" smtClean="0"/>
              <a:t> Cleaned of laitance</a:t>
            </a:r>
          </a:p>
          <a:p>
            <a:pPr marL="285750" indent="-285750">
              <a:spcBef>
                <a:spcPts val="1200"/>
              </a:spcBef>
              <a:spcAft>
                <a:spcPts val="1200"/>
              </a:spcAft>
              <a:buFont typeface="Arial" panose="020B0604020202020204" pitchFamily="34" charset="0"/>
              <a:buChar char="•"/>
            </a:pPr>
            <a:r>
              <a:rPr lang="en-US" dirty="0" smtClean="0"/>
              <a:t>Saturated-surface dry (SSD)</a:t>
            </a:r>
            <a:endParaRPr lang="en-US" dirty="0"/>
          </a:p>
        </p:txBody>
      </p:sp>
    </p:spTree>
    <p:custDataLst>
      <p:tags r:id="rId1"/>
    </p:custDataLst>
    <p:extLst>
      <p:ext uri="{BB962C8B-B14F-4D97-AF65-F5344CB8AC3E}">
        <p14:creationId xmlns:p14="http://schemas.microsoft.com/office/powerpoint/2010/main" val="36314223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1000"/>
                                        <p:tgtEl>
                                          <p:spTgt spid="3"/>
                                        </p:tgtEl>
                                      </p:cBhvr>
                                    </p:animEffect>
                                  </p:childTnLst>
                                </p:cTn>
                              </p:par>
                              <p:par>
                                <p:cTn id="11" presetID="10" presetClass="entr" presetSubtype="0" fill="hold" nodeType="withEffect">
                                  <p:stCondLst>
                                    <p:cond delay="0"/>
                                  </p:stCondLst>
                                  <p:childTnLst>
                                    <p:set>
                                      <p:cBhvr>
                                        <p:cTn id="12" dur="1" fill="hold">
                                          <p:stCondLst>
                                            <p:cond delay="0"/>
                                          </p:stCondLst>
                                        </p:cTn>
                                        <p:tgtEl>
                                          <p:spTgt spid="23555"/>
                                        </p:tgtEl>
                                        <p:attrNameLst>
                                          <p:attrName>style.visibility</p:attrName>
                                        </p:attrNameLst>
                                      </p:cBhvr>
                                      <p:to>
                                        <p:strVal val="visible"/>
                                      </p:to>
                                    </p:set>
                                    <p:animEffect transition="in" filter="fade">
                                      <p:cBhvr>
                                        <p:cTn id="13" dur="1000"/>
                                        <p:tgtEl>
                                          <p:spTgt spid="235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0"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K:\Training\Projects\Customer\AIA\Online Courses\Concrete Repair Applications\Images\CSP Chiprs.jp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4475"/>
          <a:stretch/>
        </p:blipFill>
        <p:spPr bwMode="auto">
          <a:xfrm>
            <a:off x="761999" y="2128147"/>
            <a:ext cx="4098903" cy="3282053"/>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r>
              <a:rPr lang="en-US" dirty="0" smtClean="0"/>
              <a:t>Prepare the Surface for the Repair Material</a:t>
            </a:r>
            <a:endParaRPr lang="en-US" dirty="0"/>
          </a:p>
        </p:txBody>
      </p:sp>
      <p:grpSp>
        <p:nvGrpSpPr>
          <p:cNvPr id="6" name="Group 5"/>
          <p:cNvGrpSpPr/>
          <p:nvPr/>
        </p:nvGrpSpPr>
        <p:grpSpPr>
          <a:xfrm>
            <a:off x="1338415" y="5201346"/>
            <a:ext cx="2946070" cy="1095633"/>
            <a:chOff x="2346589" y="3934301"/>
            <a:chExt cx="14689960" cy="439739"/>
          </a:xfrm>
        </p:grpSpPr>
        <p:sp>
          <p:nvSpPr>
            <p:cNvPr id="7" name="Rounded Rectangle 6"/>
            <p:cNvSpPr/>
            <p:nvPr/>
          </p:nvSpPr>
          <p:spPr>
            <a:xfrm>
              <a:off x="2346589" y="3934301"/>
              <a:ext cx="14689960" cy="439739"/>
            </a:xfrm>
            <a:prstGeom prst="roundRect">
              <a:avLst/>
            </a:prstGeom>
            <a:solidFill>
              <a:schemeClr val="bg2">
                <a:lumMod val="20000"/>
                <a:lumOff val="80000"/>
              </a:schemeClr>
            </a:solidFill>
            <a:ln w="12700">
              <a:solidFill>
                <a:schemeClr val="bg2">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p:cNvSpPr txBox="1"/>
            <p:nvPr/>
          </p:nvSpPr>
          <p:spPr>
            <a:xfrm>
              <a:off x="2438992" y="3968183"/>
              <a:ext cx="14597553" cy="133210"/>
            </a:xfrm>
            <a:prstGeom prst="rect">
              <a:avLst/>
            </a:prstGeom>
            <a:noFill/>
          </p:spPr>
          <p:txBody>
            <a:bodyPr wrap="square" rtlCol="0">
              <a:spAutoFit/>
            </a:bodyPr>
            <a:lstStyle/>
            <a:p>
              <a:pPr algn="ctr"/>
              <a:r>
                <a:rPr lang="en-US" dirty="0"/>
                <a:t>These chips are </a:t>
              </a:r>
              <a:r>
                <a:rPr lang="en-US" dirty="0" smtClean="0"/>
                <a:t>given numeric values based on the size of their aggregate.</a:t>
              </a:r>
              <a:endParaRPr lang="en-US" dirty="0"/>
            </a:p>
          </p:txBody>
        </p:sp>
      </p:grpSp>
      <p:sp>
        <p:nvSpPr>
          <p:cNvPr id="4" name="Oval 3"/>
          <p:cNvSpPr/>
          <p:nvPr/>
        </p:nvSpPr>
        <p:spPr>
          <a:xfrm>
            <a:off x="190500" y="1100545"/>
            <a:ext cx="660400" cy="641822"/>
          </a:xfrm>
          <a:prstGeom prst="ellipse">
            <a:avLst/>
          </a:prstGeom>
        </p:spPr>
        <p:style>
          <a:lnRef idx="1">
            <a:schemeClr val="accent2"/>
          </a:lnRef>
          <a:fillRef idx="2">
            <a:schemeClr val="accent2"/>
          </a:fillRef>
          <a:effectRef idx="1">
            <a:schemeClr val="accent2"/>
          </a:effectRef>
          <a:fontRef idx="minor">
            <a:schemeClr val="dk1"/>
          </a:fontRef>
        </p:style>
        <p:txBody>
          <a:bodyPr anchor="ctr"/>
          <a:lstStyle/>
          <a:p>
            <a:pPr algn="ctr" eaLnBrk="0" hangingPunct="0">
              <a:defRPr/>
            </a:pPr>
            <a:r>
              <a:rPr lang="en-US" sz="3200" dirty="0"/>
              <a:t>6</a:t>
            </a:r>
            <a:endParaRPr lang="en-US" dirty="0"/>
          </a:p>
        </p:txBody>
      </p:sp>
      <p:sp>
        <p:nvSpPr>
          <p:cNvPr id="11" name="Rectangle 10"/>
          <p:cNvSpPr/>
          <p:nvPr/>
        </p:nvSpPr>
        <p:spPr>
          <a:xfrm>
            <a:off x="5083366" y="2743200"/>
            <a:ext cx="3733800" cy="1323439"/>
          </a:xfrm>
          <a:prstGeom prst="rect">
            <a:avLst/>
          </a:prstGeom>
        </p:spPr>
        <p:txBody>
          <a:bodyPr wrap="square">
            <a:spAutoFit/>
          </a:bodyPr>
          <a:lstStyle/>
          <a:p>
            <a:pPr algn="ctr"/>
            <a:r>
              <a:rPr lang="en-US" sz="2000" b="1" dirty="0" smtClean="0"/>
              <a:t>Concrete </a:t>
            </a:r>
            <a:r>
              <a:rPr lang="en-US" sz="2000" b="1" dirty="0"/>
              <a:t>Surface Profile (</a:t>
            </a:r>
            <a:r>
              <a:rPr lang="en-US" sz="2000" b="1" dirty="0" smtClean="0"/>
              <a:t>CSP) </a:t>
            </a:r>
            <a:r>
              <a:rPr lang="en-US" sz="2000" dirty="0"/>
              <a:t>chips </a:t>
            </a:r>
            <a:r>
              <a:rPr lang="en-US" sz="2000" dirty="0" smtClean="0"/>
              <a:t>can be used on the jobsite to verify that the substrate is correctly prepared.</a:t>
            </a:r>
          </a:p>
        </p:txBody>
      </p:sp>
      <p:sp>
        <p:nvSpPr>
          <p:cNvPr id="3" name="TextBox 2"/>
          <p:cNvSpPr txBox="1"/>
          <p:nvPr/>
        </p:nvSpPr>
        <p:spPr>
          <a:xfrm>
            <a:off x="850900" y="1159846"/>
            <a:ext cx="8216900" cy="523220"/>
          </a:xfrm>
          <a:prstGeom prst="rect">
            <a:avLst/>
          </a:prstGeom>
          <a:noFill/>
        </p:spPr>
        <p:txBody>
          <a:bodyPr wrap="square" rtlCol="0">
            <a:spAutoFit/>
          </a:bodyPr>
          <a:lstStyle/>
          <a:p>
            <a:r>
              <a:rPr lang="en-US" sz="2800" dirty="0" smtClean="0"/>
              <a:t>Verify that the substrate is correctly prepared.</a:t>
            </a:r>
            <a:endParaRPr lang="en-US" sz="2800" dirty="0"/>
          </a:p>
        </p:txBody>
      </p:sp>
    </p:spTree>
    <p:custDataLst>
      <p:tags r:id="rId1"/>
    </p:custDataLst>
    <p:extLst>
      <p:ext uri="{BB962C8B-B14F-4D97-AF65-F5344CB8AC3E}">
        <p14:creationId xmlns:p14="http://schemas.microsoft.com/office/powerpoint/2010/main" val="4146748979"/>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Surface Preparation/Cleaning Reinforcement</a:t>
            </a:r>
            <a:endParaRPr lang="en-US" dirty="0"/>
          </a:p>
        </p:txBody>
      </p:sp>
      <p:pic>
        <p:nvPicPr>
          <p:cNvPr id="21506" name="Picture 2" descr="K:\Training\Projects\Customer\AIA\Online Courses\Concrete Repair Applications\Images\Cleaning reinforcing steel.bmp"/>
          <p:cNvPicPr>
            <a:picLocks noChangeAspect="1" noChangeArrowheads="1"/>
          </p:cNvPicPr>
          <p:nvPr/>
        </p:nvPicPr>
        <p:blipFill rotWithShape="1">
          <a:blip r:embed="rId77">
            <a:extLst>
              <a:ext uri="{28A0092B-C50C-407E-A947-70E740481C1C}">
                <a14:useLocalDpi xmlns:a14="http://schemas.microsoft.com/office/drawing/2010/main" val="0"/>
              </a:ext>
            </a:extLst>
          </a:blip>
          <a:srcRect l="8081"/>
          <a:stretch/>
        </p:blipFill>
        <p:spPr bwMode="auto">
          <a:xfrm>
            <a:off x="5361082" y="1554158"/>
            <a:ext cx="3386932" cy="4229087"/>
          </a:xfrm>
          <a:prstGeom prst="rect">
            <a:avLst/>
          </a:prstGeom>
          <a:noFill/>
          <a:extLst>
            <a:ext uri="{909E8E84-426E-40DD-AFC4-6F175D3DCCD1}">
              <a14:hiddenFill xmlns:a14="http://schemas.microsoft.com/office/drawing/2010/main">
                <a:solidFill>
                  <a:srgbClr val="FFFFFF"/>
                </a:solidFill>
              </a14:hiddenFill>
            </a:ext>
          </a:extLst>
        </p:spPr>
      </p:pic>
      <p:sp>
        <p:nvSpPr>
          <p:cNvPr id="5" name="Oval 4"/>
          <p:cNvSpPr/>
          <p:nvPr/>
        </p:nvSpPr>
        <p:spPr>
          <a:xfrm>
            <a:off x="190500" y="1100545"/>
            <a:ext cx="660400" cy="641822"/>
          </a:xfrm>
          <a:prstGeom prst="ellipse">
            <a:avLst/>
          </a:prstGeom>
        </p:spPr>
        <p:style>
          <a:lnRef idx="1">
            <a:schemeClr val="accent2"/>
          </a:lnRef>
          <a:fillRef idx="2">
            <a:schemeClr val="accent2"/>
          </a:fillRef>
          <a:effectRef idx="1">
            <a:schemeClr val="accent2"/>
          </a:effectRef>
          <a:fontRef idx="minor">
            <a:schemeClr val="dk1"/>
          </a:fontRef>
        </p:style>
        <p:txBody>
          <a:bodyPr anchor="ctr"/>
          <a:lstStyle/>
          <a:p>
            <a:pPr algn="ctr" eaLnBrk="0" hangingPunct="0">
              <a:defRPr/>
            </a:pPr>
            <a:r>
              <a:rPr lang="en-US" sz="3200" dirty="0"/>
              <a:t>6</a:t>
            </a:r>
            <a:endParaRPr lang="en-US" dirty="0"/>
          </a:p>
        </p:txBody>
      </p:sp>
      <p:grpSp>
        <p:nvGrpSpPr>
          <p:cNvPr id="6" name="Group 5"/>
          <p:cNvGrpSpPr/>
          <p:nvPr/>
        </p:nvGrpSpPr>
        <p:grpSpPr>
          <a:xfrm>
            <a:off x="683787" y="5325518"/>
            <a:ext cx="1725612" cy="1259396"/>
            <a:chOff x="619125" y="3721100"/>
            <a:chExt cx="3206750" cy="2327275"/>
          </a:xfrm>
        </p:grpSpPr>
        <p:sp>
          <p:nvSpPr>
            <p:cNvPr id="127" name="Rectangle 37"/>
            <p:cNvSpPr>
              <a:spLocks noChangeArrowheads="1"/>
            </p:cNvSpPr>
            <p:nvPr>
              <p:custDataLst>
                <p:tags r:id="rId40"/>
              </p:custDataLst>
            </p:nvPr>
          </p:nvSpPr>
          <p:spPr bwMode="auto">
            <a:xfrm>
              <a:off x="619125" y="4667250"/>
              <a:ext cx="2246313" cy="1381125"/>
            </a:xfrm>
            <a:prstGeom prst="rect">
              <a:avLst/>
            </a:prstGeom>
            <a:solidFill>
              <a:srgbClr val="DDDDDD"/>
            </a:solidFill>
            <a:ln w="9525">
              <a:miter lim="800000"/>
              <a:headEnd/>
              <a:tailEnd/>
            </a:ln>
            <a:effectLst/>
            <a:scene3d>
              <a:camera prst="legacyPerspectiveFront">
                <a:rot lat="1500000" lon="1500000" rev="0"/>
              </a:camera>
              <a:lightRig rig="legacyFlat2" dir="b"/>
            </a:scene3d>
            <a:sp3d extrusionH="5688000" prstMaterial="legacyMatte">
              <a:bevelT w="13500" h="13500" prst="angle"/>
              <a:bevelB w="13500" h="13500" prst="angle"/>
              <a:extrusionClr>
                <a:srgbClr val="DDDDDD"/>
              </a:extrusionClr>
            </a:sp3d>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flatTx/>
            </a:bodyPr>
            <a:lstStyle/>
            <a:p>
              <a:endParaRPr lang="en-US"/>
            </a:p>
          </p:txBody>
        </p:sp>
        <p:sp>
          <p:nvSpPr>
            <p:cNvPr id="128" name="Freeform 38"/>
            <p:cNvSpPr>
              <a:spLocks/>
            </p:cNvSpPr>
            <p:nvPr>
              <p:custDataLst>
                <p:tags r:id="rId41"/>
              </p:custDataLst>
            </p:nvPr>
          </p:nvSpPr>
          <p:spPr bwMode="auto">
            <a:xfrm>
              <a:off x="2060575" y="3946525"/>
              <a:ext cx="1116013" cy="1069975"/>
            </a:xfrm>
            <a:custGeom>
              <a:avLst/>
              <a:gdLst>
                <a:gd name="T0" fmla="*/ 703 w 703"/>
                <a:gd name="T1" fmla="*/ 0 h 674"/>
                <a:gd name="T2" fmla="*/ 575 w 703"/>
                <a:gd name="T3" fmla="*/ 187 h 674"/>
                <a:gd name="T4" fmla="*/ 536 w 703"/>
                <a:gd name="T5" fmla="*/ 226 h 674"/>
                <a:gd name="T6" fmla="*/ 519 w 703"/>
                <a:gd name="T7" fmla="*/ 259 h 674"/>
                <a:gd name="T8" fmla="*/ 502 w 703"/>
                <a:gd name="T9" fmla="*/ 265 h 674"/>
                <a:gd name="T10" fmla="*/ 452 w 703"/>
                <a:gd name="T11" fmla="*/ 304 h 674"/>
                <a:gd name="T12" fmla="*/ 396 w 703"/>
                <a:gd name="T13" fmla="*/ 404 h 674"/>
                <a:gd name="T14" fmla="*/ 301 w 703"/>
                <a:gd name="T15" fmla="*/ 460 h 674"/>
                <a:gd name="T16" fmla="*/ 179 w 703"/>
                <a:gd name="T17" fmla="*/ 571 h 674"/>
                <a:gd name="T18" fmla="*/ 162 w 703"/>
                <a:gd name="T19" fmla="*/ 627 h 674"/>
                <a:gd name="T20" fmla="*/ 123 w 703"/>
                <a:gd name="T21" fmla="*/ 674 h 674"/>
                <a:gd name="T22" fmla="*/ 0 w 703"/>
                <a:gd name="T23" fmla="*/ 646 h 674"/>
                <a:gd name="T24" fmla="*/ 703 w 703"/>
                <a:gd name="T25" fmla="*/ 0 h 6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03" h="674">
                  <a:moveTo>
                    <a:pt x="703" y="0"/>
                  </a:moveTo>
                  <a:cubicBezTo>
                    <a:pt x="672" y="75"/>
                    <a:pt x="618" y="118"/>
                    <a:pt x="575" y="187"/>
                  </a:cubicBezTo>
                  <a:cubicBezTo>
                    <a:pt x="565" y="202"/>
                    <a:pt x="536" y="226"/>
                    <a:pt x="536" y="226"/>
                  </a:cubicBezTo>
                  <a:cubicBezTo>
                    <a:pt x="529" y="235"/>
                    <a:pt x="527" y="251"/>
                    <a:pt x="519" y="259"/>
                  </a:cubicBezTo>
                  <a:cubicBezTo>
                    <a:pt x="515" y="263"/>
                    <a:pt x="508" y="262"/>
                    <a:pt x="502" y="265"/>
                  </a:cubicBezTo>
                  <a:cubicBezTo>
                    <a:pt x="471" y="281"/>
                    <a:pt x="473" y="283"/>
                    <a:pt x="452" y="304"/>
                  </a:cubicBezTo>
                  <a:cubicBezTo>
                    <a:pt x="442" y="344"/>
                    <a:pt x="432" y="380"/>
                    <a:pt x="396" y="404"/>
                  </a:cubicBezTo>
                  <a:cubicBezTo>
                    <a:pt x="372" y="440"/>
                    <a:pt x="331" y="433"/>
                    <a:pt x="301" y="460"/>
                  </a:cubicBezTo>
                  <a:cubicBezTo>
                    <a:pt x="261" y="496"/>
                    <a:pt x="218" y="532"/>
                    <a:pt x="179" y="571"/>
                  </a:cubicBezTo>
                  <a:cubicBezTo>
                    <a:pt x="169" y="602"/>
                    <a:pt x="187" y="602"/>
                    <a:pt x="162" y="627"/>
                  </a:cubicBezTo>
                  <a:cubicBezTo>
                    <a:pt x="152" y="636"/>
                    <a:pt x="158" y="650"/>
                    <a:pt x="123" y="674"/>
                  </a:cubicBezTo>
                  <a:cubicBezTo>
                    <a:pt x="119" y="663"/>
                    <a:pt x="80" y="609"/>
                    <a:pt x="0" y="646"/>
                  </a:cubicBezTo>
                  <a:cubicBezTo>
                    <a:pt x="102" y="533"/>
                    <a:pt x="615" y="74"/>
                    <a:pt x="703" y="0"/>
                  </a:cubicBezTo>
                  <a:close/>
                </a:path>
              </a:pathLst>
            </a:custGeom>
            <a:solidFill>
              <a:srgbClr val="5F5F5F"/>
            </a:solidFill>
            <a:ln>
              <a:noFill/>
            </a:ln>
            <a:effectLst/>
            <a:extLst>
              <a:ext uri="{91240B29-F687-4F45-9708-019B960494DF}">
                <a14:hiddenLine xmlns:a14="http://schemas.microsoft.com/office/drawing/2010/main" w="9525" cmpd="sng">
                  <a:solidFill>
                    <a:srgbClr val="000000"/>
                  </a:solidFill>
                  <a:prstDash val="solid"/>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29" name="Freeform 39"/>
            <p:cNvSpPr>
              <a:spLocks/>
            </p:cNvSpPr>
            <p:nvPr>
              <p:custDataLst>
                <p:tags r:id="rId42"/>
              </p:custDataLst>
            </p:nvPr>
          </p:nvSpPr>
          <p:spPr bwMode="auto">
            <a:xfrm>
              <a:off x="2797175" y="4837113"/>
              <a:ext cx="152400" cy="38100"/>
            </a:xfrm>
            <a:custGeom>
              <a:avLst/>
              <a:gdLst>
                <a:gd name="T0" fmla="*/ 96 w 96"/>
                <a:gd name="T1" fmla="*/ 24 h 24"/>
                <a:gd name="T2" fmla="*/ 72 w 96"/>
                <a:gd name="T3" fmla="*/ 8 h 24"/>
                <a:gd name="T4" fmla="*/ 60 w 96"/>
                <a:gd name="T5" fmla="*/ 0 h 24"/>
                <a:gd name="T6" fmla="*/ 0 w 96"/>
                <a:gd name="T7" fmla="*/ 4 h 24"/>
              </a:gdLst>
              <a:ahLst/>
              <a:cxnLst>
                <a:cxn ang="0">
                  <a:pos x="T0" y="T1"/>
                </a:cxn>
                <a:cxn ang="0">
                  <a:pos x="T2" y="T3"/>
                </a:cxn>
                <a:cxn ang="0">
                  <a:pos x="T4" y="T5"/>
                </a:cxn>
                <a:cxn ang="0">
                  <a:pos x="T6" y="T7"/>
                </a:cxn>
              </a:cxnLst>
              <a:rect l="0" t="0" r="r" b="b"/>
              <a:pathLst>
                <a:path w="96" h="24">
                  <a:moveTo>
                    <a:pt x="96" y="24"/>
                  </a:moveTo>
                  <a:cubicBezTo>
                    <a:pt x="88" y="19"/>
                    <a:pt x="80" y="13"/>
                    <a:pt x="72" y="8"/>
                  </a:cubicBezTo>
                  <a:cubicBezTo>
                    <a:pt x="68" y="5"/>
                    <a:pt x="60" y="0"/>
                    <a:pt x="60" y="0"/>
                  </a:cubicBezTo>
                  <a:cubicBezTo>
                    <a:pt x="3" y="4"/>
                    <a:pt x="23" y="4"/>
                    <a:pt x="0" y="4"/>
                  </a:cubicBezTo>
                </a:path>
              </a:pathLst>
            </a:custGeom>
            <a:noFill/>
            <a:ln w="12700" cmpd="sng">
              <a:solidFill>
                <a:srgbClr val="000000"/>
              </a:solidFill>
              <a:prstDash val="solid"/>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30" name="Freeform 40" descr="Newsprint"/>
            <p:cNvSpPr>
              <a:spLocks/>
            </p:cNvSpPr>
            <p:nvPr>
              <p:custDataLst>
                <p:tags r:id="rId43"/>
              </p:custDataLst>
            </p:nvPr>
          </p:nvSpPr>
          <p:spPr bwMode="auto">
            <a:xfrm>
              <a:off x="1311275" y="3721100"/>
              <a:ext cx="2514600" cy="1905000"/>
            </a:xfrm>
            <a:custGeom>
              <a:avLst/>
              <a:gdLst>
                <a:gd name="T0" fmla="*/ 40 w 1584"/>
                <a:gd name="T1" fmla="*/ 588 h 1200"/>
                <a:gd name="T2" fmla="*/ 4 w 1584"/>
                <a:gd name="T3" fmla="*/ 676 h 1200"/>
                <a:gd name="T4" fmla="*/ 40 w 1584"/>
                <a:gd name="T5" fmla="*/ 784 h 1200"/>
                <a:gd name="T6" fmla="*/ 4 w 1584"/>
                <a:gd name="T7" fmla="*/ 892 h 1200"/>
                <a:gd name="T8" fmla="*/ 20 w 1584"/>
                <a:gd name="T9" fmla="*/ 1000 h 1200"/>
                <a:gd name="T10" fmla="*/ 124 w 1584"/>
                <a:gd name="T11" fmla="*/ 1044 h 1200"/>
                <a:gd name="T12" fmla="*/ 312 w 1584"/>
                <a:gd name="T13" fmla="*/ 1104 h 1200"/>
                <a:gd name="T14" fmla="*/ 624 w 1584"/>
                <a:gd name="T15" fmla="*/ 1144 h 1200"/>
                <a:gd name="T16" fmla="*/ 836 w 1584"/>
                <a:gd name="T17" fmla="*/ 1172 h 1200"/>
                <a:gd name="T18" fmla="*/ 936 w 1584"/>
                <a:gd name="T19" fmla="*/ 1200 h 1200"/>
                <a:gd name="T20" fmla="*/ 974 w 1584"/>
                <a:gd name="T21" fmla="*/ 1124 h 1200"/>
                <a:gd name="T22" fmla="*/ 1028 w 1584"/>
                <a:gd name="T23" fmla="*/ 1076 h 1200"/>
                <a:gd name="T24" fmla="*/ 1040 w 1584"/>
                <a:gd name="T25" fmla="*/ 1024 h 1200"/>
                <a:gd name="T26" fmla="*/ 1068 w 1584"/>
                <a:gd name="T27" fmla="*/ 980 h 1200"/>
                <a:gd name="T28" fmla="*/ 1091 w 1584"/>
                <a:gd name="T29" fmla="*/ 965 h 1200"/>
                <a:gd name="T30" fmla="*/ 1144 w 1584"/>
                <a:gd name="T31" fmla="*/ 884 h 1200"/>
                <a:gd name="T32" fmla="*/ 1200 w 1584"/>
                <a:gd name="T33" fmla="*/ 844 h 1200"/>
                <a:gd name="T34" fmla="*/ 1262 w 1584"/>
                <a:gd name="T35" fmla="*/ 782 h 1200"/>
                <a:gd name="T36" fmla="*/ 1301 w 1584"/>
                <a:gd name="T37" fmla="*/ 713 h 1200"/>
                <a:gd name="T38" fmla="*/ 1343 w 1584"/>
                <a:gd name="T39" fmla="*/ 668 h 1200"/>
                <a:gd name="T40" fmla="*/ 1490 w 1584"/>
                <a:gd name="T41" fmla="*/ 494 h 1200"/>
                <a:gd name="T42" fmla="*/ 1568 w 1584"/>
                <a:gd name="T43" fmla="*/ 398 h 1200"/>
                <a:gd name="T44" fmla="*/ 1580 w 1584"/>
                <a:gd name="T45" fmla="*/ 236 h 1200"/>
                <a:gd name="T46" fmla="*/ 1578 w 1584"/>
                <a:gd name="T47" fmla="*/ 126 h 1200"/>
                <a:gd name="T48" fmla="*/ 1580 w 1584"/>
                <a:gd name="T49" fmla="*/ 90 h 1200"/>
                <a:gd name="T50" fmla="*/ 908 w 1584"/>
                <a:gd name="T51" fmla="*/ 0 h 1200"/>
                <a:gd name="T52" fmla="*/ 40 w 1584"/>
                <a:gd name="T53" fmla="*/ 588 h 1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584" h="1200">
                  <a:moveTo>
                    <a:pt x="40" y="588"/>
                  </a:moveTo>
                  <a:lnTo>
                    <a:pt x="4" y="676"/>
                  </a:lnTo>
                  <a:lnTo>
                    <a:pt x="40" y="784"/>
                  </a:lnTo>
                  <a:lnTo>
                    <a:pt x="4" y="892"/>
                  </a:lnTo>
                  <a:cubicBezTo>
                    <a:pt x="1" y="928"/>
                    <a:pt x="0" y="975"/>
                    <a:pt x="20" y="1000"/>
                  </a:cubicBezTo>
                  <a:cubicBezTo>
                    <a:pt x="71" y="1012"/>
                    <a:pt x="84" y="1068"/>
                    <a:pt x="124" y="1044"/>
                  </a:cubicBezTo>
                  <a:cubicBezTo>
                    <a:pt x="189" y="1087"/>
                    <a:pt x="237" y="1087"/>
                    <a:pt x="312" y="1104"/>
                  </a:cubicBezTo>
                  <a:cubicBezTo>
                    <a:pt x="448" y="1134"/>
                    <a:pt x="488" y="1110"/>
                    <a:pt x="624" y="1144"/>
                  </a:cubicBezTo>
                  <a:cubicBezTo>
                    <a:pt x="693" y="1190"/>
                    <a:pt x="728" y="1172"/>
                    <a:pt x="836" y="1172"/>
                  </a:cubicBezTo>
                  <a:cubicBezTo>
                    <a:pt x="876" y="1172"/>
                    <a:pt x="898" y="1200"/>
                    <a:pt x="936" y="1200"/>
                  </a:cubicBezTo>
                  <a:cubicBezTo>
                    <a:pt x="960" y="1182"/>
                    <a:pt x="961" y="1147"/>
                    <a:pt x="974" y="1124"/>
                  </a:cubicBezTo>
                  <a:cubicBezTo>
                    <a:pt x="1005" y="1077"/>
                    <a:pt x="980" y="1108"/>
                    <a:pt x="1028" y="1076"/>
                  </a:cubicBezTo>
                  <a:cubicBezTo>
                    <a:pt x="1042" y="1060"/>
                    <a:pt x="1033" y="1040"/>
                    <a:pt x="1040" y="1024"/>
                  </a:cubicBezTo>
                  <a:cubicBezTo>
                    <a:pt x="1047" y="1008"/>
                    <a:pt x="1060" y="990"/>
                    <a:pt x="1068" y="980"/>
                  </a:cubicBezTo>
                  <a:cubicBezTo>
                    <a:pt x="1076" y="970"/>
                    <a:pt x="1078" y="981"/>
                    <a:pt x="1091" y="965"/>
                  </a:cubicBezTo>
                  <a:cubicBezTo>
                    <a:pt x="1103" y="947"/>
                    <a:pt x="1130" y="897"/>
                    <a:pt x="1144" y="884"/>
                  </a:cubicBezTo>
                  <a:cubicBezTo>
                    <a:pt x="1162" y="864"/>
                    <a:pt x="1180" y="861"/>
                    <a:pt x="1200" y="844"/>
                  </a:cubicBezTo>
                  <a:cubicBezTo>
                    <a:pt x="1220" y="827"/>
                    <a:pt x="1245" y="804"/>
                    <a:pt x="1262" y="782"/>
                  </a:cubicBezTo>
                  <a:cubicBezTo>
                    <a:pt x="1279" y="760"/>
                    <a:pt x="1288" y="732"/>
                    <a:pt x="1301" y="713"/>
                  </a:cubicBezTo>
                  <a:cubicBezTo>
                    <a:pt x="1328" y="674"/>
                    <a:pt x="1343" y="668"/>
                    <a:pt x="1343" y="668"/>
                  </a:cubicBezTo>
                  <a:cubicBezTo>
                    <a:pt x="1421" y="605"/>
                    <a:pt x="1451" y="533"/>
                    <a:pt x="1490" y="494"/>
                  </a:cubicBezTo>
                  <a:cubicBezTo>
                    <a:pt x="1490" y="494"/>
                    <a:pt x="1532" y="452"/>
                    <a:pt x="1568" y="398"/>
                  </a:cubicBezTo>
                  <a:cubicBezTo>
                    <a:pt x="1574" y="344"/>
                    <a:pt x="1575" y="278"/>
                    <a:pt x="1580" y="236"/>
                  </a:cubicBezTo>
                  <a:cubicBezTo>
                    <a:pt x="1584" y="200"/>
                    <a:pt x="1580" y="124"/>
                    <a:pt x="1578" y="126"/>
                  </a:cubicBezTo>
                  <a:cubicBezTo>
                    <a:pt x="1578" y="126"/>
                    <a:pt x="1582" y="122"/>
                    <a:pt x="1580" y="90"/>
                  </a:cubicBezTo>
                  <a:cubicBezTo>
                    <a:pt x="1256" y="56"/>
                    <a:pt x="1172" y="36"/>
                    <a:pt x="908" y="0"/>
                  </a:cubicBezTo>
                  <a:cubicBezTo>
                    <a:pt x="434" y="294"/>
                    <a:pt x="40" y="588"/>
                    <a:pt x="40" y="588"/>
                  </a:cubicBezTo>
                  <a:close/>
                </a:path>
              </a:pathLst>
            </a:custGeom>
            <a:blipFill dpi="0" rotWithShape="0">
              <a:blip r:embed="rId78"/>
              <a:srcRect/>
              <a:tile tx="0" ty="0" sx="100000" sy="100000" flip="none" algn="tl"/>
            </a:blipFill>
            <a:ln>
              <a:noFill/>
            </a:ln>
            <a:effectLst/>
            <a:extLst>
              <a:ext uri="{91240B29-F687-4F45-9708-019B960494DF}">
                <a14:hiddenLine xmlns:a14="http://schemas.microsoft.com/office/drawing/2010/main" w="9525" cmpd="sng">
                  <a:solidFill>
                    <a:srgbClr val="000000"/>
                  </a:solidFill>
                  <a:prstDash val="solid"/>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31" name="Oval 41" descr="Dark upward diagonal"/>
            <p:cNvSpPr>
              <a:spLocks noChangeArrowheads="1"/>
            </p:cNvSpPr>
            <p:nvPr>
              <p:custDataLst>
                <p:tags r:id="rId44"/>
              </p:custDataLst>
            </p:nvPr>
          </p:nvSpPr>
          <p:spPr bwMode="auto">
            <a:xfrm rot="18381731">
              <a:off x="2918619" y="5091906"/>
              <a:ext cx="273050" cy="242888"/>
            </a:xfrm>
            <a:prstGeom prst="ellipse">
              <a:avLst/>
            </a:prstGeom>
            <a:pattFill prst="dkUpDiag">
              <a:fgClr>
                <a:srgbClr val="5F5F5F"/>
              </a:fgClr>
              <a:bgClr>
                <a:schemeClr val="bg2"/>
              </a:bgClr>
            </a:pattFill>
            <a:ln>
              <a:noFill/>
            </a:ln>
            <a:effectLst/>
            <a:scene3d>
              <a:camera prst="legacyPerspectiveFront">
                <a:rot lat="1500000" lon="17699998" rev="0"/>
              </a:camera>
              <a:lightRig rig="legacyFlat4" dir="t"/>
            </a:scene3d>
            <a:sp3d extrusionH="1433500" prstMaterial="legacyMatte">
              <a:bevelT w="13500" h="13500" prst="angle"/>
              <a:bevelB w="13500" h="13500" prst="angle"/>
              <a:extrusionClr>
                <a:srgbClr val="5F5F5F"/>
              </a:extrusionClr>
            </a:sp3d>
            <a:extLst>
              <a:ext uri="{91240B29-F687-4F45-9708-019B960494DF}">
                <a14:hiddenLine xmlns:a14="http://schemas.microsoft.com/office/drawing/2010/main" w="9525">
                  <a:no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flatTx/>
            </a:bodyPr>
            <a:lstStyle/>
            <a:p>
              <a:endParaRPr lang="en-US"/>
            </a:p>
          </p:txBody>
        </p:sp>
        <p:sp>
          <p:nvSpPr>
            <p:cNvPr id="132" name="Freeform 42" descr="Newsprint"/>
            <p:cNvSpPr>
              <a:spLocks/>
            </p:cNvSpPr>
            <p:nvPr>
              <p:custDataLst>
                <p:tags r:id="rId45"/>
              </p:custDataLst>
            </p:nvPr>
          </p:nvSpPr>
          <p:spPr bwMode="auto">
            <a:xfrm>
              <a:off x="1571625" y="4930775"/>
              <a:ext cx="1452563" cy="512763"/>
            </a:xfrm>
            <a:custGeom>
              <a:avLst/>
              <a:gdLst>
                <a:gd name="T0" fmla="*/ 903 w 915"/>
                <a:gd name="T1" fmla="*/ 206 h 323"/>
                <a:gd name="T2" fmla="*/ 882 w 915"/>
                <a:gd name="T3" fmla="*/ 191 h 323"/>
                <a:gd name="T4" fmla="*/ 696 w 915"/>
                <a:gd name="T5" fmla="*/ 161 h 323"/>
                <a:gd name="T6" fmla="*/ 536 w 915"/>
                <a:gd name="T7" fmla="*/ 114 h 323"/>
                <a:gd name="T8" fmla="*/ 420 w 915"/>
                <a:gd name="T9" fmla="*/ 86 h 323"/>
                <a:gd name="T10" fmla="*/ 300 w 915"/>
                <a:gd name="T11" fmla="*/ 54 h 323"/>
                <a:gd name="T12" fmla="*/ 120 w 915"/>
                <a:gd name="T13" fmla="*/ 18 h 323"/>
                <a:gd name="T14" fmla="*/ 84 w 915"/>
                <a:gd name="T15" fmla="*/ 6 h 323"/>
                <a:gd name="T16" fmla="*/ 72 w 915"/>
                <a:gd name="T17" fmla="*/ 2 h 323"/>
                <a:gd name="T18" fmla="*/ 36 w 915"/>
                <a:gd name="T19" fmla="*/ 6 h 323"/>
                <a:gd name="T20" fmla="*/ 20 w 915"/>
                <a:gd name="T21" fmla="*/ 30 h 323"/>
                <a:gd name="T22" fmla="*/ 0 w 915"/>
                <a:gd name="T23" fmla="*/ 110 h 323"/>
                <a:gd name="T24" fmla="*/ 120 w 915"/>
                <a:gd name="T25" fmla="*/ 146 h 323"/>
                <a:gd name="T26" fmla="*/ 212 w 915"/>
                <a:gd name="T27" fmla="*/ 190 h 323"/>
                <a:gd name="T28" fmla="*/ 228 w 915"/>
                <a:gd name="T29" fmla="*/ 202 h 323"/>
                <a:gd name="T30" fmla="*/ 380 w 915"/>
                <a:gd name="T31" fmla="*/ 206 h 323"/>
                <a:gd name="T32" fmla="*/ 424 w 915"/>
                <a:gd name="T33" fmla="*/ 214 h 323"/>
                <a:gd name="T34" fmla="*/ 488 w 915"/>
                <a:gd name="T35" fmla="*/ 266 h 323"/>
                <a:gd name="T36" fmla="*/ 636 w 915"/>
                <a:gd name="T37" fmla="*/ 286 h 323"/>
                <a:gd name="T38" fmla="*/ 692 w 915"/>
                <a:gd name="T39" fmla="*/ 306 h 323"/>
                <a:gd name="T40" fmla="*/ 724 w 915"/>
                <a:gd name="T41" fmla="*/ 310 h 323"/>
                <a:gd name="T42" fmla="*/ 740 w 915"/>
                <a:gd name="T43" fmla="*/ 314 h 323"/>
                <a:gd name="T44" fmla="*/ 808 w 915"/>
                <a:gd name="T45" fmla="*/ 318 h 323"/>
                <a:gd name="T46" fmla="*/ 908 w 915"/>
                <a:gd name="T47" fmla="*/ 260 h 323"/>
                <a:gd name="T48" fmla="*/ 903 w 915"/>
                <a:gd name="T49" fmla="*/ 239 h 323"/>
                <a:gd name="T50" fmla="*/ 903 w 915"/>
                <a:gd name="T51" fmla="*/ 206 h 3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915" h="323">
                  <a:moveTo>
                    <a:pt x="903" y="206"/>
                  </a:moveTo>
                  <a:cubicBezTo>
                    <a:pt x="888" y="201"/>
                    <a:pt x="895" y="200"/>
                    <a:pt x="882" y="191"/>
                  </a:cubicBezTo>
                  <a:cubicBezTo>
                    <a:pt x="822" y="206"/>
                    <a:pt x="756" y="166"/>
                    <a:pt x="696" y="161"/>
                  </a:cubicBezTo>
                  <a:cubicBezTo>
                    <a:pt x="634" y="140"/>
                    <a:pt x="613" y="120"/>
                    <a:pt x="536" y="114"/>
                  </a:cubicBezTo>
                  <a:cubicBezTo>
                    <a:pt x="494" y="100"/>
                    <a:pt x="466" y="90"/>
                    <a:pt x="420" y="86"/>
                  </a:cubicBezTo>
                  <a:cubicBezTo>
                    <a:pt x="383" y="61"/>
                    <a:pt x="342" y="62"/>
                    <a:pt x="300" y="54"/>
                  </a:cubicBezTo>
                  <a:lnTo>
                    <a:pt x="120" y="18"/>
                  </a:lnTo>
                  <a:cubicBezTo>
                    <a:pt x="120" y="18"/>
                    <a:pt x="84" y="6"/>
                    <a:pt x="84" y="6"/>
                  </a:cubicBezTo>
                  <a:cubicBezTo>
                    <a:pt x="80" y="5"/>
                    <a:pt x="72" y="2"/>
                    <a:pt x="72" y="2"/>
                  </a:cubicBezTo>
                  <a:cubicBezTo>
                    <a:pt x="60" y="3"/>
                    <a:pt x="47" y="0"/>
                    <a:pt x="36" y="6"/>
                  </a:cubicBezTo>
                  <a:cubicBezTo>
                    <a:pt x="28" y="11"/>
                    <a:pt x="20" y="30"/>
                    <a:pt x="20" y="30"/>
                  </a:cubicBezTo>
                  <a:cubicBezTo>
                    <a:pt x="17" y="61"/>
                    <a:pt x="17" y="84"/>
                    <a:pt x="0" y="110"/>
                  </a:cubicBezTo>
                  <a:cubicBezTo>
                    <a:pt x="38" y="135"/>
                    <a:pt x="75" y="140"/>
                    <a:pt x="120" y="146"/>
                  </a:cubicBezTo>
                  <a:cubicBezTo>
                    <a:pt x="150" y="156"/>
                    <a:pt x="183" y="176"/>
                    <a:pt x="212" y="190"/>
                  </a:cubicBezTo>
                  <a:cubicBezTo>
                    <a:pt x="218" y="193"/>
                    <a:pt x="221" y="201"/>
                    <a:pt x="228" y="202"/>
                  </a:cubicBezTo>
                  <a:cubicBezTo>
                    <a:pt x="278" y="207"/>
                    <a:pt x="329" y="205"/>
                    <a:pt x="380" y="206"/>
                  </a:cubicBezTo>
                  <a:cubicBezTo>
                    <a:pt x="383" y="206"/>
                    <a:pt x="416" y="210"/>
                    <a:pt x="424" y="214"/>
                  </a:cubicBezTo>
                  <a:cubicBezTo>
                    <a:pt x="450" y="227"/>
                    <a:pt x="457" y="258"/>
                    <a:pt x="488" y="266"/>
                  </a:cubicBezTo>
                  <a:cubicBezTo>
                    <a:pt x="536" y="278"/>
                    <a:pt x="588" y="274"/>
                    <a:pt x="636" y="286"/>
                  </a:cubicBezTo>
                  <a:cubicBezTo>
                    <a:pt x="656" y="291"/>
                    <a:pt x="672" y="302"/>
                    <a:pt x="692" y="306"/>
                  </a:cubicBezTo>
                  <a:cubicBezTo>
                    <a:pt x="703" y="308"/>
                    <a:pt x="713" y="308"/>
                    <a:pt x="724" y="310"/>
                  </a:cubicBezTo>
                  <a:cubicBezTo>
                    <a:pt x="729" y="311"/>
                    <a:pt x="735" y="313"/>
                    <a:pt x="740" y="314"/>
                  </a:cubicBezTo>
                  <a:cubicBezTo>
                    <a:pt x="761" y="307"/>
                    <a:pt x="788" y="307"/>
                    <a:pt x="808" y="318"/>
                  </a:cubicBezTo>
                  <a:cubicBezTo>
                    <a:pt x="816" y="323"/>
                    <a:pt x="896" y="250"/>
                    <a:pt x="908" y="260"/>
                  </a:cubicBezTo>
                  <a:cubicBezTo>
                    <a:pt x="909" y="256"/>
                    <a:pt x="915" y="275"/>
                    <a:pt x="903" y="239"/>
                  </a:cubicBezTo>
                  <a:cubicBezTo>
                    <a:pt x="900" y="197"/>
                    <a:pt x="903" y="236"/>
                    <a:pt x="903" y="206"/>
                  </a:cubicBezTo>
                  <a:close/>
                </a:path>
              </a:pathLst>
            </a:custGeom>
            <a:blipFill dpi="0" rotWithShape="0">
              <a:blip r:embed="rId78"/>
              <a:srcRect/>
              <a:tile tx="0" ty="0" sx="100000" sy="100000" flip="none" algn="tl"/>
            </a:blipFill>
            <a:ln>
              <a:noFill/>
            </a:ln>
            <a:effectLst/>
            <a:extLst>
              <a:ext uri="{91240B29-F687-4F45-9708-019B960494DF}">
                <a14:hiddenLine xmlns:a14="http://schemas.microsoft.com/office/drawing/2010/main" w="9525" cmpd="sng">
                  <a:solidFill>
                    <a:srgbClr val="000000"/>
                  </a:solidFill>
                  <a:prstDash val="solid"/>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33" name="Freeform 43"/>
            <p:cNvSpPr>
              <a:spLocks/>
            </p:cNvSpPr>
            <p:nvPr>
              <p:custDataLst>
                <p:tags r:id="rId46"/>
              </p:custDataLst>
            </p:nvPr>
          </p:nvSpPr>
          <p:spPr bwMode="auto">
            <a:xfrm>
              <a:off x="1343025" y="4953000"/>
              <a:ext cx="406400" cy="349250"/>
            </a:xfrm>
            <a:custGeom>
              <a:avLst/>
              <a:gdLst>
                <a:gd name="T0" fmla="*/ 0 w 256"/>
                <a:gd name="T1" fmla="*/ 220 h 220"/>
                <a:gd name="T2" fmla="*/ 24 w 256"/>
                <a:gd name="T3" fmla="*/ 204 h 220"/>
                <a:gd name="T4" fmla="*/ 40 w 256"/>
                <a:gd name="T5" fmla="*/ 180 h 220"/>
                <a:gd name="T6" fmla="*/ 44 w 256"/>
                <a:gd name="T7" fmla="*/ 168 h 220"/>
                <a:gd name="T8" fmla="*/ 68 w 256"/>
                <a:gd name="T9" fmla="*/ 160 h 220"/>
                <a:gd name="T10" fmla="*/ 80 w 256"/>
                <a:gd name="T11" fmla="*/ 156 h 220"/>
                <a:gd name="T12" fmla="*/ 112 w 256"/>
                <a:gd name="T13" fmla="*/ 120 h 220"/>
                <a:gd name="T14" fmla="*/ 148 w 256"/>
                <a:gd name="T15" fmla="*/ 100 h 220"/>
                <a:gd name="T16" fmla="*/ 176 w 256"/>
                <a:gd name="T17" fmla="*/ 52 h 220"/>
                <a:gd name="T18" fmla="*/ 212 w 256"/>
                <a:gd name="T19" fmla="*/ 32 h 220"/>
                <a:gd name="T20" fmla="*/ 212 w 256"/>
                <a:gd name="T21" fmla="*/ 32 h 220"/>
                <a:gd name="T22" fmla="*/ 256 w 256"/>
                <a:gd name="T23" fmla="*/ 0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6" h="220">
                  <a:moveTo>
                    <a:pt x="0" y="220"/>
                  </a:moveTo>
                  <a:cubicBezTo>
                    <a:pt x="29" y="210"/>
                    <a:pt x="0" y="210"/>
                    <a:pt x="24" y="204"/>
                  </a:cubicBezTo>
                  <a:cubicBezTo>
                    <a:pt x="29" y="196"/>
                    <a:pt x="35" y="188"/>
                    <a:pt x="40" y="180"/>
                  </a:cubicBezTo>
                  <a:cubicBezTo>
                    <a:pt x="42" y="176"/>
                    <a:pt x="41" y="170"/>
                    <a:pt x="44" y="168"/>
                  </a:cubicBezTo>
                  <a:cubicBezTo>
                    <a:pt x="51" y="163"/>
                    <a:pt x="60" y="163"/>
                    <a:pt x="68" y="160"/>
                  </a:cubicBezTo>
                  <a:cubicBezTo>
                    <a:pt x="72" y="159"/>
                    <a:pt x="80" y="156"/>
                    <a:pt x="80" y="156"/>
                  </a:cubicBezTo>
                  <a:cubicBezTo>
                    <a:pt x="92" y="144"/>
                    <a:pt x="99" y="130"/>
                    <a:pt x="112" y="120"/>
                  </a:cubicBezTo>
                  <a:cubicBezTo>
                    <a:pt x="123" y="111"/>
                    <a:pt x="136" y="108"/>
                    <a:pt x="148" y="100"/>
                  </a:cubicBezTo>
                  <a:cubicBezTo>
                    <a:pt x="153" y="85"/>
                    <a:pt x="162" y="61"/>
                    <a:pt x="176" y="52"/>
                  </a:cubicBezTo>
                  <a:lnTo>
                    <a:pt x="212" y="32"/>
                  </a:lnTo>
                  <a:cubicBezTo>
                    <a:pt x="212" y="32"/>
                    <a:pt x="212" y="32"/>
                    <a:pt x="212" y="32"/>
                  </a:cubicBezTo>
                  <a:cubicBezTo>
                    <a:pt x="223" y="21"/>
                    <a:pt x="241" y="0"/>
                    <a:pt x="256" y="0"/>
                  </a:cubicBezTo>
                </a:path>
              </a:pathLst>
            </a:custGeom>
            <a:noFill/>
            <a:ln w="9525" cmpd="sng">
              <a:solidFill>
                <a:srgbClr val="000000"/>
              </a:solidFill>
              <a:prstDash val="solid"/>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34" name="Freeform 44"/>
            <p:cNvSpPr>
              <a:spLocks/>
            </p:cNvSpPr>
            <p:nvPr>
              <p:custDataLst>
                <p:tags r:id="rId47"/>
              </p:custDataLst>
            </p:nvPr>
          </p:nvSpPr>
          <p:spPr bwMode="auto">
            <a:xfrm>
              <a:off x="1882775" y="4143375"/>
              <a:ext cx="1911350" cy="701675"/>
            </a:xfrm>
            <a:custGeom>
              <a:avLst/>
              <a:gdLst>
                <a:gd name="T0" fmla="*/ 0 w 1204"/>
                <a:gd name="T1" fmla="*/ 442 h 442"/>
                <a:gd name="T2" fmla="*/ 36 w 1204"/>
                <a:gd name="T3" fmla="*/ 422 h 442"/>
                <a:gd name="T4" fmla="*/ 64 w 1204"/>
                <a:gd name="T5" fmla="*/ 394 h 442"/>
                <a:gd name="T6" fmla="*/ 188 w 1204"/>
                <a:gd name="T7" fmla="*/ 310 h 442"/>
                <a:gd name="T8" fmla="*/ 216 w 1204"/>
                <a:gd name="T9" fmla="*/ 278 h 442"/>
                <a:gd name="T10" fmla="*/ 280 w 1204"/>
                <a:gd name="T11" fmla="*/ 242 h 442"/>
                <a:gd name="T12" fmla="*/ 304 w 1204"/>
                <a:gd name="T13" fmla="*/ 222 h 442"/>
                <a:gd name="T14" fmla="*/ 328 w 1204"/>
                <a:gd name="T15" fmla="*/ 186 h 442"/>
                <a:gd name="T16" fmla="*/ 376 w 1204"/>
                <a:gd name="T17" fmla="*/ 162 h 442"/>
                <a:gd name="T18" fmla="*/ 388 w 1204"/>
                <a:gd name="T19" fmla="*/ 158 h 442"/>
                <a:gd name="T20" fmla="*/ 436 w 1204"/>
                <a:gd name="T21" fmla="*/ 86 h 442"/>
                <a:gd name="T22" fmla="*/ 480 w 1204"/>
                <a:gd name="T23" fmla="*/ 74 h 442"/>
                <a:gd name="T24" fmla="*/ 524 w 1204"/>
                <a:gd name="T25" fmla="*/ 38 h 442"/>
                <a:gd name="T26" fmla="*/ 564 w 1204"/>
                <a:gd name="T27" fmla="*/ 34 h 442"/>
                <a:gd name="T28" fmla="*/ 620 w 1204"/>
                <a:gd name="T29" fmla="*/ 42 h 442"/>
                <a:gd name="T30" fmla="*/ 724 w 1204"/>
                <a:gd name="T31" fmla="*/ 42 h 442"/>
                <a:gd name="T32" fmla="*/ 820 w 1204"/>
                <a:gd name="T33" fmla="*/ 66 h 442"/>
                <a:gd name="T34" fmla="*/ 944 w 1204"/>
                <a:gd name="T35" fmla="*/ 90 h 442"/>
                <a:gd name="T36" fmla="*/ 1000 w 1204"/>
                <a:gd name="T37" fmla="*/ 102 h 442"/>
                <a:gd name="T38" fmla="*/ 1036 w 1204"/>
                <a:gd name="T39" fmla="*/ 114 h 442"/>
                <a:gd name="T40" fmla="*/ 1112 w 1204"/>
                <a:gd name="T41" fmla="*/ 118 h 442"/>
                <a:gd name="T42" fmla="*/ 1152 w 1204"/>
                <a:gd name="T43" fmla="*/ 134 h 442"/>
                <a:gd name="T44" fmla="*/ 1204 w 1204"/>
                <a:gd name="T45" fmla="*/ 134 h 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04" h="442">
                  <a:moveTo>
                    <a:pt x="0" y="442"/>
                  </a:moveTo>
                  <a:cubicBezTo>
                    <a:pt x="13" y="438"/>
                    <a:pt x="36" y="422"/>
                    <a:pt x="36" y="422"/>
                  </a:cubicBezTo>
                  <a:cubicBezTo>
                    <a:pt x="54" y="394"/>
                    <a:pt x="43" y="401"/>
                    <a:pt x="64" y="394"/>
                  </a:cubicBezTo>
                  <a:cubicBezTo>
                    <a:pt x="133" y="411"/>
                    <a:pt x="127" y="325"/>
                    <a:pt x="188" y="310"/>
                  </a:cubicBezTo>
                  <a:cubicBezTo>
                    <a:pt x="208" y="297"/>
                    <a:pt x="197" y="306"/>
                    <a:pt x="216" y="278"/>
                  </a:cubicBezTo>
                  <a:cubicBezTo>
                    <a:pt x="229" y="259"/>
                    <a:pt x="259" y="247"/>
                    <a:pt x="280" y="242"/>
                  </a:cubicBezTo>
                  <a:cubicBezTo>
                    <a:pt x="287" y="235"/>
                    <a:pt x="297" y="230"/>
                    <a:pt x="304" y="222"/>
                  </a:cubicBezTo>
                  <a:cubicBezTo>
                    <a:pt x="312" y="212"/>
                    <a:pt x="317" y="196"/>
                    <a:pt x="328" y="186"/>
                  </a:cubicBezTo>
                  <a:cubicBezTo>
                    <a:pt x="347" y="169"/>
                    <a:pt x="353" y="170"/>
                    <a:pt x="376" y="162"/>
                  </a:cubicBezTo>
                  <a:cubicBezTo>
                    <a:pt x="380" y="161"/>
                    <a:pt x="388" y="158"/>
                    <a:pt x="388" y="158"/>
                  </a:cubicBezTo>
                  <a:cubicBezTo>
                    <a:pt x="401" y="138"/>
                    <a:pt x="417" y="101"/>
                    <a:pt x="436" y="86"/>
                  </a:cubicBezTo>
                  <a:cubicBezTo>
                    <a:pt x="447" y="78"/>
                    <a:pt x="467" y="78"/>
                    <a:pt x="480" y="74"/>
                  </a:cubicBezTo>
                  <a:cubicBezTo>
                    <a:pt x="492" y="56"/>
                    <a:pt x="504" y="45"/>
                    <a:pt x="524" y="38"/>
                  </a:cubicBezTo>
                  <a:cubicBezTo>
                    <a:pt x="549" y="0"/>
                    <a:pt x="538" y="25"/>
                    <a:pt x="564" y="34"/>
                  </a:cubicBezTo>
                  <a:cubicBezTo>
                    <a:pt x="584" y="27"/>
                    <a:pt x="602" y="30"/>
                    <a:pt x="620" y="42"/>
                  </a:cubicBezTo>
                  <a:cubicBezTo>
                    <a:pt x="657" y="30"/>
                    <a:pt x="681" y="39"/>
                    <a:pt x="724" y="42"/>
                  </a:cubicBezTo>
                  <a:cubicBezTo>
                    <a:pt x="772" y="66"/>
                    <a:pt x="735" y="61"/>
                    <a:pt x="820" y="66"/>
                  </a:cubicBezTo>
                  <a:cubicBezTo>
                    <a:pt x="850" y="96"/>
                    <a:pt x="944" y="90"/>
                    <a:pt x="944" y="90"/>
                  </a:cubicBezTo>
                  <a:cubicBezTo>
                    <a:pt x="965" y="83"/>
                    <a:pt x="983" y="90"/>
                    <a:pt x="1000" y="102"/>
                  </a:cubicBezTo>
                  <a:cubicBezTo>
                    <a:pt x="1012" y="119"/>
                    <a:pt x="1016" y="119"/>
                    <a:pt x="1036" y="114"/>
                  </a:cubicBezTo>
                  <a:cubicBezTo>
                    <a:pt x="1061" y="98"/>
                    <a:pt x="1088" y="104"/>
                    <a:pt x="1112" y="118"/>
                  </a:cubicBezTo>
                  <a:cubicBezTo>
                    <a:pt x="1124" y="125"/>
                    <a:pt x="1152" y="134"/>
                    <a:pt x="1152" y="134"/>
                  </a:cubicBezTo>
                  <a:cubicBezTo>
                    <a:pt x="1178" y="125"/>
                    <a:pt x="1196" y="149"/>
                    <a:pt x="1204" y="134"/>
                  </a:cubicBezTo>
                </a:path>
              </a:pathLst>
            </a:custGeom>
            <a:noFill/>
            <a:ln w="9525" cmpd="sng">
              <a:solidFill>
                <a:srgbClr val="000000"/>
              </a:solidFill>
              <a:prstDash val="solid"/>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35" name="Freeform 45"/>
            <p:cNvSpPr>
              <a:spLocks/>
            </p:cNvSpPr>
            <p:nvPr>
              <p:custDataLst>
                <p:tags r:id="rId48"/>
              </p:custDataLst>
            </p:nvPr>
          </p:nvSpPr>
          <p:spPr bwMode="auto">
            <a:xfrm>
              <a:off x="2905125" y="4914900"/>
              <a:ext cx="152400" cy="55563"/>
            </a:xfrm>
            <a:custGeom>
              <a:avLst/>
              <a:gdLst>
                <a:gd name="T0" fmla="*/ 96 w 96"/>
                <a:gd name="T1" fmla="*/ 28 h 35"/>
                <a:gd name="T2" fmla="*/ 0 w 96"/>
                <a:gd name="T3" fmla="*/ 0 h 35"/>
              </a:gdLst>
              <a:ahLst/>
              <a:cxnLst>
                <a:cxn ang="0">
                  <a:pos x="T0" y="T1"/>
                </a:cxn>
                <a:cxn ang="0">
                  <a:pos x="T2" y="T3"/>
                </a:cxn>
              </a:cxnLst>
              <a:rect l="0" t="0" r="r" b="b"/>
              <a:pathLst>
                <a:path w="96" h="35">
                  <a:moveTo>
                    <a:pt x="96" y="28"/>
                  </a:moveTo>
                  <a:cubicBezTo>
                    <a:pt x="60" y="35"/>
                    <a:pt x="37" y="0"/>
                    <a:pt x="0" y="0"/>
                  </a:cubicBezTo>
                </a:path>
              </a:pathLst>
            </a:custGeom>
            <a:noFill/>
            <a:ln w="9525" cmpd="sng">
              <a:solidFill>
                <a:srgbClr val="000000"/>
              </a:solidFill>
              <a:prstDash val="solid"/>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36" name="Freeform 46"/>
            <p:cNvSpPr>
              <a:spLocks/>
            </p:cNvSpPr>
            <p:nvPr>
              <p:custDataLst>
                <p:tags r:id="rId49"/>
              </p:custDataLst>
            </p:nvPr>
          </p:nvSpPr>
          <p:spPr bwMode="auto">
            <a:xfrm>
              <a:off x="2514600" y="5443538"/>
              <a:ext cx="103188" cy="49212"/>
            </a:xfrm>
            <a:custGeom>
              <a:avLst/>
              <a:gdLst>
                <a:gd name="T0" fmla="*/ 65 w 65"/>
                <a:gd name="T1" fmla="*/ 0 h 31"/>
                <a:gd name="T2" fmla="*/ 0 w 65"/>
                <a:gd name="T3" fmla="*/ 7 h 31"/>
              </a:gdLst>
              <a:ahLst/>
              <a:cxnLst>
                <a:cxn ang="0">
                  <a:pos x="T0" y="T1"/>
                </a:cxn>
                <a:cxn ang="0">
                  <a:pos x="T2" y="T3"/>
                </a:cxn>
              </a:cxnLst>
              <a:rect l="0" t="0" r="r" b="b"/>
              <a:pathLst>
                <a:path w="65" h="31">
                  <a:moveTo>
                    <a:pt x="65" y="0"/>
                  </a:moveTo>
                  <a:cubicBezTo>
                    <a:pt x="30" y="5"/>
                    <a:pt x="33" y="31"/>
                    <a:pt x="0" y="7"/>
                  </a:cubicBezTo>
                </a:path>
              </a:pathLst>
            </a:custGeom>
            <a:noFill/>
            <a:ln w="9525" cmpd="sng">
              <a:solidFill>
                <a:srgbClr val="000000"/>
              </a:solidFill>
              <a:prstDash val="solid"/>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37" name="Freeform 47"/>
            <p:cNvSpPr>
              <a:spLocks/>
            </p:cNvSpPr>
            <p:nvPr>
              <p:custDataLst>
                <p:tags r:id="rId50"/>
              </p:custDataLst>
            </p:nvPr>
          </p:nvSpPr>
          <p:spPr bwMode="auto">
            <a:xfrm>
              <a:off x="1601788" y="4640263"/>
              <a:ext cx="49212" cy="92075"/>
            </a:xfrm>
            <a:custGeom>
              <a:avLst/>
              <a:gdLst>
                <a:gd name="T0" fmla="*/ 31 w 31"/>
                <a:gd name="T1" fmla="*/ 0 h 58"/>
                <a:gd name="T2" fmla="*/ 10 w 31"/>
                <a:gd name="T3" fmla="*/ 58 h 58"/>
              </a:gdLst>
              <a:ahLst/>
              <a:cxnLst>
                <a:cxn ang="0">
                  <a:pos x="T0" y="T1"/>
                </a:cxn>
                <a:cxn ang="0">
                  <a:pos x="T2" y="T3"/>
                </a:cxn>
              </a:cxnLst>
              <a:rect l="0" t="0" r="r" b="b"/>
              <a:pathLst>
                <a:path w="31" h="58">
                  <a:moveTo>
                    <a:pt x="31" y="0"/>
                  </a:moveTo>
                  <a:cubicBezTo>
                    <a:pt x="23" y="27"/>
                    <a:pt x="0" y="29"/>
                    <a:pt x="10" y="58"/>
                  </a:cubicBezTo>
                </a:path>
              </a:pathLst>
            </a:custGeom>
            <a:noFill/>
            <a:ln w="9525" cmpd="sng">
              <a:solidFill>
                <a:srgbClr val="000000"/>
              </a:solidFill>
              <a:prstDash val="solid"/>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38" name="Freeform 48"/>
            <p:cNvSpPr>
              <a:spLocks/>
            </p:cNvSpPr>
            <p:nvPr>
              <p:custDataLst>
                <p:tags r:id="rId51"/>
              </p:custDataLst>
            </p:nvPr>
          </p:nvSpPr>
          <p:spPr bwMode="auto">
            <a:xfrm>
              <a:off x="2066925" y="5353050"/>
              <a:ext cx="120650" cy="82550"/>
            </a:xfrm>
            <a:custGeom>
              <a:avLst/>
              <a:gdLst>
                <a:gd name="T0" fmla="*/ 0 w 76"/>
                <a:gd name="T1" fmla="*/ 52 h 52"/>
                <a:gd name="T2" fmla="*/ 12 w 76"/>
                <a:gd name="T3" fmla="*/ 28 h 52"/>
                <a:gd name="T4" fmla="*/ 76 w 76"/>
                <a:gd name="T5" fmla="*/ 0 h 52"/>
              </a:gdLst>
              <a:ahLst/>
              <a:cxnLst>
                <a:cxn ang="0">
                  <a:pos x="T0" y="T1"/>
                </a:cxn>
                <a:cxn ang="0">
                  <a:pos x="T2" y="T3"/>
                </a:cxn>
                <a:cxn ang="0">
                  <a:pos x="T4" y="T5"/>
                </a:cxn>
              </a:cxnLst>
              <a:rect l="0" t="0" r="r" b="b"/>
              <a:pathLst>
                <a:path w="76" h="52">
                  <a:moveTo>
                    <a:pt x="0" y="52"/>
                  </a:moveTo>
                  <a:cubicBezTo>
                    <a:pt x="5" y="45"/>
                    <a:pt x="6" y="34"/>
                    <a:pt x="12" y="28"/>
                  </a:cubicBezTo>
                  <a:cubicBezTo>
                    <a:pt x="26" y="14"/>
                    <a:pt x="56" y="0"/>
                    <a:pt x="76" y="0"/>
                  </a:cubicBezTo>
                </a:path>
              </a:pathLst>
            </a:custGeom>
            <a:noFill/>
            <a:ln w="9525" cmpd="sng">
              <a:solidFill>
                <a:srgbClr val="000000"/>
              </a:solidFill>
              <a:prstDash val="solid"/>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39" name="Freeform 49"/>
            <p:cNvSpPr>
              <a:spLocks/>
            </p:cNvSpPr>
            <p:nvPr>
              <p:custDataLst>
                <p:tags r:id="rId52"/>
              </p:custDataLst>
            </p:nvPr>
          </p:nvSpPr>
          <p:spPr bwMode="auto">
            <a:xfrm rot="2394645">
              <a:off x="1957388" y="4556125"/>
              <a:ext cx="33337" cy="100013"/>
            </a:xfrm>
            <a:custGeom>
              <a:avLst/>
              <a:gdLst>
                <a:gd name="T0" fmla="*/ 4 w 21"/>
                <a:gd name="T1" fmla="*/ 0 h 63"/>
                <a:gd name="T2" fmla="*/ 2 w 21"/>
                <a:gd name="T3" fmla="*/ 17 h 63"/>
                <a:gd name="T4" fmla="*/ 15 w 21"/>
                <a:gd name="T5" fmla="*/ 47 h 63"/>
                <a:gd name="T6" fmla="*/ 21 w 21"/>
                <a:gd name="T7" fmla="*/ 63 h 63"/>
              </a:gdLst>
              <a:ahLst/>
              <a:cxnLst>
                <a:cxn ang="0">
                  <a:pos x="T0" y="T1"/>
                </a:cxn>
                <a:cxn ang="0">
                  <a:pos x="T2" y="T3"/>
                </a:cxn>
                <a:cxn ang="0">
                  <a:pos x="T4" y="T5"/>
                </a:cxn>
                <a:cxn ang="0">
                  <a:pos x="T6" y="T7"/>
                </a:cxn>
              </a:cxnLst>
              <a:rect l="0" t="0" r="r" b="b"/>
              <a:pathLst>
                <a:path w="21" h="63">
                  <a:moveTo>
                    <a:pt x="4" y="0"/>
                  </a:moveTo>
                  <a:cubicBezTo>
                    <a:pt x="5" y="5"/>
                    <a:pt x="0" y="12"/>
                    <a:pt x="2" y="17"/>
                  </a:cubicBezTo>
                  <a:cubicBezTo>
                    <a:pt x="4" y="28"/>
                    <a:pt x="10" y="37"/>
                    <a:pt x="15" y="47"/>
                  </a:cubicBezTo>
                  <a:cubicBezTo>
                    <a:pt x="17" y="52"/>
                    <a:pt x="21" y="63"/>
                    <a:pt x="21" y="63"/>
                  </a:cubicBezTo>
                </a:path>
              </a:pathLst>
            </a:custGeom>
            <a:noFill/>
            <a:ln w="9525" cmpd="sng">
              <a:solidFill>
                <a:srgbClr val="000000"/>
              </a:solidFill>
              <a:prstDash val="solid"/>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40" name="Oval 50" descr="Dark upward diagonal"/>
            <p:cNvSpPr>
              <a:spLocks noChangeArrowheads="1"/>
            </p:cNvSpPr>
            <p:nvPr>
              <p:custDataLst>
                <p:tags r:id="rId53"/>
              </p:custDataLst>
            </p:nvPr>
          </p:nvSpPr>
          <p:spPr bwMode="auto">
            <a:xfrm rot="1204804">
              <a:off x="1990725" y="5048250"/>
              <a:ext cx="263525" cy="233363"/>
            </a:xfrm>
            <a:prstGeom prst="ellipse">
              <a:avLst/>
            </a:prstGeom>
            <a:pattFill prst="dkUpDiag">
              <a:fgClr>
                <a:srgbClr val="5F5F5F"/>
              </a:fgClr>
              <a:bgClr>
                <a:schemeClr val="bg2"/>
              </a:bgClr>
            </a:pattFill>
            <a:ln>
              <a:noFill/>
            </a:ln>
            <a:effectLst/>
            <a:scene3d>
              <a:camera prst="legacyPerspectiveFront">
                <a:rot lat="1500000" lon="1500000" rev="0"/>
              </a:camera>
              <a:lightRig rig="legacyFlat2" dir="b"/>
            </a:scene3d>
            <a:sp3d extrusionH="4164000" prstMaterial="legacyMatte">
              <a:bevelT w="13500" h="13500" prst="angle"/>
              <a:bevelB w="13500" h="13500" prst="angle"/>
              <a:extrusionClr>
                <a:srgbClr val="5F5F5F"/>
              </a:extrusionClr>
            </a:sp3d>
            <a:extLst>
              <a:ext uri="{91240B29-F687-4F45-9708-019B960494DF}">
                <a14:hiddenLine xmlns:a14="http://schemas.microsoft.com/office/drawing/2010/main" w="9525">
                  <a:no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flatTx/>
            </a:bodyPr>
            <a:lstStyle/>
            <a:p>
              <a:endParaRPr lang="en-US"/>
            </a:p>
          </p:txBody>
        </p:sp>
        <p:sp>
          <p:nvSpPr>
            <p:cNvPr id="141" name="Freeform 51"/>
            <p:cNvSpPr>
              <a:spLocks/>
            </p:cNvSpPr>
            <p:nvPr>
              <p:custDataLst>
                <p:tags r:id="rId54"/>
              </p:custDataLst>
            </p:nvPr>
          </p:nvSpPr>
          <p:spPr bwMode="auto">
            <a:xfrm>
              <a:off x="1692275" y="5207000"/>
              <a:ext cx="152400" cy="69850"/>
            </a:xfrm>
            <a:custGeom>
              <a:avLst/>
              <a:gdLst>
                <a:gd name="T0" fmla="*/ 96 w 96"/>
                <a:gd name="T1" fmla="*/ 44 h 44"/>
                <a:gd name="T2" fmla="*/ 49 w 96"/>
                <a:gd name="T3" fmla="*/ 28 h 44"/>
                <a:gd name="T4" fmla="*/ 0 w 96"/>
                <a:gd name="T5" fmla="*/ 0 h 44"/>
              </a:gdLst>
              <a:ahLst/>
              <a:cxnLst>
                <a:cxn ang="0">
                  <a:pos x="T0" y="T1"/>
                </a:cxn>
                <a:cxn ang="0">
                  <a:pos x="T2" y="T3"/>
                </a:cxn>
                <a:cxn ang="0">
                  <a:pos x="T4" y="T5"/>
                </a:cxn>
              </a:cxnLst>
              <a:rect l="0" t="0" r="r" b="b"/>
              <a:pathLst>
                <a:path w="96" h="44">
                  <a:moveTo>
                    <a:pt x="96" y="44"/>
                  </a:moveTo>
                  <a:cubicBezTo>
                    <a:pt x="80" y="38"/>
                    <a:pt x="65" y="34"/>
                    <a:pt x="49" y="28"/>
                  </a:cubicBezTo>
                  <a:cubicBezTo>
                    <a:pt x="42" y="26"/>
                    <a:pt x="0" y="0"/>
                    <a:pt x="0" y="0"/>
                  </a:cubicBezTo>
                </a:path>
              </a:pathLst>
            </a:custGeom>
            <a:noFill/>
            <a:ln w="9525" cmpd="sng">
              <a:solidFill>
                <a:srgbClr val="000000"/>
              </a:solidFill>
              <a:prstDash val="solid"/>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42" name="Freeform 52"/>
            <p:cNvSpPr>
              <a:spLocks/>
            </p:cNvSpPr>
            <p:nvPr>
              <p:custDataLst>
                <p:tags r:id="rId55"/>
              </p:custDataLst>
            </p:nvPr>
          </p:nvSpPr>
          <p:spPr bwMode="auto">
            <a:xfrm rot="1900941">
              <a:off x="2835275" y="3897313"/>
              <a:ext cx="19050" cy="133350"/>
            </a:xfrm>
            <a:custGeom>
              <a:avLst/>
              <a:gdLst>
                <a:gd name="T0" fmla="*/ 0 w 12"/>
                <a:gd name="T1" fmla="*/ 0 h 84"/>
                <a:gd name="T2" fmla="*/ 12 w 12"/>
                <a:gd name="T3" fmla="*/ 84 h 84"/>
              </a:gdLst>
              <a:ahLst/>
              <a:cxnLst>
                <a:cxn ang="0">
                  <a:pos x="T0" y="T1"/>
                </a:cxn>
                <a:cxn ang="0">
                  <a:pos x="T2" y="T3"/>
                </a:cxn>
              </a:cxnLst>
              <a:rect l="0" t="0" r="r" b="b"/>
              <a:pathLst>
                <a:path w="12" h="84">
                  <a:moveTo>
                    <a:pt x="0" y="0"/>
                  </a:moveTo>
                  <a:cubicBezTo>
                    <a:pt x="7" y="27"/>
                    <a:pt x="12" y="56"/>
                    <a:pt x="12" y="84"/>
                  </a:cubicBezTo>
                </a:path>
              </a:pathLst>
            </a:custGeom>
            <a:noFill/>
            <a:ln w="9525" cmpd="sng">
              <a:solidFill>
                <a:srgbClr val="000000"/>
              </a:solidFill>
              <a:prstDash val="solid"/>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43" name="Freeform 53"/>
            <p:cNvSpPr>
              <a:spLocks/>
            </p:cNvSpPr>
            <p:nvPr>
              <p:custDataLst>
                <p:tags r:id="rId56"/>
              </p:custDataLst>
            </p:nvPr>
          </p:nvSpPr>
          <p:spPr bwMode="auto">
            <a:xfrm>
              <a:off x="2746375" y="3733800"/>
              <a:ext cx="1588" cy="438150"/>
            </a:xfrm>
            <a:custGeom>
              <a:avLst/>
              <a:gdLst>
                <a:gd name="T0" fmla="*/ 0 w 1"/>
                <a:gd name="T1" fmla="*/ 0 h 276"/>
                <a:gd name="T2" fmla="*/ 1 w 1"/>
                <a:gd name="T3" fmla="*/ 276 h 276"/>
              </a:gdLst>
              <a:ahLst/>
              <a:cxnLst>
                <a:cxn ang="0">
                  <a:pos x="T0" y="T1"/>
                </a:cxn>
                <a:cxn ang="0">
                  <a:pos x="T2" y="T3"/>
                </a:cxn>
              </a:cxnLst>
              <a:rect l="0" t="0" r="r" b="b"/>
              <a:pathLst>
                <a:path w="1" h="276">
                  <a:moveTo>
                    <a:pt x="0" y="0"/>
                  </a:moveTo>
                  <a:lnTo>
                    <a:pt x="1" y="276"/>
                  </a:lnTo>
                </a:path>
              </a:pathLst>
            </a:custGeom>
            <a:noFill/>
            <a:ln w="9525"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44" name="Freeform 54"/>
            <p:cNvSpPr>
              <a:spLocks/>
            </p:cNvSpPr>
            <p:nvPr>
              <p:custDataLst>
                <p:tags r:id="rId57"/>
              </p:custDataLst>
            </p:nvPr>
          </p:nvSpPr>
          <p:spPr bwMode="auto">
            <a:xfrm>
              <a:off x="3025775" y="4595813"/>
              <a:ext cx="158750" cy="31750"/>
            </a:xfrm>
            <a:custGeom>
              <a:avLst/>
              <a:gdLst>
                <a:gd name="T0" fmla="*/ 100 w 100"/>
                <a:gd name="T1" fmla="*/ 20 h 20"/>
                <a:gd name="T2" fmla="*/ 40 w 100"/>
                <a:gd name="T3" fmla="*/ 8 h 20"/>
                <a:gd name="T4" fmla="*/ 0 w 100"/>
                <a:gd name="T5" fmla="*/ 0 h 20"/>
              </a:gdLst>
              <a:ahLst/>
              <a:cxnLst>
                <a:cxn ang="0">
                  <a:pos x="T0" y="T1"/>
                </a:cxn>
                <a:cxn ang="0">
                  <a:pos x="T2" y="T3"/>
                </a:cxn>
                <a:cxn ang="0">
                  <a:pos x="T4" y="T5"/>
                </a:cxn>
              </a:cxnLst>
              <a:rect l="0" t="0" r="r" b="b"/>
              <a:pathLst>
                <a:path w="100" h="20">
                  <a:moveTo>
                    <a:pt x="100" y="20"/>
                  </a:moveTo>
                  <a:cubicBezTo>
                    <a:pt x="68" y="4"/>
                    <a:pt x="97" y="16"/>
                    <a:pt x="40" y="8"/>
                  </a:cubicBezTo>
                  <a:cubicBezTo>
                    <a:pt x="27" y="6"/>
                    <a:pt x="0" y="0"/>
                    <a:pt x="0" y="0"/>
                  </a:cubicBezTo>
                </a:path>
              </a:pathLst>
            </a:custGeom>
            <a:noFill/>
            <a:ln w="9525" cmpd="sng">
              <a:solidFill>
                <a:srgbClr val="000000"/>
              </a:solidFill>
              <a:prstDash val="solid"/>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45" name="Freeform 55"/>
            <p:cNvSpPr>
              <a:spLocks/>
            </p:cNvSpPr>
            <p:nvPr>
              <p:custDataLst>
                <p:tags r:id="rId58"/>
              </p:custDataLst>
            </p:nvPr>
          </p:nvSpPr>
          <p:spPr bwMode="auto">
            <a:xfrm>
              <a:off x="3422650" y="4437063"/>
              <a:ext cx="144463" cy="49212"/>
            </a:xfrm>
            <a:custGeom>
              <a:avLst/>
              <a:gdLst>
                <a:gd name="T0" fmla="*/ 91 w 91"/>
                <a:gd name="T1" fmla="*/ 31 h 31"/>
                <a:gd name="T2" fmla="*/ 26 w 91"/>
                <a:gd name="T3" fmla="*/ 1 h 31"/>
                <a:gd name="T4" fmla="*/ 20 w 91"/>
                <a:gd name="T5" fmla="*/ 22 h 31"/>
                <a:gd name="T6" fmla="*/ 0 w 91"/>
                <a:gd name="T7" fmla="*/ 26 h 31"/>
              </a:gdLst>
              <a:ahLst/>
              <a:cxnLst>
                <a:cxn ang="0">
                  <a:pos x="T0" y="T1"/>
                </a:cxn>
                <a:cxn ang="0">
                  <a:pos x="T2" y="T3"/>
                </a:cxn>
                <a:cxn ang="0">
                  <a:pos x="T4" y="T5"/>
                </a:cxn>
                <a:cxn ang="0">
                  <a:pos x="T6" y="T7"/>
                </a:cxn>
              </a:cxnLst>
              <a:rect l="0" t="0" r="r" b="b"/>
              <a:pathLst>
                <a:path w="91" h="31">
                  <a:moveTo>
                    <a:pt x="91" y="31"/>
                  </a:moveTo>
                  <a:cubicBezTo>
                    <a:pt x="74" y="24"/>
                    <a:pt x="45" y="3"/>
                    <a:pt x="26" y="1"/>
                  </a:cubicBezTo>
                  <a:cubicBezTo>
                    <a:pt x="21" y="0"/>
                    <a:pt x="20" y="22"/>
                    <a:pt x="20" y="22"/>
                  </a:cubicBezTo>
                  <a:cubicBezTo>
                    <a:pt x="4" y="26"/>
                    <a:pt x="10" y="25"/>
                    <a:pt x="0" y="26"/>
                  </a:cubicBezTo>
                </a:path>
              </a:pathLst>
            </a:custGeom>
            <a:noFill/>
            <a:ln w="9525" cmpd="sng">
              <a:solidFill>
                <a:srgbClr val="000000"/>
              </a:solidFill>
              <a:prstDash val="solid"/>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46" name="Freeform 56"/>
            <p:cNvSpPr>
              <a:spLocks/>
            </p:cNvSpPr>
            <p:nvPr>
              <p:custDataLst>
                <p:tags r:id="rId59"/>
              </p:custDataLst>
            </p:nvPr>
          </p:nvSpPr>
          <p:spPr bwMode="auto">
            <a:xfrm>
              <a:off x="2676525" y="4286250"/>
              <a:ext cx="76200" cy="38100"/>
            </a:xfrm>
            <a:custGeom>
              <a:avLst/>
              <a:gdLst>
                <a:gd name="T0" fmla="*/ 48 w 48"/>
                <a:gd name="T1" fmla="*/ 0 h 24"/>
                <a:gd name="T2" fmla="*/ 24 w 48"/>
                <a:gd name="T3" fmla="*/ 8 h 24"/>
                <a:gd name="T4" fmla="*/ 0 w 48"/>
                <a:gd name="T5" fmla="*/ 24 h 24"/>
              </a:gdLst>
              <a:ahLst/>
              <a:cxnLst>
                <a:cxn ang="0">
                  <a:pos x="T0" y="T1"/>
                </a:cxn>
                <a:cxn ang="0">
                  <a:pos x="T2" y="T3"/>
                </a:cxn>
                <a:cxn ang="0">
                  <a:pos x="T4" y="T5"/>
                </a:cxn>
              </a:cxnLst>
              <a:rect l="0" t="0" r="r" b="b"/>
              <a:pathLst>
                <a:path w="48" h="24">
                  <a:moveTo>
                    <a:pt x="48" y="0"/>
                  </a:moveTo>
                  <a:cubicBezTo>
                    <a:pt x="40" y="3"/>
                    <a:pt x="32" y="5"/>
                    <a:pt x="24" y="8"/>
                  </a:cubicBezTo>
                  <a:cubicBezTo>
                    <a:pt x="15" y="11"/>
                    <a:pt x="0" y="24"/>
                    <a:pt x="0" y="24"/>
                  </a:cubicBezTo>
                </a:path>
              </a:pathLst>
            </a:custGeom>
            <a:noFill/>
            <a:ln w="9525" cmpd="sng">
              <a:solidFill>
                <a:srgbClr val="000000"/>
              </a:solidFill>
              <a:prstDash val="solid"/>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47" name="Freeform 57"/>
            <p:cNvSpPr>
              <a:spLocks/>
            </p:cNvSpPr>
            <p:nvPr>
              <p:custDataLst>
                <p:tags r:id="rId60"/>
              </p:custDataLst>
            </p:nvPr>
          </p:nvSpPr>
          <p:spPr bwMode="auto">
            <a:xfrm>
              <a:off x="2524125" y="3905250"/>
              <a:ext cx="38100" cy="82550"/>
            </a:xfrm>
            <a:custGeom>
              <a:avLst/>
              <a:gdLst>
                <a:gd name="T0" fmla="*/ 0 w 24"/>
                <a:gd name="T1" fmla="*/ 0 h 52"/>
                <a:gd name="T2" fmla="*/ 24 w 24"/>
                <a:gd name="T3" fmla="*/ 52 h 52"/>
              </a:gdLst>
              <a:ahLst/>
              <a:cxnLst>
                <a:cxn ang="0">
                  <a:pos x="T0" y="T1"/>
                </a:cxn>
                <a:cxn ang="0">
                  <a:pos x="T2" y="T3"/>
                </a:cxn>
              </a:cxnLst>
              <a:rect l="0" t="0" r="r" b="b"/>
              <a:pathLst>
                <a:path w="24" h="52">
                  <a:moveTo>
                    <a:pt x="0" y="0"/>
                  </a:moveTo>
                  <a:cubicBezTo>
                    <a:pt x="10" y="15"/>
                    <a:pt x="20" y="34"/>
                    <a:pt x="24" y="52"/>
                  </a:cubicBezTo>
                </a:path>
              </a:pathLst>
            </a:custGeom>
            <a:noFill/>
            <a:ln w="9525" cmpd="sng">
              <a:solidFill>
                <a:srgbClr val="000000"/>
              </a:solidFill>
              <a:prstDash val="solid"/>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48" name="Freeform 58"/>
            <p:cNvSpPr>
              <a:spLocks/>
            </p:cNvSpPr>
            <p:nvPr>
              <p:custDataLst>
                <p:tags r:id="rId61"/>
              </p:custDataLst>
            </p:nvPr>
          </p:nvSpPr>
          <p:spPr bwMode="auto">
            <a:xfrm>
              <a:off x="3128963" y="3889375"/>
              <a:ext cx="7937" cy="93663"/>
            </a:xfrm>
            <a:custGeom>
              <a:avLst/>
              <a:gdLst>
                <a:gd name="T0" fmla="*/ 0 w 5"/>
                <a:gd name="T1" fmla="*/ 0 h 59"/>
                <a:gd name="T2" fmla="*/ 5 w 5"/>
                <a:gd name="T3" fmla="*/ 59 h 59"/>
              </a:gdLst>
              <a:ahLst/>
              <a:cxnLst>
                <a:cxn ang="0">
                  <a:pos x="T0" y="T1"/>
                </a:cxn>
                <a:cxn ang="0">
                  <a:pos x="T2" y="T3"/>
                </a:cxn>
              </a:cxnLst>
              <a:rect l="0" t="0" r="r" b="b"/>
              <a:pathLst>
                <a:path w="5" h="59">
                  <a:moveTo>
                    <a:pt x="0" y="0"/>
                  </a:moveTo>
                  <a:cubicBezTo>
                    <a:pt x="4" y="23"/>
                    <a:pt x="3" y="37"/>
                    <a:pt x="5" y="59"/>
                  </a:cubicBezTo>
                </a:path>
              </a:pathLst>
            </a:custGeom>
            <a:noFill/>
            <a:ln w="9525" cmpd="sng">
              <a:solidFill>
                <a:srgbClr val="000000"/>
              </a:solidFill>
              <a:prstDash val="solid"/>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49" name="Freeform 59"/>
            <p:cNvSpPr>
              <a:spLocks/>
            </p:cNvSpPr>
            <p:nvPr>
              <p:custDataLst>
                <p:tags r:id="rId62"/>
              </p:custDataLst>
            </p:nvPr>
          </p:nvSpPr>
          <p:spPr bwMode="auto">
            <a:xfrm rot="18388895">
              <a:off x="2346325" y="4083050"/>
              <a:ext cx="12700" cy="114300"/>
            </a:xfrm>
            <a:custGeom>
              <a:avLst/>
              <a:gdLst>
                <a:gd name="T0" fmla="*/ 0 w 8"/>
                <a:gd name="T1" fmla="*/ 0 h 72"/>
                <a:gd name="T2" fmla="*/ 0 w 8"/>
                <a:gd name="T3" fmla="*/ 72 h 72"/>
              </a:gdLst>
              <a:ahLst/>
              <a:cxnLst>
                <a:cxn ang="0">
                  <a:pos x="T0" y="T1"/>
                </a:cxn>
                <a:cxn ang="0">
                  <a:pos x="T2" y="T3"/>
                </a:cxn>
              </a:cxnLst>
              <a:rect l="0" t="0" r="r" b="b"/>
              <a:pathLst>
                <a:path w="8" h="72">
                  <a:moveTo>
                    <a:pt x="0" y="0"/>
                  </a:moveTo>
                  <a:cubicBezTo>
                    <a:pt x="8" y="24"/>
                    <a:pt x="0" y="47"/>
                    <a:pt x="0" y="72"/>
                  </a:cubicBezTo>
                </a:path>
              </a:pathLst>
            </a:custGeom>
            <a:noFill/>
            <a:ln w="9525" cmpd="sng">
              <a:solidFill>
                <a:srgbClr val="000000"/>
              </a:solidFill>
              <a:prstDash val="solid"/>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50" name="Freeform 60"/>
            <p:cNvSpPr>
              <a:spLocks/>
            </p:cNvSpPr>
            <p:nvPr>
              <p:custDataLst>
                <p:tags r:id="rId63"/>
              </p:custDataLst>
            </p:nvPr>
          </p:nvSpPr>
          <p:spPr bwMode="auto">
            <a:xfrm>
              <a:off x="2295525" y="4286250"/>
              <a:ext cx="6350" cy="82550"/>
            </a:xfrm>
            <a:custGeom>
              <a:avLst/>
              <a:gdLst>
                <a:gd name="T0" fmla="*/ 4 w 4"/>
                <a:gd name="T1" fmla="*/ 0 h 52"/>
                <a:gd name="T2" fmla="*/ 0 w 4"/>
                <a:gd name="T3" fmla="*/ 52 h 52"/>
              </a:gdLst>
              <a:ahLst/>
              <a:cxnLst>
                <a:cxn ang="0">
                  <a:pos x="T0" y="T1"/>
                </a:cxn>
                <a:cxn ang="0">
                  <a:pos x="T2" y="T3"/>
                </a:cxn>
              </a:cxnLst>
              <a:rect l="0" t="0" r="r" b="b"/>
              <a:pathLst>
                <a:path w="4" h="52">
                  <a:moveTo>
                    <a:pt x="4" y="0"/>
                  </a:moveTo>
                  <a:cubicBezTo>
                    <a:pt x="3" y="17"/>
                    <a:pt x="0" y="52"/>
                    <a:pt x="0" y="52"/>
                  </a:cubicBezTo>
                </a:path>
              </a:pathLst>
            </a:custGeom>
            <a:noFill/>
            <a:ln w="9525" cmpd="sng">
              <a:solidFill>
                <a:srgbClr val="000000"/>
              </a:solidFill>
              <a:prstDash val="solid"/>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51" name="Freeform 61"/>
            <p:cNvSpPr>
              <a:spLocks/>
            </p:cNvSpPr>
            <p:nvPr>
              <p:custDataLst>
                <p:tags r:id="rId64"/>
              </p:custDataLst>
            </p:nvPr>
          </p:nvSpPr>
          <p:spPr bwMode="auto">
            <a:xfrm>
              <a:off x="3660775" y="4019550"/>
              <a:ext cx="50800" cy="95250"/>
            </a:xfrm>
            <a:custGeom>
              <a:avLst/>
              <a:gdLst>
                <a:gd name="T0" fmla="*/ 12 w 32"/>
                <a:gd name="T1" fmla="*/ 0 h 60"/>
                <a:gd name="T2" fmla="*/ 32 w 32"/>
                <a:gd name="T3" fmla="*/ 60 h 60"/>
              </a:gdLst>
              <a:ahLst/>
              <a:cxnLst>
                <a:cxn ang="0">
                  <a:pos x="T0" y="T1"/>
                </a:cxn>
                <a:cxn ang="0">
                  <a:pos x="T2" y="T3"/>
                </a:cxn>
              </a:cxnLst>
              <a:rect l="0" t="0" r="r" b="b"/>
              <a:pathLst>
                <a:path w="32" h="60">
                  <a:moveTo>
                    <a:pt x="12" y="0"/>
                  </a:moveTo>
                  <a:cubicBezTo>
                    <a:pt x="0" y="37"/>
                    <a:pt x="11" y="39"/>
                    <a:pt x="32" y="60"/>
                  </a:cubicBezTo>
                </a:path>
              </a:pathLst>
            </a:custGeom>
            <a:noFill/>
            <a:ln w="9525" cmpd="sng">
              <a:solidFill>
                <a:srgbClr val="000000"/>
              </a:solidFill>
              <a:prstDash val="solid"/>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52" name="Freeform 62"/>
            <p:cNvSpPr>
              <a:spLocks/>
            </p:cNvSpPr>
            <p:nvPr>
              <p:custDataLst>
                <p:tags r:id="rId65"/>
              </p:custDataLst>
            </p:nvPr>
          </p:nvSpPr>
          <p:spPr bwMode="auto">
            <a:xfrm>
              <a:off x="3479800" y="4187825"/>
              <a:ext cx="25400" cy="98425"/>
            </a:xfrm>
            <a:custGeom>
              <a:avLst/>
              <a:gdLst>
                <a:gd name="T0" fmla="*/ 6 w 16"/>
                <a:gd name="T1" fmla="*/ 6 h 62"/>
                <a:gd name="T2" fmla="*/ 2 w 16"/>
                <a:gd name="T3" fmla="*/ 30 h 62"/>
                <a:gd name="T4" fmla="*/ 2 w 16"/>
                <a:gd name="T5" fmla="*/ 62 h 62"/>
              </a:gdLst>
              <a:ahLst/>
              <a:cxnLst>
                <a:cxn ang="0">
                  <a:pos x="T0" y="T1"/>
                </a:cxn>
                <a:cxn ang="0">
                  <a:pos x="T2" y="T3"/>
                </a:cxn>
                <a:cxn ang="0">
                  <a:pos x="T4" y="T5"/>
                </a:cxn>
              </a:cxnLst>
              <a:rect l="0" t="0" r="r" b="b"/>
              <a:pathLst>
                <a:path w="16" h="62">
                  <a:moveTo>
                    <a:pt x="6" y="6"/>
                  </a:moveTo>
                  <a:cubicBezTo>
                    <a:pt x="16" y="35"/>
                    <a:pt x="7" y="0"/>
                    <a:pt x="2" y="30"/>
                  </a:cubicBezTo>
                  <a:cubicBezTo>
                    <a:pt x="0" y="40"/>
                    <a:pt x="2" y="51"/>
                    <a:pt x="2" y="62"/>
                  </a:cubicBezTo>
                </a:path>
              </a:pathLst>
            </a:custGeom>
            <a:noFill/>
            <a:ln w="9525" cmpd="sng">
              <a:solidFill>
                <a:srgbClr val="000000"/>
              </a:solidFill>
              <a:prstDash val="solid"/>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53" name="Freeform 63"/>
            <p:cNvSpPr>
              <a:spLocks/>
            </p:cNvSpPr>
            <p:nvPr>
              <p:custDataLst>
                <p:tags r:id="rId66"/>
              </p:custDataLst>
            </p:nvPr>
          </p:nvSpPr>
          <p:spPr bwMode="auto">
            <a:xfrm>
              <a:off x="2016125" y="4235450"/>
              <a:ext cx="31750" cy="158750"/>
            </a:xfrm>
            <a:custGeom>
              <a:avLst/>
              <a:gdLst>
                <a:gd name="T0" fmla="*/ 20 w 20"/>
                <a:gd name="T1" fmla="*/ 0 h 100"/>
                <a:gd name="T2" fmla="*/ 0 w 20"/>
                <a:gd name="T3" fmla="*/ 40 h 100"/>
                <a:gd name="T4" fmla="*/ 4 w 20"/>
                <a:gd name="T5" fmla="*/ 68 h 100"/>
                <a:gd name="T6" fmla="*/ 12 w 20"/>
                <a:gd name="T7" fmla="*/ 100 h 100"/>
              </a:gdLst>
              <a:ahLst/>
              <a:cxnLst>
                <a:cxn ang="0">
                  <a:pos x="T0" y="T1"/>
                </a:cxn>
                <a:cxn ang="0">
                  <a:pos x="T2" y="T3"/>
                </a:cxn>
                <a:cxn ang="0">
                  <a:pos x="T4" y="T5"/>
                </a:cxn>
                <a:cxn ang="0">
                  <a:pos x="T6" y="T7"/>
                </a:cxn>
              </a:cxnLst>
              <a:rect l="0" t="0" r="r" b="b"/>
              <a:pathLst>
                <a:path w="20" h="100">
                  <a:moveTo>
                    <a:pt x="20" y="0"/>
                  </a:moveTo>
                  <a:cubicBezTo>
                    <a:pt x="11" y="13"/>
                    <a:pt x="5" y="25"/>
                    <a:pt x="0" y="40"/>
                  </a:cubicBezTo>
                  <a:cubicBezTo>
                    <a:pt x="1" y="49"/>
                    <a:pt x="2" y="59"/>
                    <a:pt x="4" y="68"/>
                  </a:cubicBezTo>
                  <a:cubicBezTo>
                    <a:pt x="6" y="79"/>
                    <a:pt x="12" y="100"/>
                    <a:pt x="12" y="100"/>
                  </a:cubicBezTo>
                </a:path>
              </a:pathLst>
            </a:custGeom>
            <a:noFill/>
            <a:ln w="9525" cmpd="sng">
              <a:solidFill>
                <a:srgbClr val="000000"/>
              </a:solidFill>
              <a:prstDash val="solid"/>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54" name="Freeform 64"/>
            <p:cNvSpPr>
              <a:spLocks/>
            </p:cNvSpPr>
            <p:nvPr>
              <p:custDataLst>
                <p:tags r:id="rId67"/>
              </p:custDataLst>
            </p:nvPr>
          </p:nvSpPr>
          <p:spPr bwMode="auto">
            <a:xfrm>
              <a:off x="2397125" y="5207000"/>
              <a:ext cx="190500" cy="57150"/>
            </a:xfrm>
            <a:custGeom>
              <a:avLst/>
              <a:gdLst>
                <a:gd name="T0" fmla="*/ 120 w 120"/>
                <a:gd name="T1" fmla="*/ 36 h 36"/>
                <a:gd name="T2" fmla="*/ 84 w 120"/>
                <a:gd name="T3" fmla="*/ 12 h 36"/>
                <a:gd name="T4" fmla="*/ 56 w 120"/>
                <a:gd name="T5" fmla="*/ 16 h 36"/>
                <a:gd name="T6" fmla="*/ 0 w 120"/>
                <a:gd name="T7" fmla="*/ 0 h 36"/>
              </a:gdLst>
              <a:ahLst/>
              <a:cxnLst>
                <a:cxn ang="0">
                  <a:pos x="T0" y="T1"/>
                </a:cxn>
                <a:cxn ang="0">
                  <a:pos x="T2" y="T3"/>
                </a:cxn>
                <a:cxn ang="0">
                  <a:pos x="T4" y="T5"/>
                </a:cxn>
                <a:cxn ang="0">
                  <a:pos x="T6" y="T7"/>
                </a:cxn>
              </a:cxnLst>
              <a:rect l="0" t="0" r="r" b="b"/>
              <a:pathLst>
                <a:path w="120" h="36">
                  <a:moveTo>
                    <a:pt x="120" y="36"/>
                  </a:moveTo>
                  <a:cubicBezTo>
                    <a:pt x="107" y="27"/>
                    <a:pt x="99" y="17"/>
                    <a:pt x="84" y="12"/>
                  </a:cubicBezTo>
                  <a:cubicBezTo>
                    <a:pt x="75" y="13"/>
                    <a:pt x="65" y="17"/>
                    <a:pt x="56" y="16"/>
                  </a:cubicBezTo>
                  <a:cubicBezTo>
                    <a:pt x="37" y="15"/>
                    <a:pt x="19" y="0"/>
                    <a:pt x="0" y="0"/>
                  </a:cubicBezTo>
                </a:path>
              </a:pathLst>
            </a:custGeom>
            <a:noFill/>
            <a:ln w="9525" cmpd="sng">
              <a:solidFill>
                <a:srgbClr val="000000"/>
              </a:solidFill>
              <a:prstDash val="solid"/>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55" name="Freeform 65"/>
            <p:cNvSpPr>
              <a:spLocks/>
            </p:cNvSpPr>
            <p:nvPr>
              <p:custDataLst>
                <p:tags r:id="rId68"/>
              </p:custDataLst>
            </p:nvPr>
          </p:nvSpPr>
          <p:spPr bwMode="auto">
            <a:xfrm>
              <a:off x="3203575" y="4730750"/>
              <a:ext cx="177800" cy="31750"/>
            </a:xfrm>
            <a:custGeom>
              <a:avLst/>
              <a:gdLst>
                <a:gd name="T0" fmla="*/ 112 w 112"/>
                <a:gd name="T1" fmla="*/ 20 h 20"/>
                <a:gd name="T2" fmla="*/ 60 w 112"/>
                <a:gd name="T3" fmla="*/ 12 h 20"/>
                <a:gd name="T4" fmla="*/ 12 w 112"/>
                <a:gd name="T5" fmla="*/ 4 h 20"/>
                <a:gd name="T6" fmla="*/ 0 w 112"/>
                <a:gd name="T7" fmla="*/ 0 h 20"/>
              </a:gdLst>
              <a:ahLst/>
              <a:cxnLst>
                <a:cxn ang="0">
                  <a:pos x="T0" y="T1"/>
                </a:cxn>
                <a:cxn ang="0">
                  <a:pos x="T2" y="T3"/>
                </a:cxn>
                <a:cxn ang="0">
                  <a:pos x="T4" y="T5"/>
                </a:cxn>
                <a:cxn ang="0">
                  <a:pos x="T6" y="T7"/>
                </a:cxn>
              </a:cxnLst>
              <a:rect l="0" t="0" r="r" b="b"/>
              <a:pathLst>
                <a:path w="112" h="20">
                  <a:moveTo>
                    <a:pt x="112" y="20"/>
                  </a:moveTo>
                  <a:cubicBezTo>
                    <a:pt x="86" y="11"/>
                    <a:pt x="92" y="7"/>
                    <a:pt x="60" y="12"/>
                  </a:cubicBezTo>
                  <a:cubicBezTo>
                    <a:pt x="18" y="1"/>
                    <a:pt x="81" y="16"/>
                    <a:pt x="12" y="4"/>
                  </a:cubicBezTo>
                  <a:cubicBezTo>
                    <a:pt x="8" y="3"/>
                    <a:pt x="0" y="0"/>
                    <a:pt x="0" y="0"/>
                  </a:cubicBezTo>
                </a:path>
              </a:pathLst>
            </a:custGeom>
            <a:noFill/>
            <a:ln w="9525" cmpd="sng">
              <a:solidFill>
                <a:srgbClr val="000000"/>
              </a:solidFill>
              <a:prstDash val="solid"/>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56" name="Freeform 66" descr="Large confetti"/>
            <p:cNvSpPr>
              <a:spLocks/>
            </p:cNvSpPr>
            <p:nvPr>
              <p:custDataLst>
                <p:tags r:id="rId69"/>
              </p:custDataLst>
            </p:nvPr>
          </p:nvSpPr>
          <p:spPr bwMode="auto">
            <a:xfrm>
              <a:off x="2170113" y="4632325"/>
              <a:ext cx="474662" cy="377825"/>
            </a:xfrm>
            <a:custGeom>
              <a:avLst/>
              <a:gdLst>
                <a:gd name="T0" fmla="*/ 137 w 299"/>
                <a:gd name="T1" fmla="*/ 182 h 238"/>
                <a:gd name="T2" fmla="*/ 137 w 299"/>
                <a:gd name="T3" fmla="*/ 210 h 238"/>
                <a:gd name="T4" fmla="*/ 23 w 299"/>
                <a:gd name="T5" fmla="*/ 238 h 238"/>
                <a:gd name="T6" fmla="*/ 34 w 299"/>
                <a:gd name="T7" fmla="*/ 173 h 238"/>
                <a:gd name="T8" fmla="*/ 51 w 299"/>
                <a:gd name="T9" fmla="*/ 158 h 238"/>
                <a:gd name="T10" fmla="*/ 76 w 299"/>
                <a:gd name="T11" fmla="*/ 126 h 238"/>
                <a:gd name="T12" fmla="*/ 93 w 299"/>
                <a:gd name="T13" fmla="*/ 112 h 238"/>
                <a:gd name="T14" fmla="*/ 235 w 299"/>
                <a:gd name="T15" fmla="*/ 6 h 238"/>
                <a:gd name="T16" fmla="*/ 299 w 299"/>
                <a:gd name="T17" fmla="*/ 26 h 238"/>
                <a:gd name="T18" fmla="*/ 160 w 299"/>
                <a:gd name="T19" fmla="*/ 157 h 238"/>
                <a:gd name="T20" fmla="*/ 129 w 299"/>
                <a:gd name="T21" fmla="*/ 182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99" h="238">
                  <a:moveTo>
                    <a:pt x="137" y="182"/>
                  </a:moveTo>
                  <a:cubicBezTo>
                    <a:pt x="128" y="185"/>
                    <a:pt x="137" y="210"/>
                    <a:pt x="137" y="210"/>
                  </a:cubicBezTo>
                  <a:cubicBezTo>
                    <a:pt x="133" y="221"/>
                    <a:pt x="32" y="231"/>
                    <a:pt x="23" y="238"/>
                  </a:cubicBezTo>
                  <a:cubicBezTo>
                    <a:pt x="0" y="224"/>
                    <a:pt x="42" y="197"/>
                    <a:pt x="34" y="173"/>
                  </a:cubicBezTo>
                  <a:cubicBezTo>
                    <a:pt x="41" y="154"/>
                    <a:pt x="37" y="162"/>
                    <a:pt x="51" y="158"/>
                  </a:cubicBezTo>
                  <a:cubicBezTo>
                    <a:pt x="72" y="137"/>
                    <a:pt x="63" y="146"/>
                    <a:pt x="76" y="126"/>
                  </a:cubicBezTo>
                  <a:cubicBezTo>
                    <a:pt x="83" y="116"/>
                    <a:pt x="84" y="119"/>
                    <a:pt x="93" y="112"/>
                  </a:cubicBezTo>
                  <a:cubicBezTo>
                    <a:pt x="118" y="90"/>
                    <a:pt x="200" y="14"/>
                    <a:pt x="235" y="6"/>
                  </a:cubicBezTo>
                  <a:cubicBezTo>
                    <a:pt x="261" y="0"/>
                    <a:pt x="291" y="6"/>
                    <a:pt x="299" y="26"/>
                  </a:cubicBezTo>
                  <a:cubicBezTo>
                    <a:pt x="289" y="55"/>
                    <a:pt x="181" y="136"/>
                    <a:pt x="160" y="157"/>
                  </a:cubicBezTo>
                  <a:cubicBezTo>
                    <a:pt x="154" y="175"/>
                    <a:pt x="136" y="176"/>
                    <a:pt x="129" y="182"/>
                  </a:cubicBezTo>
                </a:path>
              </a:pathLst>
            </a:custGeom>
            <a:pattFill prst="lgConfetti">
              <a:fgClr>
                <a:srgbClr val="CC6600"/>
              </a:fgClr>
              <a:bgClr>
                <a:srgbClr val="993300"/>
              </a:bgClr>
            </a:pattFill>
            <a:ln>
              <a:noFill/>
            </a:ln>
            <a:effectLst/>
            <a:extLst>
              <a:ext uri="{91240B29-F687-4F45-9708-019B960494DF}">
                <a14:hiddenLine xmlns:a14="http://schemas.microsoft.com/office/drawing/2010/main" w="9525" cmpd="sng">
                  <a:solidFill>
                    <a:srgbClr val="000000"/>
                  </a:solidFill>
                  <a:prstDash val="solid"/>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57" name="Freeform 67" descr="Large confetti"/>
            <p:cNvSpPr>
              <a:spLocks/>
            </p:cNvSpPr>
            <p:nvPr>
              <p:custDataLst>
                <p:tags r:id="rId70"/>
              </p:custDataLst>
            </p:nvPr>
          </p:nvSpPr>
          <p:spPr bwMode="auto">
            <a:xfrm>
              <a:off x="2522538" y="4438650"/>
              <a:ext cx="277812" cy="276225"/>
            </a:xfrm>
            <a:custGeom>
              <a:avLst/>
              <a:gdLst>
                <a:gd name="T0" fmla="*/ 152 w 175"/>
                <a:gd name="T1" fmla="*/ 73 h 174"/>
                <a:gd name="T2" fmla="*/ 101 w 175"/>
                <a:gd name="T3" fmla="*/ 117 h 174"/>
                <a:gd name="T4" fmla="*/ 13 w 175"/>
                <a:gd name="T5" fmla="*/ 172 h 174"/>
                <a:gd name="T6" fmla="*/ 25 w 175"/>
                <a:gd name="T7" fmla="*/ 108 h 174"/>
                <a:gd name="T8" fmla="*/ 98 w 175"/>
                <a:gd name="T9" fmla="*/ 48 h 174"/>
                <a:gd name="T10" fmla="*/ 125 w 175"/>
                <a:gd name="T11" fmla="*/ 28 h 174"/>
                <a:gd name="T12" fmla="*/ 152 w 175"/>
                <a:gd name="T13" fmla="*/ 22 h 174"/>
                <a:gd name="T14" fmla="*/ 173 w 175"/>
                <a:gd name="T15" fmla="*/ 40 h 1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5" h="174">
                  <a:moveTo>
                    <a:pt x="152" y="73"/>
                  </a:moveTo>
                  <a:cubicBezTo>
                    <a:pt x="126" y="61"/>
                    <a:pt x="110" y="110"/>
                    <a:pt x="101" y="117"/>
                  </a:cubicBezTo>
                  <a:cubicBezTo>
                    <a:pt x="85" y="125"/>
                    <a:pt x="26" y="174"/>
                    <a:pt x="13" y="172"/>
                  </a:cubicBezTo>
                  <a:cubicBezTo>
                    <a:pt x="0" y="170"/>
                    <a:pt x="11" y="129"/>
                    <a:pt x="25" y="108"/>
                  </a:cubicBezTo>
                  <a:cubicBezTo>
                    <a:pt x="32" y="89"/>
                    <a:pt x="84" y="52"/>
                    <a:pt x="98" y="48"/>
                  </a:cubicBezTo>
                  <a:cubicBezTo>
                    <a:pt x="119" y="27"/>
                    <a:pt x="112" y="48"/>
                    <a:pt x="125" y="28"/>
                  </a:cubicBezTo>
                  <a:cubicBezTo>
                    <a:pt x="132" y="18"/>
                    <a:pt x="143" y="29"/>
                    <a:pt x="152" y="22"/>
                  </a:cubicBezTo>
                  <a:cubicBezTo>
                    <a:pt x="175" y="17"/>
                    <a:pt x="137" y="0"/>
                    <a:pt x="173" y="40"/>
                  </a:cubicBezTo>
                </a:path>
              </a:pathLst>
            </a:custGeom>
            <a:pattFill prst="lgConfetti">
              <a:fgClr>
                <a:srgbClr val="CC6600"/>
              </a:fgClr>
              <a:bgClr>
                <a:srgbClr val="993300"/>
              </a:bgClr>
            </a:pattFill>
            <a:ln>
              <a:noFill/>
            </a:ln>
            <a:effectLst/>
            <a:extLst>
              <a:ext uri="{91240B29-F687-4F45-9708-019B960494DF}">
                <a14:hiddenLine xmlns:a14="http://schemas.microsoft.com/office/drawing/2010/main" w="9525" cmpd="sng">
                  <a:solidFill>
                    <a:srgbClr val="000000"/>
                  </a:solidFill>
                  <a:prstDash val="solid"/>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58" name="Freeform 68" descr="Large confetti"/>
            <p:cNvSpPr>
              <a:spLocks/>
            </p:cNvSpPr>
            <p:nvPr>
              <p:custDataLst>
                <p:tags r:id="rId71"/>
              </p:custDataLst>
            </p:nvPr>
          </p:nvSpPr>
          <p:spPr bwMode="auto">
            <a:xfrm>
              <a:off x="2928938" y="4070350"/>
              <a:ext cx="339725" cy="336550"/>
            </a:xfrm>
            <a:custGeom>
              <a:avLst/>
              <a:gdLst>
                <a:gd name="T0" fmla="*/ 117 w 214"/>
                <a:gd name="T1" fmla="*/ 32 h 212"/>
                <a:gd name="T2" fmla="*/ 141 w 214"/>
                <a:gd name="T3" fmla="*/ 16 h 212"/>
                <a:gd name="T4" fmla="*/ 202 w 214"/>
                <a:gd name="T5" fmla="*/ 24 h 212"/>
                <a:gd name="T6" fmla="*/ 201 w 214"/>
                <a:gd name="T7" fmla="*/ 76 h 212"/>
                <a:gd name="T8" fmla="*/ 137 w 214"/>
                <a:gd name="T9" fmla="*/ 160 h 212"/>
                <a:gd name="T10" fmla="*/ 25 w 214"/>
                <a:gd name="T11" fmla="*/ 204 h 212"/>
                <a:gd name="T12" fmla="*/ 1 w 214"/>
                <a:gd name="T13" fmla="*/ 136 h 212"/>
                <a:gd name="T14" fmla="*/ 49 w 214"/>
                <a:gd name="T15" fmla="*/ 88 h 212"/>
                <a:gd name="T16" fmla="*/ 93 w 214"/>
                <a:gd name="T17" fmla="*/ 56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4" h="212">
                  <a:moveTo>
                    <a:pt x="117" y="32"/>
                  </a:moveTo>
                  <a:cubicBezTo>
                    <a:pt x="124" y="29"/>
                    <a:pt x="128" y="19"/>
                    <a:pt x="141" y="16"/>
                  </a:cubicBezTo>
                  <a:cubicBezTo>
                    <a:pt x="165" y="28"/>
                    <a:pt x="192" y="0"/>
                    <a:pt x="202" y="24"/>
                  </a:cubicBezTo>
                  <a:cubicBezTo>
                    <a:pt x="196" y="43"/>
                    <a:pt x="214" y="72"/>
                    <a:pt x="201" y="76"/>
                  </a:cubicBezTo>
                  <a:cubicBezTo>
                    <a:pt x="196" y="90"/>
                    <a:pt x="161" y="130"/>
                    <a:pt x="137" y="160"/>
                  </a:cubicBezTo>
                  <a:cubicBezTo>
                    <a:pt x="113" y="183"/>
                    <a:pt x="60" y="194"/>
                    <a:pt x="25" y="204"/>
                  </a:cubicBezTo>
                  <a:cubicBezTo>
                    <a:pt x="0" y="212"/>
                    <a:pt x="1" y="148"/>
                    <a:pt x="1" y="136"/>
                  </a:cubicBezTo>
                  <a:cubicBezTo>
                    <a:pt x="9" y="107"/>
                    <a:pt x="29" y="110"/>
                    <a:pt x="49" y="88"/>
                  </a:cubicBezTo>
                  <a:cubicBezTo>
                    <a:pt x="54" y="70"/>
                    <a:pt x="84" y="63"/>
                    <a:pt x="93" y="56"/>
                  </a:cubicBezTo>
                </a:path>
              </a:pathLst>
            </a:custGeom>
            <a:pattFill prst="lgConfetti">
              <a:fgClr>
                <a:srgbClr val="CC6600"/>
              </a:fgClr>
              <a:bgClr>
                <a:srgbClr val="993300"/>
              </a:bgClr>
            </a:pattFill>
            <a:ln>
              <a:noFill/>
            </a:ln>
            <a:effectLst/>
            <a:extLst>
              <a:ext uri="{91240B29-F687-4F45-9708-019B960494DF}">
                <a14:hiddenLine xmlns:a14="http://schemas.microsoft.com/office/drawing/2010/main" w="9525" cmpd="sng">
                  <a:solidFill>
                    <a:srgbClr val="000000"/>
                  </a:solidFill>
                  <a:prstDash val="solid"/>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59" name="Freeform 69" descr="Large confetti"/>
            <p:cNvSpPr>
              <a:spLocks/>
            </p:cNvSpPr>
            <p:nvPr>
              <p:custDataLst>
                <p:tags r:id="rId72"/>
              </p:custDataLst>
            </p:nvPr>
          </p:nvSpPr>
          <p:spPr bwMode="auto">
            <a:xfrm>
              <a:off x="2708275" y="4248150"/>
              <a:ext cx="285750" cy="293688"/>
            </a:xfrm>
            <a:custGeom>
              <a:avLst/>
              <a:gdLst>
                <a:gd name="T0" fmla="*/ 60 w 180"/>
                <a:gd name="T1" fmla="*/ 100 h 185"/>
                <a:gd name="T2" fmla="*/ 128 w 180"/>
                <a:gd name="T3" fmla="*/ 36 h 185"/>
                <a:gd name="T4" fmla="*/ 180 w 180"/>
                <a:gd name="T5" fmla="*/ 80 h 185"/>
                <a:gd name="T6" fmla="*/ 115 w 180"/>
                <a:gd name="T7" fmla="*/ 138 h 185"/>
                <a:gd name="T8" fmla="*/ 89 w 180"/>
                <a:gd name="T9" fmla="*/ 160 h 185"/>
                <a:gd name="T10" fmla="*/ 63 w 180"/>
                <a:gd name="T11" fmla="*/ 167 h 185"/>
                <a:gd name="T12" fmla="*/ 0 w 180"/>
                <a:gd name="T13" fmla="*/ 148 h 185"/>
              </a:gdLst>
              <a:ahLst/>
              <a:cxnLst>
                <a:cxn ang="0">
                  <a:pos x="T0" y="T1"/>
                </a:cxn>
                <a:cxn ang="0">
                  <a:pos x="T2" y="T3"/>
                </a:cxn>
                <a:cxn ang="0">
                  <a:pos x="T4" y="T5"/>
                </a:cxn>
                <a:cxn ang="0">
                  <a:pos x="T6" y="T7"/>
                </a:cxn>
                <a:cxn ang="0">
                  <a:pos x="T8" y="T9"/>
                </a:cxn>
                <a:cxn ang="0">
                  <a:pos x="T10" y="T11"/>
                </a:cxn>
                <a:cxn ang="0">
                  <a:pos x="T12" y="T13"/>
                </a:cxn>
              </a:cxnLst>
              <a:rect l="0" t="0" r="r" b="b"/>
              <a:pathLst>
                <a:path w="180" h="185">
                  <a:moveTo>
                    <a:pt x="60" y="100"/>
                  </a:moveTo>
                  <a:cubicBezTo>
                    <a:pt x="100" y="72"/>
                    <a:pt x="164" y="0"/>
                    <a:pt x="128" y="36"/>
                  </a:cubicBezTo>
                  <a:cubicBezTo>
                    <a:pt x="168" y="12"/>
                    <a:pt x="171" y="57"/>
                    <a:pt x="180" y="80"/>
                  </a:cubicBezTo>
                  <a:cubicBezTo>
                    <a:pt x="175" y="100"/>
                    <a:pt x="129" y="133"/>
                    <a:pt x="115" y="138"/>
                  </a:cubicBezTo>
                  <a:cubicBezTo>
                    <a:pt x="95" y="160"/>
                    <a:pt x="101" y="139"/>
                    <a:pt x="89" y="160"/>
                  </a:cubicBezTo>
                  <a:cubicBezTo>
                    <a:pt x="83" y="170"/>
                    <a:pt x="71" y="160"/>
                    <a:pt x="63" y="167"/>
                  </a:cubicBezTo>
                  <a:cubicBezTo>
                    <a:pt x="40" y="174"/>
                    <a:pt x="38" y="185"/>
                    <a:pt x="0" y="148"/>
                  </a:cubicBezTo>
                </a:path>
              </a:pathLst>
            </a:custGeom>
            <a:pattFill prst="lgConfetti">
              <a:fgClr>
                <a:srgbClr val="CC6600"/>
              </a:fgClr>
              <a:bgClr>
                <a:srgbClr val="993300"/>
              </a:bgClr>
            </a:pattFill>
            <a:ln>
              <a:noFill/>
            </a:ln>
            <a:effectLst/>
            <a:extLst>
              <a:ext uri="{91240B29-F687-4F45-9708-019B960494DF}">
                <a14:hiddenLine xmlns:a14="http://schemas.microsoft.com/office/drawing/2010/main" w="9525" cmpd="sng">
                  <a:solidFill>
                    <a:srgbClr val="000000"/>
                  </a:solidFill>
                  <a:prstDash val="solid"/>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60" name="Freeform 70" descr="Large confetti"/>
            <p:cNvSpPr>
              <a:spLocks/>
            </p:cNvSpPr>
            <p:nvPr>
              <p:custDataLst>
                <p:tags r:id="rId73"/>
              </p:custDataLst>
            </p:nvPr>
          </p:nvSpPr>
          <p:spPr bwMode="auto">
            <a:xfrm>
              <a:off x="2333625" y="4573588"/>
              <a:ext cx="133350" cy="42862"/>
            </a:xfrm>
            <a:custGeom>
              <a:avLst/>
              <a:gdLst>
                <a:gd name="T0" fmla="*/ 0 w 84"/>
                <a:gd name="T1" fmla="*/ 11 h 27"/>
                <a:gd name="T2" fmla="*/ 36 w 84"/>
                <a:gd name="T3" fmla="*/ 7 h 27"/>
                <a:gd name="T4" fmla="*/ 64 w 84"/>
                <a:gd name="T5" fmla="*/ 23 h 27"/>
                <a:gd name="T6" fmla="*/ 84 w 84"/>
                <a:gd name="T7" fmla="*/ 27 h 27"/>
              </a:gdLst>
              <a:ahLst/>
              <a:cxnLst>
                <a:cxn ang="0">
                  <a:pos x="T0" y="T1"/>
                </a:cxn>
                <a:cxn ang="0">
                  <a:pos x="T2" y="T3"/>
                </a:cxn>
                <a:cxn ang="0">
                  <a:pos x="T4" y="T5"/>
                </a:cxn>
                <a:cxn ang="0">
                  <a:pos x="T6" y="T7"/>
                </a:cxn>
              </a:cxnLst>
              <a:rect l="0" t="0" r="r" b="b"/>
              <a:pathLst>
                <a:path w="84" h="27">
                  <a:moveTo>
                    <a:pt x="0" y="11"/>
                  </a:moveTo>
                  <a:cubicBezTo>
                    <a:pt x="28" y="2"/>
                    <a:pt x="16" y="0"/>
                    <a:pt x="36" y="7"/>
                  </a:cubicBezTo>
                  <a:cubicBezTo>
                    <a:pt x="51" y="22"/>
                    <a:pt x="43" y="18"/>
                    <a:pt x="64" y="23"/>
                  </a:cubicBezTo>
                  <a:cubicBezTo>
                    <a:pt x="71" y="24"/>
                    <a:pt x="84" y="27"/>
                    <a:pt x="84" y="27"/>
                  </a:cubicBezTo>
                </a:path>
              </a:pathLst>
            </a:custGeom>
            <a:noFill/>
            <a:ln w="9525" cap="flat" cmpd="sng">
              <a:solidFill>
                <a:srgbClr val="FFFFFF"/>
              </a:solidFill>
              <a:prstDash val="solid"/>
              <a:round/>
              <a:headEnd type="none" w="med" len="med"/>
              <a:tailEnd type="none" w="med" len="med"/>
            </a:ln>
            <a:effectLst/>
            <a:extLst>
              <a:ext uri="{909E8E84-426E-40DD-AFC4-6F175D3DCCD1}">
                <a14:hiddenFill xmlns:a14="http://schemas.microsoft.com/office/drawing/2010/main">
                  <a:pattFill prst="lgConfetti">
                    <a:fgClr>
                      <a:srgbClr val="CC6600"/>
                    </a:fgClr>
                    <a:bgClr>
                      <a:srgbClr val="993300"/>
                    </a:bgClr>
                  </a:patt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61" name="Freeform 71" descr="Large confetti"/>
            <p:cNvSpPr>
              <a:spLocks/>
            </p:cNvSpPr>
            <p:nvPr>
              <p:custDataLst>
                <p:tags r:id="rId74"/>
              </p:custDataLst>
            </p:nvPr>
          </p:nvSpPr>
          <p:spPr bwMode="auto">
            <a:xfrm>
              <a:off x="2752725" y="4730750"/>
              <a:ext cx="133350" cy="44450"/>
            </a:xfrm>
            <a:custGeom>
              <a:avLst/>
              <a:gdLst>
                <a:gd name="T0" fmla="*/ 84 w 84"/>
                <a:gd name="T1" fmla="*/ 28 h 28"/>
                <a:gd name="T2" fmla="*/ 0 w 84"/>
                <a:gd name="T3" fmla="*/ 0 h 28"/>
              </a:gdLst>
              <a:ahLst/>
              <a:cxnLst>
                <a:cxn ang="0">
                  <a:pos x="T0" y="T1"/>
                </a:cxn>
                <a:cxn ang="0">
                  <a:pos x="T2" y="T3"/>
                </a:cxn>
              </a:cxnLst>
              <a:rect l="0" t="0" r="r" b="b"/>
              <a:pathLst>
                <a:path w="84" h="28">
                  <a:moveTo>
                    <a:pt x="84" y="28"/>
                  </a:moveTo>
                  <a:cubicBezTo>
                    <a:pt x="54" y="8"/>
                    <a:pt x="39" y="0"/>
                    <a:pt x="0" y="0"/>
                  </a:cubicBezTo>
                </a:path>
              </a:pathLst>
            </a:custGeom>
            <a:noFill/>
            <a:ln w="9525" cap="flat" cmpd="sng">
              <a:solidFill>
                <a:srgbClr val="FFFFFF"/>
              </a:solidFill>
              <a:prstDash val="solid"/>
              <a:round/>
              <a:headEnd type="none" w="med" len="med"/>
              <a:tailEnd type="none" w="med" len="med"/>
            </a:ln>
            <a:effectLst/>
            <a:extLst>
              <a:ext uri="{909E8E84-426E-40DD-AFC4-6F175D3DCCD1}">
                <a14:hiddenFill xmlns:a14="http://schemas.microsoft.com/office/drawing/2010/main">
                  <a:pattFill prst="lgConfetti">
                    <a:fgClr>
                      <a:srgbClr val="CC6600"/>
                    </a:fgClr>
                    <a:bgClr>
                      <a:srgbClr val="993300"/>
                    </a:bgClr>
                  </a:patt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grpSp>
      <p:grpSp>
        <p:nvGrpSpPr>
          <p:cNvPr id="21505" name="Group 21504"/>
          <p:cNvGrpSpPr/>
          <p:nvPr/>
        </p:nvGrpSpPr>
        <p:grpSpPr>
          <a:xfrm>
            <a:off x="2987938" y="5268820"/>
            <a:ext cx="2373144" cy="1279154"/>
            <a:chOff x="4733925" y="3760788"/>
            <a:chExt cx="4410075" cy="2363787"/>
          </a:xfrm>
        </p:grpSpPr>
        <p:sp>
          <p:nvSpPr>
            <p:cNvPr id="170" name="Rectangle 6"/>
            <p:cNvSpPr>
              <a:spLocks noChangeArrowheads="1"/>
            </p:cNvSpPr>
            <p:nvPr>
              <p:custDataLst>
                <p:tags r:id="rId2"/>
              </p:custDataLst>
            </p:nvPr>
          </p:nvSpPr>
          <p:spPr bwMode="auto">
            <a:xfrm>
              <a:off x="4733925" y="4743450"/>
              <a:ext cx="2246313" cy="1381125"/>
            </a:xfrm>
            <a:prstGeom prst="rect">
              <a:avLst/>
            </a:prstGeom>
            <a:solidFill>
              <a:srgbClr val="DDDDDD"/>
            </a:solidFill>
            <a:ln w="9525">
              <a:miter lim="800000"/>
              <a:headEnd/>
              <a:tailEnd/>
            </a:ln>
            <a:effectLst/>
            <a:scene3d>
              <a:camera prst="legacyPerspectiveFront">
                <a:rot lat="1500000" lon="1500000" rev="0"/>
              </a:camera>
              <a:lightRig rig="legacyFlat2" dir="b"/>
            </a:scene3d>
            <a:sp3d extrusionH="5688000" prstMaterial="legacyMatte">
              <a:bevelT w="13500" h="13500" prst="angle"/>
              <a:bevelB w="13500" h="13500" prst="angle"/>
              <a:extrusionClr>
                <a:srgbClr val="DDDDDD"/>
              </a:extrusionClr>
            </a:sp3d>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flatTx/>
            </a:bodyPr>
            <a:lstStyle/>
            <a:p>
              <a:pPr algn="ctr" eaLnBrk="1" hangingPunct="1"/>
              <a:endParaRPr lang="en-US" altLang="en-US">
                <a:latin typeface="Arial" charset="0"/>
              </a:endParaRPr>
            </a:p>
          </p:txBody>
        </p:sp>
        <p:grpSp>
          <p:nvGrpSpPr>
            <p:cNvPr id="21504" name="Group 21503"/>
            <p:cNvGrpSpPr/>
            <p:nvPr/>
          </p:nvGrpSpPr>
          <p:grpSpPr>
            <a:xfrm>
              <a:off x="5426075" y="3760788"/>
              <a:ext cx="3717925" cy="1941512"/>
              <a:chOff x="5426075" y="3760788"/>
              <a:chExt cx="3717925" cy="1941512"/>
            </a:xfrm>
          </p:grpSpPr>
          <p:sp>
            <p:nvSpPr>
              <p:cNvPr id="169" name="Freeform 2"/>
              <p:cNvSpPr>
                <a:spLocks/>
              </p:cNvSpPr>
              <p:nvPr>
                <p:custDataLst>
                  <p:tags r:id="rId3"/>
                </p:custDataLst>
              </p:nvPr>
            </p:nvSpPr>
            <p:spPr bwMode="auto">
              <a:xfrm>
                <a:off x="8253413" y="4459288"/>
                <a:ext cx="890587" cy="1098550"/>
              </a:xfrm>
              <a:custGeom>
                <a:avLst/>
                <a:gdLst>
                  <a:gd name="T0" fmla="*/ 0 w 561"/>
                  <a:gd name="T1" fmla="*/ 20 h 692"/>
                  <a:gd name="T2" fmla="*/ 207 w 561"/>
                  <a:gd name="T3" fmla="*/ 83 h 692"/>
                  <a:gd name="T4" fmla="*/ 348 w 561"/>
                  <a:gd name="T5" fmla="*/ 521 h 692"/>
                  <a:gd name="T6" fmla="*/ 561 w 561"/>
                  <a:gd name="T7" fmla="*/ 692 h 692"/>
                </a:gdLst>
                <a:ahLst/>
                <a:cxnLst>
                  <a:cxn ang="0">
                    <a:pos x="T0" y="T1"/>
                  </a:cxn>
                  <a:cxn ang="0">
                    <a:pos x="T2" y="T3"/>
                  </a:cxn>
                  <a:cxn ang="0">
                    <a:pos x="T4" y="T5"/>
                  </a:cxn>
                  <a:cxn ang="0">
                    <a:pos x="T6" y="T7"/>
                  </a:cxn>
                </a:cxnLst>
                <a:rect l="0" t="0" r="r" b="b"/>
                <a:pathLst>
                  <a:path w="561" h="692">
                    <a:moveTo>
                      <a:pt x="0" y="20"/>
                    </a:moveTo>
                    <a:cubicBezTo>
                      <a:pt x="34" y="30"/>
                      <a:pt x="149" y="0"/>
                      <a:pt x="207" y="83"/>
                    </a:cubicBezTo>
                    <a:cubicBezTo>
                      <a:pt x="265" y="166"/>
                      <a:pt x="289" y="420"/>
                      <a:pt x="348" y="521"/>
                    </a:cubicBezTo>
                    <a:cubicBezTo>
                      <a:pt x="407" y="622"/>
                      <a:pt x="517" y="657"/>
                      <a:pt x="561" y="692"/>
                    </a:cubicBezTo>
                  </a:path>
                </a:pathLst>
              </a:custGeom>
              <a:noFill/>
              <a:ln w="152400" cap="rnd" cmpd="sng">
                <a:solidFill>
                  <a:srgbClr val="00CCFF"/>
                </a:solidFill>
                <a:prstDash val="solid"/>
                <a:round/>
                <a:headEnd/>
                <a:tailEnd/>
              </a:ln>
              <a:effectLst/>
              <a:extLst>
                <a:ext uri="{909E8E84-426E-40DD-AFC4-6F175D3DCCD1}">
                  <a14:hiddenFill xmlns:a14="http://schemas.microsoft.com/office/drawing/2010/main">
                    <a:solidFill>
                      <a:srgbClr val="4D4D4D"/>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71" name="Freeform 7"/>
              <p:cNvSpPr>
                <a:spLocks/>
              </p:cNvSpPr>
              <p:nvPr>
                <p:custDataLst>
                  <p:tags r:id="rId4"/>
                </p:custDataLst>
              </p:nvPr>
            </p:nvSpPr>
            <p:spPr bwMode="auto">
              <a:xfrm>
                <a:off x="6175375" y="4022725"/>
                <a:ext cx="1116013" cy="1069975"/>
              </a:xfrm>
              <a:custGeom>
                <a:avLst/>
                <a:gdLst>
                  <a:gd name="T0" fmla="*/ 703 w 703"/>
                  <a:gd name="T1" fmla="*/ 0 h 674"/>
                  <a:gd name="T2" fmla="*/ 575 w 703"/>
                  <a:gd name="T3" fmla="*/ 187 h 674"/>
                  <a:gd name="T4" fmla="*/ 536 w 703"/>
                  <a:gd name="T5" fmla="*/ 226 h 674"/>
                  <a:gd name="T6" fmla="*/ 519 w 703"/>
                  <a:gd name="T7" fmla="*/ 259 h 674"/>
                  <a:gd name="T8" fmla="*/ 502 w 703"/>
                  <a:gd name="T9" fmla="*/ 265 h 674"/>
                  <a:gd name="T10" fmla="*/ 452 w 703"/>
                  <a:gd name="T11" fmla="*/ 304 h 674"/>
                  <a:gd name="T12" fmla="*/ 396 w 703"/>
                  <a:gd name="T13" fmla="*/ 404 h 674"/>
                  <a:gd name="T14" fmla="*/ 301 w 703"/>
                  <a:gd name="T15" fmla="*/ 460 h 674"/>
                  <a:gd name="T16" fmla="*/ 179 w 703"/>
                  <a:gd name="T17" fmla="*/ 571 h 674"/>
                  <a:gd name="T18" fmla="*/ 162 w 703"/>
                  <a:gd name="T19" fmla="*/ 627 h 674"/>
                  <a:gd name="T20" fmla="*/ 123 w 703"/>
                  <a:gd name="T21" fmla="*/ 674 h 674"/>
                  <a:gd name="T22" fmla="*/ 0 w 703"/>
                  <a:gd name="T23" fmla="*/ 646 h 674"/>
                  <a:gd name="T24" fmla="*/ 703 w 703"/>
                  <a:gd name="T25" fmla="*/ 0 h 6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03" h="674">
                    <a:moveTo>
                      <a:pt x="703" y="0"/>
                    </a:moveTo>
                    <a:cubicBezTo>
                      <a:pt x="672" y="75"/>
                      <a:pt x="618" y="118"/>
                      <a:pt x="575" y="187"/>
                    </a:cubicBezTo>
                    <a:cubicBezTo>
                      <a:pt x="565" y="202"/>
                      <a:pt x="536" y="226"/>
                      <a:pt x="536" y="226"/>
                    </a:cubicBezTo>
                    <a:cubicBezTo>
                      <a:pt x="529" y="235"/>
                      <a:pt x="527" y="251"/>
                      <a:pt x="519" y="259"/>
                    </a:cubicBezTo>
                    <a:cubicBezTo>
                      <a:pt x="515" y="263"/>
                      <a:pt x="508" y="262"/>
                      <a:pt x="502" y="265"/>
                    </a:cubicBezTo>
                    <a:cubicBezTo>
                      <a:pt x="471" y="281"/>
                      <a:pt x="473" y="283"/>
                      <a:pt x="452" y="304"/>
                    </a:cubicBezTo>
                    <a:cubicBezTo>
                      <a:pt x="442" y="344"/>
                      <a:pt x="432" y="380"/>
                      <a:pt x="396" y="404"/>
                    </a:cubicBezTo>
                    <a:cubicBezTo>
                      <a:pt x="372" y="440"/>
                      <a:pt x="331" y="433"/>
                      <a:pt x="301" y="460"/>
                    </a:cubicBezTo>
                    <a:cubicBezTo>
                      <a:pt x="261" y="496"/>
                      <a:pt x="218" y="532"/>
                      <a:pt x="179" y="571"/>
                    </a:cubicBezTo>
                    <a:cubicBezTo>
                      <a:pt x="169" y="602"/>
                      <a:pt x="187" y="602"/>
                      <a:pt x="162" y="627"/>
                    </a:cubicBezTo>
                    <a:cubicBezTo>
                      <a:pt x="152" y="636"/>
                      <a:pt x="158" y="650"/>
                      <a:pt x="123" y="674"/>
                    </a:cubicBezTo>
                    <a:cubicBezTo>
                      <a:pt x="119" y="663"/>
                      <a:pt x="80" y="609"/>
                      <a:pt x="0" y="646"/>
                    </a:cubicBezTo>
                    <a:cubicBezTo>
                      <a:pt x="102" y="533"/>
                      <a:pt x="615" y="74"/>
                      <a:pt x="703" y="0"/>
                    </a:cubicBezTo>
                    <a:close/>
                  </a:path>
                </a:pathLst>
              </a:custGeom>
              <a:solidFill>
                <a:srgbClr val="5F5F5F"/>
              </a:solidFill>
              <a:ln>
                <a:noFill/>
              </a:ln>
              <a:effectLst/>
              <a:extLst>
                <a:ext uri="{91240B29-F687-4F45-9708-019B960494DF}">
                  <a14:hiddenLine xmlns:a14="http://schemas.microsoft.com/office/drawing/2010/main" w="9525" cmpd="sng">
                    <a:solidFill>
                      <a:srgbClr val="000000"/>
                    </a:solidFill>
                    <a:prstDash val="solid"/>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72" name="Freeform 8"/>
              <p:cNvSpPr>
                <a:spLocks/>
              </p:cNvSpPr>
              <p:nvPr>
                <p:custDataLst>
                  <p:tags r:id="rId5"/>
                </p:custDataLst>
              </p:nvPr>
            </p:nvSpPr>
            <p:spPr bwMode="auto">
              <a:xfrm>
                <a:off x="6911975" y="4913313"/>
                <a:ext cx="152400" cy="38100"/>
              </a:xfrm>
              <a:custGeom>
                <a:avLst/>
                <a:gdLst>
                  <a:gd name="T0" fmla="*/ 96 w 96"/>
                  <a:gd name="T1" fmla="*/ 24 h 24"/>
                  <a:gd name="T2" fmla="*/ 72 w 96"/>
                  <a:gd name="T3" fmla="*/ 8 h 24"/>
                  <a:gd name="T4" fmla="*/ 60 w 96"/>
                  <a:gd name="T5" fmla="*/ 0 h 24"/>
                  <a:gd name="T6" fmla="*/ 0 w 96"/>
                  <a:gd name="T7" fmla="*/ 4 h 24"/>
                </a:gdLst>
                <a:ahLst/>
                <a:cxnLst>
                  <a:cxn ang="0">
                    <a:pos x="T0" y="T1"/>
                  </a:cxn>
                  <a:cxn ang="0">
                    <a:pos x="T2" y="T3"/>
                  </a:cxn>
                  <a:cxn ang="0">
                    <a:pos x="T4" y="T5"/>
                  </a:cxn>
                  <a:cxn ang="0">
                    <a:pos x="T6" y="T7"/>
                  </a:cxn>
                </a:cxnLst>
                <a:rect l="0" t="0" r="r" b="b"/>
                <a:pathLst>
                  <a:path w="96" h="24">
                    <a:moveTo>
                      <a:pt x="96" y="24"/>
                    </a:moveTo>
                    <a:cubicBezTo>
                      <a:pt x="88" y="19"/>
                      <a:pt x="80" y="13"/>
                      <a:pt x="72" y="8"/>
                    </a:cubicBezTo>
                    <a:cubicBezTo>
                      <a:pt x="68" y="5"/>
                      <a:pt x="60" y="0"/>
                      <a:pt x="60" y="0"/>
                    </a:cubicBezTo>
                    <a:cubicBezTo>
                      <a:pt x="3" y="4"/>
                      <a:pt x="23" y="4"/>
                      <a:pt x="0" y="4"/>
                    </a:cubicBezTo>
                  </a:path>
                </a:pathLst>
              </a:custGeom>
              <a:noFill/>
              <a:ln w="12700" cmpd="sng">
                <a:solidFill>
                  <a:srgbClr val="000000"/>
                </a:solidFill>
                <a:prstDash val="solid"/>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73" name="Freeform 9" descr="Newsprint"/>
              <p:cNvSpPr>
                <a:spLocks/>
              </p:cNvSpPr>
              <p:nvPr>
                <p:custDataLst>
                  <p:tags r:id="rId6"/>
                </p:custDataLst>
              </p:nvPr>
            </p:nvSpPr>
            <p:spPr bwMode="auto">
              <a:xfrm>
                <a:off x="5426075" y="3797300"/>
                <a:ext cx="2514600" cy="1905000"/>
              </a:xfrm>
              <a:custGeom>
                <a:avLst/>
                <a:gdLst>
                  <a:gd name="T0" fmla="*/ 40 w 1584"/>
                  <a:gd name="T1" fmla="*/ 588 h 1200"/>
                  <a:gd name="T2" fmla="*/ 4 w 1584"/>
                  <a:gd name="T3" fmla="*/ 676 h 1200"/>
                  <a:gd name="T4" fmla="*/ 40 w 1584"/>
                  <a:gd name="T5" fmla="*/ 784 h 1200"/>
                  <a:gd name="T6" fmla="*/ 4 w 1584"/>
                  <a:gd name="T7" fmla="*/ 892 h 1200"/>
                  <a:gd name="T8" fmla="*/ 20 w 1584"/>
                  <a:gd name="T9" fmla="*/ 1000 h 1200"/>
                  <a:gd name="T10" fmla="*/ 124 w 1584"/>
                  <a:gd name="T11" fmla="*/ 1044 h 1200"/>
                  <a:gd name="T12" fmla="*/ 312 w 1584"/>
                  <a:gd name="T13" fmla="*/ 1104 h 1200"/>
                  <a:gd name="T14" fmla="*/ 624 w 1584"/>
                  <a:gd name="T15" fmla="*/ 1144 h 1200"/>
                  <a:gd name="T16" fmla="*/ 836 w 1584"/>
                  <a:gd name="T17" fmla="*/ 1172 h 1200"/>
                  <a:gd name="T18" fmla="*/ 936 w 1584"/>
                  <a:gd name="T19" fmla="*/ 1200 h 1200"/>
                  <a:gd name="T20" fmla="*/ 974 w 1584"/>
                  <a:gd name="T21" fmla="*/ 1124 h 1200"/>
                  <a:gd name="T22" fmla="*/ 1028 w 1584"/>
                  <a:gd name="T23" fmla="*/ 1076 h 1200"/>
                  <a:gd name="T24" fmla="*/ 1040 w 1584"/>
                  <a:gd name="T25" fmla="*/ 1024 h 1200"/>
                  <a:gd name="T26" fmla="*/ 1068 w 1584"/>
                  <a:gd name="T27" fmla="*/ 980 h 1200"/>
                  <a:gd name="T28" fmla="*/ 1091 w 1584"/>
                  <a:gd name="T29" fmla="*/ 965 h 1200"/>
                  <a:gd name="T30" fmla="*/ 1144 w 1584"/>
                  <a:gd name="T31" fmla="*/ 884 h 1200"/>
                  <a:gd name="T32" fmla="*/ 1200 w 1584"/>
                  <a:gd name="T33" fmla="*/ 844 h 1200"/>
                  <a:gd name="T34" fmla="*/ 1262 w 1584"/>
                  <a:gd name="T35" fmla="*/ 782 h 1200"/>
                  <a:gd name="T36" fmla="*/ 1301 w 1584"/>
                  <a:gd name="T37" fmla="*/ 713 h 1200"/>
                  <a:gd name="T38" fmla="*/ 1343 w 1584"/>
                  <a:gd name="T39" fmla="*/ 668 h 1200"/>
                  <a:gd name="T40" fmla="*/ 1490 w 1584"/>
                  <a:gd name="T41" fmla="*/ 494 h 1200"/>
                  <a:gd name="T42" fmla="*/ 1568 w 1584"/>
                  <a:gd name="T43" fmla="*/ 398 h 1200"/>
                  <a:gd name="T44" fmla="*/ 1580 w 1584"/>
                  <a:gd name="T45" fmla="*/ 236 h 1200"/>
                  <a:gd name="T46" fmla="*/ 1578 w 1584"/>
                  <a:gd name="T47" fmla="*/ 126 h 1200"/>
                  <a:gd name="T48" fmla="*/ 1580 w 1584"/>
                  <a:gd name="T49" fmla="*/ 90 h 1200"/>
                  <a:gd name="T50" fmla="*/ 908 w 1584"/>
                  <a:gd name="T51" fmla="*/ 0 h 1200"/>
                  <a:gd name="T52" fmla="*/ 40 w 1584"/>
                  <a:gd name="T53" fmla="*/ 588 h 1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584" h="1200">
                    <a:moveTo>
                      <a:pt x="40" y="588"/>
                    </a:moveTo>
                    <a:lnTo>
                      <a:pt x="4" y="676"/>
                    </a:lnTo>
                    <a:lnTo>
                      <a:pt x="40" y="784"/>
                    </a:lnTo>
                    <a:lnTo>
                      <a:pt x="4" y="892"/>
                    </a:lnTo>
                    <a:cubicBezTo>
                      <a:pt x="1" y="928"/>
                      <a:pt x="0" y="975"/>
                      <a:pt x="20" y="1000"/>
                    </a:cubicBezTo>
                    <a:cubicBezTo>
                      <a:pt x="71" y="1012"/>
                      <a:pt x="84" y="1068"/>
                      <a:pt x="124" y="1044"/>
                    </a:cubicBezTo>
                    <a:cubicBezTo>
                      <a:pt x="189" y="1087"/>
                      <a:pt x="237" y="1087"/>
                      <a:pt x="312" y="1104"/>
                    </a:cubicBezTo>
                    <a:cubicBezTo>
                      <a:pt x="448" y="1134"/>
                      <a:pt x="488" y="1110"/>
                      <a:pt x="624" y="1144"/>
                    </a:cubicBezTo>
                    <a:cubicBezTo>
                      <a:pt x="693" y="1190"/>
                      <a:pt x="728" y="1172"/>
                      <a:pt x="836" y="1172"/>
                    </a:cubicBezTo>
                    <a:cubicBezTo>
                      <a:pt x="876" y="1172"/>
                      <a:pt x="898" y="1200"/>
                      <a:pt x="936" y="1200"/>
                    </a:cubicBezTo>
                    <a:cubicBezTo>
                      <a:pt x="960" y="1182"/>
                      <a:pt x="961" y="1147"/>
                      <a:pt x="974" y="1124"/>
                    </a:cubicBezTo>
                    <a:cubicBezTo>
                      <a:pt x="1005" y="1077"/>
                      <a:pt x="980" y="1108"/>
                      <a:pt x="1028" y="1076"/>
                    </a:cubicBezTo>
                    <a:cubicBezTo>
                      <a:pt x="1042" y="1060"/>
                      <a:pt x="1033" y="1040"/>
                      <a:pt x="1040" y="1024"/>
                    </a:cubicBezTo>
                    <a:cubicBezTo>
                      <a:pt x="1047" y="1008"/>
                      <a:pt x="1060" y="990"/>
                      <a:pt x="1068" y="980"/>
                    </a:cubicBezTo>
                    <a:cubicBezTo>
                      <a:pt x="1076" y="970"/>
                      <a:pt x="1078" y="981"/>
                      <a:pt x="1091" y="965"/>
                    </a:cubicBezTo>
                    <a:cubicBezTo>
                      <a:pt x="1103" y="947"/>
                      <a:pt x="1130" y="897"/>
                      <a:pt x="1144" y="884"/>
                    </a:cubicBezTo>
                    <a:cubicBezTo>
                      <a:pt x="1162" y="864"/>
                      <a:pt x="1180" y="861"/>
                      <a:pt x="1200" y="844"/>
                    </a:cubicBezTo>
                    <a:cubicBezTo>
                      <a:pt x="1220" y="827"/>
                      <a:pt x="1245" y="804"/>
                      <a:pt x="1262" y="782"/>
                    </a:cubicBezTo>
                    <a:cubicBezTo>
                      <a:pt x="1279" y="760"/>
                      <a:pt x="1288" y="732"/>
                      <a:pt x="1301" y="713"/>
                    </a:cubicBezTo>
                    <a:cubicBezTo>
                      <a:pt x="1328" y="674"/>
                      <a:pt x="1343" y="668"/>
                      <a:pt x="1343" y="668"/>
                    </a:cubicBezTo>
                    <a:cubicBezTo>
                      <a:pt x="1421" y="605"/>
                      <a:pt x="1451" y="533"/>
                      <a:pt x="1490" y="494"/>
                    </a:cubicBezTo>
                    <a:cubicBezTo>
                      <a:pt x="1490" y="494"/>
                      <a:pt x="1532" y="452"/>
                      <a:pt x="1568" y="398"/>
                    </a:cubicBezTo>
                    <a:cubicBezTo>
                      <a:pt x="1574" y="344"/>
                      <a:pt x="1575" y="278"/>
                      <a:pt x="1580" y="236"/>
                    </a:cubicBezTo>
                    <a:cubicBezTo>
                      <a:pt x="1584" y="200"/>
                      <a:pt x="1580" y="124"/>
                      <a:pt x="1578" y="126"/>
                    </a:cubicBezTo>
                    <a:cubicBezTo>
                      <a:pt x="1578" y="126"/>
                      <a:pt x="1582" y="122"/>
                      <a:pt x="1580" y="90"/>
                    </a:cubicBezTo>
                    <a:cubicBezTo>
                      <a:pt x="1256" y="56"/>
                      <a:pt x="1172" y="36"/>
                      <a:pt x="908" y="0"/>
                    </a:cubicBezTo>
                    <a:cubicBezTo>
                      <a:pt x="434" y="294"/>
                      <a:pt x="40" y="588"/>
                      <a:pt x="40" y="588"/>
                    </a:cubicBezTo>
                    <a:close/>
                  </a:path>
                </a:pathLst>
              </a:custGeom>
              <a:blipFill dpi="0" rotWithShape="0">
                <a:blip r:embed="rId78"/>
                <a:srcRect/>
                <a:tile tx="0" ty="0" sx="100000" sy="100000" flip="none" algn="tl"/>
              </a:blipFill>
              <a:ln>
                <a:noFill/>
              </a:ln>
              <a:effectLst/>
              <a:extLst>
                <a:ext uri="{91240B29-F687-4F45-9708-019B960494DF}">
                  <a14:hiddenLine xmlns:a14="http://schemas.microsoft.com/office/drawing/2010/main" w="9525" cmpd="sng">
                    <a:solidFill>
                      <a:srgbClr val="000000"/>
                    </a:solidFill>
                    <a:prstDash val="solid"/>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74" name="Oval 10" descr="Dark upward diagonal"/>
              <p:cNvSpPr>
                <a:spLocks noChangeArrowheads="1"/>
              </p:cNvSpPr>
              <p:nvPr>
                <p:custDataLst>
                  <p:tags r:id="rId7"/>
                </p:custDataLst>
              </p:nvPr>
            </p:nvSpPr>
            <p:spPr bwMode="auto">
              <a:xfrm rot="18381731">
                <a:off x="7033419" y="5168106"/>
                <a:ext cx="273050" cy="242888"/>
              </a:xfrm>
              <a:prstGeom prst="ellipse">
                <a:avLst/>
              </a:prstGeom>
              <a:pattFill prst="dkUpDiag">
                <a:fgClr>
                  <a:srgbClr val="5F5F5F"/>
                </a:fgClr>
                <a:bgClr>
                  <a:schemeClr val="bg2"/>
                </a:bgClr>
              </a:pattFill>
              <a:ln>
                <a:noFill/>
              </a:ln>
              <a:effectLst/>
              <a:scene3d>
                <a:camera prst="legacyPerspectiveFront">
                  <a:rot lat="1500000" lon="17699998" rev="0"/>
                </a:camera>
                <a:lightRig rig="legacyFlat4" dir="t"/>
              </a:scene3d>
              <a:sp3d extrusionH="1433500" prstMaterial="legacyMatte">
                <a:bevelT w="13500" h="13500" prst="angle"/>
                <a:bevelB w="13500" h="13500" prst="angle"/>
                <a:extrusionClr>
                  <a:srgbClr val="5F5F5F"/>
                </a:extrusionClr>
              </a:sp3d>
              <a:extLst>
                <a:ext uri="{91240B29-F687-4F45-9708-019B960494DF}">
                  <a14:hiddenLine xmlns:a14="http://schemas.microsoft.com/office/drawing/2010/main" w="9525">
                    <a:no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flatTx/>
              </a:bodyPr>
              <a:lstStyle/>
              <a:p>
                <a:endParaRPr lang="en-US"/>
              </a:p>
            </p:txBody>
          </p:sp>
          <p:sp>
            <p:nvSpPr>
              <p:cNvPr id="175" name="Freeform 11" descr="Newsprint"/>
              <p:cNvSpPr>
                <a:spLocks/>
              </p:cNvSpPr>
              <p:nvPr>
                <p:custDataLst>
                  <p:tags r:id="rId8"/>
                </p:custDataLst>
              </p:nvPr>
            </p:nvSpPr>
            <p:spPr bwMode="auto">
              <a:xfrm>
                <a:off x="5686425" y="5006975"/>
                <a:ext cx="1452563" cy="512763"/>
              </a:xfrm>
              <a:custGeom>
                <a:avLst/>
                <a:gdLst>
                  <a:gd name="T0" fmla="*/ 903 w 915"/>
                  <a:gd name="T1" fmla="*/ 206 h 323"/>
                  <a:gd name="T2" fmla="*/ 882 w 915"/>
                  <a:gd name="T3" fmla="*/ 191 h 323"/>
                  <a:gd name="T4" fmla="*/ 696 w 915"/>
                  <a:gd name="T5" fmla="*/ 161 h 323"/>
                  <a:gd name="T6" fmla="*/ 536 w 915"/>
                  <a:gd name="T7" fmla="*/ 114 h 323"/>
                  <a:gd name="T8" fmla="*/ 420 w 915"/>
                  <a:gd name="T9" fmla="*/ 86 h 323"/>
                  <a:gd name="T10" fmla="*/ 300 w 915"/>
                  <a:gd name="T11" fmla="*/ 54 h 323"/>
                  <a:gd name="T12" fmla="*/ 120 w 915"/>
                  <a:gd name="T13" fmla="*/ 18 h 323"/>
                  <a:gd name="T14" fmla="*/ 84 w 915"/>
                  <a:gd name="T15" fmla="*/ 6 h 323"/>
                  <a:gd name="T16" fmla="*/ 72 w 915"/>
                  <a:gd name="T17" fmla="*/ 2 h 323"/>
                  <a:gd name="T18" fmla="*/ 36 w 915"/>
                  <a:gd name="T19" fmla="*/ 6 h 323"/>
                  <a:gd name="T20" fmla="*/ 20 w 915"/>
                  <a:gd name="T21" fmla="*/ 30 h 323"/>
                  <a:gd name="T22" fmla="*/ 0 w 915"/>
                  <a:gd name="T23" fmla="*/ 110 h 323"/>
                  <a:gd name="T24" fmla="*/ 120 w 915"/>
                  <a:gd name="T25" fmla="*/ 146 h 323"/>
                  <a:gd name="T26" fmla="*/ 212 w 915"/>
                  <a:gd name="T27" fmla="*/ 190 h 323"/>
                  <a:gd name="T28" fmla="*/ 228 w 915"/>
                  <a:gd name="T29" fmla="*/ 202 h 323"/>
                  <a:gd name="T30" fmla="*/ 380 w 915"/>
                  <a:gd name="T31" fmla="*/ 206 h 323"/>
                  <a:gd name="T32" fmla="*/ 424 w 915"/>
                  <a:gd name="T33" fmla="*/ 214 h 323"/>
                  <a:gd name="T34" fmla="*/ 488 w 915"/>
                  <a:gd name="T35" fmla="*/ 266 h 323"/>
                  <a:gd name="T36" fmla="*/ 636 w 915"/>
                  <a:gd name="T37" fmla="*/ 286 h 323"/>
                  <a:gd name="T38" fmla="*/ 692 w 915"/>
                  <a:gd name="T39" fmla="*/ 306 h 323"/>
                  <a:gd name="T40" fmla="*/ 724 w 915"/>
                  <a:gd name="T41" fmla="*/ 310 h 323"/>
                  <a:gd name="T42" fmla="*/ 740 w 915"/>
                  <a:gd name="T43" fmla="*/ 314 h 323"/>
                  <a:gd name="T44" fmla="*/ 808 w 915"/>
                  <a:gd name="T45" fmla="*/ 318 h 323"/>
                  <a:gd name="T46" fmla="*/ 908 w 915"/>
                  <a:gd name="T47" fmla="*/ 260 h 323"/>
                  <a:gd name="T48" fmla="*/ 903 w 915"/>
                  <a:gd name="T49" fmla="*/ 239 h 323"/>
                  <a:gd name="T50" fmla="*/ 903 w 915"/>
                  <a:gd name="T51" fmla="*/ 206 h 3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915" h="323">
                    <a:moveTo>
                      <a:pt x="903" y="206"/>
                    </a:moveTo>
                    <a:cubicBezTo>
                      <a:pt x="888" y="201"/>
                      <a:pt x="895" y="200"/>
                      <a:pt x="882" y="191"/>
                    </a:cubicBezTo>
                    <a:cubicBezTo>
                      <a:pt x="822" y="206"/>
                      <a:pt x="756" y="166"/>
                      <a:pt x="696" y="161"/>
                    </a:cubicBezTo>
                    <a:cubicBezTo>
                      <a:pt x="634" y="140"/>
                      <a:pt x="613" y="120"/>
                      <a:pt x="536" y="114"/>
                    </a:cubicBezTo>
                    <a:cubicBezTo>
                      <a:pt x="494" y="100"/>
                      <a:pt x="466" y="90"/>
                      <a:pt x="420" y="86"/>
                    </a:cubicBezTo>
                    <a:cubicBezTo>
                      <a:pt x="383" y="61"/>
                      <a:pt x="342" y="62"/>
                      <a:pt x="300" y="54"/>
                    </a:cubicBezTo>
                    <a:lnTo>
                      <a:pt x="120" y="18"/>
                    </a:lnTo>
                    <a:cubicBezTo>
                      <a:pt x="120" y="18"/>
                      <a:pt x="84" y="6"/>
                      <a:pt x="84" y="6"/>
                    </a:cubicBezTo>
                    <a:cubicBezTo>
                      <a:pt x="80" y="5"/>
                      <a:pt x="72" y="2"/>
                      <a:pt x="72" y="2"/>
                    </a:cubicBezTo>
                    <a:cubicBezTo>
                      <a:pt x="60" y="3"/>
                      <a:pt x="47" y="0"/>
                      <a:pt x="36" y="6"/>
                    </a:cubicBezTo>
                    <a:cubicBezTo>
                      <a:pt x="28" y="11"/>
                      <a:pt x="20" y="30"/>
                      <a:pt x="20" y="30"/>
                    </a:cubicBezTo>
                    <a:cubicBezTo>
                      <a:pt x="17" y="61"/>
                      <a:pt x="17" y="84"/>
                      <a:pt x="0" y="110"/>
                    </a:cubicBezTo>
                    <a:cubicBezTo>
                      <a:pt x="38" y="135"/>
                      <a:pt x="75" y="140"/>
                      <a:pt x="120" y="146"/>
                    </a:cubicBezTo>
                    <a:cubicBezTo>
                      <a:pt x="150" y="156"/>
                      <a:pt x="183" y="176"/>
                      <a:pt x="212" y="190"/>
                    </a:cubicBezTo>
                    <a:cubicBezTo>
                      <a:pt x="218" y="193"/>
                      <a:pt x="221" y="201"/>
                      <a:pt x="228" y="202"/>
                    </a:cubicBezTo>
                    <a:cubicBezTo>
                      <a:pt x="278" y="207"/>
                      <a:pt x="329" y="205"/>
                      <a:pt x="380" y="206"/>
                    </a:cubicBezTo>
                    <a:cubicBezTo>
                      <a:pt x="383" y="206"/>
                      <a:pt x="416" y="210"/>
                      <a:pt x="424" y="214"/>
                    </a:cubicBezTo>
                    <a:cubicBezTo>
                      <a:pt x="450" y="227"/>
                      <a:pt x="457" y="258"/>
                      <a:pt x="488" y="266"/>
                    </a:cubicBezTo>
                    <a:cubicBezTo>
                      <a:pt x="536" y="278"/>
                      <a:pt x="588" y="274"/>
                      <a:pt x="636" y="286"/>
                    </a:cubicBezTo>
                    <a:cubicBezTo>
                      <a:pt x="656" y="291"/>
                      <a:pt x="672" y="302"/>
                      <a:pt x="692" y="306"/>
                    </a:cubicBezTo>
                    <a:cubicBezTo>
                      <a:pt x="703" y="308"/>
                      <a:pt x="713" y="308"/>
                      <a:pt x="724" y="310"/>
                    </a:cubicBezTo>
                    <a:cubicBezTo>
                      <a:pt x="729" y="311"/>
                      <a:pt x="735" y="313"/>
                      <a:pt x="740" y="314"/>
                    </a:cubicBezTo>
                    <a:cubicBezTo>
                      <a:pt x="761" y="307"/>
                      <a:pt x="788" y="307"/>
                      <a:pt x="808" y="318"/>
                    </a:cubicBezTo>
                    <a:cubicBezTo>
                      <a:pt x="816" y="323"/>
                      <a:pt x="896" y="250"/>
                      <a:pt x="908" y="260"/>
                    </a:cubicBezTo>
                    <a:cubicBezTo>
                      <a:pt x="909" y="256"/>
                      <a:pt x="915" y="275"/>
                      <a:pt x="903" y="239"/>
                    </a:cubicBezTo>
                    <a:cubicBezTo>
                      <a:pt x="900" y="197"/>
                      <a:pt x="903" y="236"/>
                      <a:pt x="903" y="206"/>
                    </a:cubicBezTo>
                    <a:close/>
                  </a:path>
                </a:pathLst>
              </a:custGeom>
              <a:blipFill dpi="0" rotWithShape="0">
                <a:blip r:embed="rId78"/>
                <a:srcRect/>
                <a:tile tx="0" ty="0" sx="100000" sy="100000" flip="none" algn="tl"/>
              </a:blipFill>
              <a:ln>
                <a:noFill/>
              </a:ln>
              <a:effectLst/>
              <a:extLst>
                <a:ext uri="{91240B29-F687-4F45-9708-019B960494DF}">
                  <a14:hiddenLine xmlns:a14="http://schemas.microsoft.com/office/drawing/2010/main" w="9525" cmpd="sng">
                    <a:solidFill>
                      <a:srgbClr val="000000"/>
                    </a:solidFill>
                    <a:prstDash val="solid"/>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76" name="Freeform 12"/>
              <p:cNvSpPr>
                <a:spLocks/>
              </p:cNvSpPr>
              <p:nvPr>
                <p:custDataLst>
                  <p:tags r:id="rId9"/>
                </p:custDataLst>
              </p:nvPr>
            </p:nvSpPr>
            <p:spPr bwMode="auto">
              <a:xfrm>
                <a:off x="5457825" y="5029200"/>
                <a:ext cx="406400" cy="349250"/>
              </a:xfrm>
              <a:custGeom>
                <a:avLst/>
                <a:gdLst>
                  <a:gd name="T0" fmla="*/ 0 w 256"/>
                  <a:gd name="T1" fmla="*/ 220 h 220"/>
                  <a:gd name="T2" fmla="*/ 24 w 256"/>
                  <a:gd name="T3" fmla="*/ 204 h 220"/>
                  <a:gd name="T4" fmla="*/ 40 w 256"/>
                  <a:gd name="T5" fmla="*/ 180 h 220"/>
                  <a:gd name="T6" fmla="*/ 44 w 256"/>
                  <a:gd name="T7" fmla="*/ 168 h 220"/>
                  <a:gd name="T8" fmla="*/ 68 w 256"/>
                  <a:gd name="T9" fmla="*/ 160 h 220"/>
                  <a:gd name="T10" fmla="*/ 80 w 256"/>
                  <a:gd name="T11" fmla="*/ 156 h 220"/>
                  <a:gd name="T12" fmla="*/ 112 w 256"/>
                  <a:gd name="T13" fmla="*/ 120 h 220"/>
                  <a:gd name="T14" fmla="*/ 148 w 256"/>
                  <a:gd name="T15" fmla="*/ 100 h 220"/>
                  <a:gd name="T16" fmla="*/ 176 w 256"/>
                  <a:gd name="T17" fmla="*/ 52 h 220"/>
                  <a:gd name="T18" fmla="*/ 212 w 256"/>
                  <a:gd name="T19" fmla="*/ 32 h 220"/>
                  <a:gd name="T20" fmla="*/ 212 w 256"/>
                  <a:gd name="T21" fmla="*/ 32 h 220"/>
                  <a:gd name="T22" fmla="*/ 256 w 256"/>
                  <a:gd name="T23" fmla="*/ 0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6" h="220">
                    <a:moveTo>
                      <a:pt x="0" y="220"/>
                    </a:moveTo>
                    <a:cubicBezTo>
                      <a:pt x="29" y="210"/>
                      <a:pt x="0" y="210"/>
                      <a:pt x="24" y="204"/>
                    </a:cubicBezTo>
                    <a:cubicBezTo>
                      <a:pt x="29" y="196"/>
                      <a:pt x="35" y="188"/>
                      <a:pt x="40" y="180"/>
                    </a:cubicBezTo>
                    <a:cubicBezTo>
                      <a:pt x="42" y="176"/>
                      <a:pt x="41" y="170"/>
                      <a:pt x="44" y="168"/>
                    </a:cubicBezTo>
                    <a:cubicBezTo>
                      <a:pt x="51" y="163"/>
                      <a:pt x="60" y="163"/>
                      <a:pt x="68" y="160"/>
                    </a:cubicBezTo>
                    <a:cubicBezTo>
                      <a:pt x="72" y="159"/>
                      <a:pt x="80" y="156"/>
                      <a:pt x="80" y="156"/>
                    </a:cubicBezTo>
                    <a:cubicBezTo>
                      <a:pt x="92" y="144"/>
                      <a:pt x="99" y="130"/>
                      <a:pt x="112" y="120"/>
                    </a:cubicBezTo>
                    <a:cubicBezTo>
                      <a:pt x="123" y="111"/>
                      <a:pt x="136" y="108"/>
                      <a:pt x="148" y="100"/>
                    </a:cubicBezTo>
                    <a:cubicBezTo>
                      <a:pt x="153" y="85"/>
                      <a:pt x="162" y="61"/>
                      <a:pt x="176" y="52"/>
                    </a:cubicBezTo>
                    <a:lnTo>
                      <a:pt x="212" y="32"/>
                    </a:lnTo>
                    <a:cubicBezTo>
                      <a:pt x="212" y="32"/>
                      <a:pt x="212" y="32"/>
                      <a:pt x="212" y="32"/>
                    </a:cubicBezTo>
                    <a:cubicBezTo>
                      <a:pt x="223" y="21"/>
                      <a:pt x="241" y="0"/>
                      <a:pt x="256" y="0"/>
                    </a:cubicBezTo>
                  </a:path>
                </a:pathLst>
              </a:custGeom>
              <a:noFill/>
              <a:ln w="9525" cmpd="sng">
                <a:solidFill>
                  <a:srgbClr val="000000"/>
                </a:solidFill>
                <a:prstDash val="solid"/>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77" name="Freeform 13"/>
              <p:cNvSpPr>
                <a:spLocks/>
              </p:cNvSpPr>
              <p:nvPr>
                <p:custDataLst>
                  <p:tags r:id="rId10"/>
                </p:custDataLst>
              </p:nvPr>
            </p:nvSpPr>
            <p:spPr bwMode="auto">
              <a:xfrm>
                <a:off x="5997575" y="4219575"/>
                <a:ext cx="1911350" cy="701675"/>
              </a:xfrm>
              <a:custGeom>
                <a:avLst/>
                <a:gdLst>
                  <a:gd name="T0" fmla="*/ 0 w 1204"/>
                  <a:gd name="T1" fmla="*/ 442 h 442"/>
                  <a:gd name="T2" fmla="*/ 36 w 1204"/>
                  <a:gd name="T3" fmla="*/ 422 h 442"/>
                  <a:gd name="T4" fmla="*/ 64 w 1204"/>
                  <a:gd name="T5" fmla="*/ 394 h 442"/>
                  <a:gd name="T6" fmla="*/ 188 w 1204"/>
                  <a:gd name="T7" fmla="*/ 310 h 442"/>
                  <a:gd name="T8" fmla="*/ 216 w 1204"/>
                  <a:gd name="T9" fmla="*/ 278 h 442"/>
                  <a:gd name="T10" fmla="*/ 280 w 1204"/>
                  <a:gd name="T11" fmla="*/ 242 h 442"/>
                  <a:gd name="T12" fmla="*/ 304 w 1204"/>
                  <a:gd name="T13" fmla="*/ 222 h 442"/>
                  <a:gd name="T14" fmla="*/ 328 w 1204"/>
                  <a:gd name="T15" fmla="*/ 186 h 442"/>
                  <a:gd name="T16" fmla="*/ 376 w 1204"/>
                  <a:gd name="T17" fmla="*/ 162 h 442"/>
                  <a:gd name="T18" fmla="*/ 388 w 1204"/>
                  <a:gd name="T19" fmla="*/ 158 h 442"/>
                  <a:gd name="T20" fmla="*/ 436 w 1204"/>
                  <a:gd name="T21" fmla="*/ 86 h 442"/>
                  <a:gd name="T22" fmla="*/ 480 w 1204"/>
                  <a:gd name="T23" fmla="*/ 74 h 442"/>
                  <a:gd name="T24" fmla="*/ 524 w 1204"/>
                  <a:gd name="T25" fmla="*/ 38 h 442"/>
                  <a:gd name="T26" fmla="*/ 564 w 1204"/>
                  <a:gd name="T27" fmla="*/ 34 h 442"/>
                  <a:gd name="T28" fmla="*/ 620 w 1204"/>
                  <a:gd name="T29" fmla="*/ 42 h 442"/>
                  <a:gd name="T30" fmla="*/ 724 w 1204"/>
                  <a:gd name="T31" fmla="*/ 42 h 442"/>
                  <a:gd name="T32" fmla="*/ 820 w 1204"/>
                  <a:gd name="T33" fmla="*/ 66 h 442"/>
                  <a:gd name="T34" fmla="*/ 944 w 1204"/>
                  <a:gd name="T35" fmla="*/ 90 h 442"/>
                  <a:gd name="T36" fmla="*/ 1000 w 1204"/>
                  <a:gd name="T37" fmla="*/ 102 h 442"/>
                  <a:gd name="T38" fmla="*/ 1036 w 1204"/>
                  <a:gd name="T39" fmla="*/ 114 h 442"/>
                  <a:gd name="T40" fmla="*/ 1112 w 1204"/>
                  <a:gd name="T41" fmla="*/ 118 h 442"/>
                  <a:gd name="T42" fmla="*/ 1152 w 1204"/>
                  <a:gd name="T43" fmla="*/ 134 h 442"/>
                  <a:gd name="T44" fmla="*/ 1204 w 1204"/>
                  <a:gd name="T45" fmla="*/ 134 h 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04" h="442">
                    <a:moveTo>
                      <a:pt x="0" y="442"/>
                    </a:moveTo>
                    <a:cubicBezTo>
                      <a:pt x="13" y="438"/>
                      <a:pt x="36" y="422"/>
                      <a:pt x="36" y="422"/>
                    </a:cubicBezTo>
                    <a:cubicBezTo>
                      <a:pt x="54" y="394"/>
                      <a:pt x="43" y="401"/>
                      <a:pt x="64" y="394"/>
                    </a:cubicBezTo>
                    <a:cubicBezTo>
                      <a:pt x="133" y="411"/>
                      <a:pt x="127" y="325"/>
                      <a:pt x="188" y="310"/>
                    </a:cubicBezTo>
                    <a:cubicBezTo>
                      <a:pt x="208" y="297"/>
                      <a:pt x="197" y="306"/>
                      <a:pt x="216" y="278"/>
                    </a:cubicBezTo>
                    <a:cubicBezTo>
                      <a:pt x="229" y="259"/>
                      <a:pt x="259" y="247"/>
                      <a:pt x="280" y="242"/>
                    </a:cubicBezTo>
                    <a:cubicBezTo>
                      <a:pt x="287" y="235"/>
                      <a:pt x="297" y="230"/>
                      <a:pt x="304" y="222"/>
                    </a:cubicBezTo>
                    <a:cubicBezTo>
                      <a:pt x="312" y="212"/>
                      <a:pt x="317" y="196"/>
                      <a:pt x="328" y="186"/>
                    </a:cubicBezTo>
                    <a:cubicBezTo>
                      <a:pt x="347" y="169"/>
                      <a:pt x="353" y="170"/>
                      <a:pt x="376" y="162"/>
                    </a:cubicBezTo>
                    <a:cubicBezTo>
                      <a:pt x="380" y="161"/>
                      <a:pt x="388" y="158"/>
                      <a:pt x="388" y="158"/>
                    </a:cubicBezTo>
                    <a:cubicBezTo>
                      <a:pt x="401" y="138"/>
                      <a:pt x="417" y="101"/>
                      <a:pt x="436" y="86"/>
                    </a:cubicBezTo>
                    <a:cubicBezTo>
                      <a:pt x="447" y="78"/>
                      <a:pt x="467" y="78"/>
                      <a:pt x="480" y="74"/>
                    </a:cubicBezTo>
                    <a:cubicBezTo>
                      <a:pt x="492" y="56"/>
                      <a:pt x="504" y="45"/>
                      <a:pt x="524" y="38"/>
                    </a:cubicBezTo>
                    <a:cubicBezTo>
                      <a:pt x="549" y="0"/>
                      <a:pt x="538" y="25"/>
                      <a:pt x="564" y="34"/>
                    </a:cubicBezTo>
                    <a:cubicBezTo>
                      <a:pt x="584" y="27"/>
                      <a:pt x="602" y="30"/>
                      <a:pt x="620" y="42"/>
                    </a:cubicBezTo>
                    <a:cubicBezTo>
                      <a:pt x="657" y="30"/>
                      <a:pt x="681" y="39"/>
                      <a:pt x="724" y="42"/>
                    </a:cubicBezTo>
                    <a:cubicBezTo>
                      <a:pt x="772" y="66"/>
                      <a:pt x="735" y="61"/>
                      <a:pt x="820" y="66"/>
                    </a:cubicBezTo>
                    <a:cubicBezTo>
                      <a:pt x="850" y="96"/>
                      <a:pt x="944" y="90"/>
                      <a:pt x="944" y="90"/>
                    </a:cubicBezTo>
                    <a:cubicBezTo>
                      <a:pt x="965" y="83"/>
                      <a:pt x="983" y="90"/>
                      <a:pt x="1000" y="102"/>
                    </a:cubicBezTo>
                    <a:cubicBezTo>
                      <a:pt x="1012" y="119"/>
                      <a:pt x="1016" y="119"/>
                      <a:pt x="1036" y="114"/>
                    </a:cubicBezTo>
                    <a:cubicBezTo>
                      <a:pt x="1061" y="98"/>
                      <a:pt x="1088" y="104"/>
                      <a:pt x="1112" y="118"/>
                    </a:cubicBezTo>
                    <a:cubicBezTo>
                      <a:pt x="1124" y="125"/>
                      <a:pt x="1152" y="134"/>
                      <a:pt x="1152" y="134"/>
                    </a:cubicBezTo>
                    <a:cubicBezTo>
                      <a:pt x="1178" y="125"/>
                      <a:pt x="1196" y="149"/>
                      <a:pt x="1204" y="134"/>
                    </a:cubicBezTo>
                  </a:path>
                </a:pathLst>
              </a:custGeom>
              <a:noFill/>
              <a:ln w="9525" cmpd="sng">
                <a:solidFill>
                  <a:srgbClr val="000000"/>
                </a:solidFill>
                <a:prstDash val="solid"/>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78" name="Freeform 14"/>
              <p:cNvSpPr>
                <a:spLocks/>
              </p:cNvSpPr>
              <p:nvPr>
                <p:custDataLst>
                  <p:tags r:id="rId11"/>
                </p:custDataLst>
              </p:nvPr>
            </p:nvSpPr>
            <p:spPr bwMode="auto">
              <a:xfrm>
                <a:off x="7019925" y="4991100"/>
                <a:ext cx="152400" cy="55563"/>
              </a:xfrm>
              <a:custGeom>
                <a:avLst/>
                <a:gdLst>
                  <a:gd name="T0" fmla="*/ 96 w 96"/>
                  <a:gd name="T1" fmla="*/ 28 h 35"/>
                  <a:gd name="T2" fmla="*/ 0 w 96"/>
                  <a:gd name="T3" fmla="*/ 0 h 35"/>
                </a:gdLst>
                <a:ahLst/>
                <a:cxnLst>
                  <a:cxn ang="0">
                    <a:pos x="T0" y="T1"/>
                  </a:cxn>
                  <a:cxn ang="0">
                    <a:pos x="T2" y="T3"/>
                  </a:cxn>
                </a:cxnLst>
                <a:rect l="0" t="0" r="r" b="b"/>
                <a:pathLst>
                  <a:path w="96" h="35">
                    <a:moveTo>
                      <a:pt x="96" y="28"/>
                    </a:moveTo>
                    <a:cubicBezTo>
                      <a:pt x="60" y="35"/>
                      <a:pt x="37" y="0"/>
                      <a:pt x="0" y="0"/>
                    </a:cubicBezTo>
                  </a:path>
                </a:pathLst>
              </a:custGeom>
              <a:noFill/>
              <a:ln w="9525" cmpd="sng">
                <a:solidFill>
                  <a:srgbClr val="000000"/>
                </a:solidFill>
                <a:prstDash val="solid"/>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79" name="Freeform 15"/>
              <p:cNvSpPr>
                <a:spLocks/>
              </p:cNvSpPr>
              <p:nvPr>
                <p:custDataLst>
                  <p:tags r:id="rId12"/>
                </p:custDataLst>
              </p:nvPr>
            </p:nvSpPr>
            <p:spPr bwMode="auto">
              <a:xfrm>
                <a:off x="6629400" y="5519738"/>
                <a:ext cx="103188" cy="49212"/>
              </a:xfrm>
              <a:custGeom>
                <a:avLst/>
                <a:gdLst>
                  <a:gd name="T0" fmla="*/ 65 w 65"/>
                  <a:gd name="T1" fmla="*/ 0 h 31"/>
                  <a:gd name="T2" fmla="*/ 0 w 65"/>
                  <a:gd name="T3" fmla="*/ 7 h 31"/>
                </a:gdLst>
                <a:ahLst/>
                <a:cxnLst>
                  <a:cxn ang="0">
                    <a:pos x="T0" y="T1"/>
                  </a:cxn>
                  <a:cxn ang="0">
                    <a:pos x="T2" y="T3"/>
                  </a:cxn>
                </a:cxnLst>
                <a:rect l="0" t="0" r="r" b="b"/>
                <a:pathLst>
                  <a:path w="65" h="31">
                    <a:moveTo>
                      <a:pt x="65" y="0"/>
                    </a:moveTo>
                    <a:cubicBezTo>
                      <a:pt x="30" y="5"/>
                      <a:pt x="33" y="31"/>
                      <a:pt x="0" y="7"/>
                    </a:cubicBezTo>
                  </a:path>
                </a:pathLst>
              </a:custGeom>
              <a:noFill/>
              <a:ln w="9525" cmpd="sng">
                <a:solidFill>
                  <a:srgbClr val="000000"/>
                </a:solidFill>
                <a:prstDash val="solid"/>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80" name="Freeform 16"/>
              <p:cNvSpPr>
                <a:spLocks/>
              </p:cNvSpPr>
              <p:nvPr>
                <p:custDataLst>
                  <p:tags r:id="rId13"/>
                </p:custDataLst>
              </p:nvPr>
            </p:nvSpPr>
            <p:spPr bwMode="auto">
              <a:xfrm>
                <a:off x="5716588" y="4716463"/>
                <a:ext cx="49212" cy="92075"/>
              </a:xfrm>
              <a:custGeom>
                <a:avLst/>
                <a:gdLst>
                  <a:gd name="T0" fmla="*/ 31 w 31"/>
                  <a:gd name="T1" fmla="*/ 0 h 58"/>
                  <a:gd name="T2" fmla="*/ 10 w 31"/>
                  <a:gd name="T3" fmla="*/ 58 h 58"/>
                </a:gdLst>
                <a:ahLst/>
                <a:cxnLst>
                  <a:cxn ang="0">
                    <a:pos x="T0" y="T1"/>
                  </a:cxn>
                  <a:cxn ang="0">
                    <a:pos x="T2" y="T3"/>
                  </a:cxn>
                </a:cxnLst>
                <a:rect l="0" t="0" r="r" b="b"/>
                <a:pathLst>
                  <a:path w="31" h="58">
                    <a:moveTo>
                      <a:pt x="31" y="0"/>
                    </a:moveTo>
                    <a:cubicBezTo>
                      <a:pt x="23" y="27"/>
                      <a:pt x="0" y="29"/>
                      <a:pt x="10" y="58"/>
                    </a:cubicBezTo>
                  </a:path>
                </a:pathLst>
              </a:custGeom>
              <a:noFill/>
              <a:ln w="9525" cmpd="sng">
                <a:solidFill>
                  <a:srgbClr val="000000"/>
                </a:solidFill>
                <a:prstDash val="solid"/>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81" name="Freeform 17"/>
              <p:cNvSpPr>
                <a:spLocks/>
              </p:cNvSpPr>
              <p:nvPr>
                <p:custDataLst>
                  <p:tags r:id="rId14"/>
                </p:custDataLst>
              </p:nvPr>
            </p:nvSpPr>
            <p:spPr bwMode="auto">
              <a:xfrm>
                <a:off x="6181725" y="5429250"/>
                <a:ext cx="120650" cy="82550"/>
              </a:xfrm>
              <a:custGeom>
                <a:avLst/>
                <a:gdLst>
                  <a:gd name="T0" fmla="*/ 0 w 76"/>
                  <a:gd name="T1" fmla="*/ 52 h 52"/>
                  <a:gd name="T2" fmla="*/ 12 w 76"/>
                  <a:gd name="T3" fmla="*/ 28 h 52"/>
                  <a:gd name="T4" fmla="*/ 76 w 76"/>
                  <a:gd name="T5" fmla="*/ 0 h 52"/>
                </a:gdLst>
                <a:ahLst/>
                <a:cxnLst>
                  <a:cxn ang="0">
                    <a:pos x="T0" y="T1"/>
                  </a:cxn>
                  <a:cxn ang="0">
                    <a:pos x="T2" y="T3"/>
                  </a:cxn>
                  <a:cxn ang="0">
                    <a:pos x="T4" y="T5"/>
                  </a:cxn>
                </a:cxnLst>
                <a:rect l="0" t="0" r="r" b="b"/>
                <a:pathLst>
                  <a:path w="76" h="52">
                    <a:moveTo>
                      <a:pt x="0" y="52"/>
                    </a:moveTo>
                    <a:cubicBezTo>
                      <a:pt x="5" y="45"/>
                      <a:pt x="6" y="34"/>
                      <a:pt x="12" y="28"/>
                    </a:cubicBezTo>
                    <a:cubicBezTo>
                      <a:pt x="26" y="14"/>
                      <a:pt x="56" y="0"/>
                      <a:pt x="76" y="0"/>
                    </a:cubicBezTo>
                  </a:path>
                </a:pathLst>
              </a:custGeom>
              <a:noFill/>
              <a:ln w="9525" cmpd="sng">
                <a:solidFill>
                  <a:srgbClr val="000000"/>
                </a:solidFill>
                <a:prstDash val="solid"/>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82" name="Freeform 18"/>
              <p:cNvSpPr>
                <a:spLocks/>
              </p:cNvSpPr>
              <p:nvPr>
                <p:custDataLst>
                  <p:tags r:id="rId15"/>
                </p:custDataLst>
              </p:nvPr>
            </p:nvSpPr>
            <p:spPr bwMode="auto">
              <a:xfrm rot="2394645">
                <a:off x="6072188" y="4632325"/>
                <a:ext cx="33337" cy="100013"/>
              </a:xfrm>
              <a:custGeom>
                <a:avLst/>
                <a:gdLst>
                  <a:gd name="T0" fmla="*/ 4 w 21"/>
                  <a:gd name="T1" fmla="*/ 0 h 63"/>
                  <a:gd name="T2" fmla="*/ 2 w 21"/>
                  <a:gd name="T3" fmla="*/ 17 h 63"/>
                  <a:gd name="T4" fmla="*/ 15 w 21"/>
                  <a:gd name="T5" fmla="*/ 47 h 63"/>
                  <a:gd name="T6" fmla="*/ 21 w 21"/>
                  <a:gd name="T7" fmla="*/ 63 h 63"/>
                </a:gdLst>
                <a:ahLst/>
                <a:cxnLst>
                  <a:cxn ang="0">
                    <a:pos x="T0" y="T1"/>
                  </a:cxn>
                  <a:cxn ang="0">
                    <a:pos x="T2" y="T3"/>
                  </a:cxn>
                  <a:cxn ang="0">
                    <a:pos x="T4" y="T5"/>
                  </a:cxn>
                  <a:cxn ang="0">
                    <a:pos x="T6" y="T7"/>
                  </a:cxn>
                </a:cxnLst>
                <a:rect l="0" t="0" r="r" b="b"/>
                <a:pathLst>
                  <a:path w="21" h="63">
                    <a:moveTo>
                      <a:pt x="4" y="0"/>
                    </a:moveTo>
                    <a:cubicBezTo>
                      <a:pt x="5" y="5"/>
                      <a:pt x="0" y="12"/>
                      <a:pt x="2" y="17"/>
                    </a:cubicBezTo>
                    <a:cubicBezTo>
                      <a:pt x="4" y="28"/>
                      <a:pt x="10" y="37"/>
                      <a:pt x="15" y="47"/>
                    </a:cubicBezTo>
                    <a:cubicBezTo>
                      <a:pt x="17" y="52"/>
                      <a:pt x="21" y="63"/>
                      <a:pt x="21" y="63"/>
                    </a:cubicBezTo>
                  </a:path>
                </a:pathLst>
              </a:custGeom>
              <a:noFill/>
              <a:ln w="9525" cmpd="sng">
                <a:solidFill>
                  <a:srgbClr val="000000"/>
                </a:solidFill>
                <a:prstDash val="solid"/>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83" name="Oval 19" descr="Dark upward diagonal"/>
              <p:cNvSpPr>
                <a:spLocks noChangeArrowheads="1"/>
              </p:cNvSpPr>
              <p:nvPr>
                <p:custDataLst>
                  <p:tags r:id="rId16"/>
                </p:custDataLst>
              </p:nvPr>
            </p:nvSpPr>
            <p:spPr bwMode="auto">
              <a:xfrm rot="1204804">
                <a:off x="6105525" y="5124450"/>
                <a:ext cx="263525" cy="233363"/>
              </a:xfrm>
              <a:prstGeom prst="ellipse">
                <a:avLst/>
              </a:prstGeom>
              <a:pattFill prst="dkUpDiag">
                <a:fgClr>
                  <a:srgbClr val="5F5F5F"/>
                </a:fgClr>
                <a:bgClr>
                  <a:schemeClr val="bg2"/>
                </a:bgClr>
              </a:pattFill>
              <a:ln>
                <a:noFill/>
              </a:ln>
              <a:effectLst/>
              <a:scene3d>
                <a:camera prst="legacyPerspectiveFront">
                  <a:rot lat="1500000" lon="1500000" rev="0"/>
                </a:camera>
                <a:lightRig rig="legacyFlat2" dir="b"/>
              </a:scene3d>
              <a:sp3d extrusionH="4164000" prstMaterial="legacyMatte">
                <a:bevelT w="13500" h="13500" prst="angle"/>
                <a:bevelB w="13500" h="13500" prst="angle"/>
                <a:extrusionClr>
                  <a:srgbClr val="5F5F5F"/>
                </a:extrusionClr>
              </a:sp3d>
              <a:extLst>
                <a:ext uri="{91240B29-F687-4F45-9708-019B960494DF}">
                  <a14:hiddenLine xmlns:a14="http://schemas.microsoft.com/office/drawing/2010/main" w="9525">
                    <a:no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flatTx/>
              </a:bodyPr>
              <a:lstStyle/>
              <a:p>
                <a:endParaRPr lang="en-US"/>
              </a:p>
            </p:txBody>
          </p:sp>
          <p:sp>
            <p:nvSpPr>
              <p:cNvPr id="184" name="Freeform 20"/>
              <p:cNvSpPr>
                <a:spLocks/>
              </p:cNvSpPr>
              <p:nvPr>
                <p:custDataLst>
                  <p:tags r:id="rId17"/>
                </p:custDataLst>
              </p:nvPr>
            </p:nvSpPr>
            <p:spPr bwMode="auto">
              <a:xfrm>
                <a:off x="5807075" y="5283200"/>
                <a:ext cx="152400" cy="69850"/>
              </a:xfrm>
              <a:custGeom>
                <a:avLst/>
                <a:gdLst>
                  <a:gd name="T0" fmla="*/ 96 w 96"/>
                  <a:gd name="T1" fmla="*/ 44 h 44"/>
                  <a:gd name="T2" fmla="*/ 49 w 96"/>
                  <a:gd name="T3" fmla="*/ 28 h 44"/>
                  <a:gd name="T4" fmla="*/ 0 w 96"/>
                  <a:gd name="T5" fmla="*/ 0 h 44"/>
                </a:gdLst>
                <a:ahLst/>
                <a:cxnLst>
                  <a:cxn ang="0">
                    <a:pos x="T0" y="T1"/>
                  </a:cxn>
                  <a:cxn ang="0">
                    <a:pos x="T2" y="T3"/>
                  </a:cxn>
                  <a:cxn ang="0">
                    <a:pos x="T4" y="T5"/>
                  </a:cxn>
                </a:cxnLst>
                <a:rect l="0" t="0" r="r" b="b"/>
                <a:pathLst>
                  <a:path w="96" h="44">
                    <a:moveTo>
                      <a:pt x="96" y="44"/>
                    </a:moveTo>
                    <a:cubicBezTo>
                      <a:pt x="80" y="38"/>
                      <a:pt x="65" y="34"/>
                      <a:pt x="49" y="28"/>
                    </a:cubicBezTo>
                    <a:cubicBezTo>
                      <a:pt x="42" y="26"/>
                      <a:pt x="0" y="0"/>
                      <a:pt x="0" y="0"/>
                    </a:cubicBezTo>
                  </a:path>
                </a:pathLst>
              </a:custGeom>
              <a:noFill/>
              <a:ln w="9525" cmpd="sng">
                <a:solidFill>
                  <a:srgbClr val="000000"/>
                </a:solidFill>
                <a:prstDash val="solid"/>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85" name="Freeform 21"/>
              <p:cNvSpPr>
                <a:spLocks/>
              </p:cNvSpPr>
              <p:nvPr>
                <p:custDataLst>
                  <p:tags r:id="rId18"/>
                </p:custDataLst>
              </p:nvPr>
            </p:nvSpPr>
            <p:spPr bwMode="auto">
              <a:xfrm rot="1900941">
                <a:off x="6950075" y="3973513"/>
                <a:ext cx="19050" cy="133350"/>
              </a:xfrm>
              <a:custGeom>
                <a:avLst/>
                <a:gdLst>
                  <a:gd name="T0" fmla="*/ 0 w 12"/>
                  <a:gd name="T1" fmla="*/ 0 h 84"/>
                  <a:gd name="T2" fmla="*/ 12 w 12"/>
                  <a:gd name="T3" fmla="*/ 84 h 84"/>
                </a:gdLst>
                <a:ahLst/>
                <a:cxnLst>
                  <a:cxn ang="0">
                    <a:pos x="T0" y="T1"/>
                  </a:cxn>
                  <a:cxn ang="0">
                    <a:pos x="T2" y="T3"/>
                  </a:cxn>
                </a:cxnLst>
                <a:rect l="0" t="0" r="r" b="b"/>
                <a:pathLst>
                  <a:path w="12" h="84">
                    <a:moveTo>
                      <a:pt x="0" y="0"/>
                    </a:moveTo>
                    <a:cubicBezTo>
                      <a:pt x="7" y="27"/>
                      <a:pt x="12" y="56"/>
                      <a:pt x="12" y="84"/>
                    </a:cubicBezTo>
                  </a:path>
                </a:pathLst>
              </a:custGeom>
              <a:noFill/>
              <a:ln w="9525" cmpd="sng">
                <a:solidFill>
                  <a:srgbClr val="000000"/>
                </a:solidFill>
                <a:prstDash val="solid"/>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86" name="Freeform 22"/>
              <p:cNvSpPr>
                <a:spLocks/>
              </p:cNvSpPr>
              <p:nvPr>
                <p:custDataLst>
                  <p:tags r:id="rId19"/>
                </p:custDataLst>
              </p:nvPr>
            </p:nvSpPr>
            <p:spPr bwMode="auto">
              <a:xfrm>
                <a:off x="6861175" y="3810000"/>
                <a:ext cx="1588" cy="438150"/>
              </a:xfrm>
              <a:custGeom>
                <a:avLst/>
                <a:gdLst>
                  <a:gd name="T0" fmla="*/ 0 w 1"/>
                  <a:gd name="T1" fmla="*/ 0 h 276"/>
                  <a:gd name="T2" fmla="*/ 1 w 1"/>
                  <a:gd name="T3" fmla="*/ 276 h 276"/>
                </a:gdLst>
                <a:ahLst/>
                <a:cxnLst>
                  <a:cxn ang="0">
                    <a:pos x="T0" y="T1"/>
                  </a:cxn>
                  <a:cxn ang="0">
                    <a:pos x="T2" y="T3"/>
                  </a:cxn>
                </a:cxnLst>
                <a:rect l="0" t="0" r="r" b="b"/>
                <a:pathLst>
                  <a:path w="1" h="276">
                    <a:moveTo>
                      <a:pt x="0" y="0"/>
                    </a:moveTo>
                    <a:lnTo>
                      <a:pt x="1" y="276"/>
                    </a:lnTo>
                  </a:path>
                </a:pathLst>
              </a:custGeom>
              <a:noFill/>
              <a:ln w="9525"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87" name="Freeform 23"/>
              <p:cNvSpPr>
                <a:spLocks/>
              </p:cNvSpPr>
              <p:nvPr>
                <p:custDataLst>
                  <p:tags r:id="rId20"/>
                </p:custDataLst>
              </p:nvPr>
            </p:nvSpPr>
            <p:spPr bwMode="auto">
              <a:xfrm>
                <a:off x="7140575" y="4672013"/>
                <a:ext cx="158750" cy="31750"/>
              </a:xfrm>
              <a:custGeom>
                <a:avLst/>
                <a:gdLst>
                  <a:gd name="T0" fmla="*/ 100 w 100"/>
                  <a:gd name="T1" fmla="*/ 20 h 20"/>
                  <a:gd name="T2" fmla="*/ 40 w 100"/>
                  <a:gd name="T3" fmla="*/ 8 h 20"/>
                  <a:gd name="T4" fmla="*/ 0 w 100"/>
                  <a:gd name="T5" fmla="*/ 0 h 20"/>
                </a:gdLst>
                <a:ahLst/>
                <a:cxnLst>
                  <a:cxn ang="0">
                    <a:pos x="T0" y="T1"/>
                  </a:cxn>
                  <a:cxn ang="0">
                    <a:pos x="T2" y="T3"/>
                  </a:cxn>
                  <a:cxn ang="0">
                    <a:pos x="T4" y="T5"/>
                  </a:cxn>
                </a:cxnLst>
                <a:rect l="0" t="0" r="r" b="b"/>
                <a:pathLst>
                  <a:path w="100" h="20">
                    <a:moveTo>
                      <a:pt x="100" y="20"/>
                    </a:moveTo>
                    <a:cubicBezTo>
                      <a:pt x="68" y="4"/>
                      <a:pt x="97" y="16"/>
                      <a:pt x="40" y="8"/>
                    </a:cubicBezTo>
                    <a:cubicBezTo>
                      <a:pt x="27" y="6"/>
                      <a:pt x="0" y="0"/>
                      <a:pt x="0" y="0"/>
                    </a:cubicBezTo>
                  </a:path>
                </a:pathLst>
              </a:custGeom>
              <a:noFill/>
              <a:ln w="9525" cmpd="sng">
                <a:solidFill>
                  <a:srgbClr val="000000"/>
                </a:solidFill>
                <a:prstDash val="solid"/>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88" name="Freeform 24"/>
              <p:cNvSpPr>
                <a:spLocks/>
              </p:cNvSpPr>
              <p:nvPr>
                <p:custDataLst>
                  <p:tags r:id="rId21"/>
                </p:custDataLst>
              </p:nvPr>
            </p:nvSpPr>
            <p:spPr bwMode="auto">
              <a:xfrm>
                <a:off x="7537450" y="4513263"/>
                <a:ext cx="144463" cy="49212"/>
              </a:xfrm>
              <a:custGeom>
                <a:avLst/>
                <a:gdLst>
                  <a:gd name="T0" fmla="*/ 91 w 91"/>
                  <a:gd name="T1" fmla="*/ 31 h 31"/>
                  <a:gd name="T2" fmla="*/ 26 w 91"/>
                  <a:gd name="T3" fmla="*/ 1 h 31"/>
                  <a:gd name="T4" fmla="*/ 20 w 91"/>
                  <a:gd name="T5" fmla="*/ 22 h 31"/>
                  <a:gd name="T6" fmla="*/ 0 w 91"/>
                  <a:gd name="T7" fmla="*/ 26 h 31"/>
                </a:gdLst>
                <a:ahLst/>
                <a:cxnLst>
                  <a:cxn ang="0">
                    <a:pos x="T0" y="T1"/>
                  </a:cxn>
                  <a:cxn ang="0">
                    <a:pos x="T2" y="T3"/>
                  </a:cxn>
                  <a:cxn ang="0">
                    <a:pos x="T4" y="T5"/>
                  </a:cxn>
                  <a:cxn ang="0">
                    <a:pos x="T6" y="T7"/>
                  </a:cxn>
                </a:cxnLst>
                <a:rect l="0" t="0" r="r" b="b"/>
                <a:pathLst>
                  <a:path w="91" h="31">
                    <a:moveTo>
                      <a:pt x="91" y="31"/>
                    </a:moveTo>
                    <a:cubicBezTo>
                      <a:pt x="74" y="24"/>
                      <a:pt x="45" y="3"/>
                      <a:pt x="26" y="1"/>
                    </a:cubicBezTo>
                    <a:cubicBezTo>
                      <a:pt x="21" y="0"/>
                      <a:pt x="20" y="22"/>
                      <a:pt x="20" y="22"/>
                    </a:cubicBezTo>
                    <a:cubicBezTo>
                      <a:pt x="4" y="26"/>
                      <a:pt x="10" y="25"/>
                      <a:pt x="0" y="26"/>
                    </a:cubicBezTo>
                  </a:path>
                </a:pathLst>
              </a:custGeom>
              <a:noFill/>
              <a:ln w="9525" cmpd="sng">
                <a:solidFill>
                  <a:srgbClr val="000000"/>
                </a:solidFill>
                <a:prstDash val="solid"/>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89" name="Freeform 25"/>
              <p:cNvSpPr>
                <a:spLocks/>
              </p:cNvSpPr>
              <p:nvPr>
                <p:custDataLst>
                  <p:tags r:id="rId22"/>
                </p:custDataLst>
              </p:nvPr>
            </p:nvSpPr>
            <p:spPr bwMode="auto">
              <a:xfrm>
                <a:off x="6791325" y="4362450"/>
                <a:ext cx="76200" cy="38100"/>
              </a:xfrm>
              <a:custGeom>
                <a:avLst/>
                <a:gdLst>
                  <a:gd name="T0" fmla="*/ 48 w 48"/>
                  <a:gd name="T1" fmla="*/ 0 h 24"/>
                  <a:gd name="T2" fmla="*/ 24 w 48"/>
                  <a:gd name="T3" fmla="*/ 8 h 24"/>
                  <a:gd name="T4" fmla="*/ 0 w 48"/>
                  <a:gd name="T5" fmla="*/ 24 h 24"/>
                </a:gdLst>
                <a:ahLst/>
                <a:cxnLst>
                  <a:cxn ang="0">
                    <a:pos x="T0" y="T1"/>
                  </a:cxn>
                  <a:cxn ang="0">
                    <a:pos x="T2" y="T3"/>
                  </a:cxn>
                  <a:cxn ang="0">
                    <a:pos x="T4" y="T5"/>
                  </a:cxn>
                </a:cxnLst>
                <a:rect l="0" t="0" r="r" b="b"/>
                <a:pathLst>
                  <a:path w="48" h="24">
                    <a:moveTo>
                      <a:pt x="48" y="0"/>
                    </a:moveTo>
                    <a:cubicBezTo>
                      <a:pt x="40" y="3"/>
                      <a:pt x="32" y="5"/>
                      <a:pt x="24" y="8"/>
                    </a:cubicBezTo>
                    <a:cubicBezTo>
                      <a:pt x="15" y="11"/>
                      <a:pt x="0" y="24"/>
                      <a:pt x="0" y="24"/>
                    </a:cubicBezTo>
                  </a:path>
                </a:pathLst>
              </a:custGeom>
              <a:noFill/>
              <a:ln w="9525" cmpd="sng">
                <a:solidFill>
                  <a:srgbClr val="000000"/>
                </a:solidFill>
                <a:prstDash val="solid"/>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90" name="Freeform 26"/>
              <p:cNvSpPr>
                <a:spLocks/>
              </p:cNvSpPr>
              <p:nvPr>
                <p:custDataLst>
                  <p:tags r:id="rId23"/>
                </p:custDataLst>
              </p:nvPr>
            </p:nvSpPr>
            <p:spPr bwMode="auto">
              <a:xfrm>
                <a:off x="6638925" y="3981450"/>
                <a:ext cx="38100" cy="82550"/>
              </a:xfrm>
              <a:custGeom>
                <a:avLst/>
                <a:gdLst>
                  <a:gd name="T0" fmla="*/ 0 w 24"/>
                  <a:gd name="T1" fmla="*/ 0 h 52"/>
                  <a:gd name="T2" fmla="*/ 24 w 24"/>
                  <a:gd name="T3" fmla="*/ 52 h 52"/>
                </a:gdLst>
                <a:ahLst/>
                <a:cxnLst>
                  <a:cxn ang="0">
                    <a:pos x="T0" y="T1"/>
                  </a:cxn>
                  <a:cxn ang="0">
                    <a:pos x="T2" y="T3"/>
                  </a:cxn>
                </a:cxnLst>
                <a:rect l="0" t="0" r="r" b="b"/>
                <a:pathLst>
                  <a:path w="24" h="52">
                    <a:moveTo>
                      <a:pt x="0" y="0"/>
                    </a:moveTo>
                    <a:cubicBezTo>
                      <a:pt x="10" y="15"/>
                      <a:pt x="20" y="34"/>
                      <a:pt x="24" y="52"/>
                    </a:cubicBezTo>
                  </a:path>
                </a:pathLst>
              </a:custGeom>
              <a:noFill/>
              <a:ln w="9525" cmpd="sng">
                <a:solidFill>
                  <a:srgbClr val="000000"/>
                </a:solidFill>
                <a:prstDash val="solid"/>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91" name="Freeform 27"/>
              <p:cNvSpPr>
                <a:spLocks/>
              </p:cNvSpPr>
              <p:nvPr>
                <p:custDataLst>
                  <p:tags r:id="rId24"/>
                </p:custDataLst>
              </p:nvPr>
            </p:nvSpPr>
            <p:spPr bwMode="auto">
              <a:xfrm>
                <a:off x="7243763" y="3965575"/>
                <a:ext cx="7937" cy="93663"/>
              </a:xfrm>
              <a:custGeom>
                <a:avLst/>
                <a:gdLst>
                  <a:gd name="T0" fmla="*/ 0 w 5"/>
                  <a:gd name="T1" fmla="*/ 0 h 59"/>
                  <a:gd name="T2" fmla="*/ 5 w 5"/>
                  <a:gd name="T3" fmla="*/ 59 h 59"/>
                </a:gdLst>
                <a:ahLst/>
                <a:cxnLst>
                  <a:cxn ang="0">
                    <a:pos x="T0" y="T1"/>
                  </a:cxn>
                  <a:cxn ang="0">
                    <a:pos x="T2" y="T3"/>
                  </a:cxn>
                </a:cxnLst>
                <a:rect l="0" t="0" r="r" b="b"/>
                <a:pathLst>
                  <a:path w="5" h="59">
                    <a:moveTo>
                      <a:pt x="0" y="0"/>
                    </a:moveTo>
                    <a:cubicBezTo>
                      <a:pt x="4" y="23"/>
                      <a:pt x="3" y="37"/>
                      <a:pt x="5" y="59"/>
                    </a:cubicBezTo>
                  </a:path>
                </a:pathLst>
              </a:custGeom>
              <a:noFill/>
              <a:ln w="9525" cmpd="sng">
                <a:solidFill>
                  <a:srgbClr val="000000"/>
                </a:solidFill>
                <a:prstDash val="solid"/>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92" name="Freeform 28"/>
              <p:cNvSpPr>
                <a:spLocks/>
              </p:cNvSpPr>
              <p:nvPr>
                <p:custDataLst>
                  <p:tags r:id="rId25"/>
                </p:custDataLst>
              </p:nvPr>
            </p:nvSpPr>
            <p:spPr bwMode="auto">
              <a:xfrm rot="18388895">
                <a:off x="6461125" y="4159250"/>
                <a:ext cx="12700" cy="114300"/>
              </a:xfrm>
              <a:custGeom>
                <a:avLst/>
                <a:gdLst>
                  <a:gd name="T0" fmla="*/ 0 w 8"/>
                  <a:gd name="T1" fmla="*/ 0 h 72"/>
                  <a:gd name="T2" fmla="*/ 0 w 8"/>
                  <a:gd name="T3" fmla="*/ 72 h 72"/>
                </a:gdLst>
                <a:ahLst/>
                <a:cxnLst>
                  <a:cxn ang="0">
                    <a:pos x="T0" y="T1"/>
                  </a:cxn>
                  <a:cxn ang="0">
                    <a:pos x="T2" y="T3"/>
                  </a:cxn>
                </a:cxnLst>
                <a:rect l="0" t="0" r="r" b="b"/>
                <a:pathLst>
                  <a:path w="8" h="72">
                    <a:moveTo>
                      <a:pt x="0" y="0"/>
                    </a:moveTo>
                    <a:cubicBezTo>
                      <a:pt x="8" y="24"/>
                      <a:pt x="0" y="47"/>
                      <a:pt x="0" y="72"/>
                    </a:cubicBezTo>
                  </a:path>
                </a:pathLst>
              </a:custGeom>
              <a:noFill/>
              <a:ln w="9525" cmpd="sng">
                <a:solidFill>
                  <a:srgbClr val="000000"/>
                </a:solidFill>
                <a:prstDash val="solid"/>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93" name="Freeform 29"/>
              <p:cNvSpPr>
                <a:spLocks/>
              </p:cNvSpPr>
              <p:nvPr>
                <p:custDataLst>
                  <p:tags r:id="rId26"/>
                </p:custDataLst>
              </p:nvPr>
            </p:nvSpPr>
            <p:spPr bwMode="auto">
              <a:xfrm>
                <a:off x="6410325" y="4362450"/>
                <a:ext cx="6350" cy="82550"/>
              </a:xfrm>
              <a:custGeom>
                <a:avLst/>
                <a:gdLst>
                  <a:gd name="T0" fmla="*/ 4 w 4"/>
                  <a:gd name="T1" fmla="*/ 0 h 52"/>
                  <a:gd name="T2" fmla="*/ 0 w 4"/>
                  <a:gd name="T3" fmla="*/ 52 h 52"/>
                </a:gdLst>
                <a:ahLst/>
                <a:cxnLst>
                  <a:cxn ang="0">
                    <a:pos x="T0" y="T1"/>
                  </a:cxn>
                  <a:cxn ang="0">
                    <a:pos x="T2" y="T3"/>
                  </a:cxn>
                </a:cxnLst>
                <a:rect l="0" t="0" r="r" b="b"/>
                <a:pathLst>
                  <a:path w="4" h="52">
                    <a:moveTo>
                      <a:pt x="4" y="0"/>
                    </a:moveTo>
                    <a:cubicBezTo>
                      <a:pt x="3" y="17"/>
                      <a:pt x="0" y="52"/>
                      <a:pt x="0" y="52"/>
                    </a:cubicBezTo>
                  </a:path>
                </a:pathLst>
              </a:custGeom>
              <a:noFill/>
              <a:ln w="9525" cmpd="sng">
                <a:solidFill>
                  <a:srgbClr val="000000"/>
                </a:solidFill>
                <a:prstDash val="solid"/>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94" name="Freeform 30"/>
              <p:cNvSpPr>
                <a:spLocks/>
              </p:cNvSpPr>
              <p:nvPr>
                <p:custDataLst>
                  <p:tags r:id="rId27"/>
                </p:custDataLst>
              </p:nvPr>
            </p:nvSpPr>
            <p:spPr bwMode="auto">
              <a:xfrm>
                <a:off x="7775575" y="4095750"/>
                <a:ext cx="50800" cy="95250"/>
              </a:xfrm>
              <a:custGeom>
                <a:avLst/>
                <a:gdLst>
                  <a:gd name="T0" fmla="*/ 12 w 32"/>
                  <a:gd name="T1" fmla="*/ 0 h 60"/>
                  <a:gd name="T2" fmla="*/ 32 w 32"/>
                  <a:gd name="T3" fmla="*/ 60 h 60"/>
                </a:gdLst>
                <a:ahLst/>
                <a:cxnLst>
                  <a:cxn ang="0">
                    <a:pos x="T0" y="T1"/>
                  </a:cxn>
                  <a:cxn ang="0">
                    <a:pos x="T2" y="T3"/>
                  </a:cxn>
                </a:cxnLst>
                <a:rect l="0" t="0" r="r" b="b"/>
                <a:pathLst>
                  <a:path w="32" h="60">
                    <a:moveTo>
                      <a:pt x="12" y="0"/>
                    </a:moveTo>
                    <a:cubicBezTo>
                      <a:pt x="0" y="37"/>
                      <a:pt x="11" y="39"/>
                      <a:pt x="32" y="60"/>
                    </a:cubicBezTo>
                  </a:path>
                </a:pathLst>
              </a:custGeom>
              <a:noFill/>
              <a:ln w="9525" cmpd="sng">
                <a:solidFill>
                  <a:srgbClr val="000000"/>
                </a:solidFill>
                <a:prstDash val="solid"/>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95" name="Freeform 31"/>
              <p:cNvSpPr>
                <a:spLocks/>
              </p:cNvSpPr>
              <p:nvPr>
                <p:custDataLst>
                  <p:tags r:id="rId28"/>
                </p:custDataLst>
              </p:nvPr>
            </p:nvSpPr>
            <p:spPr bwMode="auto">
              <a:xfrm>
                <a:off x="7594600" y="4264025"/>
                <a:ext cx="25400" cy="98425"/>
              </a:xfrm>
              <a:custGeom>
                <a:avLst/>
                <a:gdLst>
                  <a:gd name="T0" fmla="*/ 6 w 16"/>
                  <a:gd name="T1" fmla="*/ 6 h 62"/>
                  <a:gd name="T2" fmla="*/ 2 w 16"/>
                  <a:gd name="T3" fmla="*/ 30 h 62"/>
                  <a:gd name="T4" fmla="*/ 2 w 16"/>
                  <a:gd name="T5" fmla="*/ 62 h 62"/>
                </a:gdLst>
                <a:ahLst/>
                <a:cxnLst>
                  <a:cxn ang="0">
                    <a:pos x="T0" y="T1"/>
                  </a:cxn>
                  <a:cxn ang="0">
                    <a:pos x="T2" y="T3"/>
                  </a:cxn>
                  <a:cxn ang="0">
                    <a:pos x="T4" y="T5"/>
                  </a:cxn>
                </a:cxnLst>
                <a:rect l="0" t="0" r="r" b="b"/>
                <a:pathLst>
                  <a:path w="16" h="62">
                    <a:moveTo>
                      <a:pt x="6" y="6"/>
                    </a:moveTo>
                    <a:cubicBezTo>
                      <a:pt x="16" y="35"/>
                      <a:pt x="7" y="0"/>
                      <a:pt x="2" y="30"/>
                    </a:cubicBezTo>
                    <a:cubicBezTo>
                      <a:pt x="0" y="40"/>
                      <a:pt x="2" y="51"/>
                      <a:pt x="2" y="62"/>
                    </a:cubicBezTo>
                  </a:path>
                </a:pathLst>
              </a:custGeom>
              <a:noFill/>
              <a:ln w="9525" cmpd="sng">
                <a:solidFill>
                  <a:srgbClr val="000000"/>
                </a:solidFill>
                <a:prstDash val="solid"/>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96" name="Freeform 32"/>
              <p:cNvSpPr>
                <a:spLocks/>
              </p:cNvSpPr>
              <p:nvPr>
                <p:custDataLst>
                  <p:tags r:id="rId29"/>
                </p:custDataLst>
              </p:nvPr>
            </p:nvSpPr>
            <p:spPr bwMode="auto">
              <a:xfrm>
                <a:off x="6130925" y="4311650"/>
                <a:ext cx="31750" cy="158750"/>
              </a:xfrm>
              <a:custGeom>
                <a:avLst/>
                <a:gdLst>
                  <a:gd name="T0" fmla="*/ 20 w 20"/>
                  <a:gd name="T1" fmla="*/ 0 h 100"/>
                  <a:gd name="T2" fmla="*/ 0 w 20"/>
                  <a:gd name="T3" fmla="*/ 40 h 100"/>
                  <a:gd name="T4" fmla="*/ 4 w 20"/>
                  <a:gd name="T5" fmla="*/ 68 h 100"/>
                  <a:gd name="T6" fmla="*/ 12 w 20"/>
                  <a:gd name="T7" fmla="*/ 100 h 100"/>
                </a:gdLst>
                <a:ahLst/>
                <a:cxnLst>
                  <a:cxn ang="0">
                    <a:pos x="T0" y="T1"/>
                  </a:cxn>
                  <a:cxn ang="0">
                    <a:pos x="T2" y="T3"/>
                  </a:cxn>
                  <a:cxn ang="0">
                    <a:pos x="T4" y="T5"/>
                  </a:cxn>
                  <a:cxn ang="0">
                    <a:pos x="T6" y="T7"/>
                  </a:cxn>
                </a:cxnLst>
                <a:rect l="0" t="0" r="r" b="b"/>
                <a:pathLst>
                  <a:path w="20" h="100">
                    <a:moveTo>
                      <a:pt x="20" y="0"/>
                    </a:moveTo>
                    <a:cubicBezTo>
                      <a:pt x="11" y="13"/>
                      <a:pt x="5" y="25"/>
                      <a:pt x="0" y="40"/>
                    </a:cubicBezTo>
                    <a:cubicBezTo>
                      <a:pt x="1" y="49"/>
                      <a:pt x="2" y="59"/>
                      <a:pt x="4" y="68"/>
                    </a:cubicBezTo>
                    <a:cubicBezTo>
                      <a:pt x="6" y="79"/>
                      <a:pt x="12" y="100"/>
                      <a:pt x="12" y="100"/>
                    </a:cubicBezTo>
                  </a:path>
                </a:pathLst>
              </a:custGeom>
              <a:noFill/>
              <a:ln w="9525" cmpd="sng">
                <a:solidFill>
                  <a:srgbClr val="000000"/>
                </a:solidFill>
                <a:prstDash val="solid"/>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97" name="Freeform 33"/>
              <p:cNvSpPr>
                <a:spLocks/>
              </p:cNvSpPr>
              <p:nvPr>
                <p:custDataLst>
                  <p:tags r:id="rId30"/>
                </p:custDataLst>
              </p:nvPr>
            </p:nvSpPr>
            <p:spPr bwMode="auto">
              <a:xfrm>
                <a:off x="6511925" y="5283200"/>
                <a:ext cx="190500" cy="57150"/>
              </a:xfrm>
              <a:custGeom>
                <a:avLst/>
                <a:gdLst>
                  <a:gd name="T0" fmla="*/ 120 w 120"/>
                  <a:gd name="T1" fmla="*/ 36 h 36"/>
                  <a:gd name="T2" fmla="*/ 84 w 120"/>
                  <a:gd name="T3" fmla="*/ 12 h 36"/>
                  <a:gd name="T4" fmla="*/ 56 w 120"/>
                  <a:gd name="T5" fmla="*/ 16 h 36"/>
                  <a:gd name="T6" fmla="*/ 0 w 120"/>
                  <a:gd name="T7" fmla="*/ 0 h 36"/>
                </a:gdLst>
                <a:ahLst/>
                <a:cxnLst>
                  <a:cxn ang="0">
                    <a:pos x="T0" y="T1"/>
                  </a:cxn>
                  <a:cxn ang="0">
                    <a:pos x="T2" y="T3"/>
                  </a:cxn>
                  <a:cxn ang="0">
                    <a:pos x="T4" y="T5"/>
                  </a:cxn>
                  <a:cxn ang="0">
                    <a:pos x="T6" y="T7"/>
                  </a:cxn>
                </a:cxnLst>
                <a:rect l="0" t="0" r="r" b="b"/>
                <a:pathLst>
                  <a:path w="120" h="36">
                    <a:moveTo>
                      <a:pt x="120" y="36"/>
                    </a:moveTo>
                    <a:cubicBezTo>
                      <a:pt x="107" y="27"/>
                      <a:pt x="99" y="17"/>
                      <a:pt x="84" y="12"/>
                    </a:cubicBezTo>
                    <a:cubicBezTo>
                      <a:pt x="75" y="13"/>
                      <a:pt x="65" y="17"/>
                      <a:pt x="56" y="16"/>
                    </a:cubicBezTo>
                    <a:cubicBezTo>
                      <a:pt x="37" y="15"/>
                      <a:pt x="19" y="0"/>
                      <a:pt x="0" y="0"/>
                    </a:cubicBezTo>
                  </a:path>
                </a:pathLst>
              </a:custGeom>
              <a:noFill/>
              <a:ln w="9525" cmpd="sng">
                <a:solidFill>
                  <a:srgbClr val="000000"/>
                </a:solidFill>
                <a:prstDash val="solid"/>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98" name="Freeform 34"/>
              <p:cNvSpPr>
                <a:spLocks/>
              </p:cNvSpPr>
              <p:nvPr>
                <p:custDataLst>
                  <p:tags r:id="rId31"/>
                </p:custDataLst>
              </p:nvPr>
            </p:nvSpPr>
            <p:spPr bwMode="auto">
              <a:xfrm>
                <a:off x="7318375" y="4806950"/>
                <a:ext cx="177800" cy="31750"/>
              </a:xfrm>
              <a:custGeom>
                <a:avLst/>
                <a:gdLst>
                  <a:gd name="T0" fmla="*/ 112 w 112"/>
                  <a:gd name="T1" fmla="*/ 20 h 20"/>
                  <a:gd name="T2" fmla="*/ 60 w 112"/>
                  <a:gd name="T3" fmla="*/ 12 h 20"/>
                  <a:gd name="T4" fmla="*/ 12 w 112"/>
                  <a:gd name="T5" fmla="*/ 4 h 20"/>
                  <a:gd name="T6" fmla="*/ 0 w 112"/>
                  <a:gd name="T7" fmla="*/ 0 h 20"/>
                </a:gdLst>
                <a:ahLst/>
                <a:cxnLst>
                  <a:cxn ang="0">
                    <a:pos x="T0" y="T1"/>
                  </a:cxn>
                  <a:cxn ang="0">
                    <a:pos x="T2" y="T3"/>
                  </a:cxn>
                  <a:cxn ang="0">
                    <a:pos x="T4" y="T5"/>
                  </a:cxn>
                  <a:cxn ang="0">
                    <a:pos x="T6" y="T7"/>
                  </a:cxn>
                </a:cxnLst>
                <a:rect l="0" t="0" r="r" b="b"/>
                <a:pathLst>
                  <a:path w="112" h="20">
                    <a:moveTo>
                      <a:pt x="112" y="20"/>
                    </a:moveTo>
                    <a:cubicBezTo>
                      <a:pt x="86" y="11"/>
                      <a:pt x="92" y="7"/>
                      <a:pt x="60" y="12"/>
                    </a:cubicBezTo>
                    <a:cubicBezTo>
                      <a:pt x="18" y="1"/>
                      <a:pt x="81" y="16"/>
                      <a:pt x="12" y="4"/>
                    </a:cubicBezTo>
                    <a:cubicBezTo>
                      <a:pt x="8" y="3"/>
                      <a:pt x="0" y="0"/>
                      <a:pt x="0" y="0"/>
                    </a:cubicBezTo>
                  </a:path>
                </a:pathLst>
              </a:custGeom>
              <a:noFill/>
              <a:ln w="9525" cmpd="sng">
                <a:solidFill>
                  <a:srgbClr val="000000"/>
                </a:solidFill>
                <a:prstDash val="solid"/>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99" name="Freeform 35" descr="Large confetti"/>
              <p:cNvSpPr>
                <a:spLocks/>
              </p:cNvSpPr>
              <p:nvPr>
                <p:custDataLst>
                  <p:tags r:id="rId32"/>
                </p:custDataLst>
              </p:nvPr>
            </p:nvSpPr>
            <p:spPr bwMode="auto">
              <a:xfrm>
                <a:off x="6448425" y="4649788"/>
                <a:ext cx="133350" cy="42862"/>
              </a:xfrm>
              <a:custGeom>
                <a:avLst/>
                <a:gdLst>
                  <a:gd name="T0" fmla="*/ 0 w 84"/>
                  <a:gd name="T1" fmla="*/ 11 h 27"/>
                  <a:gd name="T2" fmla="*/ 36 w 84"/>
                  <a:gd name="T3" fmla="*/ 7 h 27"/>
                  <a:gd name="T4" fmla="*/ 64 w 84"/>
                  <a:gd name="T5" fmla="*/ 23 h 27"/>
                  <a:gd name="T6" fmla="*/ 84 w 84"/>
                  <a:gd name="T7" fmla="*/ 27 h 27"/>
                </a:gdLst>
                <a:ahLst/>
                <a:cxnLst>
                  <a:cxn ang="0">
                    <a:pos x="T0" y="T1"/>
                  </a:cxn>
                  <a:cxn ang="0">
                    <a:pos x="T2" y="T3"/>
                  </a:cxn>
                  <a:cxn ang="0">
                    <a:pos x="T4" y="T5"/>
                  </a:cxn>
                  <a:cxn ang="0">
                    <a:pos x="T6" y="T7"/>
                  </a:cxn>
                </a:cxnLst>
                <a:rect l="0" t="0" r="r" b="b"/>
                <a:pathLst>
                  <a:path w="84" h="27">
                    <a:moveTo>
                      <a:pt x="0" y="11"/>
                    </a:moveTo>
                    <a:cubicBezTo>
                      <a:pt x="28" y="2"/>
                      <a:pt x="16" y="0"/>
                      <a:pt x="36" y="7"/>
                    </a:cubicBezTo>
                    <a:cubicBezTo>
                      <a:pt x="51" y="22"/>
                      <a:pt x="43" y="18"/>
                      <a:pt x="64" y="23"/>
                    </a:cubicBezTo>
                    <a:cubicBezTo>
                      <a:pt x="71" y="24"/>
                      <a:pt x="84" y="27"/>
                      <a:pt x="84" y="27"/>
                    </a:cubicBezTo>
                  </a:path>
                </a:pathLst>
              </a:custGeom>
              <a:noFill/>
              <a:ln w="9525" cap="flat" cmpd="sng">
                <a:solidFill>
                  <a:srgbClr val="FFFFFF"/>
                </a:solidFill>
                <a:prstDash val="solid"/>
                <a:round/>
                <a:headEnd type="none" w="med" len="med"/>
                <a:tailEnd type="none" w="med" len="med"/>
              </a:ln>
              <a:effectLst/>
              <a:extLst>
                <a:ext uri="{909E8E84-426E-40DD-AFC4-6F175D3DCCD1}">
                  <a14:hiddenFill xmlns:a14="http://schemas.microsoft.com/office/drawing/2010/main">
                    <a:pattFill prst="lgConfetti">
                      <a:fgClr>
                        <a:srgbClr val="CC6600"/>
                      </a:fgClr>
                      <a:bgClr>
                        <a:srgbClr val="993300"/>
                      </a:bgClr>
                    </a:patt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200" name="Freeform 36" descr="Large confetti"/>
              <p:cNvSpPr>
                <a:spLocks/>
              </p:cNvSpPr>
              <p:nvPr>
                <p:custDataLst>
                  <p:tags r:id="rId33"/>
                </p:custDataLst>
              </p:nvPr>
            </p:nvSpPr>
            <p:spPr bwMode="auto">
              <a:xfrm>
                <a:off x="6867525" y="4806950"/>
                <a:ext cx="133350" cy="44450"/>
              </a:xfrm>
              <a:custGeom>
                <a:avLst/>
                <a:gdLst>
                  <a:gd name="T0" fmla="*/ 84 w 84"/>
                  <a:gd name="T1" fmla="*/ 28 h 28"/>
                  <a:gd name="T2" fmla="*/ 0 w 84"/>
                  <a:gd name="T3" fmla="*/ 0 h 28"/>
                </a:gdLst>
                <a:ahLst/>
                <a:cxnLst>
                  <a:cxn ang="0">
                    <a:pos x="T0" y="T1"/>
                  </a:cxn>
                  <a:cxn ang="0">
                    <a:pos x="T2" y="T3"/>
                  </a:cxn>
                </a:cxnLst>
                <a:rect l="0" t="0" r="r" b="b"/>
                <a:pathLst>
                  <a:path w="84" h="28">
                    <a:moveTo>
                      <a:pt x="84" y="28"/>
                    </a:moveTo>
                    <a:cubicBezTo>
                      <a:pt x="54" y="8"/>
                      <a:pt x="39" y="0"/>
                      <a:pt x="0" y="0"/>
                    </a:cubicBezTo>
                  </a:path>
                </a:pathLst>
              </a:custGeom>
              <a:noFill/>
              <a:ln w="9525" cap="flat" cmpd="sng">
                <a:solidFill>
                  <a:srgbClr val="FFFFFF"/>
                </a:solidFill>
                <a:prstDash val="solid"/>
                <a:round/>
                <a:headEnd type="none" w="med" len="med"/>
                <a:tailEnd type="none" w="med" len="med"/>
              </a:ln>
              <a:effectLst/>
              <a:extLst>
                <a:ext uri="{909E8E84-426E-40DD-AFC4-6F175D3DCCD1}">
                  <a14:hiddenFill xmlns:a14="http://schemas.microsoft.com/office/drawing/2010/main">
                    <a:pattFill prst="lgConfetti">
                      <a:fgClr>
                        <a:srgbClr val="CC6600"/>
                      </a:fgClr>
                      <a:bgClr>
                        <a:srgbClr val="993300"/>
                      </a:bgClr>
                    </a:patt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201" name="Oval 72"/>
              <p:cNvSpPr>
                <a:spLocks noChangeArrowheads="1"/>
              </p:cNvSpPr>
              <p:nvPr/>
            </p:nvSpPr>
            <p:spPr bwMode="auto">
              <a:xfrm>
                <a:off x="8716963" y="3760788"/>
                <a:ext cx="14287" cy="14287"/>
              </a:xfrm>
              <a:prstGeom prst="ellipse">
                <a:avLst/>
              </a:prstGeom>
              <a:solidFill>
                <a:srgbClr val="E6E6E6"/>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02" name="Line 73"/>
              <p:cNvSpPr>
                <a:spLocks noChangeShapeType="1"/>
              </p:cNvSpPr>
              <p:nvPr>
                <p:custDataLst>
                  <p:tags r:id="rId34"/>
                </p:custDataLst>
              </p:nvPr>
            </p:nvSpPr>
            <p:spPr bwMode="auto">
              <a:xfrm rot="17151094" flipV="1">
                <a:off x="7421563" y="4189412"/>
                <a:ext cx="7938" cy="423863"/>
              </a:xfrm>
              <a:prstGeom prst="line">
                <a:avLst/>
              </a:prstGeom>
              <a:noFill/>
              <a:ln w="38100">
                <a:solidFill>
                  <a:srgbClr val="996633"/>
                </a:solidFill>
                <a:prstDash val="sysDot"/>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03" name="Line 74"/>
              <p:cNvSpPr>
                <a:spLocks noChangeShapeType="1"/>
              </p:cNvSpPr>
              <p:nvPr>
                <p:custDataLst>
                  <p:tags r:id="rId35"/>
                </p:custDataLst>
              </p:nvPr>
            </p:nvSpPr>
            <p:spPr bwMode="auto">
              <a:xfrm rot="17151094" flipH="1" flipV="1">
                <a:off x="7317582" y="4279106"/>
                <a:ext cx="196850" cy="544513"/>
              </a:xfrm>
              <a:prstGeom prst="line">
                <a:avLst/>
              </a:prstGeom>
              <a:noFill/>
              <a:ln w="38100">
                <a:solidFill>
                  <a:srgbClr val="996633"/>
                </a:solidFill>
                <a:prstDash val="sysDot"/>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04" name="Line 75"/>
              <p:cNvSpPr>
                <a:spLocks noChangeShapeType="1"/>
              </p:cNvSpPr>
              <p:nvPr>
                <p:custDataLst>
                  <p:tags r:id="rId36"/>
                </p:custDataLst>
              </p:nvPr>
            </p:nvSpPr>
            <p:spPr bwMode="auto">
              <a:xfrm rot="17151094">
                <a:off x="7375525" y="4198938"/>
                <a:ext cx="46037" cy="515938"/>
              </a:xfrm>
              <a:prstGeom prst="line">
                <a:avLst/>
              </a:prstGeom>
              <a:noFill/>
              <a:ln w="38100">
                <a:solidFill>
                  <a:srgbClr val="996633"/>
                </a:solidFill>
                <a:prstDash val="sysDot"/>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05" name="Line 76"/>
              <p:cNvSpPr>
                <a:spLocks noChangeShapeType="1"/>
              </p:cNvSpPr>
              <p:nvPr>
                <p:custDataLst>
                  <p:tags r:id="rId37"/>
                </p:custDataLst>
              </p:nvPr>
            </p:nvSpPr>
            <p:spPr bwMode="auto">
              <a:xfrm rot="17151094">
                <a:off x="7322344" y="4267994"/>
                <a:ext cx="119063" cy="460375"/>
              </a:xfrm>
              <a:prstGeom prst="line">
                <a:avLst/>
              </a:prstGeom>
              <a:noFill/>
              <a:ln w="38100">
                <a:solidFill>
                  <a:srgbClr val="996633"/>
                </a:solidFill>
                <a:prstDash val="sysDot"/>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06" name="AutoShape 77"/>
              <p:cNvSpPr>
                <a:spLocks noChangeArrowheads="1"/>
              </p:cNvSpPr>
              <p:nvPr>
                <p:custDataLst>
                  <p:tags r:id="rId38"/>
                </p:custDataLst>
              </p:nvPr>
            </p:nvSpPr>
            <p:spPr bwMode="auto">
              <a:xfrm rot="16170618" flipV="1">
                <a:off x="7689850" y="4354513"/>
                <a:ext cx="179388" cy="290512"/>
              </a:xfrm>
              <a:custGeom>
                <a:avLst/>
                <a:gdLst>
                  <a:gd name="G0" fmla="+- 3954 0 0"/>
                  <a:gd name="G1" fmla="+- 21600 0 3954"/>
                  <a:gd name="G2" fmla="*/ 3954 1 2"/>
                  <a:gd name="G3" fmla="+- 21600 0 G2"/>
                  <a:gd name="G4" fmla="+/ 3954 21600 2"/>
                  <a:gd name="G5" fmla="+/ G1 0 2"/>
                  <a:gd name="G6" fmla="*/ 21600 21600 3954"/>
                  <a:gd name="G7" fmla="*/ G6 1 2"/>
                  <a:gd name="G8" fmla="+- 21600 0 G7"/>
                  <a:gd name="G9" fmla="*/ 21600 1 2"/>
                  <a:gd name="G10" fmla="+- 3954 0 G9"/>
                  <a:gd name="G11" fmla="?: G10 G8 0"/>
                  <a:gd name="G12" fmla="?: G10 G7 21600"/>
                  <a:gd name="T0" fmla="*/ 19623 w 21600"/>
                  <a:gd name="T1" fmla="*/ 10800 h 21600"/>
                  <a:gd name="T2" fmla="*/ 10800 w 21600"/>
                  <a:gd name="T3" fmla="*/ 21600 h 21600"/>
                  <a:gd name="T4" fmla="*/ 1977 w 21600"/>
                  <a:gd name="T5" fmla="*/ 10800 h 21600"/>
                  <a:gd name="T6" fmla="*/ 10800 w 21600"/>
                  <a:gd name="T7" fmla="*/ 0 h 21600"/>
                  <a:gd name="T8" fmla="*/ 3777 w 21600"/>
                  <a:gd name="T9" fmla="*/ 3777 h 21600"/>
                  <a:gd name="T10" fmla="*/ 17823 w 21600"/>
                  <a:gd name="T11" fmla="*/ 17823 h 21600"/>
                </a:gdLst>
                <a:ahLst/>
                <a:cxnLst>
                  <a:cxn ang="0">
                    <a:pos x="T0" y="T1"/>
                  </a:cxn>
                  <a:cxn ang="0">
                    <a:pos x="T2" y="T3"/>
                  </a:cxn>
                  <a:cxn ang="0">
                    <a:pos x="T4" y="T5"/>
                  </a:cxn>
                  <a:cxn ang="0">
                    <a:pos x="T6" y="T7"/>
                  </a:cxn>
                </a:cxnLst>
                <a:rect l="T8" t="T9" r="T10" b="T11"/>
                <a:pathLst>
                  <a:path w="21600" h="21600">
                    <a:moveTo>
                      <a:pt x="0" y="0"/>
                    </a:moveTo>
                    <a:lnTo>
                      <a:pt x="3954" y="21600"/>
                    </a:lnTo>
                    <a:lnTo>
                      <a:pt x="17646" y="21600"/>
                    </a:lnTo>
                    <a:lnTo>
                      <a:pt x="21600" y="0"/>
                    </a:lnTo>
                    <a:close/>
                  </a:path>
                </a:pathLst>
              </a:custGeom>
              <a:gradFill rotWithShape="0">
                <a:gsLst>
                  <a:gs pos="0">
                    <a:srgbClr val="0066CC">
                      <a:gamma/>
                      <a:shade val="48627"/>
                      <a:invGamma/>
                    </a:srgbClr>
                  </a:gs>
                  <a:gs pos="50000">
                    <a:srgbClr val="0066CC"/>
                  </a:gs>
                  <a:gs pos="100000">
                    <a:srgbClr val="0066CC">
                      <a:gamma/>
                      <a:shade val="48627"/>
                      <a:invGamma/>
                    </a:srgbClr>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07" name="Rectangle 78"/>
              <p:cNvSpPr>
                <a:spLocks noChangeArrowheads="1"/>
              </p:cNvSpPr>
              <p:nvPr>
                <p:custDataLst>
                  <p:tags r:id="rId39"/>
                </p:custDataLst>
              </p:nvPr>
            </p:nvSpPr>
            <p:spPr bwMode="auto">
              <a:xfrm rot="16229014">
                <a:off x="7972425" y="4318000"/>
                <a:ext cx="230188" cy="357188"/>
              </a:xfrm>
              <a:prstGeom prst="rect">
                <a:avLst/>
              </a:prstGeom>
              <a:gradFill rotWithShape="0">
                <a:gsLst>
                  <a:gs pos="0">
                    <a:srgbClr val="0066CC"/>
                  </a:gs>
                  <a:gs pos="50000">
                    <a:srgbClr val="0066CC">
                      <a:gamma/>
                      <a:tint val="66667"/>
                      <a:invGamma/>
                    </a:srgbClr>
                  </a:gs>
                  <a:gs pos="100000">
                    <a:srgbClr val="0066CC"/>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sp>
        <p:nvSpPr>
          <p:cNvPr id="21507" name="Right Arrow 21506"/>
          <p:cNvSpPr/>
          <p:nvPr/>
        </p:nvSpPr>
        <p:spPr>
          <a:xfrm>
            <a:off x="2045950" y="5700072"/>
            <a:ext cx="1190192" cy="420631"/>
          </a:xfrm>
          <a:prstGeom prst="rightArrow">
            <a:avLst>
              <a:gd name="adj1" fmla="val 34189"/>
              <a:gd name="adj2" fmla="val 50000"/>
            </a:avLst>
          </a:prstGeom>
          <a:solidFill>
            <a:srgbClr val="C00000"/>
          </a:solidFill>
          <a:ln w="12700">
            <a:solidFill>
              <a:srgbClr val="FF0000"/>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p:cNvSpPr txBox="1"/>
          <p:nvPr/>
        </p:nvSpPr>
        <p:spPr>
          <a:xfrm>
            <a:off x="5361082" y="5798403"/>
            <a:ext cx="2714450" cy="707886"/>
          </a:xfrm>
          <a:prstGeom prst="rect">
            <a:avLst/>
          </a:prstGeom>
          <a:noFill/>
        </p:spPr>
        <p:txBody>
          <a:bodyPr wrap="square" rtlCol="0">
            <a:spAutoFit/>
          </a:bodyPr>
          <a:lstStyle/>
          <a:p>
            <a:pPr algn="ctr"/>
            <a:r>
              <a:rPr lang="en-US" sz="2000" i="1" dirty="0"/>
              <a:t>A</a:t>
            </a:r>
            <a:r>
              <a:rPr lang="en-US" sz="2000" i="1" dirty="0" smtClean="0"/>
              <a:t>brasive blasting also cleans reinforcing steel</a:t>
            </a:r>
            <a:endParaRPr lang="en-US" sz="2000" i="1" dirty="0"/>
          </a:p>
        </p:txBody>
      </p:sp>
      <p:sp>
        <p:nvSpPr>
          <p:cNvPr id="86" name="TextBox 85"/>
          <p:cNvSpPr txBox="1"/>
          <p:nvPr/>
        </p:nvSpPr>
        <p:spPr>
          <a:xfrm>
            <a:off x="897358" y="2286000"/>
            <a:ext cx="4677568" cy="2277547"/>
          </a:xfrm>
          <a:prstGeom prst="rect">
            <a:avLst/>
          </a:prstGeom>
          <a:noFill/>
        </p:spPr>
        <p:txBody>
          <a:bodyPr wrap="square" rtlCol="0">
            <a:spAutoFit/>
          </a:bodyPr>
          <a:lstStyle/>
          <a:p>
            <a:pPr marL="285750" indent="-285750">
              <a:spcAft>
                <a:spcPts val="600"/>
              </a:spcAft>
              <a:buFont typeface="Arial" panose="020B0604020202020204" pitchFamily="34" charset="0"/>
              <a:buChar char="•"/>
            </a:pPr>
            <a:r>
              <a:rPr lang="en-US" sz="1600" dirty="0" smtClean="0"/>
              <a:t>Abrasive blasting (sandblasting dry/wet)</a:t>
            </a:r>
          </a:p>
          <a:p>
            <a:pPr marL="285750" indent="-285750">
              <a:spcAft>
                <a:spcPts val="600"/>
              </a:spcAft>
              <a:buFont typeface="Arial" panose="020B0604020202020204" pitchFamily="34" charset="0"/>
              <a:buChar char="•"/>
            </a:pPr>
            <a:r>
              <a:rPr lang="en-US" sz="1600" dirty="0" smtClean="0"/>
              <a:t>Abrasive blasting (shot-blasting)</a:t>
            </a:r>
          </a:p>
          <a:p>
            <a:pPr marL="285750" indent="-285750">
              <a:spcAft>
                <a:spcPts val="600"/>
              </a:spcAft>
              <a:buFont typeface="Arial" panose="020B0604020202020204" pitchFamily="34" charset="0"/>
              <a:buChar char="•"/>
            </a:pPr>
            <a:r>
              <a:rPr lang="en-US" sz="1600" dirty="0" smtClean="0"/>
              <a:t>Wire brushing</a:t>
            </a:r>
          </a:p>
          <a:p>
            <a:pPr marL="285750" indent="-285750">
              <a:spcAft>
                <a:spcPts val="600"/>
              </a:spcAft>
              <a:buFont typeface="Arial" panose="020B0604020202020204" pitchFamily="34" charset="0"/>
              <a:buChar char="•"/>
            </a:pPr>
            <a:r>
              <a:rPr lang="en-US" sz="1600" dirty="0" smtClean="0"/>
              <a:t>Low-pressure water blasting (w/ abrasives)</a:t>
            </a:r>
          </a:p>
          <a:p>
            <a:pPr marL="285750" indent="-285750">
              <a:spcAft>
                <a:spcPts val="600"/>
              </a:spcAft>
              <a:buFont typeface="Arial" panose="020B0604020202020204" pitchFamily="34" charset="0"/>
              <a:buChar char="•"/>
            </a:pPr>
            <a:r>
              <a:rPr lang="en-US" sz="1600" dirty="0" smtClean="0"/>
              <a:t>Low-pressure </a:t>
            </a:r>
            <a:r>
              <a:rPr lang="en-US" sz="1600" dirty="0"/>
              <a:t>water blasting (</a:t>
            </a:r>
            <a:r>
              <a:rPr lang="en-US" sz="1600" dirty="0" smtClean="0"/>
              <a:t>w/o </a:t>
            </a:r>
            <a:r>
              <a:rPr lang="en-US" sz="1600" dirty="0"/>
              <a:t>abrasives</a:t>
            </a:r>
            <a:r>
              <a:rPr lang="en-US" sz="1600" dirty="0" smtClean="0"/>
              <a:t>)</a:t>
            </a:r>
          </a:p>
          <a:p>
            <a:pPr marL="285750" indent="-285750">
              <a:spcAft>
                <a:spcPts val="600"/>
              </a:spcAft>
              <a:buFont typeface="Arial" panose="020B0604020202020204" pitchFamily="34" charset="0"/>
              <a:buChar char="•"/>
            </a:pPr>
            <a:r>
              <a:rPr lang="en-US" sz="1600" dirty="0" smtClean="0"/>
              <a:t>Chemical cleaning</a:t>
            </a:r>
          </a:p>
          <a:p>
            <a:pPr marL="285750" indent="-285750">
              <a:spcAft>
                <a:spcPts val="600"/>
              </a:spcAft>
              <a:buFont typeface="Arial" panose="020B0604020202020204" pitchFamily="34" charset="0"/>
              <a:buChar char="•"/>
            </a:pPr>
            <a:r>
              <a:rPr lang="en-US" sz="1600" dirty="0" smtClean="0"/>
              <a:t>Acid etching</a:t>
            </a:r>
          </a:p>
        </p:txBody>
      </p:sp>
      <p:sp>
        <p:nvSpPr>
          <p:cNvPr id="87" name="Rectangle 86"/>
          <p:cNvSpPr/>
          <p:nvPr/>
        </p:nvSpPr>
        <p:spPr>
          <a:xfrm>
            <a:off x="343125" y="1906452"/>
            <a:ext cx="5984908" cy="369332"/>
          </a:xfrm>
          <a:prstGeom prst="rect">
            <a:avLst/>
          </a:prstGeom>
        </p:spPr>
        <p:txBody>
          <a:bodyPr wrap="none">
            <a:spAutoFit/>
          </a:bodyPr>
          <a:lstStyle/>
          <a:p>
            <a:r>
              <a:rPr lang="en-US" b="1" dirty="0"/>
              <a:t>Proper surface preparation </a:t>
            </a:r>
            <a:r>
              <a:rPr lang="en-US" b="1" dirty="0" smtClean="0"/>
              <a:t>is critical can and </a:t>
            </a:r>
            <a:r>
              <a:rPr lang="en-US" b="1" dirty="0"/>
              <a:t>be achieved by:</a:t>
            </a:r>
          </a:p>
        </p:txBody>
      </p:sp>
      <p:sp>
        <p:nvSpPr>
          <p:cNvPr id="88" name="TextBox 87"/>
          <p:cNvSpPr txBox="1"/>
          <p:nvPr/>
        </p:nvSpPr>
        <p:spPr>
          <a:xfrm>
            <a:off x="850900" y="1159846"/>
            <a:ext cx="8216900" cy="523220"/>
          </a:xfrm>
          <a:prstGeom prst="rect">
            <a:avLst/>
          </a:prstGeom>
          <a:noFill/>
        </p:spPr>
        <p:txBody>
          <a:bodyPr wrap="square" rtlCol="0">
            <a:spAutoFit/>
          </a:bodyPr>
          <a:lstStyle/>
          <a:p>
            <a:r>
              <a:rPr lang="en-US" sz="2800" dirty="0" smtClean="0"/>
              <a:t>Verify that the substrate is correctly prepared.</a:t>
            </a:r>
            <a:endParaRPr lang="en-US" sz="2800" dirty="0"/>
          </a:p>
        </p:txBody>
      </p:sp>
    </p:spTree>
    <p:custDataLst>
      <p:tags r:id="rId1"/>
    </p:custDataLst>
    <p:extLst>
      <p:ext uri="{BB962C8B-B14F-4D97-AF65-F5344CB8AC3E}">
        <p14:creationId xmlns:p14="http://schemas.microsoft.com/office/powerpoint/2010/main" val="41797273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7"/>
                                        </p:tgtEl>
                                        <p:attrNameLst>
                                          <p:attrName>style.visibility</p:attrName>
                                        </p:attrNameLst>
                                      </p:cBhvr>
                                      <p:to>
                                        <p:strVal val="visible"/>
                                      </p:to>
                                    </p:set>
                                    <p:animEffect transition="in" filter="fade">
                                      <p:cBhvr>
                                        <p:cTn id="7" dur="1000"/>
                                        <p:tgtEl>
                                          <p:spTgt spid="8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6"/>
                                        </p:tgtEl>
                                        <p:attrNameLst>
                                          <p:attrName>style.visibility</p:attrName>
                                        </p:attrNameLst>
                                      </p:cBhvr>
                                      <p:to>
                                        <p:strVal val="visible"/>
                                      </p:to>
                                    </p:set>
                                    <p:animEffect transition="in" filter="fade">
                                      <p:cBhvr>
                                        <p:cTn id="10" dur="1000"/>
                                        <p:tgtEl>
                                          <p:spTgt spid="86"/>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1000"/>
                                        <p:tgtEl>
                                          <p:spTgt spid="6"/>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21507"/>
                                        </p:tgtEl>
                                        <p:attrNameLst>
                                          <p:attrName>style.visibility</p:attrName>
                                        </p:attrNameLst>
                                      </p:cBhvr>
                                      <p:to>
                                        <p:strVal val="visible"/>
                                      </p:to>
                                    </p:set>
                                    <p:animEffect transition="in" filter="fade">
                                      <p:cBhvr>
                                        <p:cTn id="18" dur="1000"/>
                                        <p:tgtEl>
                                          <p:spTgt spid="21507"/>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1000"/>
                                        <p:tgtEl>
                                          <p:spTgt spid="8"/>
                                        </p:tgtEl>
                                      </p:cBhvr>
                                    </p:animEffect>
                                  </p:childTnLst>
                                </p:cTn>
                              </p:par>
                              <p:par>
                                <p:cTn id="22" presetID="10" presetClass="entr" presetSubtype="0" fill="hold" nodeType="withEffect">
                                  <p:stCondLst>
                                    <p:cond delay="0"/>
                                  </p:stCondLst>
                                  <p:childTnLst>
                                    <p:set>
                                      <p:cBhvr>
                                        <p:cTn id="23" dur="1" fill="hold">
                                          <p:stCondLst>
                                            <p:cond delay="0"/>
                                          </p:stCondLst>
                                        </p:cTn>
                                        <p:tgtEl>
                                          <p:spTgt spid="21505"/>
                                        </p:tgtEl>
                                        <p:attrNameLst>
                                          <p:attrName>style.visibility</p:attrName>
                                        </p:attrNameLst>
                                      </p:cBhvr>
                                      <p:to>
                                        <p:strVal val="visible"/>
                                      </p:to>
                                    </p:set>
                                    <p:animEffect transition="in" filter="fade">
                                      <p:cBhvr>
                                        <p:cTn id="24" dur="1000"/>
                                        <p:tgtEl>
                                          <p:spTgt spid="215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7" grpId="0" animBg="1"/>
      <p:bldP spid="8" grpId="0"/>
      <p:bldP spid="86" grpId="0"/>
      <p:bldP spid="87"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K:\Training\Projects\Customer\AIA\Online Courses\Concrete Repair Applications\Images\properly prepared surface.bmp"/>
          <p:cNvPicPr>
            <a:picLocks noChangeAspect="1" noChangeArrowheads="1"/>
          </p:cNvPicPr>
          <p:nvPr/>
        </p:nvPicPr>
        <p:blipFill rotWithShape="1">
          <a:blip r:embed="rId4">
            <a:extLst>
              <a:ext uri="{28A0092B-C50C-407E-A947-70E740481C1C}">
                <a14:useLocalDpi xmlns:a14="http://schemas.microsoft.com/office/drawing/2010/main" val="0"/>
              </a:ext>
            </a:extLst>
          </a:blip>
          <a:srcRect l="1703" t="23163" r="1" b="18728"/>
          <a:stretch/>
        </p:blipFill>
        <p:spPr bwMode="auto">
          <a:xfrm>
            <a:off x="2285997" y="2590800"/>
            <a:ext cx="4560203" cy="3966860"/>
          </a:xfrm>
          <a:prstGeom prst="rect">
            <a:avLst/>
          </a:prstGeom>
          <a:noFill/>
          <a:extLst>
            <a:ext uri="{909E8E84-426E-40DD-AFC4-6F175D3DCCD1}">
              <a14:hiddenFill xmlns:a14="http://schemas.microsoft.com/office/drawing/2010/main">
                <a:solidFill>
                  <a:srgbClr val="FFFFFF"/>
                </a:solidFill>
              </a14:hiddenFill>
            </a:ext>
          </a:extLst>
        </p:spPr>
      </p:pic>
      <p:pic>
        <p:nvPicPr>
          <p:cNvPr id="2051" name="Picture 3" descr="K:\Training\Projects\Customer\AIA\Online Courses\Concrete Repair Applications\Images\hammer.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18702717">
            <a:off x="4425663" y="3427797"/>
            <a:ext cx="1054440" cy="537765"/>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r>
              <a:rPr lang="en-US" dirty="0" smtClean="0"/>
              <a:t>Verify That All Delaminated Concrete Has Been Removed</a:t>
            </a:r>
            <a:endParaRPr lang="en-US" dirty="0"/>
          </a:p>
        </p:txBody>
      </p:sp>
      <p:sp>
        <p:nvSpPr>
          <p:cNvPr id="4" name="Oval 3"/>
          <p:cNvSpPr/>
          <p:nvPr/>
        </p:nvSpPr>
        <p:spPr>
          <a:xfrm>
            <a:off x="190500" y="1100545"/>
            <a:ext cx="660400" cy="641822"/>
          </a:xfrm>
          <a:prstGeom prst="ellipse">
            <a:avLst/>
          </a:prstGeom>
        </p:spPr>
        <p:style>
          <a:lnRef idx="1">
            <a:schemeClr val="accent2"/>
          </a:lnRef>
          <a:fillRef idx="2">
            <a:schemeClr val="accent2"/>
          </a:fillRef>
          <a:effectRef idx="1">
            <a:schemeClr val="accent2"/>
          </a:effectRef>
          <a:fontRef idx="minor">
            <a:schemeClr val="dk1"/>
          </a:fontRef>
        </p:style>
        <p:txBody>
          <a:bodyPr anchor="ctr"/>
          <a:lstStyle/>
          <a:p>
            <a:pPr algn="ctr" eaLnBrk="0" hangingPunct="0">
              <a:defRPr/>
            </a:pPr>
            <a:r>
              <a:rPr lang="en-US" sz="3200" dirty="0"/>
              <a:t>7</a:t>
            </a:r>
            <a:endParaRPr lang="en-US" dirty="0"/>
          </a:p>
        </p:txBody>
      </p:sp>
      <p:sp>
        <p:nvSpPr>
          <p:cNvPr id="3" name="Rectangle 2"/>
          <p:cNvSpPr/>
          <p:nvPr/>
        </p:nvSpPr>
        <p:spPr>
          <a:xfrm>
            <a:off x="914400" y="1205804"/>
            <a:ext cx="7683500" cy="1384995"/>
          </a:xfrm>
          <a:prstGeom prst="rect">
            <a:avLst/>
          </a:prstGeom>
        </p:spPr>
        <p:txBody>
          <a:bodyPr wrap="square">
            <a:spAutoFit/>
          </a:bodyPr>
          <a:lstStyle/>
          <a:p>
            <a:r>
              <a:rPr lang="en-US" sz="2800" dirty="0"/>
              <a:t>Hammer sound or chain drag prepared </a:t>
            </a:r>
            <a:r>
              <a:rPr lang="en-US" sz="2800" dirty="0" smtClean="0"/>
              <a:t>area again </a:t>
            </a:r>
            <a:r>
              <a:rPr lang="en-US" sz="2800" dirty="0"/>
              <a:t>to ensure that all delaminated concrete has been </a:t>
            </a:r>
            <a:r>
              <a:rPr lang="en-US" sz="2800" dirty="0" smtClean="0"/>
              <a:t>removed.</a:t>
            </a:r>
            <a:endParaRPr lang="en-US" sz="2800" dirty="0"/>
          </a:p>
        </p:txBody>
      </p:sp>
    </p:spTree>
    <p:custDataLst>
      <p:tags r:id="rId1"/>
    </p:custDataLst>
    <p:extLst>
      <p:ext uri="{BB962C8B-B14F-4D97-AF65-F5344CB8AC3E}">
        <p14:creationId xmlns:p14="http://schemas.microsoft.com/office/powerpoint/2010/main" val="838013878"/>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Apply Primers</a:t>
            </a:r>
            <a:endParaRPr lang="en-US" dirty="0"/>
          </a:p>
        </p:txBody>
      </p:sp>
      <p:sp>
        <p:nvSpPr>
          <p:cNvPr id="5" name="Oval 4"/>
          <p:cNvSpPr/>
          <p:nvPr/>
        </p:nvSpPr>
        <p:spPr>
          <a:xfrm>
            <a:off x="190500" y="1100545"/>
            <a:ext cx="660400" cy="641822"/>
          </a:xfrm>
          <a:prstGeom prst="ellipse">
            <a:avLst/>
          </a:prstGeom>
        </p:spPr>
        <p:style>
          <a:lnRef idx="1">
            <a:schemeClr val="accent2"/>
          </a:lnRef>
          <a:fillRef idx="2">
            <a:schemeClr val="accent2"/>
          </a:fillRef>
          <a:effectRef idx="1">
            <a:schemeClr val="accent2"/>
          </a:effectRef>
          <a:fontRef idx="minor">
            <a:schemeClr val="dk1"/>
          </a:fontRef>
        </p:style>
        <p:txBody>
          <a:bodyPr anchor="ctr"/>
          <a:lstStyle/>
          <a:p>
            <a:pPr algn="ctr" eaLnBrk="0" hangingPunct="0">
              <a:defRPr/>
            </a:pPr>
            <a:r>
              <a:rPr lang="en-US" sz="3200" dirty="0"/>
              <a:t>8</a:t>
            </a:r>
            <a:endParaRPr lang="en-US" dirty="0"/>
          </a:p>
        </p:txBody>
      </p:sp>
      <p:sp>
        <p:nvSpPr>
          <p:cNvPr id="6" name="Rectangle 5"/>
          <p:cNvSpPr/>
          <p:nvPr/>
        </p:nvSpPr>
        <p:spPr>
          <a:xfrm>
            <a:off x="990600" y="1159846"/>
            <a:ext cx="7162800" cy="523220"/>
          </a:xfrm>
          <a:prstGeom prst="rect">
            <a:avLst/>
          </a:prstGeom>
        </p:spPr>
        <p:txBody>
          <a:bodyPr wrap="square">
            <a:spAutoFit/>
          </a:bodyPr>
          <a:lstStyle/>
          <a:p>
            <a:r>
              <a:rPr lang="en-US" sz="2800" dirty="0" smtClean="0"/>
              <a:t>Apply the repair material (rebar primer)</a:t>
            </a:r>
            <a:endParaRPr lang="en-US" sz="2800" dirty="0"/>
          </a:p>
        </p:txBody>
      </p:sp>
      <p:sp>
        <p:nvSpPr>
          <p:cNvPr id="7" name="TextBox 6"/>
          <p:cNvSpPr txBox="1"/>
          <p:nvPr/>
        </p:nvSpPr>
        <p:spPr>
          <a:xfrm>
            <a:off x="1066800" y="1683066"/>
            <a:ext cx="7467600" cy="923330"/>
          </a:xfrm>
          <a:prstGeom prst="rect">
            <a:avLst/>
          </a:prstGeom>
          <a:noFill/>
        </p:spPr>
        <p:txBody>
          <a:bodyPr wrap="square" rtlCol="0">
            <a:spAutoFit/>
          </a:bodyPr>
          <a:lstStyle/>
          <a:p>
            <a:r>
              <a:rPr lang="en-US" dirty="0" smtClean="0"/>
              <a:t>The step “applying the repair material” has many parts. First, if deemed necessary, the exposed reinforcing bar can be coated with a primer to increase its protection against corrosive agents. </a:t>
            </a:r>
            <a:endParaRPr lang="en-US" dirty="0"/>
          </a:p>
        </p:txBody>
      </p:sp>
      <p:grpSp>
        <p:nvGrpSpPr>
          <p:cNvPr id="8" name="Group 7"/>
          <p:cNvGrpSpPr/>
          <p:nvPr/>
        </p:nvGrpSpPr>
        <p:grpSpPr>
          <a:xfrm>
            <a:off x="837251" y="3091738"/>
            <a:ext cx="3947550" cy="2125096"/>
            <a:chOff x="2509984" y="2323412"/>
            <a:chExt cx="3947550" cy="2125096"/>
          </a:xfrm>
        </p:grpSpPr>
        <p:sp>
          <p:nvSpPr>
            <p:cNvPr id="9" name="Rectangle 2"/>
            <p:cNvSpPr>
              <a:spLocks noChangeArrowheads="1"/>
            </p:cNvSpPr>
            <p:nvPr/>
          </p:nvSpPr>
          <p:spPr bwMode="auto">
            <a:xfrm>
              <a:off x="2509984" y="2553562"/>
              <a:ext cx="3932701" cy="1894946"/>
            </a:xfrm>
            <a:prstGeom prst="rect">
              <a:avLst/>
            </a:prstGeom>
            <a:solidFill>
              <a:srgbClr val="969696"/>
            </a:solidFill>
            <a:ln w="12700">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10" name="Freeform 3"/>
            <p:cNvSpPr>
              <a:spLocks/>
            </p:cNvSpPr>
            <p:nvPr>
              <p:custDataLst>
                <p:tags r:id="rId37"/>
              </p:custDataLst>
            </p:nvPr>
          </p:nvSpPr>
          <p:spPr bwMode="auto">
            <a:xfrm>
              <a:off x="3323201" y="2514600"/>
              <a:ext cx="2255838" cy="1002771"/>
            </a:xfrm>
            <a:custGeom>
              <a:avLst/>
              <a:gdLst>
                <a:gd name="T0" fmla="*/ 19050 w 1421"/>
                <a:gd name="T1" fmla="*/ 129528 h 613"/>
                <a:gd name="T2" fmla="*/ 6350 w 1421"/>
                <a:gd name="T3" fmla="*/ 156513 h 613"/>
                <a:gd name="T4" fmla="*/ 25400 w 1421"/>
                <a:gd name="T5" fmla="*/ 199688 h 613"/>
                <a:gd name="T6" fmla="*/ 50800 w 1421"/>
                <a:gd name="T7" fmla="*/ 242864 h 613"/>
                <a:gd name="T8" fmla="*/ 63500 w 1421"/>
                <a:gd name="T9" fmla="*/ 286040 h 613"/>
                <a:gd name="T10" fmla="*/ 63500 w 1421"/>
                <a:gd name="T11" fmla="*/ 323819 h 613"/>
                <a:gd name="T12" fmla="*/ 63500 w 1421"/>
                <a:gd name="T13" fmla="*/ 361598 h 613"/>
                <a:gd name="T14" fmla="*/ 63500 w 1421"/>
                <a:gd name="T15" fmla="*/ 404774 h 613"/>
                <a:gd name="T16" fmla="*/ 57150 w 1421"/>
                <a:gd name="T17" fmla="*/ 469538 h 613"/>
                <a:gd name="T18" fmla="*/ 57150 w 1421"/>
                <a:gd name="T19" fmla="*/ 507317 h 613"/>
                <a:gd name="T20" fmla="*/ 57150 w 1421"/>
                <a:gd name="T21" fmla="*/ 539699 h 613"/>
                <a:gd name="T22" fmla="*/ 57150 w 1421"/>
                <a:gd name="T23" fmla="*/ 588271 h 613"/>
                <a:gd name="T24" fmla="*/ 76200 w 1421"/>
                <a:gd name="T25" fmla="*/ 615256 h 613"/>
                <a:gd name="T26" fmla="*/ 107950 w 1421"/>
                <a:gd name="T27" fmla="*/ 647638 h 613"/>
                <a:gd name="T28" fmla="*/ 114300 w 1421"/>
                <a:gd name="T29" fmla="*/ 680020 h 613"/>
                <a:gd name="T30" fmla="*/ 152400 w 1421"/>
                <a:gd name="T31" fmla="*/ 696211 h 613"/>
                <a:gd name="T32" fmla="*/ 209550 w 1421"/>
                <a:gd name="T33" fmla="*/ 712402 h 613"/>
                <a:gd name="T34" fmla="*/ 279400 w 1421"/>
                <a:gd name="T35" fmla="*/ 739387 h 613"/>
                <a:gd name="T36" fmla="*/ 330200 w 1421"/>
                <a:gd name="T37" fmla="*/ 766372 h 613"/>
                <a:gd name="T38" fmla="*/ 368300 w 1421"/>
                <a:gd name="T39" fmla="*/ 777166 h 613"/>
                <a:gd name="T40" fmla="*/ 609600 w 1421"/>
                <a:gd name="T41" fmla="*/ 814945 h 613"/>
                <a:gd name="T42" fmla="*/ 666750 w 1421"/>
                <a:gd name="T43" fmla="*/ 804151 h 613"/>
                <a:gd name="T44" fmla="*/ 812800 w 1421"/>
                <a:gd name="T45" fmla="*/ 798754 h 613"/>
                <a:gd name="T46" fmla="*/ 838200 w 1421"/>
                <a:gd name="T47" fmla="*/ 760975 h 613"/>
                <a:gd name="T48" fmla="*/ 882650 w 1421"/>
                <a:gd name="T49" fmla="*/ 744784 h 613"/>
                <a:gd name="T50" fmla="*/ 920750 w 1421"/>
                <a:gd name="T51" fmla="*/ 739387 h 613"/>
                <a:gd name="T52" fmla="*/ 1085850 w 1421"/>
                <a:gd name="T53" fmla="*/ 739387 h 613"/>
                <a:gd name="T54" fmla="*/ 1136650 w 1421"/>
                <a:gd name="T55" fmla="*/ 739387 h 613"/>
                <a:gd name="T56" fmla="*/ 1276350 w 1421"/>
                <a:gd name="T57" fmla="*/ 755578 h 613"/>
                <a:gd name="T58" fmla="*/ 1320800 w 1421"/>
                <a:gd name="T59" fmla="*/ 777166 h 613"/>
                <a:gd name="T60" fmla="*/ 1365250 w 1421"/>
                <a:gd name="T61" fmla="*/ 793357 h 613"/>
                <a:gd name="T62" fmla="*/ 1416050 w 1421"/>
                <a:gd name="T63" fmla="*/ 798754 h 613"/>
                <a:gd name="T64" fmla="*/ 1631950 w 1421"/>
                <a:gd name="T65" fmla="*/ 820342 h 613"/>
                <a:gd name="T66" fmla="*/ 1670050 w 1421"/>
                <a:gd name="T67" fmla="*/ 820342 h 613"/>
                <a:gd name="T68" fmla="*/ 1727200 w 1421"/>
                <a:gd name="T69" fmla="*/ 825739 h 613"/>
                <a:gd name="T70" fmla="*/ 1784350 w 1421"/>
                <a:gd name="T71" fmla="*/ 825739 h 613"/>
                <a:gd name="T72" fmla="*/ 1917700 w 1421"/>
                <a:gd name="T73" fmla="*/ 825739 h 613"/>
                <a:gd name="T74" fmla="*/ 1962150 w 1421"/>
                <a:gd name="T75" fmla="*/ 820342 h 613"/>
                <a:gd name="T76" fmla="*/ 2120900 w 1421"/>
                <a:gd name="T77" fmla="*/ 820342 h 613"/>
                <a:gd name="T78" fmla="*/ 2165350 w 1421"/>
                <a:gd name="T79" fmla="*/ 820342 h 613"/>
                <a:gd name="T80" fmla="*/ 2235200 w 1421"/>
                <a:gd name="T81" fmla="*/ 798754 h 613"/>
                <a:gd name="T82" fmla="*/ 2241550 w 1421"/>
                <a:gd name="T83" fmla="*/ 766372 h 613"/>
                <a:gd name="T84" fmla="*/ 2241550 w 1421"/>
                <a:gd name="T85" fmla="*/ 733990 h 613"/>
                <a:gd name="T86" fmla="*/ 2247900 w 1421"/>
                <a:gd name="T87" fmla="*/ 701608 h 613"/>
                <a:gd name="T88" fmla="*/ 2254250 w 1421"/>
                <a:gd name="T89" fmla="*/ 653035 h 613"/>
                <a:gd name="T90" fmla="*/ 2254250 w 1421"/>
                <a:gd name="T91" fmla="*/ 620653 h 613"/>
                <a:gd name="T92" fmla="*/ 2254250 w 1421"/>
                <a:gd name="T93" fmla="*/ 582874 h 613"/>
                <a:gd name="T94" fmla="*/ 2254250 w 1421"/>
                <a:gd name="T95" fmla="*/ 545096 h 613"/>
                <a:gd name="T96" fmla="*/ 2254250 w 1421"/>
                <a:gd name="T97" fmla="*/ 512714 h 613"/>
                <a:gd name="T98" fmla="*/ 2254250 w 1421"/>
                <a:gd name="T99" fmla="*/ 469538 h 613"/>
                <a:gd name="T100" fmla="*/ 2254250 w 1421"/>
                <a:gd name="T101" fmla="*/ 431759 h 613"/>
                <a:gd name="T102" fmla="*/ 2254250 w 1421"/>
                <a:gd name="T103" fmla="*/ 393980 h 613"/>
                <a:gd name="T104" fmla="*/ 2247900 w 1421"/>
                <a:gd name="T105" fmla="*/ 361598 h 613"/>
                <a:gd name="T106" fmla="*/ 2241550 w 1421"/>
                <a:gd name="T107" fmla="*/ 323819 h 613"/>
                <a:gd name="T108" fmla="*/ 2228850 w 1421"/>
                <a:gd name="T109" fmla="*/ 291437 h 613"/>
                <a:gd name="T110" fmla="*/ 2222500 w 1421"/>
                <a:gd name="T111" fmla="*/ 259055 h 613"/>
                <a:gd name="T112" fmla="*/ 2216150 w 1421"/>
                <a:gd name="T113" fmla="*/ 221276 h 613"/>
                <a:gd name="T114" fmla="*/ 2216150 w 1421"/>
                <a:gd name="T115" fmla="*/ 183498 h 613"/>
                <a:gd name="T116" fmla="*/ 2222500 w 1421"/>
                <a:gd name="T117" fmla="*/ 151116 h 613"/>
                <a:gd name="T118" fmla="*/ 2228850 w 1421"/>
                <a:gd name="T119" fmla="*/ 0 h 61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1421" h="613">
                  <a:moveTo>
                    <a:pt x="12" y="0"/>
                  </a:moveTo>
                  <a:lnTo>
                    <a:pt x="12" y="96"/>
                  </a:lnTo>
                  <a:lnTo>
                    <a:pt x="0" y="100"/>
                  </a:lnTo>
                  <a:lnTo>
                    <a:pt x="4" y="116"/>
                  </a:lnTo>
                  <a:lnTo>
                    <a:pt x="8" y="132"/>
                  </a:lnTo>
                  <a:lnTo>
                    <a:pt x="16" y="148"/>
                  </a:lnTo>
                  <a:lnTo>
                    <a:pt x="20" y="160"/>
                  </a:lnTo>
                  <a:lnTo>
                    <a:pt x="32" y="180"/>
                  </a:lnTo>
                  <a:lnTo>
                    <a:pt x="40" y="196"/>
                  </a:lnTo>
                  <a:lnTo>
                    <a:pt x="40" y="212"/>
                  </a:lnTo>
                  <a:lnTo>
                    <a:pt x="40" y="224"/>
                  </a:lnTo>
                  <a:lnTo>
                    <a:pt x="40" y="240"/>
                  </a:lnTo>
                  <a:lnTo>
                    <a:pt x="40" y="252"/>
                  </a:lnTo>
                  <a:lnTo>
                    <a:pt x="40" y="268"/>
                  </a:lnTo>
                  <a:lnTo>
                    <a:pt x="40" y="280"/>
                  </a:lnTo>
                  <a:lnTo>
                    <a:pt x="40" y="300"/>
                  </a:lnTo>
                  <a:lnTo>
                    <a:pt x="36" y="328"/>
                  </a:lnTo>
                  <a:lnTo>
                    <a:pt x="36" y="348"/>
                  </a:lnTo>
                  <a:lnTo>
                    <a:pt x="36" y="360"/>
                  </a:lnTo>
                  <a:lnTo>
                    <a:pt x="36" y="376"/>
                  </a:lnTo>
                  <a:lnTo>
                    <a:pt x="36" y="388"/>
                  </a:lnTo>
                  <a:lnTo>
                    <a:pt x="36" y="400"/>
                  </a:lnTo>
                  <a:lnTo>
                    <a:pt x="36" y="424"/>
                  </a:lnTo>
                  <a:lnTo>
                    <a:pt x="36" y="436"/>
                  </a:lnTo>
                  <a:lnTo>
                    <a:pt x="36" y="448"/>
                  </a:lnTo>
                  <a:lnTo>
                    <a:pt x="48" y="456"/>
                  </a:lnTo>
                  <a:lnTo>
                    <a:pt x="56" y="472"/>
                  </a:lnTo>
                  <a:lnTo>
                    <a:pt x="68" y="480"/>
                  </a:lnTo>
                  <a:lnTo>
                    <a:pt x="68" y="492"/>
                  </a:lnTo>
                  <a:lnTo>
                    <a:pt x="72" y="504"/>
                  </a:lnTo>
                  <a:lnTo>
                    <a:pt x="84" y="512"/>
                  </a:lnTo>
                  <a:lnTo>
                    <a:pt x="96" y="516"/>
                  </a:lnTo>
                  <a:lnTo>
                    <a:pt x="116" y="524"/>
                  </a:lnTo>
                  <a:lnTo>
                    <a:pt x="132" y="528"/>
                  </a:lnTo>
                  <a:lnTo>
                    <a:pt x="160" y="536"/>
                  </a:lnTo>
                  <a:lnTo>
                    <a:pt x="176" y="548"/>
                  </a:lnTo>
                  <a:lnTo>
                    <a:pt x="188" y="556"/>
                  </a:lnTo>
                  <a:lnTo>
                    <a:pt x="208" y="568"/>
                  </a:lnTo>
                  <a:lnTo>
                    <a:pt x="220" y="572"/>
                  </a:lnTo>
                  <a:lnTo>
                    <a:pt x="232" y="576"/>
                  </a:lnTo>
                  <a:lnTo>
                    <a:pt x="320" y="592"/>
                  </a:lnTo>
                  <a:lnTo>
                    <a:pt x="384" y="604"/>
                  </a:lnTo>
                  <a:lnTo>
                    <a:pt x="400" y="604"/>
                  </a:lnTo>
                  <a:lnTo>
                    <a:pt x="420" y="596"/>
                  </a:lnTo>
                  <a:lnTo>
                    <a:pt x="500" y="596"/>
                  </a:lnTo>
                  <a:lnTo>
                    <a:pt x="512" y="592"/>
                  </a:lnTo>
                  <a:lnTo>
                    <a:pt x="524" y="576"/>
                  </a:lnTo>
                  <a:lnTo>
                    <a:pt x="528" y="564"/>
                  </a:lnTo>
                  <a:lnTo>
                    <a:pt x="544" y="564"/>
                  </a:lnTo>
                  <a:lnTo>
                    <a:pt x="556" y="552"/>
                  </a:lnTo>
                  <a:lnTo>
                    <a:pt x="568" y="548"/>
                  </a:lnTo>
                  <a:lnTo>
                    <a:pt x="580" y="548"/>
                  </a:lnTo>
                  <a:lnTo>
                    <a:pt x="596" y="548"/>
                  </a:lnTo>
                  <a:lnTo>
                    <a:pt x="684" y="548"/>
                  </a:lnTo>
                  <a:lnTo>
                    <a:pt x="700" y="548"/>
                  </a:lnTo>
                  <a:lnTo>
                    <a:pt x="716" y="548"/>
                  </a:lnTo>
                  <a:lnTo>
                    <a:pt x="740" y="556"/>
                  </a:lnTo>
                  <a:lnTo>
                    <a:pt x="804" y="560"/>
                  </a:lnTo>
                  <a:lnTo>
                    <a:pt x="816" y="568"/>
                  </a:lnTo>
                  <a:lnTo>
                    <a:pt x="832" y="576"/>
                  </a:lnTo>
                  <a:lnTo>
                    <a:pt x="844" y="580"/>
                  </a:lnTo>
                  <a:lnTo>
                    <a:pt x="860" y="588"/>
                  </a:lnTo>
                  <a:lnTo>
                    <a:pt x="876" y="588"/>
                  </a:lnTo>
                  <a:lnTo>
                    <a:pt x="892" y="592"/>
                  </a:lnTo>
                  <a:lnTo>
                    <a:pt x="964" y="604"/>
                  </a:lnTo>
                  <a:lnTo>
                    <a:pt x="1028" y="608"/>
                  </a:lnTo>
                  <a:lnTo>
                    <a:pt x="1040" y="608"/>
                  </a:lnTo>
                  <a:lnTo>
                    <a:pt x="1052" y="608"/>
                  </a:lnTo>
                  <a:lnTo>
                    <a:pt x="1072" y="612"/>
                  </a:lnTo>
                  <a:lnTo>
                    <a:pt x="1088" y="612"/>
                  </a:lnTo>
                  <a:lnTo>
                    <a:pt x="1100" y="612"/>
                  </a:lnTo>
                  <a:lnTo>
                    <a:pt x="1124" y="612"/>
                  </a:lnTo>
                  <a:lnTo>
                    <a:pt x="1196" y="612"/>
                  </a:lnTo>
                  <a:lnTo>
                    <a:pt x="1208" y="612"/>
                  </a:lnTo>
                  <a:lnTo>
                    <a:pt x="1224" y="612"/>
                  </a:lnTo>
                  <a:lnTo>
                    <a:pt x="1236" y="608"/>
                  </a:lnTo>
                  <a:lnTo>
                    <a:pt x="1272" y="608"/>
                  </a:lnTo>
                  <a:lnTo>
                    <a:pt x="1336" y="608"/>
                  </a:lnTo>
                  <a:lnTo>
                    <a:pt x="1352" y="608"/>
                  </a:lnTo>
                  <a:lnTo>
                    <a:pt x="1364" y="608"/>
                  </a:lnTo>
                  <a:lnTo>
                    <a:pt x="1396" y="608"/>
                  </a:lnTo>
                  <a:lnTo>
                    <a:pt x="1408" y="592"/>
                  </a:lnTo>
                  <a:lnTo>
                    <a:pt x="1408" y="580"/>
                  </a:lnTo>
                  <a:lnTo>
                    <a:pt x="1412" y="568"/>
                  </a:lnTo>
                  <a:lnTo>
                    <a:pt x="1412" y="556"/>
                  </a:lnTo>
                  <a:lnTo>
                    <a:pt x="1412" y="544"/>
                  </a:lnTo>
                  <a:lnTo>
                    <a:pt x="1412" y="532"/>
                  </a:lnTo>
                  <a:lnTo>
                    <a:pt x="1416" y="520"/>
                  </a:lnTo>
                  <a:lnTo>
                    <a:pt x="1420" y="500"/>
                  </a:lnTo>
                  <a:lnTo>
                    <a:pt x="1420" y="484"/>
                  </a:lnTo>
                  <a:lnTo>
                    <a:pt x="1420" y="472"/>
                  </a:lnTo>
                  <a:lnTo>
                    <a:pt x="1420" y="460"/>
                  </a:lnTo>
                  <a:lnTo>
                    <a:pt x="1420" y="444"/>
                  </a:lnTo>
                  <a:lnTo>
                    <a:pt x="1420" y="432"/>
                  </a:lnTo>
                  <a:lnTo>
                    <a:pt x="1420" y="416"/>
                  </a:lnTo>
                  <a:lnTo>
                    <a:pt x="1420" y="404"/>
                  </a:lnTo>
                  <a:lnTo>
                    <a:pt x="1420" y="392"/>
                  </a:lnTo>
                  <a:lnTo>
                    <a:pt x="1420" y="380"/>
                  </a:lnTo>
                  <a:lnTo>
                    <a:pt x="1420" y="360"/>
                  </a:lnTo>
                  <a:lnTo>
                    <a:pt x="1420" y="348"/>
                  </a:lnTo>
                  <a:lnTo>
                    <a:pt x="1420" y="332"/>
                  </a:lnTo>
                  <a:lnTo>
                    <a:pt x="1420" y="320"/>
                  </a:lnTo>
                  <a:lnTo>
                    <a:pt x="1420" y="308"/>
                  </a:lnTo>
                  <a:lnTo>
                    <a:pt x="1420" y="292"/>
                  </a:lnTo>
                  <a:lnTo>
                    <a:pt x="1420" y="280"/>
                  </a:lnTo>
                  <a:lnTo>
                    <a:pt x="1416" y="268"/>
                  </a:lnTo>
                  <a:lnTo>
                    <a:pt x="1416" y="252"/>
                  </a:lnTo>
                  <a:lnTo>
                    <a:pt x="1412" y="240"/>
                  </a:lnTo>
                  <a:lnTo>
                    <a:pt x="1408" y="228"/>
                  </a:lnTo>
                  <a:lnTo>
                    <a:pt x="1404" y="216"/>
                  </a:lnTo>
                  <a:lnTo>
                    <a:pt x="1404" y="204"/>
                  </a:lnTo>
                  <a:lnTo>
                    <a:pt x="1400" y="192"/>
                  </a:lnTo>
                  <a:lnTo>
                    <a:pt x="1396" y="180"/>
                  </a:lnTo>
                  <a:lnTo>
                    <a:pt x="1396" y="164"/>
                  </a:lnTo>
                  <a:lnTo>
                    <a:pt x="1396" y="152"/>
                  </a:lnTo>
                  <a:lnTo>
                    <a:pt x="1396" y="136"/>
                  </a:lnTo>
                  <a:lnTo>
                    <a:pt x="1396" y="124"/>
                  </a:lnTo>
                  <a:lnTo>
                    <a:pt x="1400" y="112"/>
                  </a:lnTo>
                  <a:lnTo>
                    <a:pt x="1412" y="108"/>
                  </a:lnTo>
                  <a:lnTo>
                    <a:pt x="1404" y="0"/>
                  </a:lnTo>
                </a:path>
              </a:pathLst>
            </a:custGeom>
            <a:solidFill>
              <a:schemeClr val="bg1"/>
            </a:solidFill>
            <a:ln w="12700" cap="rnd" cmpd="sng">
              <a:noFill/>
              <a:prstDash val="solid"/>
              <a:round/>
              <a:headEnd type="none" w="med" len="med"/>
              <a:tailEnd type="none" w="med" len="med"/>
            </a:ln>
            <a:effectLst/>
          </p:spPr>
          <p:txBody>
            <a:bodyPr/>
            <a:lstStyle/>
            <a:p>
              <a:endParaRPr lang="en-US"/>
            </a:p>
          </p:txBody>
        </p:sp>
        <p:grpSp>
          <p:nvGrpSpPr>
            <p:cNvPr id="11" name="Group 12"/>
            <p:cNvGrpSpPr>
              <a:grpSpLocks/>
            </p:cNvGrpSpPr>
            <p:nvPr/>
          </p:nvGrpSpPr>
          <p:grpSpPr bwMode="auto">
            <a:xfrm>
              <a:off x="2521073" y="2971800"/>
              <a:ext cx="3936461" cy="176934"/>
              <a:chOff x="2232" y="2260"/>
              <a:chExt cx="2832" cy="88"/>
            </a:xfrm>
          </p:grpSpPr>
          <p:sp>
            <p:nvSpPr>
              <p:cNvPr id="35" name="Line 13"/>
              <p:cNvSpPr>
                <a:spLocks noChangeShapeType="1"/>
              </p:cNvSpPr>
              <p:nvPr/>
            </p:nvSpPr>
            <p:spPr bwMode="auto">
              <a:xfrm>
                <a:off x="2232" y="2304"/>
                <a:ext cx="2832" cy="0"/>
              </a:xfrm>
              <a:prstGeom prst="line">
                <a:avLst/>
              </a:prstGeom>
              <a:noFill/>
              <a:ln w="762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6" name="Oval 14"/>
              <p:cNvSpPr>
                <a:spLocks noChangeArrowheads="1"/>
              </p:cNvSpPr>
              <p:nvPr/>
            </p:nvSpPr>
            <p:spPr bwMode="auto">
              <a:xfrm>
                <a:off x="2548"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37" name="Oval 15"/>
              <p:cNvSpPr>
                <a:spLocks noChangeArrowheads="1"/>
              </p:cNvSpPr>
              <p:nvPr/>
            </p:nvSpPr>
            <p:spPr bwMode="auto">
              <a:xfrm>
                <a:off x="2692"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38" name="Oval 16"/>
              <p:cNvSpPr>
                <a:spLocks noChangeArrowheads="1"/>
              </p:cNvSpPr>
              <p:nvPr/>
            </p:nvSpPr>
            <p:spPr bwMode="auto">
              <a:xfrm>
                <a:off x="3124"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39" name="Oval 17"/>
              <p:cNvSpPr>
                <a:spLocks noChangeArrowheads="1"/>
              </p:cNvSpPr>
              <p:nvPr/>
            </p:nvSpPr>
            <p:spPr bwMode="auto">
              <a:xfrm>
                <a:off x="2836"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40" name="Oval 18"/>
              <p:cNvSpPr>
                <a:spLocks noChangeArrowheads="1"/>
              </p:cNvSpPr>
              <p:nvPr/>
            </p:nvSpPr>
            <p:spPr bwMode="auto">
              <a:xfrm>
                <a:off x="2404"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41" name="Oval 19"/>
              <p:cNvSpPr>
                <a:spLocks noChangeArrowheads="1"/>
              </p:cNvSpPr>
              <p:nvPr/>
            </p:nvSpPr>
            <p:spPr bwMode="auto">
              <a:xfrm>
                <a:off x="2980"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42" name="Oval 20"/>
              <p:cNvSpPr>
                <a:spLocks noChangeArrowheads="1"/>
              </p:cNvSpPr>
              <p:nvPr/>
            </p:nvSpPr>
            <p:spPr bwMode="auto">
              <a:xfrm>
                <a:off x="3268"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43" name="Oval 21"/>
              <p:cNvSpPr>
                <a:spLocks noChangeArrowheads="1"/>
              </p:cNvSpPr>
              <p:nvPr/>
            </p:nvSpPr>
            <p:spPr bwMode="auto">
              <a:xfrm>
                <a:off x="3412"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44" name="Oval 22"/>
              <p:cNvSpPr>
                <a:spLocks noChangeArrowheads="1"/>
              </p:cNvSpPr>
              <p:nvPr/>
            </p:nvSpPr>
            <p:spPr bwMode="auto">
              <a:xfrm>
                <a:off x="3844"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45" name="Oval 23"/>
              <p:cNvSpPr>
                <a:spLocks noChangeArrowheads="1"/>
              </p:cNvSpPr>
              <p:nvPr/>
            </p:nvSpPr>
            <p:spPr bwMode="auto">
              <a:xfrm>
                <a:off x="3556"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46" name="Oval 24"/>
              <p:cNvSpPr>
                <a:spLocks noChangeArrowheads="1"/>
              </p:cNvSpPr>
              <p:nvPr/>
            </p:nvSpPr>
            <p:spPr bwMode="auto">
              <a:xfrm>
                <a:off x="3700"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47" name="Oval 25"/>
              <p:cNvSpPr>
                <a:spLocks noChangeArrowheads="1"/>
              </p:cNvSpPr>
              <p:nvPr/>
            </p:nvSpPr>
            <p:spPr bwMode="auto">
              <a:xfrm>
                <a:off x="3988"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48" name="Oval 26"/>
              <p:cNvSpPr>
                <a:spLocks noChangeArrowheads="1"/>
              </p:cNvSpPr>
              <p:nvPr/>
            </p:nvSpPr>
            <p:spPr bwMode="auto">
              <a:xfrm>
                <a:off x="4132"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49" name="Oval 27"/>
              <p:cNvSpPr>
                <a:spLocks noChangeArrowheads="1"/>
              </p:cNvSpPr>
              <p:nvPr/>
            </p:nvSpPr>
            <p:spPr bwMode="auto">
              <a:xfrm>
                <a:off x="4564"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50" name="Oval 28"/>
              <p:cNvSpPr>
                <a:spLocks noChangeArrowheads="1"/>
              </p:cNvSpPr>
              <p:nvPr/>
            </p:nvSpPr>
            <p:spPr bwMode="auto">
              <a:xfrm>
                <a:off x="4276"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51" name="Oval 29"/>
              <p:cNvSpPr>
                <a:spLocks noChangeArrowheads="1"/>
              </p:cNvSpPr>
              <p:nvPr/>
            </p:nvSpPr>
            <p:spPr bwMode="auto">
              <a:xfrm>
                <a:off x="4420"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52" name="Oval 30"/>
              <p:cNvSpPr>
                <a:spLocks noChangeArrowheads="1"/>
              </p:cNvSpPr>
              <p:nvPr/>
            </p:nvSpPr>
            <p:spPr bwMode="auto">
              <a:xfrm>
                <a:off x="4708"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53" name="Oval 31"/>
              <p:cNvSpPr>
                <a:spLocks noChangeArrowheads="1"/>
              </p:cNvSpPr>
              <p:nvPr/>
            </p:nvSpPr>
            <p:spPr bwMode="auto">
              <a:xfrm>
                <a:off x="4852"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54" name="Oval 32"/>
              <p:cNvSpPr>
                <a:spLocks noChangeArrowheads="1"/>
              </p:cNvSpPr>
              <p:nvPr/>
            </p:nvSpPr>
            <p:spPr bwMode="auto">
              <a:xfrm>
                <a:off x="4996"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55" name="Oval 33"/>
              <p:cNvSpPr>
                <a:spLocks noChangeArrowheads="1"/>
              </p:cNvSpPr>
              <p:nvPr/>
            </p:nvSpPr>
            <p:spPr bwMode="auto">
              <a:xfrm>
                <a:off x="2260"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grpSp>
        <p:grpSp>
          <p:nvGrpSpPr>
            <p:cNvPr id="12" name="Group 12"/>
            <p:cNvGrpSpPr>
              <a:grpSpLocks/>
            </p:cNvGrpSpPr>
            <p:nvPr/>
          </p:nvGrpSpPr>
          <p:grpSpPr bwMode="auto">
            <a:xfrm>
              <a:off x="2521073" y="3615181"/>
              <a:ext cx="3936461" cy="176934"/>
              <a:chOff x="2232" y="2260"/>
              <a:chExt cx="2832" cy="88"/>
            </a:xfrm>
          </p:grpSpPr>
          <p:sp>
            <p:nvSpPr>
              <p:cNvPr id="14" name="Line 13"/>
              <p:cNvSpPr>
                <a:spLocks noChangeShapeType="1"/>
              </p:cNvSpPr>
              <p:nvPr/>
            </p:nvSpPr>
            <p:spPr bwMode="auto">
              <a:xfrm>
                <a:off x="2232" y="2304"/>
                <a:ext cx="2832" cy="0"/>
              </a:xfrm>
              <a:prstGeom prst="line">
                <a:avLst/>
              </a:prstGeom>
              <a:noFill/>
              <a:ln w="762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 name="Oval 14"/>
              <p:cNvSpPr>
                <a:spLocks noChangeArrowheads="1"/>
              </p:cNvSpPr>
              <p:nvPr/>
            </p:nvSpPr>
            <p:spPr bwMode="auto">
              <a:xfrm>
                <a:off x="2548"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16" name="Oval 15"/>
              <p:cNvSpPr>
                <a:spLocks noChangeArrowheads="1"/>
              </p:cNvSpPr>
              <p:nvPr/>
            </p:nvSpPr>
            <p:spPr bwMode="auto">
              <a:xfrm>
                <a:off x="2692"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17" name="Oval 16"/>
              <p:cNvSpPr>
                <a:spLocks noChangeArrowheads="1"/>
              </p:cNvSpPr>
              <p:nvPr/>
            </p:nvSpPr>
            <p:spPr bwMode="auto">
              <a:xfrm>
                <a:off x="3124"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18" name="Oval 17"/>
              <p:cNvSpPr>
                <a:spLocks noChangeArrowheads="1"/>
              </p:cNvSpPr>
              <p:nvPr/>
            </p:nvSpPr>
            <p:spPr bwMode="auto">
              <a:xfrm>
                <a:off x="2836"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19" name="Oval 18"/>
              <p:cNvSpPr>
                <a:spLocks noChangeArrowheads="1"/>
              </p:cNvSpPr>
              <p:nvPr/>
            </p:nvSpPr>
            <p:spPr bwMode="auto">
              <a:xfrm>
                <a:off x="2404"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20" name="Oval 19"/>
              <p:cNvSpPr>
                <a:spLocks noChangeArrowheads="1"/>
              </p:cNvSpPr>
              <p:nvPr/>
            </p:nvSpPr>
            <p:spPr bwMode="auto">
              <a:xfrm>
                <a:off x="2980"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21" name="Oval 20"/>
              <p:cNvSpPr>
                <a:spLocks noChangeArrowheads="1"/>
              </p:cNvSpPr>
              <p:nvPr/>
            </p:nvSpPr>
            <p:spPr bwMode="auto">
              <a:xfrm>
                <a:off x="3268"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22" name="Oval 21"/>
              <p:cNvSpPr>
                <a:spLocks noChangeArrowheads="1"/>
              </p:cNvSpPr>
              <p:nvPr/>
            </p:nvSpPr>
            <p:spPr bwMode="auto">
              <a:xfrm>
                <a:off x="3412"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23" name="Oval 22"/>
              <p:cNvSpPr>
                <a:spLocks noChangeArrowheads="1"/>
              </p:cNvSpPr>
              <p:nvPr/>
            </p:nvSpPr>
            <p:spPr bwMode="auto">
              <a:xfrm>
                <a:off x="3844"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24" name="Oval 23"/>
              <p:cNvSpPr>
                <a:spLocks noChangeArrowheads="1"/>
              </p:cNvSpPr>
              <p:nvPr/>
            </p:nvSpPr>
            <p:spPr bwMode="auto">
              <a:xfrm>
                <a:off x="3556"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25" name="Oval 24"/>
              <p:cNvSpPr>
                <a:spLocks noChangeArrowheads="1"/>
              </p:cNvSpPr>
              <p:nvPr/>
            </p:nvSpPr>
            <p:spPr bwMode="auto">
              <a:xfrm>
                <a:off x="3700"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26" name="Oval 25"/>
              <p:cNvSpPr>
                <a:spLocks noChangeArrowheads="1"/>
              </p:cNvSpPr>
              <p:nvPr/>
            </p:nvSpPr>
            <p:spPr bwMode="auto">
              <a:xfrm>
                <a:off x="3988"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27" name="Oval 26"/>
              <p:cNvSpPr>
                <a:spLocks noChangeArrowheads="1"/>
              </p:cNvSpPr>
              <p:nvPr/>
            </p:nvSpPr>
            <p:spPr bwMode="auto">
              <a:xfrm>
                <a:off x="4132"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28" name="Oval 27"/>
              <p:cNvSpPr>
                <a:spLocks noChangeArrowheads="1"/>
              </p:cNvSpPr>
              <p:nvPr/>
            </p:nvSpPr>
            <p:spPr bwMode="auto">
              <a:xfrm>
                <a:off x="4564"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29" name="Oval 28"/>
              <p:cNvSpPr>
                <a:spLocks noChangeArrowheads="1"/>
              </p:cNvSpPr>
              <p:nvPr/>
            </p:nvSpPr>
            <p:spPr bwMode="auto">
              <a:xfrm>
                <a:off x="4276"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30" name="Oval 29"/>
              <p:cNvSpPr>
                <a:spLocks noChangeArrowheads="1"/>
              </p:cNvSpPr>
              <p:nvPr/>
            </p:nvSpPr>
            <p:spPr bwMode="auto">
              <a:xfrm>
                <a:off x="4420"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31" name="Oval 30"/>
              <p:cNvSpPr>
                <a:spLocks noChangeArrowheads="1"/>
              </p:cNvSpPr>
              <p:nvPr/>
            </p:nvSpPr>
            <p:spPr bwMode="auto">
              <a:xfrm>
                <a:off x="4708"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32" name="Oval 31"/>
              <p:cNvSpPr>
                <a:spLocks noChangeArrowheads="1"/>
              </p:cNvSpPr>
              <p:nvPr/>
            </p:nvSpPr>
            <p:spPr bwMode="auto">
              <a:xfrm>
                <a:off x="4852"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33" name="Oval 32"/>
              <p:cNvSpPr>
                <a:spLocks noChangeArrowheads="1"/>
              </p:cNvSpPr>
              <p:nvPr/>
            </p:nvSpPr>
            <p:spPr bwMode="auto">
              <a:xfrm>
                <a:off x="4996"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34" name="Oval 33"/>
              <p:cNvSpPr>
                <a:spLocks noChangeArrowheads="1"/>
              </p:cNvSpPr>
              <p:nvPr/>
            </p:nvSpPr>
            <p:spPr bwMode="auto">
              <a:xfrm>
                <a:off x="2260"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grpSp>
        <p:pic>
          <p:nvPicPr>
            <p:cNvPr id="13" name="Picture 2" descr="C:\Users\ccoughlin\AppData\Local\Microsoft\Windows\Temporary Internet Files\Content.IE5\W7XYMR41\mlp_paint_brush_by_pikamander2-d52v73t[1].png"/>
            <p:cNvPicPr>
              <a:picLocks noChangeAspect="1" noChangeArrowheads="1"/>
            </p:cNvPicPr>
            <p:nvPr>
              <p:custDataLst>
                <p:tags r:id="rId38"/>
              </p:custDataLst>
            </p:nvPr>
          </p:nvPicPr>
          <p:blipFill>
            <a:blip r:embed="rId41" cstate="print">
              <a:extLst>
                <a:ext uri="{28A0092B-C50C-407E-A947-70E740481C1C}">
                  <a14:useLocalDpi xmlns:a14="http://schemas.microsoft.com/office/drawing/2010/main" val="0"/>
                </a:ext>
              </a:extLst>
            </a:blip>
            <a:srcRect/>
            <a:stretch>
              <a:fillRect/>
            </a:stretch>
          </p:blipFill>
          <p:spPr bwMode="auto">
            <a:xfrm rot="13570487">
              <a:off x="4537375" y="2178801"/>
              <a:ext cx="559933" cy="849155"/>
            </a:xfrm>
            <a:prstGeom prst="rect">
              <a:avLst/>
            </a:prstGeom>
            <a:noFill/>
            <a:extLst>
              <a:ext uri="{909E8E84-426E-40DD-AFC4-6F175D3DCCD1}">
                <a14:hiddenFill xmlns:a14="http://schemas.microsoft.com/office/drawing/2010/main">
                  <a:solidFill>
                    <a:srgbClr val="FFFFFF"/>
                  </a:solidFill>
                </a14:hiddenFill>
              </a:ext>
            </a:extLst>
          </p:spPr>
        </p:pic>
      </p:grpSp>
      <p:sp>
        <p:nvSpPr>
          <p:cNvPr id="56" name="TextBox 55"/>
          <p:cNvSpPr txBox="1"/>
          <p:nvPr/>
        </p:nvSpPr>
        <p:spPr>
          <a:xfrm>
            <a:off x="4923616" y="2756119"/>
            <a:ext cx="1999009" cy="584775"/>
          </a:xfrm>
          <a:prstGeom prst="rect">
            <a:avLst/>
          </a:prstGeom>
          <a:noFill/>
        </p:spPr>
        <p:txBody>
          <a:bodyPr wrap="square" rtlCol="0">
            <a:spAutoFit/>
          </a:bodyPr>
          <a:lstStyle/>
          <a:p>
            <a:pPr algn="ctr"/>
            <a:r>
              <a:rPr lang="en-US" sz="1600" dirty="0" smtClean="0"/>
              <a:t>primer to protect reinforcing bar</a:t>
            </a:r>
            <a:endParaRPr lang="en-US" sz="1600" dirty="0"/>
          </a:p>
        </p:txBody>
      </p:sp>
      <p:cxnSp>
        <p:nvCxnSpPr>
          <p:cNvPr id="57" name="Straight Arrow Connector 56"/>
          <p:cNvCxnSpPr>
            <a:endCxn id="13" idx="2"/>
          </p:cNvCxnSpPr>
          <p:nvPr/>
        </p:nvCxnSpPr>
        <p:spPr bwMode="auto">
          <a:xfrm flipH="1">
            <a:off x="3450922" y="3077701"/>
            <a:ext cx="1483743" cy="0"/>
          </a:xfrm>
          <a:prstGeom prst="straightConnector1">
            <a:avLst/>
          </a:prstGeom>
          <a:noFill/>
          <a:ln w="38100" cap="flat" cmpd="sng" algn="ctr">
            <a:solidFill>
              <a:srgbClr val="FFCC66"/>
            </a:solidFill>
            <a:prstDash val="solid"/>
            <a:round/>
            <a:headEnd type="none" w="med" len="med"/>
            <a:tailEnd type="arrow"/>
          </a:ln>
          <a:effectLst/>
        </p:spPr>
      </p:cxnSp>
      <p:cxnSp>
        <p:nvCxnSpPr>
          <p:cNvPr id="58" name="Straight Arrow Connector 57"/>
          <p:cNvCxnSpPr/>
          <p:nvPr/>
        </p:nvCxnSpPr>
        <p:spPr bwMode="auto">
          <a:xfrm flipV="1">
            <a:off x="1978161" y="4038600"/>
            <a:ext cx="204588" cy="1495383"/>
          </a:xfrm>
          <a:prstGeom prst="straightConnector1">
            <a:avLst/>
          </a:prstGeom>
          <a:noFill/>
          <a:ln w="38100" cap="flat" cmpd="sng" algn="ctr">
            <a:solidFill>
              <a:srgbClr val="FFCC66"/>
            </a:solidFill>
            <a:prstDash val="solid"/>
            <a:round/>
            <a:headEnd type="none" w="med" len="med"/>
            <a:tailEnd type="arrow"/>
          </a:ln>
          <a:effectLst/>
        </p:spPr>
      </p:cxnSp>
      <p:sp>
        <p:nvSpPr>
          <p:cNvPr id="59" name="TextBox 58"/>
          <p:cNvSpPr txBox="1"/>
          <p:nvPr/>
        </p:nvSpPr>
        <p:spPr>
          <a:xfrm>
            <a:off x="5448072" y="3488800"/>
            <a:ext cx="3138176" cy="830997"/>
          </a:xfrm>
          <a:prstGeom prst="rect">
            <a:avLst/>
          </a:prstGeom>
          <a:noFill/>
        </p:spPr>
        <p:txBody>
          <a:bodyPr wrap="square" rtlCol="0">
            <a:spAutoFit/>
          </a:bodyPr>
          <a:lstStyle/>
          <a:p>
            <a:pPr algn="ctr"/>
            <a:r>
              <a:rPr lang="en-US" sz="1600" b="1" dirty="0" smtClean="0"/>
              <a:t>Substrate undercut at least ¾″</a:t>
            </a:r>
          </a:p>
          <a:p>
            <a:pPr algn="ctr"/>
            <a:r>
              <a:rPr lang="en-US" sz="1600" dirty="0" smtClean="0"/>
              <a:t>in order to properly coat full circumference of the rebar.</a:t>
            </a:r>
            <a:endParaRPr lang="en-US" sz="1600" dirty="0"/>
          </a:p>
        </p:txBody>
      </p:sp>
      <p:sp>
        <p:nvSpPr>
          <p:cNvPr id="60" name="TextBox 59"/>
          <p:cNvSpPr txBox="1"/>
          <p:nvPr/>
        </p:nvSpPr>
        <p:spPr>
          <a:xfrm>
            <a:off x="613265" y="5568936"/>
            <a:ext cx="2738650" cy="830997"/>
          </a:xfrm>
          <a:prstGeom prst="rect">
            <a:avLst/>
          </a:prstGeom>
          <a:noFill/>
        </p:spPr>
        <p:txBody>
          <a:bodyPr wrap="square" rtlCol="0">
            <a:spAutoFit/>
          </a:bodyPr>
          <a:lstStyle/>
          <a:p>
            <a:pPr algn="ctr"/>
            <a:r>
              <a:rPr lang="en-US" sz="1600" dirty="0" smtClean="0"/>
              <a:t>Rebar was undercut, and cleaned of rust and corrosion prior to application of primer.</a:t>
            </a:r>
            <a:endParaRPr lang="en-US" sz="1600" dirty="0"/>
          </a:p>
        </p:txBody>
      </p:sp>
      <p:grpSp>
        <p:nvGrpSpPr>
          <p:cNvPr id="61" name="Group 60"/>
          <p:cNvGrpSpPr/>
          <p:nvPr/>
        </p:nvGrpSpPr>
        <p:grpSpPr>
          <a:xfrm>
            <a:off x="5254149" y="4991075"/>
            <a:ext cx="3292788" cy="1593151"/>
            <a:chOff x="734359" y="1473099"/>
            <a:chExt cx="4885570" cy="2363787"/>
          </a:xfrm>
        </p:grpSpPr>
        <p:sp>
          <p:nvSpPr>
            <p:cNvPr id="62" name="Rectangle 6"/>
            <p:cNvSpPr>
              <a:spLocks noChangeArrowheads="1"/>
            </p:cNvSpPr>
            <p:nvPr>
              <p:custDataLst>
                <p:tags r:id="rId2"/>
              </p:custDataLst>
            </p:nvPr>
          </p:nvSpPr>
          <p:spPr bwMode="auto">
            <a:xfrm>
              <a:off x="734359" y="2455761"/>
              <a:ext cx="2246313" cy="1381125"/>
            </a:xfrm>
            <a:prstGeom prst="rect">
              <a:avLst/>
            </a:prstGeom>
            <a:solidFill>
              <a:srgbClr val="DDDDDD"/>
            </a:solidFill>
            <a:ln w="9525">
              <a:miter lim="800000"/>
              <a:headEnd/>
              <a:tailEnd/>
            </a:ln>
            <a:effectLst/>
            <a:scene3d>
              <a:camera prst="legacyPerspectiveFront">
                <a:rot lat="1500000" lon="1500000" rev="0"/>
              </a:camera>
              <a:lightRig rig="legacyFlat2" dir="b"/>
            </a:scene3d>
            <a:sp3d extrusionH="5688000" prstMaterial="legacyMatte">
              <a:bevelT w="13500" h="13500" prst="angle"/>
              <a:bevelB w="13500" h="13500" prst="angle"/>
              <a:extrusionClr>
                <a:srgbClr val="DDDDDD"/>
              </a:extrusionClr>
            </a:sp3d>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flatTx/>
            </a:bodyPr>
            <a:lstStyle/>
            <a:p>
              <a:pPr algn="ctr" eaLnBrk="1" hangingPunct="1"/>
              <a:endParaRPr lang="en-US" altLang="en-US">
                <a:latin typeface="Arial" charset="0"/>
              </a:endParaRPr>
            </a:p>
          </p:txBody>
        </p:sp>
        <p:sp>
          <p:nvSpPr>
            <p:cNvPr id="63" name="Freeform 7"/>
            <p:cNvSpPr>
              <a:spLocks/>
            </p:cNvSpPr>
            <p:nvPr>
              <p:custDataLst>
                <p:tags r:id="rId3"/>
              </p:custDataLst>
            </p:nvPr>
          </p:nvSpPr>
          <p:spPr bwMode="auto">
            <a:xfrm>
              <a:off x="2175809" y="1735036"/>
              <a:ext cx="1116013" cy="1069975"/>
            </a:xfrm>
            <a:custGeom>
              <a:avLst/>
              <a:gdLst>
                <a:gd name="T0" fmla="*/ 703 w 703"/>
                <a:gd name="T1" fmla="*/ 0 h 674"/>
                <a:gd name="T2" fmla="*/ 575 w 703"/>
                <a:gd name="T3" fmla="*/ 187 h 674"/>
                <a:gd name="T4" fmla="*/ 536 w 703"/>
                <a:gd name="T5" fmla="*/ 226 h 674"/>
                <a:gd name="T6" fmla="*/ 519 w 703"/>
                <a:gd name="T7" fmla="*/ 259 h 674"/>
                <a:gd name="T8" fmla="*/ 502 w 703"/>
                <a:gd name="T9" fmla="*/ 265 h 674"/>
                <a:gd name="T10" fmla="*/ 452 w 703"/>
                <a:gd name="T11" fmla="*/ 304 h 674"/>
                <a:gd name="T12" fmla="*/ 396 w 703"/>
                <a:gd name="T13" fmla="*/ 404 h 674"/>
                <a:gd name="T14" fmla="*/ 301 w 703"/>
                <a:gd name="T15" fmla="*/ 460 h 674"/>
                <a:gd name="T16" fmla="*/ 179 w 703"/>
                <a:gd name="T17" fmla="*/ 571 h 674"/>
                <a:gd name="T18" fmla="*/ 162 w 703"/>
                <a:gd name="T19" fmla="*/ 627 h 674"/>
                <a:gd name="T20" fmla="*/ 123 w 703"/>
                <a:gd name="T21" fmla="*/ 674 h 674"/>
                <a:gd name="T22" fmla="*/ 0 w 703"/>
                <a:gd name="T23" fmla="*/ 646 h 674"/>
                <a:gd name="T24" fmla="*/ 703 w 703"/>
                <a:gd name="T25" fmla="*/ 0 h 6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03" h="674">
                  <a:moveTo>
                    <a:pt x="703" y="0"/>
                  </a:moveTo>
                  <a:cubicBezTo>
                    <a:pt x="672" y="75"/>
                    <a:pt x="618" y="118"/>
                    <a:pt x="575" y="187"/>
                  </a:cubicBezTo>
                  <a:cubicBezTo>
                    <a:pt x="565" y="202"/>
                    <a:pt x="536" y="226"/>
                    <a:pt x="536" y="226"/>
                  </a:cubicBezTo>
                  <a:cubicBezTo>
                    <a:pt x="529" y="235"/>
                    <a:pt x="527" y="251"/>
                    <a:pt x="519" y="259"/>
                  </a:cubicBezTo>
                  <a:cubicBezTo>
                    <a:pt x="515" y="263"/>
                    <a:pt x="508" y="262"/>
                    <a:pt x="502" y="265"/>
                  </a:cubicBezTo>
                  <a:cubicBezTo>
                    <a:pt x="471" y="281"/>
                    <a:pt x="473" y="283"/>
                    <a:pt x="452" y="304"/>
                  </a:cubicBezTo>
                  <a:cubicBezTo>
                    <a:pt x="442" y="344"/>
                    <a:pt x="432" y="380"/>
                    <a:pt x="396" y="404"/>
                  </a:cubicBezTo>
                  <a:cubicBezTo>
                    <a:pt x="372" y="440"/>
                    <a:pt x="331" y="433"/>
                    <a:pt x="301" y="460"/>
                  </a:cubicBezTo>
                  <a:cubicBezTo>
                    <a:pt x="261" y="496"/>
                    <a:pt x="218" y="532"/>
                    <a:pt x="179" y="571"/>
                  </a:cubicBezTo>
                  <a:cubicBezTo>
                    <a:pt x="169" y="602"/>
                    <a:pt x="187" y="602"/>
                    <a:pt x="162" y="627"/>
                  </a:cubicBezTo>
                  <a:cubicBezTo>
                    <a:pt x="152" y="636"/>
                    <a:pt x="158" y="650"/>
                    <a:pt x="123" y="674"/>
                  </a:cubicBezTo>
                  <a:cubicBezTo>
                    <a:pt x="119" y="663"/>
                    <a:pt x="80" y="609"/>
                    <a:pt x="0" y="646"/>
                  </a:cubicBezTo>
                  <a:cubicBezTo>
                    <a:pt x="102" y="533"/>
                    <a:pt x="615" y="74"/>
                    <a:pt x="703" y="0"/>
                  </a:cubicBezTo>
                  <a:close/>
                </a:path>
              </a:pathLst>
            </a:custGeom>
            <a:solidFill>
              <a:srgbClr val="5F5F5F"/>
            </a:solidFill>
            <a:ln>
              <a:noFill/>
            </a:ln>
            <a:effectLst/>
            <a:extLst>
              <a:ext uri="{91240B29-F687-4F45-9708-019B960494DF}">
                <a14:hiddenLine xmlns:a14="http://schemas.microsoft.com/office/drawing/2010/main" w="9525" cmpd="sng">
                  <a:solidFill>
                    <a:srgbClr val="000000"/>
                  </a:solidFill>
                  <a:prstDash val="solid"/>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64" name="Freeform 8"/>
            <p:cNvSpPr>
              <a:spLocks/>
            </p:cNvSpPr>
            <p:nvPr>
              <p:custDataLst>
                <p:tags r:id="rId4"/>
              </p:custDataLst>
            </p:nvPr>
          </p:nvSpPr>
          <p:spPr bwMode="auto">
            <a:xfrm>
              <a:off x="2912409" y="2625624"/>
              <a:ext cx="152400" cy="38100"/>
            </a:xfrm>
            <a:custGeom>
              <a:avLst/>
              <a:gdLst>
                <a:gd name="T0" fmla="*/ 96 w 96"/>
                <a:gd name="T1" fmla="*/ 24 h 24"/>
                <a:gd name="T2" fmla="*/ 72 w 96"/>
                <a:gd name="T3" fmla="*/ 8 h 24"/>
                <a:gd name="T4" fmla="*/ 60 w 96"/>
                <a:gd name="T5" fmla="*/ 0 h 24"/>
                <a:gd name="T6" fmla="*/ 0 w 96"/>
                <a:gd name="T7" fmla="*/ 4 h 24"/>
              </a:gdLst>
              <a:ahLst/>
              <a:cxnLst>
                <a:cxn ang="0">
                  <a:pos x="T0" y="T1"/>
                </a:cxn>
                <a:cxn ang="0">
                  <a:pos x="T2" y="T3"/>
                </a:cxn>
                <a:cxn ang="0">
                  <a:pos x="T4" y="T5"/>
                </a:cxn>
                <a:cxn ang="0">
                  <a:pos x="T6" y="T7"/>
                </a:cxn>
              </a:cxnLst>
              <a:rect l="0" t="0" r="r" b="b"/>
              <a:pathLst>
                <a:path w="96" h="24">
                  <a:moveTo>
                    <a:pt x="96" y="24"/>
                  </a:moveTo>
                  <a:cubicBezTo>
                    <a:pt x="88" y="19"/>
                    <a:pt x="80" y="13"/>
                    <a:pt x="72" y="8"/>
                  </a:cubicBezTo>
                  <a:cubicBezTo>
                    <a:pt x="68" y="5"/>
                    <a:pt x="60" y="0"/>
                    <a:pt x="60" y="0"/>
                  </a:cubicBezTo>
                  <a:cubicBezTo>
                    <a:pt x="3" y="4"/>
                    <a:pt x="23" y="4"/>
                    <a:pt x="0" y="4"/>
                  </a:cubicBezTo>
                </a:path>
              </a:pathLst>
            </a:custGeom>
            <a:noFill/>
            <a:ln w="12700" cmpd="sng">
              <a:solidFill>
                <a:srgbClr val="000000"/>
              </a:solidFill>
              <a:prstDash val="solid"/>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65" name="Freeform 9" descr="Newsprint"/>
            <p:cNvSpPr>
              <a:spLocks/>
            </p:cNvSpPr>
            <p:nvPr>
              <p:custDataLst>
                <p:tags r:id="rId5"/>
              </p:custDataLst>
            </p:nvPr>
          </p:nvSpPr>
          <p:spPr bwMode="auto">
            <a:xfrm>
              <a:off x="1426509" y="1509611"/>
              <a:ext cx="2514600" cy="1905000"/>
            </a:xfrm>
            <a:custGeom>
              <a:avLst/>
              <a:gdLst>
                <a:gd name="T0" fmla="*/ 40 w 1584"/>
                <a:gd name="T1" fmla="*/ 588 h 1200"/>
                <a:gd name="T2" fmla="*/ 4 w 1584"/>
                <a:gd name="T3" fmla="*/ 676 h 1200"/>
                <a:gd name="T4" fmla="*/ 40 w 1584"/>
                <a:gd name="T5" fmla="*/ 784 h 1200"/>
                <a:gd name="T6" fmla="*/ 4 w 1584"/>
                <a:gd name="T7" fmla="*/ 892 h 1200"/>
                <a:gd name="T8" fmla="*/ 20 w 1584"/>
                <a:gd name="T9" fmla="*/ 1000 h 1200"/>
                <a:gd name="T10" fmla="*/ 124 w 1584"/>
                <a:gd name="T11" fmla="*/ 1044 h 1200"/>
                <a:gd name="T12" fmla="*/ 312 w 1584"/>
                <a:gd name="T13" fmla="*/ 1104 h 1200"/>
                <a:gd name="T14" fmla="*/ 624 w 1584"/>
                <a:gd name="T15" fmla="*/ 1144 h 1200"/>
                <a:gd name="T16" fmla="*/ 836 w 1584"/>
                <a:gd name="T17" fmla="*/ 1172 h 1200"/>
                <a:gd name="T18" fmla="*/ 936 w 1584"/>
                <a:gd name="T19" fmla="*/ 1200 h 1200"/>
                <a:gd name="T20" fmla="*/ 974 w 1584"/>
                <a:gd name="T21" fmla="*/ 1124 h 1200"/>
                <a:gd name="T22" fmla="*/ 1028 w 1584"/>
                <a:gd name="T23" fmla="*/ 1076 h 1200"/>
                <a:gd name="T24" fmla="*/ 1040 w 1584"/>
                <a:gd name="T25" fmla="*/ 1024 h 1200"/>
                <a:gd name="T26" fmla="*/ 1068 w 1584"/>
                <a:gd name="T27" fmla="*/ 980 h 1200"/>
                <a:gd name="T28" fmla="*/ 1091 w 1584"/>
                <a:gd name="T29" fmla="*/ 965 h 1200"/>
                <a:gd name="T30" fmla="*/ 1144 w 1584"/>
                <a:gd name="T31" fmla="*/ 884 h 1200"/>
                <a:gd name="T32" fmla="*/ 1200 w 1584"/>
                <a:gd name="T33" fmla="*/ 844 h 1200"/>
                <a:gd name="T34" fmla="*/ 1262 w 1584"/>
                <a:gd name="T35" fmla="*/ 782 h 1200"/>
                <a:gd name="T36" fmla="*/ 1301 w 1584"/>
                <a:gd name="T37" fmla="*/ 713 h 1200"/>
                <a:gd name="T38" fmla="*/ 1343 w 1584"/>
                <a:gd name="T39" fmla="*/ 668 h 1200"/>
                <a:gd name="T40" fmla="*/ 1490 w 1584"/>
                <a:gd name="T41" fmla="*/ 494 h 1200"/>
                <a:gd name="T42" fmla="*/ 1568 w 1584"/>
                <a:gd name="T43" fmla="*/ 398 h 1200"/>
                <a:gd name="T44" fmla="*/ 1580 w 1584"/>
                <a:gd name="T45" fmla="*/ 236 h 1200"/>
                <a:gd name="T46" fmla="*/ 1578 w 1584"/>
                <a:gd name="T47" fmla="*/ 126 h 1200"/>
                <a:gd name="T48" fmla="*/ 1580 w 1584"/>
                <a:gd name="T49" fmla="*/ 90 h 1200"/>
                <a:gd name="T50" fmla="*/ 908 w 1584"/>
                <a:gd name="T51" fmla="*/ 0 h 1200"/>
                <a:gd name="T52" fmla="*/ 40 w 1584"/>
                <a:gd name="T53" fmla="*/ 588 h 1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584" h="1200">
                  <a:moveTo>
                    <a:pt x="40" y="588"/>
                  </a:moveTo>
                  <a:lnTo>
                    <a:pt x="4" y="676"/>
                  </a:lnTo>
                  <a:lnTo>
                    <a:pt x="40" y="784"/>
                  </a:lnTo>
                  <a:lnTo>
                    <a:pt x="4" y="892"/>
                  </a:lnTo>
                  <a:cubicBezTo>
                    <a:pt x="1" y="928"/>
                    <a:pt x="0" y="975"/>
                    <a:pt x="20" y="1000"/>
                  </a:cubicBezTo>
                  <a:cubicBezTo>
                    <a:pt x="71" y="1012"/>
                    <a:pt x="84" y="1068"/>
                    <a:pt x="124" y="1044"/>
                  </a:cubicBezTo>
                  <a:cubicBezTo>
                    <a:pt x="189" y="1087"/>
                    <a:pt x="237" y="1087"/>
                    <a:pt x="312" y="1104"/>
                  </a:cubicBezTo>
                  <a:cubicBezTo>
                    <a:pt x="448" y="1134"/>
                    <a:pt x="488" y="1110"/>
                    <a:pt x="624" y="1144"/>
                  </a:cubicBezTo>
                  <a:cubicBezTo>
                    <a:pt x="693" y="1190"/>
                    <a:pt x="728" y="1172"/>
                    <a:pt x="836" y="1172"/>
                  </a:cubicBezTo>
                  <a:cubicBezTo>
                    <a:pt x="876" y="1172"/>
                    <a:pt x="898" y="1200"/>
                    <a:pt x="936" y="1200"/>
                  </a:cubicBezTo>
                  <a:cubicBezTo>
                    <a:pt x="960" y="1182"/>
                    <a:pt x="961" y="1147"/>
                    <a:pt x="974" y="1124"/>
                  </a:cubicBezTo>
                  <a:cubicBezTo>
                    <a:pt x="1005" y="1077"/>
                    <a:pt x="980" y="1108"/>
                    <a:pt x="1028" y="1076"/>
                  </a:cubicBezTo>
                  <a:cubicBezTo>
                    <a:pt x="1042" y="1060"/>
                    <a:pt x="1033" y="1040"/>
                    <a:pt x="1040" y="1024"/>
                  </a:cubicBezTo>
                  <a:cubicBezTo>
                    <a:pt x="1047" y="1008"/>
                    <a:pt x="1060" y="990"/>
                    <a:pt x="1068" y="980"/>
                  </a:cubicBezTo>
                  <a:cubicBezTo>
                    <a:pt x="1076" y="970"/>
                    <a:pt x="1078" y="981"/>
                    <a:pt x="1091" y="965"/>
                  </a:cubicBezTo>
                  <a:cubicBezTo>
                    <a:pt x="1103" y="947"/>
                    <a:pt x="1130" y="897"/>
                    <a:pt x="1144" y="884"/>
                  </a:cubicBezTo>
                  <a:cubicBezTo>
                    <a:pt x="1162" y="864"/>
                    <a:pt x="1180" y="861"/>
                    <a:pt x="1200" y="844"/>
                  </a:cubicBezTo>
                  <a:cubicBezTo>
                    <a:pt x="1220" y="827"/>
                    <a:pt x="1245" y="804"/>
                    <a:pt x="1262" y="782"/>
                  </a:cubicBezTo>
                  <a:cubicBezTo>
                    <a:pt x="1279" y="760"/>
                    <a:pt x="1288" y="732"/>
                    <a:pt x="1301" y="713"/>
                  </a:cubicBezTo>
                  <a:cubicBezTo>
                    <a:pt x="1328" y="674"/>
                    <a:pt x="1343" y="668"/>
                    <a:pt x="1343" y="668"/>
                  </a:cubicBezTo>
                  <a:cubicBezTo>
                    <a:pt x="1421" y="605"/>
                    <a:pt x="1451" y="533"/>
                    <a:pt x="1490" y="494"/>
                  </a:cubicBezTo>
                  <a:cubicBezTo>
                    <a:pt x="1490" y="494"/>
                    <a:pt x="1532" y="452"/>
                    <a:pt x="1568" y="398"/>
                  </a:cubicBezTo>
                  <a:cubicBezTo>
                    <a:pt x="1574" y="344"/>
                    <a:pt x="1575" y="278"/>
                    <a:pt x="1580" y="236"/>
                  </a:cubicBezTo>
                  <a:cubicBezTo>
                    <a:pt x="1584" y="200"/>
                    <a:pt x="1580" y="124"/>
                    <a:pt x="1578" y="126"/>
                  </a:cubicBezTo>
                  <a:cubicBezTo>
                    <a:pt x="1578" y="126"/>
                    <a:pt x="1582" y="122"/>
                    <a:pt x="1580" y="90"/>
                  </a:cubicBezTo>
                  <a:cubicBezTo>
                    <a:pt x="1256" y="56"/>
                    <a:pt x="1172" y="36"/>
                    <a:pt x="908" y="0"/>
                  </a:cubicBezTo>
                  <a:cubicBezTo>
                    <a:pt x="434" y="294"/>
                    <a:pt x="40" y="588"/>
                    <a:pt x="40" y="588"/>
                  </a:cubicBezTo>
                  <a:close/>
                </a:path>
              </a:pathLst>
            </a:custGeom>
            <a:blipFill dpi="0" rotWithShape="0">
              <a:blip r:embed="rId42"/>
              <a:srcRect/>
              <a:tile tx="0" ty="0" sx="100000" sy="100000" flip="none" algn="tl"/>
            </a:blipFill>
            <a:ln>
              <a:noFill/>
            </a:ln>
            <a:effectLst/>
            <a:extLst>
              <a:ext uri="{91240B29-F687-4F45-9708-019B960494DF}">
                <a14:hiddenLine xmlns:a14="http://schemas.microsoft.com/office/drawing/2010/main" w="9525" cmpd="sng">
                  <a:solidFill>
                    <a:srgbClr val="000000"/>
                  </a:solidFill>
                  <a:prstDash val="solid"/>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66" name="Oval 10" descr="Dark upward diagonal"/>
            <p:cNvSpPr>
              <a:spLocks noChangeArrowheads="1"/>
            </p:cNvSpPr>
            <p:nvPr>
              <p:custDataLst>
                <p:tags r:id="rId6"/>
              </p:custDataLst>
            </p:nvPr>
          </p:nvSpPr>
          <p:spPr bwMode="auto">
            <a:xfrm rot="18381731">
              <a:off x="3033853" y="2880417"/>
              <a:ext cx="273050" cy="242888"/>
            </a:xfrm>
            <a:prstGeom prst="ellipse">
              <a:avLst/>
            </a:prstGeom>
            <a:pattFill prst="dkUpDiag">
              <a:fgClr>
                <a:srgbClr val="5F5F5F"/>
              </a:fgClr>
              <a:bgClr>
                <a:schemeClr val="bg2"/>
              </a:bgClr>
            </a:pattFill>
            <a:ln>
              <a:noFill/>
            </a:ln>
            <a:effectLst/>
            <a:scene3d>
              <a:camera prst="legacyPerspectiveFront">
                <a:rot lat="1500000" lon="17699998" rev="0"/>
              </a:camera>
              <a:lightRig rig="legacyFlat4" dir="t"/>
            </a:scene3d>
            <a:sp3d extrusionH="1433500" prstMaterial="legacyMatte">
              <a:bevelT w="13500" h="13500" prst="angle"/>
              <a:bevelB w="13500" h="13500" prst="angle"/>
              <a:extrusionClr>
                <a:srgbClr val="5F5F5F"/>
              </a:extrusionClr>
            </a:sp3d>
            <a:extLst>
              <a:ext uri="{91240B29-F687-4F45-9708-019B960494DF}">
                <a14:hiddenLine xmlns:a14="http://schemas.microsoft.com/office/drawing/2010/main" w="9525">
                  <a:no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flatTx/>
            </a:bodyPr>
            <a:lstStyle/>
            <a:p>
              <a:endParaRPr lang="en-US"/>
            </a:p>
          </p:txBody>
        </p:sp>
        <p:sp>
          <p:nvSpPr>
            <p:cNvPr id="67" name="Freeform 11" descr="Newsprint"/>
            <p:cNvSpPr>
              <a:spLocks/>
            </p:cNvSpPr>
            <p:nvPr>
              <p:custDataLst>
                <p:tags r:id="rId7"/>
              </p:custDataLst>
            </p:nvPr>
          </p:nvSpPr>
          <p:spPr bwMode="auto">
            <a:xfrm>
              <a:off x="1686859" y="2719286"/>
              <a:ext cx="1452563" cy="512763"/>
            </a:xfrm>
            <a:custGeom>
              <a:avLst/>
              <a:gdLst>
                <a:gd name="T0" fmla="*/ 903 w 915"/>
                <a:gd name="T1" fmla="*/ 206 h 323"/>
                <a:gd name="T2" fmla="*/ 882 w 915"/>
                <a:gd name="T3" fmla="*/ 191 h 323"/>
                <a:gd name="T4" fmla="*/ 696 w 915"/>
                <a:gd name="T5" fmla="*/ 161 h 323"/>
                <a:gd name="T6" fmla="*/ 536 w 915"/>
                <a:gd name="T7" fmla="*/ 114 h 323"/>
                <a:gd name="T8" fmla="*/ 420 w 915"/>
                <a:gd name="T9" fmla="*/ 86 h 323"/>
                <a:gd name="T10" fmla="*/ 300 w 915"/>
                <a:gd name="T11" fmla="*/ 54 h 323"/>
                <a:gd name="T12" fmla="*/ 120 w 915"/>
                <a:gd name="T13" fmla="*/ 18 h 323"/>
                <a:gd name="T14" fmla="*/ 84 w 915"/>
                <a:gd name="T15" fmla="*/ 6 h 323"/>
                <a:gd name="T16" fmla="*/ 72 w 915"/>
                <a:gd name="T17" fmla="*/ 2 h 323"/>
                <a:gd name="T18" fmla="*/ 36 w 915"/>
                <a:gd name="T19" fmla="*/ 6 h 323"/>
                <a:gd name="T20" fmla="*/ 20 w 915"/>
                <a:gd name="T21" fmla="*/ 30 h 323"/>
                <a:gd name="T22" fmla="*/ 0 w 915"/>
                <a:gd name="T23" fmla="*/ 110 h 323"/>
                <a:gd name="T24" fmla="*/ 120 w 915"/>
                <a:gd name="T25" fmla="*/ 146 h 323"/>
                <a:gd name="T26" fmla="*/ 212 w 915"/>
                <a:gd name="T27" fmla="*/ 190 h 323"/>
                <a:gd name="T28" fmla="*/ 228 w 915"/>
                <a:gd name="T29" fmla="*/ 202 h 323"/>
                <a:gd name="T30" fmla="*/ 380 w 915"/>
                <a:gd name="T31" fmla="*/ 206 h 323"/>
                <a:gd name="T32" fmla="*/ 424 w 915"/>
                <a:gd name="T33" fmla="*/ 214 h 323"/>
                <a:gd name="T34" fmla="*/ 488 w 915"/>
                <a:gd name="T35" fmla="*/ 266 h 323"/>
                <a:gd name="T36" fmla="*/ 636 w 915"/>
                <a:gd name="T37" fmla="*/ 286 h 323"/>
                <a:gd name="T38" fmla="*/ 692 w 915"/>
                <a:gd name="T39" fmla="*/ 306 h 323"/>
                <a:gd name="T40" fmla="*/ 724 w 915"/>
                <a:gd name="T41" fmla="*/ 310 h 323"/>
                <a:gd name="T42" fmla="*/ 740 w 915"/>
                <a:gd name="T43" fmla="*/ 314 h 323"/>
                <a:gd name="T44" fmla="*/ 808 w 915"/>
                <a:gd name="T45" fmla="*/ 318 h 323"/>
                <a:gd name="T46" fmla="*/ 908 w 915"/>
                <a:gd name="T47" fmla="*/ 260 h 323"/>
                <a:gd name="T48" fmla="*/ 903 w 915"/>
                <a:gd name="T49" fmla="*/ 239 h 323"/>
                <a:gd name="T50" fmla="*/ 903 w 915"/>
                <a:gd name="T51" fmla="*/ 206 h 3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915" h="323">
                  <a:moveTo>
                    <a:pt x="903" y="206"/>
                  </a:moveTo>
                  <a:cubicBezTo>
                    <a:pt x="888" y="201"/>
                    <a:pt x="895" y="200"/>
                    <a:pt x="882" y="191"/>
                  </a:cubicBezTo>
                  <a:cubicBezTo>
                    <a:pt x="822" y="206"/>
                    <a:pt x="756" y="166"/>
                    <a:pt x="696" y="161"/>
                  </a:cubicBezTo>
                  <a:cubicBezTo>
                    <a:pt x="634" y="140"/>
                    <a:pt x="613" y="120"/>
                    <a:pt x="536" y="114"/>
                  </a:cubicBezTo>
                  <a:cubicBezTo>
                    <a:pt x="494" y="100"/>
                    <a:pt x="466" y="90"/>
                    <a:pt x="420" y="86"/>
                  </a:cubicBezTo>
                  <a:cubicBezTo>
                    <a:pt x="383" y="61"/>
                    <a:pt x="342" y="62"/>
                    <a:pt x="300" y="54"/>
                  </a:cubicBezTo>
                  <a:lnTo>
                    <a:pt x="120" y="18"/>
                  </a:lnTo>
                  <a:cubicBezTo>
                    <a:pt x="120" y="18"/>
                    <a:pt x="84" y="6"/>
                    <a:pt x="84" y="6"/>
                  </a:cubicBezTo>
                  <a:cubicBezTo>
                    <a:pt x="80" y="5"/>
                    <a:pt x="72" y="2"/>
                    <a:pt x="72" y="2"/>
                  </a:cubicBezTo>
                  <a:cubicBezTo>
                    <a:pt x="60" y="3"/>
                    <a:pt x="47" y="0"/>
                    <a:pt x="36" y="6"/>
                  </a:cubicBezTo>
                  <a:cubicBezTo>
                    <a:pt x="28" y="11"/>
                    <a:pt x="20" y="30"/>
                    <a:pt x="20" y="30"/>
                  </a:cubicBezTo>
                  <a:cubicBezTo>
                    <a:pt x="17" y="61"/>
                    <a:pt x="17" y="84"/>
                    <a:pt x="0" y="110"/>
                  </a:cubicBezTo>
                  <a:cubicBezTo>
                    <a:pt x="38" y="135"/>
                    <a:pt x="75" y="140"/>
                    <a:pt x="120" y="146"/>
                  </a:cubicBezTo>
                  <a:cubicBezTo>
                    <a:pt x="150" y="156"/>
                    <a:pt x="183" y="176"/>
                    <a:pt x="212" y="190"/>
                  </a:cubicBezTo>
                  <a:cubicBezTo>
                    <a:pt x="218" y="193"/>
                    <a:pt x="221" y="201"/>
                    <a:pt x="228" y="202"/>
                  </a:cubicBezTo>
                  <a:cubicBezTo>
                    <a:pt x="278" y="207"/>
                    <a:pt x="329" y="205"/>
                    <a:pt x="380" y="206"/>
                  </a:cubicBezTo>
                  <a:cubicBezTo>
                    <a:pt x="383" y="206"/>
                    <a:pt x="416" y="210"/>
                    <a:pt x="424" y="214"/>
                  </a:cubicBezTo>
                  <a:cubicBezTo>
                    <a:pt x="450" y="227"/>
                    <a:pt x="457" y="258"/>
                    <a:pt x="488" y="266"/>
                  </a:cubicBezTo>
                  <a:cubicBezTo>
                    <a:pt x="536" y="278"/>
                    <a:pt x="588" y="274"/>
                    <a:pt x="636" y="286"/>
                  </a:cubicBezTo>
                  <a:cubicBezTo>
                    <a:pt x="656" y="291"/>
                    <a:pt x="672" y="302"/>
                    <a:pt x="692" y="306"/>
                  </a:cubicBezTo>
                  <a:cubicBezTo>
                    <a:pt x="703" y="308"/>
                    <a:pt x="713" y="308"/>
                    <a:pt x="724" y="310"/>
                  </a:cubicBezTo>
                  <a:cubicBezTo>
                    <a:pt x="729" y="311"/>
                    <a:pt x="735" y="313"/>
                    <a:pt x="740" y="314"/>
                  </a:cubicBezTo>
                  <a:cubicBezTo>
                    <a:pt x="761" y="307"/>
                    <a:pt x="788" y="307"/>
                    <a:pt x="808" y="318"/>
                  </a:cubicBezTo>
                  <a:cubicBezTo>
                    <a:pt x="816" y="323"/>
                    <a:pt x="896" y="250"/>
                    <a:pt x="908" y="260"/>
                  </a:cubicBezTo>
                  <a:cubicBezTo>
                    <a:pt x="909" y="256"/>
                    <a:pt x="915" y="275"/>
                    <a:pt x="903" y="239"/>
                  </a:cubicBezTo>
                  <a:cubicBezTo>
                    <a:pt x="900" y="197"/>
                    <a:pt x="903" y="236"/>
                    <a:pt x="903" y="206"/>
                  </a:cubicBezTo>
                  <a:close/>
                </a:path>
              </a:pathLst>
            </a:custGeom>
            <a:blipFill dpi="0" rotWithShape="0">
              <a:blip r:embed="rId42"/>
              <a:srcRect/>
              <a:tile tx="0" ty="0" sx="100000" sy="100000" flip="none" algn="tl"/>
            </a:blipFill>
            <a:ln>
              <a:noFill/>
            </a:ln>
            <a:effectLst/>
            <a:extLst>
              <a:ext uri="{91240B29-F687-4F45-9708-019B960494DF}">
                <a14:hiddenLine xmlns:a14="http://schemas.microsoft.com/office/drawing/2010/main" w="9525" cmpd="sng">
                  <a:solidFill>
                    <a:srgbClr val="000000"/>
                  </a:solidFill>
                  <a:prstDash val="solid"/>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68" name="Freeform 12"/>
            <p:cNvSpPr>
              <a:spLocks/>
            </p:cNvSpPr>
            <p:nvPr>
              <p:custDataLst>
                <p:tags r:id="rId8"/>
              </p:custDataLst>
            </p:nvPr>
          </p:nvSpPr>
          <p:spPr bwMode="auto">
            <a:xfrm>
              <a:off x="1458259" y="2741511"/>
              <a:ext cx="406400" cy="349250"/>
            </a:xfrm>
            <a:custGeom>
              <a:avLst/>
              <a:gdLst>
                <a:gd name="T0" fmla="*/ 0 w 256"/>
                <a:gd name="T1" fmla="*/ 220 h 220"/>
                <a:gd name="T2" fmla="*/ 24 w 256"/>
                <a:gd name="T3" fmla="*/ 204 h 220"/>
                <a:gd name="T4" fmla="*/ 40 w 256"/>
                <a:gd name="T5" fmla="*/ 180 h 220"/>
                <a:gd name="T6" fmla="*/ 44 w 256"/>
                <a:gd name="T7" fmla="*/ 168 h 220"/>
                <a:gd name="T8" fmla="*/ 68 w 256"/>
                <a:gd name="T9" fmla="*/ 160 h 220"/>
                <a:gd name="T10" fmla="*/ 80 w 256"/>
                <a:gd name="T11" fmla="*/ 156 h 220"/>
                <a:gd name="T12" fmla="*/ 112 w 256"/>
                <a:gd name="T13" fmla="*/ 120 h 220"/>
                <a:gd name="T14" fmla="*/ 148 w 256"/>
                <a:gd name="T15" fmla="*/ 100 h 220"/>
                <a:gd name="T16" fmla="*/ 176 w 256"/>
                <a:gd name="T17" fmla="*/ 52 h 220"/>
                <a:gd name="T18" fmla="*/ 212 w 256"/>
                <a:gd name="T19" fmla="*/ 32 h 220"/>
                <a:gd name="T20" fmla="*/ 212 w 256"/>
                <a:gd name="T21" fmla="*/ 32 h 220"/>
                <a:gd name="T22" fmla="*/ 256 w 256"/>
                <a:gd name="T23" fmla="*/ 0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6" h="220">
                  <a:moveTo>
                    <a:pt x="0" y="220"/>
                  </a:moveTo>
                  <a:cubicBezTo>
                    <a:pt x="29" y="210"/>
                    <a:pt x="0" y="210"/>
                    <a:pt x="24" y="204"/>
                  </a:cubicBezTo>
                  <a:cubicBezTo>
                    <a:pt x="29" y="196"/>
                    <a:pt x="35" y="188"/>
                    <a:pt x="40" y="180"/>
                  </a:cubicBezTo>
                  <a:cubicBezTo>
                    <a:pt x="42" y="176"/>
                    <a:pt x="41" y="170"/>
                    <a:pt x="44" y="168"/>
                  </a:cubicBezTo>
                  <a:cubicBezTo>
                    <a:pt x="51" y="163"/>
                    <a:pt x="60" y="163"/>
                    <a:pt x="68" y="160"/>
                  </a:cubicBezTo>
                  <a:cubicBezTo>
                    <a:pt x="72" y="159"/>
                    <a:pt x="80" y="156"/>
                    <a:pt x="80" y="156"/>
                  </a:cubicBezTo>
                  <a:cubicBezTo>
                    <a:pt x="92" y="144"/>
                    <a:pt x="99" y="130"/>
                    <a:pt x="112" y="120"/>
                  </a:cubicBezTo>
                  <a:cubicBezTo>
                    <a:pt x="123" y="111"/>
                    <a:pt x="136" y="108"/>
                    <a:pt x="148" y="100"/>
                  </a:cubicBezTo>
                  <a:cubicBezTo>
                    <a:pt x="153" y="85"/>
                    <a:pt x="162" y="61"/>
                    <a:pt x="176" y="52"/>
                  </a:cubicBezTo>
                  <a:lnTo>
                    <a:pt x="212" y="32"/>
                  </a:lnTo>
                  <a:cubicBezTo>
                    <a:pt x="212" y="32"/>
                    <a:pt x="212" y="32"/>
                    <a:pt x="212" y="32"/>
                  </a:cubicBezTo>
                  <a:cubicBezTo>
                    <a:pt x="223" y="21"/>
                    <a:pt x="241" y="0"/>
                    <a:pt x="256" y="0"/>
                  </a:cubicBezTo>
                </a:path>
              </a:pathLst>
            </a:custGeom>
            <a:noFill/>
            <a:ln w="9525" cmpd="sng">
              <a:solidFill>
                <a:srgbClr val="000000"/>
              </a:solidFill>
              <a:prstDash val="solid"/>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69" name="Freeform 13"/>
            <p:cNvSpPr>
              <a:spLocks/>
            </p:cNvSpPr>
            <p:nvPr>
              <p:custDataLst>
                <p:tags r:id="rId9"/>
              </p:custDataLst>
            </p:nvPr>
          </p:nvSpPr>
          <p:spPr bwMode="auto">
            <a:xfrm>
              <a:off x="1998009" y="1931886"/>
              <a:ext cx="1911350" cy="701675"/>
            </a:xfrm>
            <a:custGeom>
              <a:avLst/>
              <a:gdLst>
                <a:gd name="T0" fmla="*/ 0 w 1204"/>
                <a:gd name="T1" fmla="*/ 442 h 442"/>
                <a:gd name="T2" fmla="*/ 36 w 1204"/>
                <a:gd name="T3" fmla="*/ 422 h 442"/>
                <a:gd name="T4" fmla="*/ 64 w 1204"/>
                <a:gd name="T5" fmla="*/ 394 h 442"/>
                <a:gd name="T6" fmla="*/ 188 w 1204"/>
                <a:gd name="T7" fmla="*/ 310 h 442"/>
                <a:gd name="T8" fmla="*/ 216 w 1204"/>
                <a:gd name="T9" fmla="*/ 278 h 442"/>
                <a:gd name="T10" fmla="*/ 280 w 1204"/>
                <a:gd name="T11" fmla="*/ 242 h 442"/>
                <a:gd name="T12" fmla="*/ 304 w 1204"/>
                <a:gd name="T13" fmla="*/ 222 h 442"/>
                <a:gd name="T14" fmla="*/ 328 w 1204"/>
                <a:gd name="T15" fmla="*/ 186 h 442"/>
                <a:gd name="T16" fmla="*/ 376 w 1204"/>
                <a:gd name="T17" fmla="*/ 162 h 442"/>
                <a:gd name="T18" fmla="*/ 388 w 1204"/>
                <a:gd name="T19" fmla="*/ 158 h 442"/>
                <a:gd name="T20" fmla="*/ 436 w 1204"/>
                <a:gd name="T21" fmla="*/ 86 h 442"/>
                <a:gd name="T22" fmla="*/ 480 w 1204"/>
                <a:gd name="T23" fmla="*/ 74 h 442"/>
                <a:gd name="T24" fmla="*/ 524 w 1204"/>
                <a:gd name="T25" fmla="*/ 38 h 442"/>
                <a:gd name="T26" fmla="*/ 564 w 1204"/>
                <a:gd name="T27" fmla="*/ 34 h 442"/>
                <a:gd name="T28" fmla="*/ 620 w 1204"/>
                <a:gd name="T29" fmla="*/ 42 h 442"/>
                <a:gd name="T30" fmla="*/ 724 w 1204"/>
                <a:gd name="T31" fmla="*/ 42 h 442"/>
                <a:gd name="T32" fmla="*/ 820 w 1204"/>
                <a:gd name="T33" fmla="*/ 66 h 442"/>
                <a:gd name="T34" fmla="*/ 944 w 1204"/>
                <a:gd name="T35" fmla="*/ 90 h 442"/>
                <a:gd name="T36" fmla="*/ 1000 w 1204"/>
                <a:gd name="T37" fmla="*/ 102 h 442"/>
                <a:gd name="T38" fmla="*/ 1036 w 1204"/>
                <a:gd name="T39" fmla="*/ 114 h 442"/>
                <a:gd name="T40" fmla="*/ 1112 w 1204"/>
                <a:gd name="T41" fmla="*/ 118 h 442"/>
                <a:gd name="T42" fmla="*/ 1152 w 1204"/>
                <a:gd name="T43" fmla="*/ 134 h 442"/>
                <a:gd name="T44" fmla="*/ 1204 w 1204"/>
                <a:gd name="T45" fmla="*/ 134 h 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04" h="442">
                  <a:moveTo>
                    <a:pt x="0" y="442"/>
                  </a:moveTo>
                  <a:cubicBezTo>
                    <a:pt x="13" y="438"/>
                    <a:pt x="36" y="422"/>
                    <a:pt x="36" y="422"/>
                  </a:cubicBezTo>
                  <a:cubicBezTo>
                    <a:pt x="54" y="394"/>
                    <a:pt x="43" y="401"/>
                    <a:pt x="64" y="394"/>
                  </a:cubicBezTo>
                  <a:cubicBezTo>
                    <a:pt x="133" y="411"/>
                    <a:pt x="127" y="325"/>
                    <a:pt x="188" y="310"/>
                  </a:cubicBezTo>
                  <a:cubicBezTo>
                    <a:pt x="208" y="297"/>
                    <a:pt x="197" y="306"/>
                    <a:pt x="216" y="278"/>
                  </a:cubicBezTo>
                  <a:cubicBezTo>
                    <a:pt x="229" y="259"/>
                    <a:pt x="259" y="247"/>
                    <a:pt x="280" y="242"/>
                  </a:cubicBezTo>
                  <a:cubicBezTo>
                    <a:pt x="287" y="235"/>
                    <a:pt x="297" y="230"/>
                    <a:pt x="304" y="222"/>
                  </a:cubicBezTo>
                  <a:cubicBezTo>
                    <a:pt x="312" y="212"/>
                    <a:pt x="317" y="196"/>
                    <a:pt x="328" y="186"/>
                  </a:cubicBezTo>
                  <a:cubicBezTo>
                    <a:pt x="347" y="169"/>
                    <a:pt x="353" y="170"/>
                    <a:pt x="376" y="162"/>
                  </a:cubicBezTo>
                  <a:cubicBezTo>
                    <a:pt x="380" y="161"/>
                    <a:pt x="388" y="158"/>
                    <a:pt x="388" y="158"/>
                  </a:cubicBezTo>
                  <a:cubicBezTo>
                    <a:pt x="401" y="138"/>
                    <a:pt x="417" y="101"/>
                    <a:pt x="436" y="86"/>
                  </a:cubicBezTo>
                  <a:cubicBezTo>
                    <a:pt x="447" y="78"/>
                    <a:pt x="467" y="78"/>
                    <a:pt x="480" y="74"/>
                  </a:cubicBezTo>
                  <a:cubicBezTo>
                    <a:pt x="492" y="56"/>
                    <a:pt x="504" y="45"/>
                    <a:pt x="524" y="38"/>
                  </a:cubicBezTo>
                  <a:cubicBezTo>
                    <a:pt x="549" y="0"/>
                    <a:pt x="538" y="25"/>
                    <a:pt x="564" y="34"/>
                  </a:cubicBezTo>
                  <a:cubicBezTo>
                    <a:pt x="584" y="27"/>
                    <a:pt x="602" y="30"/>
                    <a:pt x="620" y="42"/>
                  </a:cubicBezTo>
                  <a:cubicBezTo>
                    <a:pt x="657" y="30"/>
                    <a:pt x="681" y="39"/>
                    <a:pt x="724" y="42"/>
                  </a:cubicBezTo>
                  <a:cubicBezTo>
                    <a:pt x="772" y="66"/>
                    <a:pt x="735" y="61"/>
                    <a:pt x="820" y="66"/>
                  </a:cubicBezTo>
                  <a:cubicBezTo>
                    <a:pt x="850" y="96"/>
                    <a:pt x="944" y="90"/>
                    <a:pt x="944" y="90"/>
                  </a:cubicBezTo>
                  <a:cubicBezTo>
                    <a:pt x="965" y="83"/>
                    <a:pt x="983" y="90"/>
                    <a:pt x="1000" y="102"/>
                  </a:cubicBezTo>
                  <a:cubicBezTo>
                    <a:pt x="1012" y="119"/>
                    <a:pt x="1016" y="119"/>
                    <a:pt x="1036" y="114"/>
                  </a:cubicBezTo>
                  <a:cubicBezTo>
                    <a:pt x="1061" y="98"/>
                    <a:pt x="1088" y="104"/>
                    <a:pt x="1112" y="118"/>
                  </a:cubicBezTo>
                  <a:cubicBezTo>
                    <a:pt x="1124" y="125"/>
                    <a:pt x="1152" y="134"/>
                    <a:pt x="1152" y="134"/>
                  </a:cubicBezTo>
                  <a:cubicBezTo>
                    <a:pt x="1178" y="125"/>
                    <a:pt x="1196" y="149"/>
                    <a:pt x="1204" y="134"/>
                  </a:cubicBezTo>
                </a:path>
              </a:pathLst>
            </a:custGeom>
            <a:noFill/>
            <a:ln w="9525" cmpd="sng">
              <a:solidFill>
                <a:srgbClr val="000000"/>
              </a:solidFill>
              <a:prstDash val="solid"/>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70" name="Freeform 14"/>
            <p:cNvSpPr>
              <a:spLocks/>
            </p:cNvSpPr>
            <p:nvPr>
              <p:custDataLst>
                <p:tags r:id="rId10"/>
              </p:custDataLst>
            </p:nvPr>
          </p:nvSpPr>
          <p:spPr bwMode="auto">
            <a:xfrm>
              <a:off x="3020359" y="2703411"/>
              <a:ext cx="152400" cy="55563"/>
            </a:xfrm>
            <a:custGeom>
              <a:avLst/>
              <a:gdLst>
                <a:gd name="T0" fmla="*/ 96 w 96"/>
                <a:gd name="T1" fmla="*/ 28 h 35"/>
                <a:gd name="T2" fmla="*/ 0 w 96"/>
                <a:gd name="T3" fmla="*/ 0 h 35"/>
              </a:gdLst>
              <a:ahLst/>
              <a:cxnLst>
                <a:cxn ang="0">
                  <a:pos x="T0" y="T1"/>
                </a:cxn>
                <a:cxn ang="0">
                  <a:pos x="T2" y="T3"/>
                </a:cxn>
              </a:cxnLst>
              <a:rect l="0" t="0" r="r" b="b"/>
              <a:pathLst>
                <a:path w="96" h="35">
                  <a:moveTo>
                    <a:pt x="96" y="28"/>
                  </a:moveTo>
                  <a:cubicBezTo>
                    <a:pt x="60" y="35"/>
                    <a:pt x="37" y="0"/>
                    <a:pt x="0" y="0"/>
                  </a:cubicBezTo>
                </a:path>
              </a:pathLst>
            </a:custGeom>
            <a:noFill/>
            <a:ln w="9525" cmpd="sng">
              <a:solidFill>
                <a:srgbClr val="000000"/>
              </a:solidFill>
              <a:prstDash val="solid"/>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71" name="Freeform 15"/>
            <p:cNvSpPr>
              <a:spLocks/>
            </p:cNvSpPr>
            <p:nvPr>
              <p:custDataLst>
                <p:tags r:id="rId11"/>
              </p:custDataLst>
            </p:nvPr>
          </p:nvSpPr>
          <p:spPr bwMode="auto">
            <a:xfrm>
              <a:off x="2629834" y="3232049"/>
              <a:ext cx="103188" cy="49212"/>
            </a:xfrm>
            <a:custGeom>
              <a:avLst/>
              <a:gdLst>
                <a:gd name="T0" fmla="*/ 65 w 65"/>
                <a:gd name="T1" fmla="*/ 0 h 31"/>
                <a:gd name="T2" fmla="*/ 0 w 65"/>
                <a:gd name="T3" fmla="*/ 7 h 31"/>
              </a:gdLst>
              <a:ahLst/>
              <a:cxnLst>
                <a:cxn ang="0">
                  <a:pos x="T0" y="T1"/>
                </a:cxn>
                <a:cxn ang="0">
                  <a:pos x="T2" y="T3"/>
                </a:cxn>
              </a:cxnLst>
              <a:rect l="0" t="0" r="r" b="b"/>
              <a:pathLst>
                <a:path w="65" h="31">
                  <a:moveTo>
                    <a:pt x="65" y="0"/>
                  </a:moveTo>
                  <a:cubicBezTo>
                    <a:pt x="30" y="5"/>
                    <a:pt x="33" y="31"/>
                    <a:pt x="0" y="7"/>
                  </a:cubicBezTo>
                </a:path>
              </a:pathLst>
            </a:custGeom>
            <a:noFill/>
            <a:ln w="9525" cmpd="sng">
              <a:solidFill>
                <a:srgbClr val="000000"/>
              </a:solidFill>
              <a:prstDash val="solid"/>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72" name="Freeform 16"/>
            <p:cNvSpPr>
              <a:spLocks/>
            </p:cNvSpPr>
            <p:nvPr>
              <p:custDataLst>
                <p:tags r:id="rId12"/>
              </p:custDataLst>
            </p:nvPr>
          </p:nvSpPr>
          <p:spPr bwMode="auto">
            <a:xfrm>
              <a:off x="1717022" y="2428774"/>
              <a:ext cx="49212" cy="92075"/>
            </a:xfrm>
            <a:custGeom>
              <a:avLst/>
              <a:gdLst>
                <a:gd name="T0" fmla="*/ 31 w 31"/>
                <a:gd name="T1" fmla="*/ 0 h 58"/>
                <a:gd name="T2" fmla="*/ 10 w 31"/>
                <a:gd name="T3" fmla="*/ 58 h 58"/>
              </a:gdLst>
              <a:ahLst/>
              <a:cxnLst>
                <a:cxn ang="0">
                  <a:pos x="T0" y="T1"/>
                </a:cxn>
                <a:cxn ang="0">
                  <a:pos x="T2" y="T3"/>
                </a:cxn>
              </a:cxnLst>
              <a:rect l="0" t="0" r="r" b="b"/>
              <a:pathLst>
                <a:path w="31" h="58">
                  <a:moveTo>
                    <a:pt x="31" y="0"/>
                  </a:moveTo>
                  <a:cubicBezTo>
                    <a:pt x="23" y="27"/>
                    <a:pt x="0" y="29"/>
                    <a:pt x="10" y="58"/>
                  </a:cubicBezTo>
                </a:path>
              </a:pathLst>
            </a:custGeom>
            <a:noFill/>
            <a:ln w="9525" cmpd="sng">
              <a:solidFill>
                <a:srgbClr val="000000"/>
              </a:solidFill>
              <a:prstDash val="solid"/>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73" name="Freeform 17"/>
            <p:cNvSpPr>
              <a:spLocks/>
            </p:cNvSpPr>
            <p:nvPr>
              <p:custDataLst>
                <p:tags r:id="rId13"/>
              </p:custDataLst>
            </p:nvPr>
          </p:nvSpPr>
          <p:spPr bwMode="auto">
            <a:xfrm>
              <a:off x="2182159" y="3141561"/>
              <a:ext cx="120650" cy="82550"/>
            </a:xfrm>
            <a:custGeom>
              <a:avLst/>
              <a:gdLst>
                <a:gd name="T0" fmla="*/ 0 w 76"/>
                <a:gd name="T1" fmla="*/ 52 h 52"/>
                <a:gd name="T2" fmla="*/ 12 w 76"/>
                <a:gd name="T3" fmla="*/ 28 h 52"/>
                <a:gd name="T4" fmla="*/ 76 w 76"/>
                <a:gd name="T5" fmla="*/ 0 h 52"/>
              </a:gdLst>
              <a:ahLst/>
              <a:cxnLst>
                <a:cxn ang="0">
                  <a:pos x="T0" y="T1"/>
                </a:cxn>
                <a:cxn ang="0">
                  <a:pos x="T2" y="T3"/>
                </a:cxn>
                <a:cxn ang="0">
                  <a:pos x="T4" y="T5"/>
                </a:cxn>
              </a:cxnLst>
              <a:rect l="0" t="0" r="r" b="b"/>
              <a:pathLst>
                <a:path w="76" h="52">
                  <a:moveTo>
                    <a:pt x="0" y="52"/>
                  </a:moveTo>
                  <a:cubicBezTo>
                    <a:pt x="5" y="45"/>
                    <a:pt x="6" y="34"/>
                    <a:pt x="12" y="28"/>
                  </a:cubicBezTo>
                  <a:cubicBezTo>
                    <a:pt x="26" y="14"/>
                    <a:pt x="56" y="0"/>
                    <a:pt x="76" y="0"/>
                  </a:cubicBezTo>
                </a:path>
              </a:pathLst>
            </a:custGeom>
            <a:noFill/>
            <a:ln w="9525" cmpd="sng">
              <a:solidFill>
                <a:srgbClr val="000000"/>
              </a:solidFill>
              <a:prstDash val="solid"/>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74" name="Freeform 18"/>
            <p:cNvSpPr>
              <a:spLocks/>
            </p:cNvSpPr>
            <p:nvPr>
              <p:custDataLst>
                <p:tags r:id="rId14"/>
              </p:custDataLst>
            </p:nvPr>
          </p:nvSpPr>
          <p:spPr bwMode="auto">
            <a:xfrm rot="2394645">
              <a:off x="2072622" y="2344636"/>
              <a:ext cx="33337" cy="100013"/>
            </a:xfrm>
            <a:custGeom>
              <a:avLst/>
              <a:gdLst>
                <a:gd name="T0" fmla="*/ 4 w 21"/>
                <a:gd name="T1" fmla="*/ 0 h 63"/>
                <a:gd name="T2" fmla="*/ 2 w 21"/>
                <a:gd name="T3" fmla="*/ 17 h 63"/>
                <a:gd name="T4" fmla="*/ 15 w 21"/>
                <a:gd name="T5" fmla="*/ 47 h 63"/>
                <a:gd name="T6" fmla="*/ 21 w 21"/>
                <a:gd name="T7" fmla="*/ 63 h 63"/>
              </a:gdLst>
              <a:ahLst/>
              <a:cxnLst>
                <a:cxn ang="0">
                  <a:pos x="T0" y="T1"/>
                </a:cxn>
                <a:cxn ang="0">
                  <a:pos x="T2" y="T3"/>
                </a:cxn>
                <a:cxn ang="0">
                  <a:pos x="T4" y="T5"/>
                </a:cxn>
                <a:cxn ang="0">
                  <a:pos x="T6" y="T7"/>
                </a:cxn>
              </a:cxnLst>
              <a:rect l="0" t="0" r="r" b="b"/>
              <a:pathLst>
                <a:path w="21" h="63">
                  <a:moveTo>
                    <a:pt x="4" y="0"/>
                  </a:moveTo>
                  <a:cubicBezTo>
                    <a:pt x="5" y="5"/>
                    <a:pt x="0" y="12"/>
                    <a:pt x="2" y="17"/>
                  </a:cubicBezTo>
                  <a:cubicBezTo>
                    <a:pt x="4" y="28"/>
                    <a:pt x="10" y="37"/>
                    <a:pt x="15" y="47"/>
                  </a:cubicBezTo>
                  <a:cubicBezTo>
                    <a:pt x="17" y="52"/>
                    <a:pt x="21" y="63"/>
                    <a:pt x="21" y="63"/>
                  </a:cubicBezTo>
                </a:path>
              </a:pathLst>
            </a:custGeom>
            <a:noFill/>
            <a:ln w="9525" cmpd="sng">
              <a:solidFill>
                <a:srgbClr val="000000"/>
              </a:solidFill>
              <a:prstDash val="solid"/>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75" name="Oval 19" descr="Dark upward diagonal"/>
            <p:cNvSpPr>
              <a:spLocks noChangeArrowheads="1"/>
            </p:cNvSpPr>
            <p:nvPr>
              <p:custDataLst>
                <p:tags r:id="rId15"/>
              </p:custDataLst>
            </p:nvPr>
          </p:nvSpPr>
          <p:spPr bwMode="auto">
            <a:xfrm rot="1204804">
              <a:off x="2105959" y="2836761"/>
              <a:ext cx="263525" cy="233363"/>
            </a:xfrm>
            <a:prstGeom prst="ellipse">
              <a:avLst/>
            </a:prstGeom>
            <a:pattFill prst="dkUpDiag">
              <a:fgClr>
                <a:srgbClr val="5F5F5F"/>
              </a:fgClr>
              <a:bgClr>
                <a:schemeClr val="bg2"/>
              </a:bgClr>
            </a:pattFill>
            <a:ln>
              <a:noFill/>
            </a:ln>
            <a:effectLst/>
            <a:scene3d>
              <a:camera prst="legacyPerspectiveFront">
                <a:rot lat="1500000" lon="1500000" rev="0"/>
              </a:camera>
              <a:lightRig rig="legacyFlat2" dir="b"/>
            </a:scene3d>
            <a:sp3d extrusionH="4164000" prstMaterial="legacyMatte">
              <a:bevelT w="13500" h="13500" prst="angle"/>
              <a:bevelB w="13500" h="13500" prst="angle"/>
              <a:extrusionClr>
                <a:srgbClr val="5F5F5F"/>
              </a:extrusionClr>
            </a:sp3d>
            <a:extLst>
              <a:ext uri="{91240B29-F687-4F45-9708-019B960494DF}">
                <a14:hiddenLine xmlns:a14="http://schemas.microsoft.com/office/drawing/2010/main" w="9525">
                  <a:no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flatTx/>
            </a:bodyPr>
            <a:lstStyle/>
            <a:p>
              <a:endParaRPr lang="en-US"/>
            </a:p>
          </p:txBody>
        </p:sp>
        <p:sp>
          <p:nvSpPr>
            <p:cNvPr id="76" name="Freeform 20"/>
            <p:cNvSpPr>
              <a:spLocks/>
            </p:cNvSpPr>
            <p:nvPr>
              <p:custDataLst>
                <p:tags r:id="rId16"/>
              </p:custDataLst>
            </p:nvPr>
          </p:nvSpPr>
          <p:spPr bwMode="auto">
            <a:xfrm>
              <a:off x="1807509" y="2995511"/>
              <a:ext cx="152400" cy="69850"/>
            </a:xfrm>
            <a:custGeom>
              <a:avLst/>
              <a:gdLst>
                <a:gd name="T0" fmla="*/ 96 w 96"/>
                <a:gd name="T1" fmla="*/ 44 h 44"/>
                <a:gd name="T2" fmla="*/ 49 w 96"/>
                <a:gd name="T3" fmla="*/ 28 h 44"/>
                <a:gd name="T4" fmla="*/ 0 w 96"/>
                <a:gd name="T5" fmla="*/ 0 h 44"/>
              </a:gdLst>
              <a:ahLst/>
              <a:cxnLst>
                <a:cxn ang="0">
                  <a:pos x="T0" y="T1"/>
                </a:cxn>
                <a:cxn ang="0">
                  <a:pos x="T2" y="T3"/>
                </a:cxn>
                <a:cxn ang="0">
                  <a:pos x="T4" y="T5"/>
                </a:cxn>
              </a:cxnLst>
              <a:rect l="0" t="0" r="r" b="b"/>
              <a:pathLst>
                <a:path w="96" h="44">
                  <a:moveTo>
                    <a:pt x="96" y="44"/>
                  </a:moveTo>
                  <a:cubicBezTo>
                    <a:pt x="80" y="38"/>
                    <a:pt x="65" y="34"/>
                    <a:pt x="49" y="28"/>
                  </a:cubicBezTo>
                  <a:cubicBezTo>
                    <a:pt x="42" y="26"/>
                    <a:pt x="0" y="0"/>
                    <a:pt x="0" y="0"/>
                  </a:cubicBezTo>
                </a:path>
              </a:pathLst>
            </a:custGeom>
            <a:noFill/>
            <a:ln w="9525" cmpd="sng">
              <a:solidFill>
                <a:srgbClr val="000000"/>
              </a:solidFill>
              <a:prstDash val="solid"/>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77" name="Freeform 21"/>
            <p:cNvSpPr>
              <a:spLocks/>
            </p:cNvSpPr>
            <p:nvPr>
              <p:custDataLst>
                <p:tags r:id="rId17"/>
              </p:custDataLst>
            </p:nvPr>
          </p:nvSpPr>
          <p:spPr bwMode="auto">
            <a:xfrm rot="1900941">
              <a:off x="2950509" y="1685824"/>
              <a:ext cx="19050" cy="133350"/>
            </a:xfrm>
            <a:custGeom>
              <a:avLst/>
              <a:gdLst>
                <a:gd name="T0" fmla="*/ 0 w 12"/>
                <a:gd name="T1" fmla="*/ 0 h 84"/>
                <a:gd name="T2" fmla="*/ 12 w 12"/>
                <a:gd name="T3" fmla="*/ 84 h 84"/>
              </a:gdLst>
              <a:ahLst/>
              <a:cxnLst>
                <a:cxn ang="0">
                  <a:pos x="T0" y="T1"/>
                </a:cxn>
                <a:cxn ang="0">
                  <a:pos x="T2" y="T3"/>
                </a:cxn>
              </a:cxnLst>
              <a:rect l="0" t="0" r="r" b="b"/>
              <a:pathLst>
                <a:path w="12" h="84">
                  <a:moveTo>
                    <a:pt x="0" y="0"/>
                  </a:moveTo>
                  <a:cubicBezTo>
                    <a:pt x="7" y="27"/>
                    <a:pt x="12" y="56"/>
                    <a:pt x="12" y="84"/>
                  </a:cubicBezTo>
                </a:path>
              </a:pathLst>
            </a:custGeom>
            <a:noFill/>
            <a:ln w="9525" cmpd="sng">
              <a:solidFill>
                <a:srgbClr val="000000"/>
              </a:solidFill>
              <a:prstDash val="solid"/>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78" name="Freeform 22"/>
            <p:cNvSpPr>
              <a:spLocks/>
            </p:cNvSpPr>
            <p:nvPr>
              <p:custDataLst>
                <p:tags r:id="rId18"/>
              </p:custDataLst>
            </p:nvPr>
          </p:nvSpPr>
          <p:spPr bwMode="auto">
            <a:xfrm>
              <a:off x="2861609" y="1522311"/>
              <a:ext cx="1588" cy="438150"/>
            </a:xfrm>
            <a:custGeom>
              <a:avLst/>
              <a:gdLst>
                <a:gd name="T0" fmla="*/ 0 w 1"/>
                <a:gd name="T1" fmla="*/ 0 h 276"/>
                <a:gd name="T2" fmla="*/ 1 w 1"/>
                <a:gd name="T3" fmla="*/ 276 h 276"/>
              </a:gdLst>
              <a:ahLst/>
              <a:cxnLst>
                <a:cxn ang="0">
                  <a:pos x="T0" y="T1"/>
                </a:cxn>
                <a:cxn ang="0">
                  <a:pos x="T2" y="T3"/>
                </a:cxn>
              </a:cxnLst>
              <a:rect l="0" t="0" r="r" b="b"/>
              <a:pathLst>
                <a:path w="1" h="276">
                  <a:moveTo>
                    <a:pt x="0" y="0"/>
                  </a:moveTo>
                  <a:lnTo>
                    <a:pt x="1" y="276"/>
                  </a:lnTo>
                </a:path>
              </a:pathLst>
            </a:custGeom>
            <a:noFill/>
            <a:ln w="9525"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79" name="Freeform 23"/>
            <p:cNvSpPr>
              <a:spLocks/>
            </p:cNvSpPr>
            <p:nvPr>
              <p:custDataLst>
                <p:tags r:id="rId19"/>
              </p:custDataLst>
            </p:nvPr>
          </p:nvSpPr>
          <p:spPr bwMode="auto">
            <a:xfrm>
              <a:off x="3141009" y="2384324"/>
              <a:ext cx="158750" cy="31750"/>
            </a:xfrm>
            <a:custGeom>
              <a:avLst/>
              <a:gdLst>
                <a:gd name="T0" fmla="*/ 100 w 100"/>
                <a:gd name="T1" fmla="*/ 20 h 20"/>
                <a:gd name="T2" fmla="*/ 40 w 100"/>
                <a:gd name="T3" fmla="*/ 8 h 20"/>
                <a:gd name="T4" fmla="*/ 0 w 100"/>
                <a:gd name="T5" fmla="*/ 0 h 20"/>
              </a:gdLst>
              <a:ahLst/>
              <a:cxnLst>
                <a:cxn ang="0">
                  <a:pos x="T0" y="T1"/>
                </a:cxn>
                <a:cxn ang="0">
                  <a:pos x="T2" y="T3"/>
                </a:cxn>
                <a:cxn ang="0">
                  <a:pos x="T4" y="T5"/>
                </a:cxn>
              </a:cxnLst>
              <a:rect l="0" t="0" r="r" b="b"/>
              <a:pathLst>
                <a:path w="100" h="20">
                  <a:moveTo>
                    <a:pt x="100" y="20"/>
                  </a:moveTo>
                  <a:cubicBezTo>
                    <a:pt x="68" y="4"/>
                    <a:pt x="97" y="16"/>
                    <a:pt x="40" y="8"/>
                  </a:cubicBezTo>
                  <a:cubicBezTo>
                    <a:pt x="27" y="6"/>
                    <a:pt x="0" y="0"/>
                    <a:pt x="0" y="0"/>
                  </a:cubicBezTo>
                </a:path>
              </a:pathLst>
            </a:custGeom>
            <a:noFill/>
            <a:ln w="9525" cmpd="sng">
              <a:solidFill>
                <a:srgbClr val="000000"/>
              </a:solidFill>
              <a:prstDash val="solid"/>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80" name="Freeform 24"/>
            <p:cNvSpPr>
              <a:spLocks/>
            </p:cNvSpPr>
            <p:nvPr>
              <p:custDataLst>
                <p:tags r:id="rId20"/>
              </p:custDataLst>
            </p:nvPr>
          </p:nvSpPr>
          <p:spPr bwMode="auto">
            <a:xfrm>
              <a:off x="3537884" y="2225574"/>
              <a:ext cx="144463" cy="49212"/>
            </a:xfrm>
            <a:custGeom>
              <a:avLst/>
              <a:gdLst>
                <a:gd name="T0" fmla="*/ 91 w 91"/>
                <a:gd name="T1" fmla="*/ 31 h 31"/>
                <a:gd name="T2" fmla="*/ 26 w 91"/>
                <a:gd name="T3" fmla="*/ 1 h 31"/>
                <a:gd name="T4" fmla="*/ 20 w 91"/>
                <a:gd name="T5" fmla="*/ 22 h 31"/>
                <a:gd name="T6" fmla="*/ 0 w 91"/>
                <a:gd name="T7" fmla="*/ 26 h 31"/>
              </a:gdLst>
              <a:ahLst/>
              <a:cxnLst>
                <a:cxn ang="0">
                  <a:pos x="T0" y="T1"/>
                </a:cxn>
                <a:cxn ang="0">
                  <a:pos x="T2" y="T3"/>
                </a:cxn>
                <a:cxn ang="0">
                  <a:pos x="T4" y="T5"/>
                </a:cxn>
                <a:cxn ang="0">
                  <a:pos x="T6" y="T7"/>
                </a:cxn>
              </a:cxnLst>
              <a:rect l="0" t="0" r="r" b="b"/>
              <a:pathLst>
                <a:path w="91" h="31">
                  <a:moveTo>
                    <a:pt x="91" y="31"/>
                  </a:moveTo>
                  <a:cubicBezTo>
                    <a:pt x="74" y="24"/>
                    <a:pt x="45" y="3"/>
                    <a:pt x="26" y="1"/>
                  </a:cubicBezTo>
                  <a:cubicBezTo>
                    <a:pt x="21" y="0"/>
                    <a:pt x="20" y="22"/>
                    <a:pt x="20" y="22"/>
                  </a:cubicBezTo>
                  <a:cubicBezTo>
                    <a:pt x="4" y="26"/>
                    <a:pt x="10" y="25"/>
                    <a:pt x="0" y="26"/>
                  </a:cubicBezTo>
                </a:path>
              </a:pathLst>
            </a:custGeom>
            <a:noFill/>
            <a:ln w="9525" cmpd="sng">
              <a:solidFill>
                <a:srgbClr val="000000"/>
              </a:solidFill>
              <a:prstDash val="solid"/>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81" name="Freeform 25"/>
            <p:cNvSpPr>
              <a:spLocks/>
            </p:cNvSpPr>
            <p:nvPr>
              <p:custDataLst>
                <p:tags r:id="rId21"/>
              </p:custDataLst>
            </p:nvPr>
          </p:nvSpPr>
          <p:spPr bwMode="auto">
            <a:xfrm>
              <a:off x="2791759" y="2074761"/>
              <a:ext cx="76200" cy="38100"/>
            </a:xfrm>
            <a:custGeom>
              <a:avLst/>
              <a:gdLst>
                <a:gd name="T0" fmla="*/ 48 w 48"/>
                <a:gd name="T1" fmla="*/ 0 h 24"/>
                <a:gd name="T2" fmla="*/ 24 w 48"/>
                <a:gd name="T3" fmla="*/ 8 h 24"/>
                <a:gd name="T4" fmla="*/ 0 w 48"/>
                <a:gd name="T5" fmla="*/ 24 h 24"/>
              </a:gdLst>
              <a:ahLst/>
              <a:cxnLst>
                <a:cxn ang="0">
                  <a:pos x="T0" y="T1"/>
                </a:cxn>
                <a:cxn ang="0">
                  <a:pos x="T2" y="T3"/>
                </a:cxn>
                <a:cxn ang="0">
                  <a:pos x="T4" y="T5"/>
                </a:cxn>
              </a:cxnLst>
              <a:rect l="0" t="0" r="r" b="b"/>
              <a:pathLst>
                <a:path w="48" h="24">
                  <a:moveTo>
                    <a:pt x="48" y="0"/>
                  </a:moveTo>
                  <a:cubicBezTo>
                    <a:pt x="40" y="3"/>
                    <a:pt x="32" y="5"/>
                    <a:pt x="24" y="8"/>
                  </a:cubicBezTo>
                  <a:cubicBezTo>
                    <a:pt x="15" y="11"/>
                    <a:pt x="0" y="24"/>
                    <a:pt x="0" y="24"/>
                  </a:cubicBezTo>
                </a:path>
              </a:pathLst>
            </a:custGeom>
            <a:noFill/>
            <a:ln w="9525" cmpd="sng">
              <a:solidFill>
                <a:srgbClr val="000000"/>
              </a:solidFill>
              <a:prstDash val="solid"/>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82" name="Freeform 26"/>
            <p:cNvSpPr>
              <a:spLocks/>
            </p:cNvSpPr>
            <p:nvPr>
              <p:custDataLst>
                <p:tags r:id="rId22"/>
              </p:custDataLst>
            </p:nvPr>
          </p:nvSpPr>
          <p:spPr bwMode="auto">
            <a:xfrm>
              <a:off x="2639359" y="1693761"/>
              <a:ext cx="38100" cy="82550"/>
            </a:xfrm>
            <a:custGeom>
              <a:avLst/>
              <a:gdLst>
                <a:gd name="T0" fmla="*/ 0 w 24"/>
                <a:gd name="T1" fmla="*/ 0 h 52"/>
                <a:gd name="T2" fmla="*/ 24 w 24"/>
                <a:gd name="T3" fmla="*/ 52 h 52"/>
              </a:gdLst>
              <a:ahLst/>
              <a:cxnLst>
                <a:cxn ang="0">
                  <a:pos x="T0" y="T1"/>
                </a:cxn>
                <a:cxn ang="0">
                  <a:pos x="T2" y="T3"/>
                </a:cxn>
              </a:cxnLst>
              <a:rect l="0" t="0" r="r" b="b"/>
              <a:pathLst>
                <a:path w="24" h="52">
                  <a:moveTo>
                    <a:pt x="0" y="0"/>
                  </a:moveTo>
                  <a:cubicBezTo>
                    <a:pt x="10" y="15"/>
                    <a:pt x="20" y="34"/>
                    <a:pt x="24" y="52"/>
                  </a:cubicBezTo>
                </a:path>
              </a:pathLst>
            </a:custGeom>
            <a:noFill/>
            <a:ln w="9525" cmpd="sng">
              <a:solidFill>
                <a:srgbClr val="000000"/>
              </a:solidFill>
              <a:prstDash val="solid"/>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83" name="Freeform 27"/>
            <p:cNvSpPr>
              <a:spLocks/>
            </p:cNvSpPr>
            <p:nvPr>
              <p:custDataLst>
                <p:tags r:id="rId23"/>
              </p:custDataLst>
            </p:nvPr>
          </p:nvSpPr>
          <p:spPr bwMode="auto">
            <a:xfrm>
              <a:off x="3244197" y="1677886"/>
              <a:ext cx="7937" cy="93663"/>
            </a:xfrm>
            <a:custGeom>
              <a:avLst/>
              <a:gdLst>
                <a:gd name="T0" fmla="*/ 0 w 5"/>
                <a:gd name="T1" fmla="*/ 0 h 59"/>
                <a:gd name="T2" fmla="*/ 5 w 5"/>
                <a:gd name="T3" fmla="*/ 59 h 59"/>
              </a:gdLst>
              <a:ahLst/>
              <a:cxnLst>
                <a:cxn ang="0">
                  <a:pos x="T0" y="T1"/>
                </a:cxn>
                <a:cxn ang="0">
                  <a:pos x="T2" y="T3"/>
                </a:cxn>
              </a:cxnLst>
              <a:rect l="0" t="0" r="r" b="b"/>
              <a:pathLst>
                <a:path w="5" h="59">
                  <a:moveTo>
                    <a:pt x="0" y="0"/>
                  </a:moveTo>
                  <a:cubicBezTo>
                    <a:pt x="4" y="23"/>
                    <a:pt x="3" y="37"/>
                    <a:pt x="5" y="59"/>
                  </a:cubicBezTo>
                </a:path>
              </a:pathLst>
            </a:custGeom>
            <a:noFill/>
            <a:ln w="9525" cmpd="sng">
              <a:solidFill>
                <a:srgbClr val="000000"/>
              </a:solidFill>
              <a:prstDash val="solid"/>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84" name="Freeform 28"/>
            <p:cNvSpPr>
              <a:spLocks/>
            </p:cNvSpPr>
            <p:nvPr>
              <p:custDataLst>
                <p:tags r:id="rId24"/>
              </p:custDataLst>
            </p:nvPr>
          </p:nvSpPr>
          <p:spPr bwMode="auto">
            <a:xfrm rot="18388895">
              <a:off x="2461559" y="1871561"/>
              <a:ext cx="12700" cy="114300"/>
            </a:xfrm>
            <a:custGeom>
              <a:avLst/>
              <a:gdLst>
                <a:gd name="T0" fmla="*/ 0 w 8"/>
                <a:gd name="T1" fmla="*/ 0 h 72"/>
                <a:gd name="T2" fmla="*/ 0 w 8"/>
                <a:gd name="T3" fmla="*/ 72 h 72"/>
              </a:gdLst>
              <a:ahLst/>
              <a:cxnLst>
                <a:cxn ang="0">
                  <a:pos x="T0" y="T1"/>
                </a:cxn>
                <a:cxn ang="0">
                  <a:pos x="T2" y="T3"/>
                </a:cxn>
              </a:cxnLst>
              <a:rect l="0" t="0" r="r" b="b"/>
              <a:pathLst>
                <a:path w="8" h="72">
                  <a:moveTo>
                    <a:pt x="0" y="0"/>
                  </a:moveTo>
                  <a:cubicBezTo>
                    <a:pt x="8" y="24"/>
                    <a:pt x="0" y="47"/>
                    <a:pt x="0" y="72"/>
                  </a:cubicBezTo>
                </a:path>
              </a:pathLst>
            </a:custGeom>
            <a:noFill/>
            <a:ln w="9525" cmpd="sng">
              <a:solidFill>
                <a:srgbClr val="000000"/>
              </a:solidFill>
              <a:prstDash val="solid"/>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85" name="Freeform 29"/>
            <p:cNvSpPr>
              <a:spLocks/>
            </p:cNvSpPr>
            <p:nvPr>
              <p:custDataLst>
                <p:tags r:id="rId25"/>
              </p:custDataLst>
            </p:nvPr>
          </p:nvSpPr>
          <p:spPr bwMode="auto">
            <a:xfrm>
              <a:off x="2410759" y="2074761"/>
              <a:ext cx="6350" cy="82550"/>
            </a:xfrm>
            <a:custGeom>
              <a:avLst/>
              <a:gdLst>
                <a:gd name="T0" fmla="*/ 4 w 4"/>
                <a:gd name="T1" fmla="*/ 0 h 52"/>
                <a:gd name="T2" fmla="*/ 0 w 4"/>
                <a:gd name="T3" fmla="*/ 52 h 52"/>
              </a:gdLst>
              <a:ahLst/>
              <a:cxnLst>
                <a:cxn ang="0">
                  <a:pos x="T0" y="T1"/>
                </a:cxn>
                <a:cxn ang="0">
                  <a:pos x="T2" y="T3"/>
                </a:cxn>
              </a:cxnLst>
              <a:rect l="0" t="0" r="r" b="b"/>
              <a:pathLst>
                <a:path w="4" h="52">
                  <a:moveTo>
                    <a:pt x="4" y="0"/>
                  </a:moveTo>
                  <a:cubicBezTo>
                    <a:pt x="3" y="17"/>
                    <a:pt x="0" y="52"/>
                    <a:pt x="0" y="52"/>
                  </a:cubicBezTo>
                </a:path>
              </a:pathLst>
            </a:custGeom>
            <a:noFill/>
            <a:ln w="9525" cmpd="sng">
              <a:solidFill>
                <a:srgbClr val="000000"/>
              </a:solidFill>
              <a:prstDash val="solid"/>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86" name="Freeform 30"/>
            <p:cNvSpPr>
              <a:spLocks/>
            </p:cNvSpPr>
            <p:nvPr>
              <p:custDataLst>
                <p:tags r:id="rId26"/>
              </p:custDataLst>
            </p:nvPr>
          </p:nvSpPr>
          <p:spPr bwMode="auto">
            <a:xfrm>
              <a:off x="3776009" y="1808061"/>
              <a:ext cx="50800" cy="95250"/>
            </a:xfrm>
            <a:custGeom>
              <a:avLst/>
              <a:gdLst>
                <a:gd name="T0" fmla="*/ 12 w 32"/>
                <a:gd name="T1" fmla="*/ 0 h 60"/>
                <a:gd name="T2" fmla="*/ 32 w 32"/>
                <a:gd name="T3" fmla="*/ 60 h 60"/>
              </a:gdLst>
              <a:ahLst/>
              <a:cxnLst>
                <a:cxn ang="0">
                  <a:pos x="T0" y="T1"/>
                </a:cxn>
                <a:cxn ang="0">
                  <a:pos x="T2" y="T3"/>
                </a:cxn>
              </a:cxnLst>
              <a:rect l="0" t="0" r="r" b="b"/>
              <a:pathLst>
                <a:path w="32" h="60">
                  <a:moveTo>
                    <a:pt x="12" y="0"/>
                  </a:moveTo>
                  <a:cubicBezTo>
                    <a:pt x="0" y="37"/>
                    <a:pt x="11" y="39"/>
                    <a:pt x="32" y="60"/>
                  </a:cubicBezTo>
                </a:path>
              </a:pathLst>
            </a:custGeom>
            <a:noFill/>
            <a:ln w="9525" cmpd="sng">
              <a:solidFill>
                <a:srgbClr val="000000"/>
              </a:solidFill>
              <a:prstDash val="solid"/>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87" name="Freeform 31"/>
            <p:cNvSpPr>
              <a:spLocks/>
            </p:cNvSpPr>
            <p:nvPr>
              <p:custDataLst>
                <p:tags r:id="rId27"/>
              </p:custDataLst>
            </p:nvPr>
          </p:nvSpPr>
          <p:spPr bwMode="auto">
            <a:xfrm>
              <a:off x="3595034" y="1976336"/>
              <a:ext cx="25400" cy="98425"/>
            </a:xfrm>
            <a:custGeom>
              <a:avLst/>
              <a:gdLst>
                <a:gd name="T0" fmla="*/ 6 w 16"/>
                <a:gd name="T1" fmla="*/ 6 h 62"/>
                <a:gd name="T2" fmla="*/ 2 w 16"/>
                <a:gd name="T3" fmla="*/ 30 h 62"/>
                <a:gd name="T4" fmla="*/ 2 w 16"/>
                <a:gd name="T5" fmla="*/ 62 h 62"/>
              </a:gdLst>
              <a:ahLst/>
              <a:cxnLst>
                <a:cxn ang="0">
                  <a:pos x="T0" y="T1"/>
                </a:cxn>
                <a:cxn ang="0">
                  <a:pos x="T2" y="T3"/>
                </a:cxn>
                <a:cxn ang="0">
                  <a:pos x="T4" y="T5"/>
                </a:cxn>
              </a:cxnLst>
              <a:rect l="0" t="0" r="r" b="b"/>
              <a:pathLst>
                <a:path w="16" h="62">
                  <a:moveTo>
                    <a:pt x="6" y="6"/>
                  </a:moveTo>
                  <a:cubicBezTo>
                    <a:pt x="16" y="35"/>
                    <a:pt x="7" y="0"/>
                    <a:pt x="2" y="30"/>
                  </a:cubicBezTo>
                  <a:cubicBezTo>
                    <a:pt x="0" y="40"/>
                    <a:pt x="2" y="51"/>
                    <a:pt x="2" y="62"/>
                  </a:cubicBezTo>
                </a:path>
              </a:pathLst>
            </a:custGeom>
            <a:noFill/>
            <a:ln w="9525" cmpd="sng">
              <a:solidFill>
                <a:srgbClr val="000000"/>
              </a:solidFill>
              <a:prstDash val="solid"/>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88" name="Freeform 32"/>
            <p:cNvSpPr>
              <a:spLocks/>
            </p:cNvSpPr>
            <p:nvPr>
              <p:custDataLst>
                <p:tags r:id="rId28"/>
              </p:custDataLst>
            </p:nvPr>
          </p:nvSpPr>
          <p:spPr bwMode="auto">
            <a:xfrm>
              <a:off x="2131359" y="2023961"/>
              <a:ext cx="31750" cy="158750"/>
            </a:xfrm>
            <a:custGeom>
              <a:avLst/>
              <a:gdLst>
                <a:gd name="T0" fmla="*/ 20 w 20"/>
                <a:gd name="T1" fmla="*/ 0 h 100"/>
                <a:gd name="T2" fmla="*/ 0 w 20"/>
                <a:gd name="T3" fmla="*/ 40 h 100"/>
                <a:gd name="T4" fmla="*/ 4 w 20"/>
                <a:gd name="T5" fmla="*/ 68 h 100"/>
                <a:gd name="T6" fmla="*/ 12 w 20"/>
                <a:gd name="T7" fmla="*/ 100 h 100"/>
              </a:gdLst>
              <a:ahLst/>
              <a:cxnLst>
                <a:cxn ang="0">
                  <a:pos x="T0" y="T1"/>
                </a:cxn>
                <a:cxn ang="0">
                  <a:pos x="T2" y="T3"/>
                </a:cxn>
                <a:cxn ang="0">
                  <a:pos x="T4" y="T5"/>
                </a:cxn>
                <a:cxn ang="0">
                  <a:pos x="T6" y="T7"/>
                </a:cxn>
              </a:cxnLst>
              <a:rect l="0" t="0" r="r" b="b"/>
              <a:pathLst>
                <a:path w="20" h="100">
                  <a:moveTo>
                    <a:pt x="20" y="0"/>
                  </a:moveTo>
                  <a:cubicBezTo>
                    <a:pt x="11" y="13"/>
                    <a:pt x="5" y="25"/>
                    <a:pt x="0" y="40"/>
                  </a:cubicBezTo>
                  <a:cubicBezTo>
                    <a:pt x="1" y="49"/>
                    <a:pt x="2" y="59"/>
                    <a:pt x="4" y="68"/>
                  </a:cubicBezTo>
                  <a:cubicBezTo>
                    <a:pt x="6" y="79"/>
                    <a:pt x="12" y="100"/>
                    <a:pt x="12" y="100"/>
                  </a:cubicBezTo>
                </a:path>
              </a:pathLst>
            </a:custGeom>
            <a:noFill/>
            <a:ln w="9525" cmpd="sng">
              <a:solidFill>
                <a:srgbClr val="000000"/>
              </a:solidFill>
              <a:prstDash val="solid"/>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89" name="Freeform 33"/>
            <p:cNvSpPr>
              <a:spLocks/>
            </p:cNvSpPr>
            <p:nvPr>
              <p:custDataLst>
                <p:tags r:id="rId29"/>
              </p:custDataLst>
            </p:nvPr>
          </p:nvSpPr>
          <p:spPr bwMode="auto">
            <a:xfrm>
              <a:off x="2512359" y="2995511"/>
              <a:ext cx="190500" cy="57150"/>
            </a:xfrm>
            <a:custGeom>
              <a:avLst/>
              <a:gdLst>
                <a:gd name="T0" fmla="*/ 120 w 120"/>
                <a:gd name="T1" fmla="*/ 36 h 36"/>
                <a:gd name="T2" fmla="*/ 84 w 120"/>
                <a:gd name="T3" fmla="*/ 12 h 36"/>
                <a:gd name="T4" fmla="*/ 56 w 120"/>
                <a:gd name="T5" fmla="*/ 16 h 36"/>
                <a:gd name="T6" fmla="*/ 0 w 120"/>
                <a:gd name="T7" fmla="*/ 0 h 36"/>
              </a:gdLst>
              <a:ahLst/>
              <a:cxnLst>
                <a:cxn ang="0">
                  <a:pos x="T0" y="T1"/>
                </a:cxn>
                <a:cxn ang="0">
                  <a:pos x="T2" y="T3"/>
                </a:cxn>
                <a:cxn ang="0">
                  <a:pos x="T4" y="T5"/>
                </a:cxn>
                <a:cxn ang="0">
                  <a:pos x="T6" y="T7"/>
                </a:cxn>
              </a:cxnLst>
              <a:rect l="0" t="0" r="r" b="b"/>
              <a:pathLst>
                <a:path w="120" h="36">
                  <a:moveTo>
                    <a:pt x="120" y="36"/>
                  </a:moveTo>
                  <a:cubicBezTo>
                    <a:pt x="107" y="27"/>
                    <a:pt x="99" y="17"/>
                    <a:pt x="84" y="12"/>
                  </a:cubicBezTo>
                  <a:cubicBezTo>
                    <a:pt x="75" y="13"/>
                    <a:pt x="65" y="17"/>
                    <a:pt x="56" y="16"/>
                  </a:cubicBezTo>
                  <a:cubicBezTo>
                    <a:pt x="37" y="15"/>
                    <a:pt x="19" y="0"/>
                    <a:pt x="0" y="0"/>
                  </a:cubicBezTo>
                </a:path>
              </a:pathLst>
            </a:custGeom>
            <a:noFill/>
            <a:ln w="9525" cmpd="sng">
              <a:solidFill>
                <a:srgbClr val="000000"/>
              </a:solidFill>
              <a:prstDash val="solid"/>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90" name="Freeform 34"/>
            <p:cNvSpPr>
              <a:spLocks/>
            </p:cNvSpPr>
            <p:nvPr>
              <p:custDataLst>
                <p:tags r:id="rId30"/>
              </p:custDataLst>
            </p:nvPr>
          </p:nvSpPr>
          <p:spPr bwMode="auto">
            <a:xfrm>
              <a:off x="3318809" y="2519261"/>
              <a:ext cx="177800" cy="31750"/>
            </a:xfrm>
            <a:custGeom>
              <a:avLst/>
              <a:gdLst>
                <a:gd name="T0" fmla="*/ 112 w 112"/>
                <a:gd name="T1" fmla="*/ 20 h 20"/>
                <a:gd name="T2" fmla="*/ 60 w 112"/>
                <a:gd name="T3" fmla="*/ 12 h 20"/>
                <a:gd name="T4" fmla="*/ 12 w 112"/>
                <a:gd name="T5" fmla="*/ 4 h 20"/>
                <a:gd name="T6" fmla="*/ 0 w 112"/>
                <a:gd name="T7" fmla="*/ 0 h 20"/>
              </a:gdLst>
              <a:ahLst/>
              <a:cxnLst>
                <a:cxn ang="0">
                  <a:pos x="T0" y="T1"/>
                </a:cxn>
                <a:cxn ang="0">
                  <a:pos x="T2" y="T3"/>
                </a:cxn>
                <a:cxn ang="0">
                  <a:pos x="T4" y="T5"/>
                </a:cxn>
                <a:cxn ang="0">
                  <a:pos x="T6" y="T7"/>
                </a:cxn>
              </a:cxnLst>
              <a:rect l="0" t="0" r="r" b="b"/>
              <a:pathLst>
                <a:path w="112" h="20">
                  <a:moveTo>
                    <a:pt x="112" y="20"/>
                  </a:moveTo>
                  <a:cubicBezTo>
                    <a:pt x="86" y="11"/>
                    <a:pt x="92" y="7"/>
                    <a:pt x="60" y="12"/>
                  </a:cubicBezTo>
                  <a:cubicBezTo>
                    <a:pt x="18" y="1"/>
                    <a:pt x="81" y="16"/>
                    <a:pt x="12" y="4"/>
                  </a:cubicBezTo>
                  <a:cubicBezTo>
                    <a:pt x="8" y="3"/>
                    <a:pt x="0" y="0"/>
                    <a:pt x="0" y="0"/>
                  </a:cubicBezTo>
                </a:path>
              </a:pathLst>
            </a:custGeom>
            <a:noFill/>
            <a:ln w="9525" cmpd="sng">
              <a:solidFill>
                <a:srgbClr val="000000"/>
              </a:solidFill>
              <a:prstDash val="solid"/>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91" name="Freeform 35" descr="Large confetti"/>
            <p:cNvSpPr>
              <a:spLocks/>
            </p:cNvSpPr>
            <p:nvPr>
              <p:custDataLst>
                <p:tags r:id="rId31"/>
              </p:custDataLst>
            </p:nvPr>
          </p:nvSpPr>
          <p:spPr bwMode="auto">
            <a:xfrm>
              <a:off x="2448859" y="2362099"/>
              <a:ext cx="133350" cy="42862"/>
            </a:xfrm>
            <a:custGeom>
              <a:avLst/>
              <a:gdLst>
                <a:gd name="T0" fmla="*/ 0 w 84"/>
                <a:gd name="T1" fmla="*/ 11 h 27"/>
                <a:gd name="T2" fmla="*/ 36 w 84"/>
                <a:gd name="T3" fmla="*/ 7 h 27"/>
                <a:gd name="T4" fmla="*/ 64 w 84"/>
                <a:gd name="T5" fmla="*/ 23 h 27"/>
                <a:gd name="T6" fmla="*/ 84 w 84"/>
                <a:gd name="T7" fmla="*/ 27 h 27"/>
              </a:gdLst>
              <a:ahLst/>
              <a:cxnLst>
                <a:cxn ang="0">
                  <a:pos x="T0" y="T1"/>
                </a:cxn>
                <a:cxn ang="0">
                  <a:pos x="T2" y="T3"/>
                </a:cxn>
                <a:cxn ang="0">
                  <a:pos x="T4" y="T5"/>
                </a:cxn>
                <a:cxn ang="0">
                  <a:pos x="T6" y="T7"/>
                </a:cxn>
              </a:cxnLst>
              <a:rect l="0" t="0" r="r" b="b"/>
              <a:pathLst>
                <a:path w="84" h="27">
                  <a:moveTo>
                    <a:pt x="0" y="11"/>
                  </a:moveTo>
                  <a:cubicBezTo>
                    <a:pt x="28" y="2"/>
                    <a:pt x="16" y="0"/>
                    <a:pt x="36" y="7"/>
                  </a:cubicBezTo>
                  <a:cubicBezTo>
                    <a:pt x="51" y="22"/>
                    <a:pt x="43" y="18"/>
                    <a:pt x="64" y="23"/>
                  </a:cubicBezTo>
                  <a:cubicBezTo>
                    <a:pt x="71" y="24"/>
                    <a:pt x="84" y="27"/>
                    <a:pt x="84" y="27"/>
                  </a:cubicBezTo>
                </a:path>
              </a:pathLst>
            </a:custGeom>
            <a:noFill/>
            <a:ln w="9525" cap="flat" cmpd="sng">
              <a:solidFill>
                <a:srgbClr val="FFFFFF"/>
              </a:solidFill>
              <a:prstDash val="solid"/>
              <a:round/>
              <a:headEnd type="none" w="med" len="med"/>
              <a:tailEnd type="none" w="med" len="med"/>
            </a:ln>
            <a:effectLst/>
            <a:extLst>
              <a:ext uri="{909E8E84-426E-40DD-AFC4-6F175D3DCCD1}">
                <a14:hiddenFill xmlns:a14="http://schemas.microsoft.com/office/drawing/2010/main">
                  <a:pattFill prst="lgConfetti">
                    <a:fgClr>
                      <a:srgbClr val="CC6600"/>
                    </a:fgClr>
                    <a:bgClr>
                      <a:srgbClr val="993300"/>
                    </a:bgClr>
                  </a:patt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92" name="Freeform 36" descr="Large confetti"/>
            <p:cNvSpPr>
              <a:spLocks/>
            </p:cNvSpPr>
            <p:nvPr>
              <p:custDataLst>
                <p:tags r:id="rId32"/>
              </p:custDataLst>
            </p:nvPr>
          </p:nvSpPr>
          <p:spPr bwMode="auto">
            <a:xfrm>
              <a:off x="2867959" y="2519261"/>
              <a:ext cx="133350" cy="44450"/>
            </a:xfrm>
            <a:custGeom>
              <a:avLst/>
              <a:gdLst>
                <a:gd name="T0" fmla="*/ 84 w 84"/>
                <a:gd name="T1" fmla="*/ 28 h 28"/>
                <a:gd name="T2" fmla="*/ 0 w 84"/>
                <a:gd name="T3" fmla="*/ 0 h 28"/>
              </a:gdLst>
              <a:ahLst/>
              <a:cxnLst>
                <a:cxn ang="0">
                  <a:pos x="T0" y="T1"/>
                </a:cxn>
                <a:cxn ang="0">
                  <a:pos x="T2" y="T3"/>
                </a:cxn>
              </a:cxnLst>
              <a:rect l="0" t="0" r="r" b="b"/>
              <a:pathLst>
                <a:path w="84" h="28">
                  <a:moveTo>
                    <a:pt x="84" y="28"/>
                  </a:moveTo>
                  <a:cubicBezTo>
                    <a:pt x="54" y="8"/>
                    <a:pt x="39" y="0"/>
                    <a:pt x="0" y="0"/>
                  </a:cubicBezTo>
                </a:path>
              </a:pathLst>
            </a:custGeom>
            <a:noFill/>
            <a:ln w="9525" cap="flat" cmpd="sng">
              <a:solidFill>
                <a:srgbClr val="FFFFFF"/>
              </a:solidFill>
              <a:prstDash val="solid"/>
              <a:round/>
              <a:headEnd type="none" w="med" len="med"/>
              <a:tailEnd type="none" w="med" len="med"/>
            </a:ln>
            <a:effectLst/>
            <a:extLst>
              <a:ext uri="{909E8E84-426E-40DD-AFC4-6F175D3DCCD1}">
                <a14:hiddenFill xmlns:a14="http://schemas.microsoft.com/office/drawing/2010/main">
                  <a:pattFill prst="lgConfetti">
                    <a:fgClr>
                      <a:srgbClr val="CC6600"/>
                    </a:fgClr>
                    <a:bgClr>
                      <a:srgbClr val="993300"/>
                    </a:bgClr>
                  </a:patt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93" name="Oval 72"/>
            <p:cNvSpPr>
              <a:spLocks noChangeArrowheads="1"/>
            </p:cNvSpPr>
            <p:nvPr/>
          </p:nvSpPr>
          <p:spPr bwMode="auto">
            <a:xfrm>
              <a:off x="4717397" y="1473099"/>
              <a:ext cx="14287" cy="14287"/>
            </a:xfrm>
            <a:prstGeom prst="ellipse">
              <a:avLst/>
            </a:prstGeom>
            <a:solidFill>
              <a:srgbClr val="E6E6E6"/>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cxnSp>
          <p:nvCxnSpPr>
            <p:cNvPr id="94" name="Straight Arrow Connector 93"/>
            <p:cNvCxnSpPr/>
            <p:nvPr/>
          </p:nvCxnSpPr>
          <p:spPr bwMode="auto">
            <a:xfrm flipH="1" flipV="1">
              <a:off x="3004910" y="2601840"/>
              <a:ext cx="895350" cy="495300"/>
            </a:xfrm>
            <a:prstGeom prst="straightConnector1">
              <a:avLst/>
            </a:prstGeom>
            <a:noFill/>
            <a:ln w="57150" cap="flat" cmpd="sng" algn="ctr">
              <a:solidFill>
                <a:srgbClr val="C00000"/>
              </a:solidFill>
              <a:prstDash val="solid"/>
              <a:round/>
              <a:headEnd type="none" w="med" len="med"/>
              <a:tailEnd type="arrow"/>
            </a:ln>
            <a:effectLst/>
          </p:spPr>
        </p:cxnSp>
        <p:sp>
          <p:nvSpPr>
            <p:cNvPr id="95" name="TextBox 94"/>
            <p:cNvSpPr txBox="1"/>
            <p:nvPr/>
          </p:nvSpPr>
          <p:spPr>
            <a:xfrm>
              <a:off x="3738473" y="3108272"/>
              <a:ext cx="1881456" cy="547985"/>
            </a:xfrm>
            <a:prstGeom prst="rect">
              <a:avLst/>
            </a:prstGeom>
            <a:noFill/>
          </p:spPr>
          <p:txBody>
            <a:bodyPr wrap="square" rtlCol="0">
              <a:spAutoFit/>
            </a:bodyPr>
            <a:lstStyle/>
            <a:p>
              <a:r>
                <a:rPr lang="en-US" i="1" dirty="0" smtClean="0"/>
                <a:t>Undercut</a:t>
              </a:r>
              <a:endParaRPr lang="en-US" i="1" dirty="0"/>
            </a:p>
          </p:txBody>
        </p:sp>
        <p:sp>
          <p:nvSpPr>
            <p:cNvPr id="96" name="Freeform 79"/>
            <p:cNvSpPr>
              <a:spLocks/>
            </p:cNvSpPr>
            <p:nvPr>
              <p:custDataLst>
                <p:tags r:id="rId33"/>
              </p:custDataLst>
            </p:nvPr>
          </p:nvSpPr>
          <p:spPr bwMode="auto">
            <a:xfrm>
              <a:off x="1493837" y="2753290"/>
              <a:ext cx="304800" cy="447675"/>
            </a:xfrm>
            <a:custGeom>
              <a:avLst/>
              <a:gdLst>
                <a:gd name="T0" fmla="*/ 0 w 192"/>
                <a:gd name="T1" fmla="*/ 0 h 282"/>
                <a:gd name="T2" fmla="*/ 138 w 192"/>
                <a:gd name="T3" fmla="*/ 36 h 282"/>
                <a:gd name="T4" fmla="*/ 186 w 192"/>
                <a:gd name="T5" fmla="*/ 126 h 282"/>
                <a:gd name="T6" fmla="*/ 177 w 192"/>
                <a:gd name="T7" fmla="*/ 282 h 282"/>
              </a:gdLst>
              <a:ahLst/>
              <a:cxnLst>
                <a:cxn ang="0">
                  <a:pos x="T0" y="T1"/>
                </a:cxn>
                <a:cxn ang="0">
                  <a:pos x="T2" y="T3"/>
                </a:cxn>
                <a:cxn ang="0">
                  <a:pos x="T4" y="T5"/>
                </a:cxn>
                <a:cxn ang="0">
                  <a:pos x="T6" y="T7"/>
                </a:cxn>
              </a:cxnLst>
              <a:rect l="0" t="0" r="r" b="b"/>
              <a:pathLst>
                <a:path w="192" h="282">
                  <a:moveTo>
                    <a:pt x="0" y="0"/>
                  </a:moveTo>
                  <a:cubicBezTo>
                    <a:pt x="23" y="6"/>
                    <a:pt x="107" y="15"/>
                    <a:pt x="138" y="36"/>
                  </a:cubicBezTo>
                  <a:cubicBezTo>
                    <a:pt x="169" y="57"/>
                    <a:pt x="180" y="85"/>
                    <a:pt x="186" y="126"/>
                  </a:cubicBezTo>
                  <a:cubicBezTo>
                    <a:pt x="192" y="167"/>
                    <a:pt x="179" y="250"/>
                    <a:pt x="177" y="282"/>
                  </a:cubicBezTo>
                </a:path>
              </a:pathLst>
            </a:custGeom>
            <a:noFill/>
            <a:ln w="38100" cap="rnd" cmpd="sng">
              <a:solidFill>
                <a:srgbClr val="FF0000"/>
              </a:solidFill>
              <a:prstDash val="solid"/>
              <a:round/>
              <a:headEnd type="triangle" w="sm" len="med"/>
              <a:tailEnd type="triangle" w="sm" len="med"/>
            </a:ln>
            <a:effectLst/>
            <a:extLst>
              <a:ext uri="{909E8E84-426E-40DD-AFC4-6F175D3DCCD1}">
                <a14:hiddenFill xmlns:a14="http://schemas.microsoft.com/office/drawing/2010/main">
                  <a:solidFill>
                    <a:srgbClr val="4D4D4D"/>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7" name="Text Box 80"/>
            <p:cNvSpPr txBox="1">
              <a:spLocks noChangeArrowheads="1"/>
            </p:cNvSpPr>
            <p:nvPr>
              <p:custDataLst>
                <p:tags r:id="rId34"/>
              </p:custDataLst>
            </p:nvPr>
          </p:nvSpPr>
          <p:spPr bwMode="auto">
            <a:xfrm>
              <a:off x="1108075" y="2748528"/>
              <a:ext cx="568325" cy="396875"/>
            </a:xfrm>
            <a:prstGeom prst="rect">
              <a:avLst/>
            </a:prstGeom>
            <a:noFill/>
            <a:ln>
              <a:noFill/>
            </a:ln>
            <a:effectLst/>
            <a:extLst>
              <a:ext uri="{909E8E84-426E-40DD-AFC4-6F175D3DCCD1}">
                <a14:hiddenFill xmlns:a14="http://schemas.microsoft.com/office/drawing/2010/main">
                  <a:solidFill>
                    <a:srgbClr val="4D4D4D"/>
                  </a:solidFill>
                </a14:hiddenFill>
              </a:ext>
              <a:ext uri="{91240B29-F687-4F45-9708-019B960494DF}">
                <a14:hiddenLine xmlns:a14="http://schemas.microsoft.com/office/drawing/2010/main" w="38100" cap="rnd">
                  <a:solidFill>
                    <a:srgbClr val="00FFFF"/>
                  </a:solidFill>
                  <a:miter lim="800000"/>
                  <a:headEnd/>
                  <a:tailEnd/>
                </a14:hiddenLine>
              </a:ext>
              <a:ext uri="{AF507438-7753-43E0-B8FC-AC1667EBCBE1}">
                <a14:hiddenEffects xmlns:a14="http://schemas.microsoft.com/office/drawing/2010/main">
                  <a:effectLst>
                    <a:outerShdw dist="17961" dir="2700000" algn="ctr" rotWithShape="0">
                      <a:schemeClr val="bg2"/>
                    </a:outerShdw>
                  </a:effectLst>
                </a14:hiddenEffects>
              </a:ext>
            </a:extLst>
          </p:spPr>
          <p:txBody>
            <a:bodyPr wrap="none" anchor="ctr">
              <a:spAutoFit/>
            </a:bodyPr>
            <a:lstStyle/>
            <a:p>
              <a:pPr algn="ctr" eaLnBrk="1" hangingPunct="1"/>
              <a:r>
                <a:rPr lang="en-US" altLang="en-US" sz="2000" b="1">
                  <a:solidFill>
                    <a:srgbClr val="000099"/>
                  </a:solidFill>
                  <a:latin typeface="Arial" charset="0"/>
                </a:rPr>
                <a:t>90°</a:t>
              </a:r>
              <a:endParaRPr lang="en-US" altLang="en-US">
                <a:latin typeface="Arial" charset="0"/>
              </a:endParaRPr>
            </a:p>
          </p:txBody>
        </p:sp>
        <p:sp>
          <p:nvSpPr>
            <p:cNvPr id="98" name="Line 81"/>
            <p:cNvSpPr>
              <a:spLocks noChangeShapeType="1"/>
            </p:cNvSpPr>
            <p:nvPr/>
          </p:nvSpPr>
          <p:spPr bwMode="auto">
            <a:xfrm>
              <a:off x="2222500" y="3062853"/>
              <a:ext cx="319087" cy="71437"/>
            </a:xfrm>
            <a:prstGeom prst="line">
              <a:avLst/>
            </a:prstGeom>
            <a:noFill/>
            <a:ln w="38100" cap="rnd">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9" name="Line 82"/>
            <p:cNvSpPr>
              <a:spLocks noChangeShapeType="1"/>
            </p:cNvSpPr>
            <p:nvPr/>
          </p:nvSpPr>
          <p:spPr bwMode="auto">
            <a:xfrm>
              <a:off x="2208212" y="3281928"/>
              <a:ext cx="338138" cy="76200"/>
            </a:xfrm>
            <a:prstGeom prst="line">
              <a:avLst/>
            </a:prstGeom>
            <a:noFill/>
            <a:ln w="38100" cap="rnd">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0" name="Line 83"/>
            <p:cNvSpPr>
              <a:spLocks noChangeShapeType="1"/>
            </p:cNvSpPr>
            <p:nvPr>
              <p:custDataLst>
                <p:tags r:id="rId35"/>
              </p:custDataLst>
            </p:nvPr>
          </p:nvSpPr>
          <p:spPr bwMode="auto">
            <a:xfrm flipV="1">
              <a:off x="2489200" y="3072378"/>
              <a:ext cx="0" cy="333375"/>
            </a:xfrm>
            <a:prstGeom prst="line">
              <a:avLst/>
            </a:prstGeom>
            <a:noFill/>
            <a:ln w="38100" cap="rnd">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1" name="Text Box 84"/>
            <p:cNvSpPr txBox="1">
              <a:spLocks noChangeArrowheads="1"/>
            </p:cNvSpPr>
            <p:nvPr>
              <p:custDataLst>
                <p:tags r:id="rId36"/>
              </p:custDataLst>
            </p:nvPr>
          </p:nvSpPr>
          <p:spPr bwMode="auto">
            <a:xfrm>
              <a:off x="2517775" y="3019990"/>
              <a:ext cx="563562" cy="457200"/>
            </a:xfrm>
            <a:prstGeom prst="rect">
              <a:avLst/>
            </a:prstGeom>
            <a:noFill/>
            <a:ln>
              <a:noFill/>
            </a:ln>
            <a:effectLst/>
            <a:extLst>
              <a:ext uri="{909E8E84-426E-40DD-AFC4-6F175D3DCCD1}">
                <a14:hiddenFill xmlns:a14="http://schemas.microsoft.com/office/drawing/2010/main">
                  <a:solidFill>
                    <a:srgbClr val="4D4D4D"/>
                  </a:solidFill>
                </a14:hiddenFill>
              </a:ext>
              <a:ext uri="{91240B29-F687-4F45-9708-019B960494DF}">
                <a14:hiddenLine xmlns:a14="http://schemas.microsoft.com/office/drawing/2010/main" w="38100" cap="rnd">
                  <a:solidFill>
                    <a:srgbClr val="00FFFF"/>
                  </a:solidFill>
                  <a:miter lim="800000"/>
                  <a:headEnd/>
                  <a:tailEnd/>
                </a14:hiddenLine>
              </a:ext>
              <a:ext uri="{AF507438-7753-43E0-B8FC-AC1667EBCBE1}">
                <a14:hiddenEffects xmlns:a14="http://schemas.microsoft.com/office/drawing/2010/main">
                  <a:effectLst>
                    <a:outerShdw dist="17961" dir="2700000" algn="ctr" rotWithShape="0">
                      <a:schemeClr val="bg2"/>
                    </a:outerShdw>
                  </a:effectLst>
                </a14:hiddenEffects>
              </a:ext>
            </a:extLst>
          </p:spPr>
          <p:txBody>
            <a:bodyPr anchor="ctr">
              <a:spAutoFit/>
            </a:bodyPr>
            <a:lstStyle/>
            <a:p>
              <a:pPr algn="ctr" eaLnBrk="1" hangingPunct="1"/>
              <a:r>
                <a:rPr lang="en-US" altLang="en-US" b="1">
                  <a:solidFill>
                    <a:srgbClr val="000099"/>
                  </a:solidFill>
                  <a:latin typeface="Arial" charset="0"/>
                </a:rPr>
                <a:t>¾</a:t>
              </a:r>
              <a:r>
                <a:rPr lang="en-US" altLang="en-US" b="1">
                  <a:solidFill>
                    <a:srgbClr val="000099"/>
                  </a:solidFill>
                  <a:latin typeface="Arial" charset="0"/>
                  <a:sym typeface="Symbol" pitchFamily="18" charset="2"/>
                </a:rPr>
                <a:t></a:t>
              </a:r>
              <a:endParaRPr lang="en-US" altLang="en-US">
                <a:solidFill>
                  <a:srgbClr val="0033CC"/>
                </a:solidFill>
                <a:latin typeface="Arial" charset="0"/>
              </a:endParaRPr>
            </a:p>
          </p:txBody>
        </p:sp>
      </p:grpSp>
      <p:cxnSp>
        <p:nvCxnSpPr>
          <p:cNvPr id="102" name="Straight Connector 101"/>
          <p:cNvCxnSpPr/>
          <p:nvPr/>
        </p:nvCxnSpPr>
        <p:spPr bwMode="auto">
          <a:xfrm>
            <a:off x="613265" y="2743200"/>
            <a:ext cx="7972983" cy="0"/>
          </a:xfrm>
          <a:prstGeom prst="line">
            <a:avLst/>
          </a:prstGeom>
          <a:ln>
            <a:solidFill>
              <a:schemeClr val="bg1">
                <a:lumMod val="75000"/>
              </a:schemeClr>
            </a:solidFill>
            <a:headEnd type="none" w="med" len="med"/>
            <a:tailEnd type="none" w="med" len="med"/>
          </a:ln>
        </p:spPr>
        <p:style>
          <a:lnRef idx="1">
            <a:schemeClr val="dk1"/>
          </a:lnRef>
          <a:fillRef idx="0">
            <a:schemeClr val="dk1"/>
          </a:fillRef>
          <a:effectRef idx="0">
            <a:schemeClr val="dk1"/>
          </a:effectRef>
          <a:fontRef idx="minor">
            <a:schemeClr val="tx1"/>
          </a:fontRef>
        </p:style>
      </p:cxnSp>
    </p:spTree>
    <p:custDataLst>
      <p:tags r:id="rId1"/>
    </p:custDataLst>
    <p:extLst>
      <p:ext uri="{BB962C8B-B14F-4D97-AF65-F5344CB8AC3E}">
        <p14:creationId xmlns:p14="http://schemas.microsoft.com/office/powerpoint/2010/main" val="41918311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02"/>
                                        </p:tgtEl>
                                        <p:attrNameLst>
                                          <p:attrName>style.visibility</p:attrName>
                                        </p:attrNameLst>
                                      </p:cBhvr>
                                      <p:to>
                                        <p:strVal val="visible"/>
                                      </p:to>
                                    </p:set>
                                    <p:animEffect transition="in" filter="fade">
                                      <p:cBhvr>
                                        <p:cTn id="12" dur="1000"/>
                                        <p:tgtEl>
                                          <p:spTgt spid="102"/>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56"/>
                                        </p:tgtEl>
                                        <p:attrNameLst>
                                          <p:attrName>style.visibility</p:attrName>
                                        </p:attrNameLst>
                                      </p:cBhvr>
                                      <p:to>
                                        <p:strVal val="visible"/>
                                      </p:to>
                                    </p:set>
                                    <p:animEffect transition="in" filter="fade">
                                      <p:cBhvr>
                                        <p:cTn id="15" dur="1000"/>
                                        <p:tgtEl>
                                          <p:spTgt spid="56"/>
                                        </p:tgtEl>
                                      </p:cBhvr>
                                    </p:animEffect>
                                  </p:childTnLst>
                                </p:cTn>
                              </p:par>
                              <p:par>
                                <p:cTn id="16" presetID="10" presetClass="entr" presetSubtype="0" fill="hold" nodeType="with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1000"/>
                                        <p:tgtEl>
                                          <p:spTgt spid="8"/>
                                        </p:tgtEl>
                                      </p:cBhvr>
                                    </p:animEffect>
                                  </p:childTnLst>
                                </p:cTn>
                              </p:par>
                              <p:par>
                                <p:cTn id="19" presetID="10" presetClass="entr" presetSubtype="0" fill="hold" nodeType="withEffect">
                                  <p:stCondLst>
                                    <p:cond delay="0"/>
                                  </p:stCondLst>
                                  <p:childTnLst>
                                    <p:set>
                                      <p:cBhvr>
                                        <p:cTn id="20" dur="1" fill="hold">
                                          <p:stCondLst>
                                            <p:cond delay="0"/>
                                          </p:stCondLst>
                                        </p:cTn>
                                        <p:tgtEl>
                                          <p:spTgt spid="57"/>
                                        </p:tgtEl>
                                        <p:attrNameLst>
                                          <p:attrName>style.visibility</p:attrName>
                                        </p:attrNameLst>
                                      </p:cBhvr>
                                      <p:to>
                                        <p:strVal val="visible"/>
                                      </p:to>
                                    </p:set>
                                    <p:animEffect transition="in" filter="fade">
                                      <p:cBhvr>
                                        <p:cTn id="21" dur="1000"/>
                                        <p:tgtEl>
                                          <p:spTgt spid="57"/>
                                        </p:tgtEl>
                                      </p:cBhvr>
                                    </p:animEffect>
                                  </p:childTnLst>
                                </p:cTn>
                              </p:par>
                              <p:par>
                                <p:cTn id="22" presetID="10" presetClass="entr" presetSubtype="0" fill="hold" nodeType="withEffect">
                                  <p:stCondLst>
                                    <p:cond delay="0"/>
                                  </p:stCondLst>
                                  <p:childTnLst>
                                    <p:set>
                                      <p:cBhvr>
                                        <p:cTn id="23" dur="1" fill="hold">
                                          <p:stCondLst>
                                            <p:cond delay="0"/>
                                          </p:stCondLst>
                                        </p:cTn>
                                        <p:tgtEl>
                                          <p:spTgt spid="58"/>
                                        </p:tgtEl>
                                        <p:attrNameLst>
                                          <p:attrName>style.visibility</p:attrName>
                                        </p:attrNameLst>
                                      </p:cBhvr>
                                      <p:to>
                                        <p:strVal val="visible"/>
                                      </p:to>
                                    </p:set>
                                    <p:animEffect transition="in" filter="fade">
                                      <p:cBhvr>
                                        <p:cTn id="24" dur="1000"/>
                                        <p:tgtEl>
                                          <p:spTgt spid="58"/>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60"/>
                                        </p:tgtEl>
                                        <p:attrNameLst>
                                          <p:attrName>style.visibility</p:attrName>
                                        </p:attrNameLst>
                                      </p:cBhvr>
                                      <p:to>
                                        <p:strVal val="visible"/>
                                      </p:to>
                                    </p:set>
                                    <p:animEffect transition="in" filter="fade">
                                      <p:cBhvr>
                                        <p:cTn id="27" dur="1000"/>
                                        <p:tgtEl>
                                          <p:spTgt spid="60"/>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59"/>
                                        </p:tgtEl>
                                        <p:attrNameLst>
                                          <p:attrName>style.visibility</p:attrName>
                                        </p:attrNameLst>
                                      </p:cBhvr>
                                      <p:to>
                                        <p:strVal val="visible"/>
                                      </p:to>
                                    </p:set>
                                    <p:animEffect transition="in" filter="fade">
                                      <p:cBhvr>
                                        <p:cTn id="32" dur="1000"/>
                                        <p:tgtEl>
                                          <p:spTgt spid="59"/>
                                        </p:tgtEl>
                                      </p:cBhvr>
                                    </p:animEffect>
                                  </p:childTnLst>
                                </p:cTn>
                              </p:par>
                              <p:par>
                                <p:cTn id="33" presetID="10" presetClass="entr" presetSubtype="0" fill="hold" nodeType="withEffect">
                                  <p:stCondLst>
                                    <p:cond delay="0"/>
                                  </p:stCondLst>
                                  <p:childTnLst>
                                    <p:set>
                                      <p:cBhvr>
                                        <p:cTn id="34" dur="1" fill="hold">
                                          <p:stCondLst>
                                            <p:cond delay="0"/>
                                          </p:stCondLst>
                                        </p:cTn>
                                        <p:tgtEl>
                                          <p:spTgt spid="61"/>
                                        </p:tgtEl>
                                        <p:attrNameLst>
                                          <p:attrName>style.visibility</p:attrName>
                                        </p:attrNameLst>
                                      </p:cBhvr>
                                      <p:to>
                                        <p:strVal val="visible"/>
                                      </p:to>
                                    </p:set>
                                    <p:animEffect transition="in" filter="fade">
                                      <p:cBhvr>
                                        <p:cTn id="35" dur="10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6" grpId="0"/>
      <p:bldP spid="59" grpId="0"/>
      <p:bldP spid="60"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Apply Primers</a:t>
            </a:r>
            <a:endParaRPr lang="en-US" dirty="0"/>
          </a:p>
        </p:txBody>
      </p:sp>
      <p:sp>
        <p:nvSpPr>
          <p:cNvPr id="5" name="Oval 4"/>
          <p:cNvSpPr/>
          <p:nvPr/>
        </p:nvSpPr>
        <p:spPr>
          <a:xfrm>
            <a:off x="190500" y="1100545"/>
            <a:ext cx="660400" cy="641822"/>
          </a:xfrm>
          <a:prstGeom prst="ellipse">
            <a:avLst/>
          </a:prstGeom>
        </p:spPr>
        <p:style>
          <a:lnRef idx="1">
            <a:schemeClr val="accent2"/>
          </a:lnRef>
          <a:fillRef idx="2">
            <a:schemeClr val="accent2"/>
          </a:fillRef>
          <a:effectRef idx="1">
            <a:schemeClr val="accent2"/>
          </a:effectRef>
          <a:fontRef idx="minor">
            <a:schemeClr val="dk1"/>
          </a:fontRef>
        </p:style>
        <p:txBody>
          <a:bodyPr anchor="ctr"/>
          <a:lstStyle/>
          <a:p>
            <a:pPr algn="ctr" eaLnBrk="0" hangingPunct="0">
              <a:defRPr/>
            </a:pPr>
            <a:r>
              <a:rPr lang="en-US" sz="3200" dirty="0"/>
              <a:t>8</a:t>
            </a:r>
            <a:endParaRPr lang="en-US" dirty="0"/>
          </a:p>
        </p:txBody>
      </p:sp>
      <p:sp>
        <p:nvSpPr>
          <p:cNvPr id="6" name="Rectangle 5"/>
          <p:cNvSpPr/>
          <p:nvPr/>
        </p:nvSpPr>
        <p:spPr>
          <a:xfrm>
            <a:off x="990600" y="1159846"/>
            <a:ext cx="7391400" cy="523220"/>
          </a:xfrm>
          <a:prstGeom prst="rect">
            <a:avLst/>
          </a:prstGeom>
        </p:spPr>
        <p:txBody>
          <a:bodyPr wrap="square">
            <a:spAutoFit/>
          </a:bodyPr>
          <a:lstStyle/>
          <a:p>
            <a:r>
              <a:rPr lang="en-US" sz="2800" dirty="0" smtClean="0"/>
              <a:t>Apply the repair material (rebar primer)</a:t>
            </a:r>
            <a:endParaRPr lang="en-US" sz="2800" dirty="0"/>
          </a:p>
        </p:txBody>
      </p:sp>
      <p:sp>
        <p:nvSpPr>
          <p:cNvPr id="7" name="TextBox 6"/>
          <p:cNvSpPr txBox="1"/>
          <p:nvPr/>
        </p:nvSpPr>
        <p:spPr>
          <a:xfrm>
            <a:off x="609600" y="2667000"/>
            <a:ext cx="3886200" cy="2308324"/>
          </a:xfrm>
          <a:prstGeom prst="rect">
            <a:avLst/>
          </a:prstGeom>
          <a:noFill/>
        </p:spPr>
        <p:txBody>
          <a:bodyPr wrap="square" rtlCol="0">
            <a:spAutoFit/>
          </a:bodyPr>
          <a:lstStyle/>
          <a:p>
            <a:r>
              <a:rPr lang="en-US" dirty="0" smtClean="0"/>
              <a:t>Zinc-rich primers are sacrificial coatings. </a:t>
            </a:r>
          </a:p>
          <a:p>
            <a:endParaRPr lang="en-US" dirty="0"/>
          </a:p>
          <a:p>
            <a:r>
              <a:rPr lang="en-US" dirty="0" smtClean="0"/>
              <a:t>This means that, when the rebar is exposed to corrosive elements, the primer will corrode first in place of the steel. This is because zinc is a less noble metal than steel.</a:t>
            </a:r>
            <a:endParaRPr lang="en-US" dirty="0"/>
          </a:p>
        </p:txBody>
      </p:sp>
      <p:pic>
        <p:nvPicPr>
          <p:cNvPr id="103" name="Picture 2" descr="K:\Training\Projects\Internal\SSTU\201 Series\5_CORRSN201\Images\Galvanic Corrosion Chart.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24260" y="1867139"/>
            <a:ext cx="4191000" cy="4319774"/>
          </a:xfrm>
          <a:prstGeom prst="rect">
            <a:avLst/>
          </a:prstGeom>
          <a:noFill/>
          <a:extLst>
            <a:ext uri="{909E8E84-426E-40DD-AFC4-6F175D3DCCD1}">
              <a14:hiddenFill xmlns:a14="http://schemas.microsoft.com/office/drawing/2010/main">
                <a:solidFill>
                  <a:srgbClr val="FFFFFF"/>
                </a:solidFill>
              </a14:hiddenFill>
            </a:ext>
          </a:extLst>
        </p:spPr>
      </p:pic>
      <p:sp>
        <p:nvSpPr>
          <p:cNvPr id="104" name="Rounded Rectangle 103"/>
          <p:cNvSpPr/>
          <p:nvPr/>
        </p:nvSpPr>
        <p:spPr>
          <a:xfrm>
            <a:off x="6019800" y="2362200"/>
            <a:ext cx="381000" cy="266461"/>
          </a:xfrm>
          <a:prstGeom prst="roundRect">
            <a:avLst/>
          </a:prstGeom>
          <a:noFill/>
          <a:ln w="38100">
            <a:solidFill>
              <a:srgbClr val="FF0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Rounded Rectangle 104"/>
          <p:cNvSpPr/>
          <p:nvPr/>
        </p:nvSpPr>
        <p:spPr>
          <a:xfrm>
            <a:off x="7772400" y="2057400"/>
            <a:ext cx="762000" cy="266461"/>
          </a:xfrm>
          <a:prstGeom prst="roundRect">
            <a:avLst/>
          </a:prstGeom>
          <a:noFill/>
          <a:ln w="38100">
            <a:solidFill>
              <a:srgbClr val="FF0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p:cNvPicPr>
            <a:picLocks noChangeAspect="1"/>
          </p:cNvPicPr>
          <p:nvPr/>
        </p:nvPicPr>
        <p:blipFill>
          <a:blip r:embed="rId5"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257552" y="6311687"/>
            <a:ext cx="380936" cy="380936"/>
          </a:xfrm>
          <a:prstGeom prst="rect">
            <a:avLst/>
          </a:prstGeom>
        </p:spPr>
      </p:pic>
    </p:spTree>
    <p:custDataLst>
      <p:tags r:id="rId1"/>
    </p:custDataLst>
    <p:extLst>
      <p:ext uri="{BB962C8B-B14F-4D97-AF65-F5344CB8AC3E}">
        <p14:creationId xmlns:p14="http://schemas.microsoft.com/office/powerpoint/2010/main" val="39000782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3"/>
                                        </p:tgtEl>
                                        <p:attrNameLst>
                                          <p:attrName>style.visibility</p:attrName>
                                        </p:attrNameLst>
                                      </p:cBhvr>
                                      <p:to>
                                        <p:strVal val="visible"/>
                                      </p:to>
                                    </p:set>
                                    <p:animEffect transition="in" filter="fade">
                                      <p:cBhvr>
                                        <p:cTn id="7" dur="1000"/>
                                        <p:tgtEl>
                                          <p:spTgt spid="10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10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04"/>
                                        </p:tgtEl>
                                        <p:attrNameLst>
                                          <p:attrName>style.visibility</p:attrName>
                                        </p:attrNameLst>
                                      </p:cBhvr>
                                      <p:to>
                                        <p:strVal val="visible"/>
                                      </p:to>
                                    </p:set>
                                    <p:animEffect transition="in" filter="fade">
                                      <p:cBhvr>
                                        <p:cTn id="15" dur="1000"/>
                                        <p:tgtEl>
                                          <p:spTgt spid="104"/>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05"/>
                                        </p:tgtEl>
                                        <p:attrNameLst>
                                          <p:attrName>style.visibility</p:attrName>
                                        </p:attrNameLst>
                                      </p:cBhvr>
                                      <p:to>
                                        <p:strVal val="visible"/>
                                      </p:to>
                                    </p:set>
                                    <p:animEffect transition="in" filter="fade">
                                      <p:cBhvr>
                                        <p:cTn id="18" dur="1000"/>
                                        <p:tgtEl>
                                          <p:spTgt spid="1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4" grpId="0" animBg="1"/>
      <p:bldP spid="105" grpId="0" animBg="1"/>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happens if you don’t undercut the rebar?</a:t>
            </a:r>
            <a:endParaRPr lang="en-US" dirty="0"/>
          </a:p>
        </p:txBody>
      </p:sp>
      <p:sp>
        <p:nvSpPr>
          <p:cNvPr id="4" name="TextBox 3"/>
          <p:cNvSpPr txBox="1"/>
          <p:nvPr/>
        </p:nvSpPr>
        <p:spPr>
          <a:xfrm>
            <a:off x="885522" y="1683066"/>
            <a:ext cx="7717231" cy="646331"/>
          </a:xfrm>
          <a:prstGeom prst="rect">
            <a:avLst/>
          </a:prstGeom>
          <a:noFill/>
        </p:spPr>
        <p:txBody>
          <a:bodyPr wrap="square" rtlCol="0">
            <a:spAutoFit/>
          </a:bodyPr>
          <a:lstStyle/>
          <a:p>
            <a:pPr algn="ctr"/>
            <a:r>
              <a:rPr lang="en-US" dirty="0"/>
              <a:t>I</a:t>
            </a:r>
            <a:r>
              <a:rPr lang="en-US" dirty="0" smtClean="0"/>
              <a:t>t is critical to </a:t>
            </a:r>
            <a:r>
              <a:rPr lang="en-US" b="1" dirty="0" smtClean="0"/>
              <a:t>coat entire circumference of rebar with primer</a:t>
            </a:r>
            <a:r>
              <a:rPr lang="en-US" dirty="0" smtClean="0"/>
              <a:t>, otherwise other sections of rebar will experience accelerated corrosion rates.</a:t>
            </a:r>
            <a:endParaRPr lang="en-US" dirty="0"/>
          </a:p>
        </p:txBody>
      </p:sp>
      <p:grpSp>
        <p:nvGrpSpPr>
          <p:cNvPr id="34" name="Group 33"/>
          <p:cNvGrpSpPr/>
          <p:nvPr/>
        </p:nvGrpSpPr>
        <p:grpSpPr>
          <a:xfrm>
            <a:off x="743637" y="2505120"/>
            <a:ext cx="8038806" cy="3638654"/>
            <a:chOff x="761999" y="1294263"/>
            <a:chExt cx="8038806" cy="3638654"/>
          </a:xfrm>
        </p:grpSpPr>
        <p:sp>
          <p:nvSpPr>
            <p:cNvPr id="15" name="Rectangle 3" descr="Small confetti"/>
            <p:cNvSpPr>
              <a:spLocks noChangeArrowheads="1"/>
            </p:cNvSpPr>
            <p:nvPr/>
          </p:nvSpPr>
          <p:spPr bwMode="auto">
            <a:xfrm>
              <a:off x="762000" y="1294263"/>
              <a:ext cx="8001000" cy="2590800"/>
            </a:xfrm>
            <a:prstGeom prst="rect">
              <a:avLst/>
            </a:prstGeom>
            <a:pattFill prst="smConfetti">
              <a:fgClr>
                <a:srgbClr val="B2B2B2"/>
              </a:fgClr>
              <a:bgClr>
                <a:srgbClr val="777777"/>
              </a:bgClr>
            </a:pattFill>
            <a:ln>
              <a:noFill/>
            </a:ln>
            <a:effectLst/>
            <a:extLst>
              <a:ext uri="{91240B29-F687-4F45-9708-019B960494DF}">
                <a14:hiddenLine xmlns:a14="http://schemas.microsoft.com/office/drawing/2010/main" w="38100" cap="rnd">
                  <a:solidFill>
                    <a:srgbClr val="00FF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 name="Freeform 9"/>
            <p:cNvSpPr/>
            <p:nvPr/>
          </p:nvSpPr>
          <p:spPr>
            <a:xfrm>
              <a:off x="2810444" y="1446663"/>
              <a:ext cx="3090081" cy="2299648"/>
            </a:xfrm>
            <a:custGeom>
              <a:avLst/>
              <a:gdLst>
                <a:gd name="connsiteX0" fmla="*/ 204717 w 2947917"/>
                <a:gd name="connsiteY0" fmla="*/ 2101756 h 2210938"/>
                <a:gd name="connsiteX1" fmla="*/ 136478 w 2947917"/>
                <a:gd name="connsiteY1" fmla="*/ 2074460 h 2210938"/>
                <a:gd name="connsiteX2" fmla="*/ 95535 w 2947917"/>
                <a:gd name="connsiteY2" fmla="*/ 2060812 h 2210938"/>
                <a:gd name="connsiteX3" fmla="*/ 68239 w 2947917"/>
                <a:gd name="connsiteY3" fmla="*/ 2019869 h 2210938"/>
                <a:gd name="connsiteX4" fmla="*/ 54591 w 2947917"/>
                <a:gd name="connsiteY4" fmla="*/ 1883391 h 2210938"/>
                <a:gd name="connsiteX5" fmla="*/ 40943 w 2947917"/>
                <a:gd name="connsiteY5" fmla="*/ 1842448 h 2210938"/>
                <a:gd name="connsiteX6" fmla="*/ 27296 w 2947917"/>
                <a:gd name="connsiteY6" fmla="*/ 1787857 h 2210938"/>
                <a:gd name="connsiteX7" fmla="*/ 0 w 2947917"/>
                <a:gd name="connsiteY7" fmla="*/ 1705971 h 2210938"/>
                <a:gd name="connsiteX8" fmla="*/ 40943 w 2947917"/>
                <a:gd name="connsiteY8" fmla="*/ 1665027 h 2210938"/>
                <a:gd name="connsiteX9" fmla="*/ 27296 w 2947917"/>
                <a:gd name="connsiteY9" fmla="*/ 1433015 h 2210938"/>
                <a:gd name="connsiteX10" fmla="*/ 0 w 2947917"/>
                <a:gd name="connsiteY10" fmla="*/ 1296538 h 2210938"/>
                <a:gd name="connsiteX11" fmla="*/ 13648 w 2947917"/>
                <a:gd name="connsiteY11" fmla="*/ 1201003 h 2210938"/>
                <a:gd name="connsiteX12" fmla="*/ 54591 w 2947917"/>
                <a:gd name="connsiteY12" fmla="*/ 1187356 h 2210938"/>
                <a:gd name="connsiteX13" fmla="*/ 95535 w 2947917"/>
                <a:gd name="connsiteY13" fmla="*/ 1105469 h 2210938"/>
                <a:gd name="connsiteX14" fmla="*/ 95535 w 2947917"/>
                <a:gd name="connsiteY14" fmla="*/ 846162 h 2210938"/>
                <a:gd name="connsiteX15" fmla="*/ 136478 w 2947917"/>
                <a:gd name="connsiteY15" fmla="*/ 832514 h 2210938"/>
                <a:gd name="connsiteX16" fmla="*/ 204717 w 2947917"/>
                <a:gd name="connsiteY16" fmla="*/ 818866 h 2210938"/>
                <a:gd name="connsiteX17" fmla="*/ 218364 w 2947917"/>
                <a:gd name="connsiteY17" fmla="*/ 777923 h 2210938"/>
                <a:gd name="connsiteX18" fmla="*/ 259308 w 2947917"/>
                <a:gd name="connsiteY18" fmla="*/ 614150 h 2210938"/>
                <a:gd name="connsiteX19" fmla="*/ 354842 w 2947917"/>
                <a:gd name="connsiteY19" fmla="*/ 573206 h 2210938"/>
                <a:gd name="connsiteX20" fmla="*/ 491320 w 2947917"/>
                <a:gd name="connsiteY20" fmla="*/ 559559 h 2210938"/>
                <a:gd name="connsiteX21" fmla="*/ 532263 w 2947917"/>
                <a:gd name="connsiteY21" fmla="*/ 464024 h 2210938"/>
                <a:gd name="connsiteX22" fmla="*/ 600502 w 2947917"/>
                <a:gd name="connsiteY22" fmla="*/ 368490 h 2210938"/>
                <a:gd name="connsiteX23" fmla="*/ 750627 w 2947917"/>
                <a:gd name="connsiteY23" fmla="*/ 354842 h 2210938"/>
                <a:gd name="connsiteX24" fmla="*/ 777923 w 2947917"/>
                <a:gd name="connsiteY24" fmla="*/ 272956 h 2210938"/>
                <a:gd name="connsiteX25" fmla="*/ 818866 w 2947917"/>
                <a:gd name="connsiteY25" fmla="*/ 245660 h 2210938"/>
                <a:gd name="connsiteX26" fmla="*/ 968991 w 2947917"/>
                <a:gd name="connsiteY26" fmla="*/ 204717 h 2210938"/>
                <a:gd name="connsiteX27" fmla="*/ 1009935 w 2947917"/>
                <a:gd name="connsiteY27" fmla="*/ 191069 h 2210938"/>
                <a:gd name="connsiteX28" fmla="*/ 1091821 w 2947917"/>
                <a:gd name="connsiteY28" fmla="*/ 122830 h 2210938"/>
                <a:gd name="connsiteX29" fmla="*/ 1160060 w 2947917"/>
                <a:gd name="connsiteY29" fmla="*/ 163774 h 2210938"/>
                <a:gd name="connsiteX30" fmla="*/ 1228299 w 2947917"/>
                <a:gd name="connsiteY30" fmla="*/ 177421 h 2210938"/>
                <a:gd name="connsiteX31" fmla="*/ 1433015 w 2947917"/>
                <a:gd name="connsiteY31" fmla="*/ 163774 h 2210938"/>
                <a:gd name="connsiteX32" fmla="*/ 1446663 w 2947917"/>
                <a:gd name="connsiteY32" fmla="*/ 122830 h 2210938"/>
                <a:gd name="connsiteX33" fmla="*/ 1473958 w 2947917"/>
                <a:gd name="connsiteY33" fmla="*/ 81887 h 2210938"/>
                <a:gd name="connsiteX34" fmla="*/ 1555845 w 2947917"/>
                <a:gd name="connsiteY34" fmla="*/ 54591 h 2210938"/>
                <a:gd name="connsiteX35" fmla="*/ 1596788 w 2947917"/>
                <a:gd name="connsiteY35" fmla="*/ 81887 h 2210938"/>
                <a:gd name="connsiteX36" fmla="*/ 1692323 w 2947917"/>
                <a:gd name="connsiteY36" fmla="*/ 27296 h 2210938"/>
                <a:gd name="connsiteX37" fmla="*/ 1774209 w 2947917"/>
                <a:gd name="connsiteY37" fmla="*/ 0 h 2210938"/>
                <a:gd name="connsiteX38" fmla="*/ 1828800 w 2947917"/>
                <a:gd name="connsiteY38" fmla="*/ 68239 h 2210938"/>
                <a:gd name="connsiteX39" fmla="*/ 1910687 w 2947917"/>
                <a:gd name="connsiteY39" fmla="*/ 122830 h 2210938"/>
                <a:gd name="connsiteX40" fmla="*/ 2074460 w 2947917"/>
                <a:gd name="connsiteY40" fmla="*/ 95535 h 2210938"/>
                <a:gd name="connsiteX41" fmla="*/ 2115403 w 2947917"/>
                <a:gd name="connsiteY41" fmla="*/ 150126 h 2210938"/>
                <a:gd name="connsiteX42" fmla="*/ 2169994 w 2947917"/>
                <a:gd name="connsiteY42" fmla="*/ 218365 h 2210938"/>
                <a:gd name="connsiteX43" fmla="*/ 2279176 w 2947917"/>
                <a:gd name="connsiteY43" fmla="*/ 245660 h 2210938"/>
                <a:gd name="connsiteX44" fmla="*/ 2320120 w 2947917"/>
                <a:gd name="connsiteY44" fmla="*/ 327547 h 2210938"/>
                <a:gd name="connsiteX45" fmla="*/ 2374711 w 2947917"/>
                <a:gd name="connsiteY45" fmla="*/ 341194 h 2210938"/>
                <a:gd name="connsiteX46" fmla="*/ 2497540 w 2947917"/>
                <a:gd name="connsiteY46" fmla="*/ 368490 h 2210938"/>
                <a:gd name="connsiteX47" fmla="*/ 2524836 w 2947917"/>
                <a:gd name="connsiteY47" fmla="*/ 409433 h 2210938"/>
                <a:gd name="connsiteX48" fmla="*/ 2565779 w 2947917"/>
                <a:gd name="connsiteY48" fmla="*/ 504968 h 2210938"/>
                <a:gd name="connsiteX49" fmla="*/ 2674961 w 2947917"/>
                <a:gd name="connsiteY49" fmla="*/ 545911 h 2210938"/>
                <a:gd name="connsiteX50" fmla="*/ 2715905 w 2947917"/>
                <a:gd name="connsiteY50" fmla="*/ 559559 h 2210938"/>
                <a:gd name="connsiteX51" fmla="*/ 2729552 w 2947917"/>
                <a:gd name="connsiteY51" fmla="*/ 600502 h 2210938"/>
                <a:gd name="connsiteX52" fmla="*/ 2743200 w 2947917"/>
                <a:gd name="connsiteY52" fmla="*/ 791571 h 2210938"/>
                <a:gd name="connsiteX53" fmla="*/ 2784143 w 2947917"/>
                <a:gd name="connsiteY53" fmla="*/ 805218 h 2210938"/>
                <a:gd name="connsiteX54" fmla="*/ 2852382 w 2947917"/>
                <a:gd name="connsiteY54" fmla="*/ 818866 h 2210938"/>
                <a:gd name="connsiteX55" fmla="*/ 2852382 w 2947917"/>
                <a:gd name="connsiteY55" fmla="*/ 982639 h 2210938"/>
                <a:gd name="connsiteX56" fmla="*/ 2879678 w 2947917"/>
                <a:gd name="connsiteY56" fmla="*/ 1023583 h 2210938"/>
                <a:gd name="connsiteX57" fmla="*/ 2906973 w 2947917"/>
                <a:gd name="connsiteY57" fmla="*/ 1105469 h 2210938"/>
                <a:gd name="connsiteX58" fmla="*/ 2920621 w 2947917"/>
                <a:gd name="connsiteY58" fmla="*/ 1296538 h 2210938"/>
                <a:gd name="connsiteX59" fmla="*/ 2920621 w 2947917"/>
                <a:gd name="connsiteY59" fmla="*/ 1392072 h 2210938"/>
                <a:gd name="connsiteX60" fmla="*/ 2934269 w 2947917"/>
                <a:gd name="connsiteY60" fmla="*/ 1460311 h 2210938"/>
                <a:gd name="connsiteX61" fmla="*/ 2947917 w 2947917"/>
                <a:gd name="connsiteY61" fmla="*/ 1501254 h 2210938"/>
                <a:gd name="connsiteX62" fmla="*/ 2920621 w 2947917"/>
                <a:gd name="connsiteY62" fmla="*/ 1610436 h 2210938"/>
                <a:gd name="connsiteX63" fmla="*/ 2906973 w 2947917"/>
                <a:gd name="connsiteY63" fmla="*/ 1719618 h 2210938"/>
                <a:gd name="connsiteX64" fmla="*/ 2893326 w 2947917"/>
                <a:gd name="connsiteY64" fmla="*/ 1760562 h 2210938"/>
                <a:gd name="connsiteX65" fmla="*/ 2852382 w 2947917"/>
                <a:gd name="connsiteY65" fmla="*/ 1910687 h 2210938"/>
                <a:gd name="connsiteX66" fmla="*/ 2688609 w 2947917"/>
                <a:gd name="connsiteY66" fmla="*/ 1992574 h 2210938"/>
                <a:gd name="connsiteX67" fmla="*/ 2606723 w 2947917"/>
                <a:gd name="connsiteY67" fmla="*/ 2019869 h 2210938"/>
                <a:gd name="connsiteX68" fmla="*/ 2565779 w 2947917"/>
                <a:gd name="connsiteY68" fmla="*/ 2033517 h 2210938"/>
                <a:gd name="connsiteX69" fmla="*/ 2483893 w 2947917"/>
                <a:gd name="connsiteY69" fmla="*/ 2047165 h 2210938"/>
                <a:gd name="connsiteX70" fmla="*/ 2361063 w 2947917"/>
                <a:gd name="connsiteY70" fmla="*/ 2074460 h 2210938"/>
                <a:gd name="connsiteX71" fmla="*/ 2142699 w 2947917"/>
                <a:gd name="connsiteY71" fmla="*/ 2088108 h 2210938"/>
                <a:gd name="connsiteX72" fmla="*/ 2101755 w 2947917"/>
                <a:gd name="connsiteY72" fmla="*/ 2101756 h 2210938"/>
                <a:gd name="connsiteX73" fmla="*/ 2006221 w 2947917"/>
                <a:gd name="connsiteY73" fmla="*/ 2142699 h 2210938"/>
                <a:gd name="connsiteX74" fmla="*/ 1937982 w 2947917"/>
                <a:gd name="connsiteY74" fmla="*/ 2156347 h 2210938"/>
                <a:gd name="connsiteX75" fmla="*/ 1897039 w 2947917"/>
                <a:gd name="connsiteY75" fmla="*/ 2169994 h 2210938"/>
                <a:gd name="connsiteX76" fmla="*/ 1815152 w 2947917"/>
                <a:gd name="connsiteY76" fmla="*/ 2183642 h 2210938"/>
                <a:gd name="connsiteX77" fmla="*/ 1746914 w 2947917"/>
                <a:gd name="connsiteY77" fmla="*/ 2197290 h 2210938"/>
                <a:gd name="connsiteX78" fmla="*/ 1610436 w 2947917"/>
                <a:gd name="connsiteY78" fmla="*/ 2210938 h 2210938"/>
                <a:gd name="connsiteX79" fmla="*/ 1405720 w 2947917"/>
                <a:gd name="connsiteY79" fmla="*/ 2197290 h 2210938"/>
                <a:gd name="connsiteX80" fmla="*/ 1323833 w 2947917"/>
                <a:gd name="connsiteY80" fmla="*/ 2169994 h 2210938"/>
                <a:gd name="connsiteX81" fmla="*/ 1214651 w 2947917"/>
                <a:gd name="connsiteY81" fmla="*/ 2156347 h 2210938"/>
                <a:gd name="connsiteX82" fmla="*/ 1119117 w 2947917"/>
                <a:gd name="connsiteY82" fmla="*/ 2129051 h 2210938"/>
                <a:gd name="connsiteX83" fmla="*/ 1037230 w 2947917"/>
                <a:gd name="connsiteY83" fmla="*/ 2101756 h 2210938"/>
                <a:gd name="connsiteX84" fmla="*/ 982639 w 2947917"/>
                <a:gd name="connsiteY84" fmla="*/ 2088108 h 2210938"/>
                <a:gd name="connsiteX85" fmla="*/ 941696 w 2947917"/>
                <a:gd name="connsiteY85" fmla="*/ 2074460 h 2210938"/>
                <a:gd name="connsiteX86" fmla="*/ 832514 w 2947917"/>
                <a:gd name="connsiteY86" fmla="*/ 2060812 h 2210938"/>
                <a:gd name="connsiteX87" fmla="*/ 545911 w 2947917"/>
                <a:gd name="connsiteY87" fmla="*/ 2033517 h 2210938"/>
                <a:gd name="connsiteX88" fmla="*/ 54591 w 2947917"/>
                <a:gd name="connsiteY88" fmla="*/ 2019869 h 22109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Lst>
              <a:rect l="l" t="t" r="r" b="b"/>
              <a:pathLst>
                <a:path w="2947917" h="2210938">
                  <a:moveTo>
                    <a:pt x="204717" y="2101756"/>
                  </a:moveTo>
                  <a:cubicBezTo>
                    <a:pt x="181971" y="2092657"/>
                    <a:pt x="159417" y="2083062"/>
                    <a:pt x="136478" y="2074460"/>
                  </a:cubicBezTo>
                  <a:cubicBezTo>
                    <a:pt x="123008" y="2069409"/>
                    <a:pt x="106769" y="2069799"/>
                    <a:pt x="95535" y="2060812"/>
                  </a:cubicBezTo>
                  <a:cubicBezTo>
                    <a:pt x="82727" y="2050565"/>
                    <a:pt x="77338" y="2033517"/>
                    <a:pt x="68239" y="2019869"/>
                  </a:cubicBezTo>
                  <a:cubicBezTo>
                    <a:pt x="63690" y="1974376"/>
                    <a:pt x="61543" y="1928579"/>
                    <a:pt x="54591" y="1883391"/>
                  </a:cubicBezTo>
                  <a:cubicBezTo>
                    <a:pt x="52403" y="1869172"/>
                    <a:pt x="44895" y="1856280"/>
                    <a:pt x="40943" y="1842448"/>
                  </a:cubicBezTo>
                  <a:cubicBezTo>
                    <a:pt x="35790" y="1824413"/>
                    <a:pt x="32686" y="1805823"/>
                    <a:pt x="27296" y="1787857"/>
                  </a:cubicBezTo>
                  <a:cubicBezTo>
                    <a:pt x="19028" y="1760299"/>
                    <a:pt x="0" y="1705971"/>
                    <a:pt x="0" y="1705971"/>
                  </a:cubicBezTo>
                  <a:cubicBezTo>
                    <a:pt x="13648" y="1692323"/>
                    <a:pt x="30237" y="1681086"/>
                    <a:pt x="40943" y="1665027"/>
                  </a:cubicBezTo>
                  <a:cubicBezTo>
                    <a:pt x="80935" y="1605039"/>
                    <a:pt x="29800" y="1450541"/>
                    <a:pt x="27296" y="1433015"/>
                  </a:cubicBezTo>
                  <a:cubicBezTo>
                    <a:pt x="11614" y="1323242"/>
                    <a:pt x="23820" y="1367997"/>
                    <a:pt x="0" y="1296538"/>
                  </a:cubicBezTo>
                  <a:cubicBezTo>
                    <a:pt x="4549" y="1264693"/>
                    <a:pt x="-738" y="1229775"/>
                    <a:pt x="13648" y="1201003"/>
                  </a:cubicBezTo>
                  <a:cubicBezTo>
                    <a:pt x="20082" y="1188136"/>
                    <a:pt x="43358" y="1196343"/>
                    <a:pt x="54591" y="1187356"/>
                  </a:cubicBezTo>
                  <a:cubicBezTo>
                    <a:pt x="78642" y="1168115"/>
                    <a:pt x="86544" y="1132441"/>
                    <a:pt x="95535" y="1105469"/>
                  </a:cubicBezTo>
                  <a:cubicBezTo>
                    <a:pt x="90386" y="1048830"/>
                    <a:pt x="67027" y="910305"/>
                    <a:pt x="95535" y="846162"/>
                  </a:cubicBezTo>
                  <a:cubicBezTo>
                    <a:pt x="101378" y="833016"/>
                    <a:pt x="122522" y="836003"/>
                    <a:pt x="136478" y="832514"/>
                  </a:cubicBezTo>
                  <a:cubicBezTo>
                    <a:pt x="158982" y="826888"/>
                    <a:pt x="181971" y="823415"/>
                    <a:pt x="204717" y="818866"/>
                  </a:cubicBezTo>
                  <a:cubicBezTo>
                    <a:pt x="209266" y="805218"/>
                    <a:pt x="214579" y="791802"/>
                    <a:pt x="218364" y="777923"/>
                  </a:cubicBezTo>
                  <a:lnTo>
                    <a:pt x="259308" y="614150"/>
                  </a:lnTo>
                  <a:cubicBezTo>
                    <a:pt x="265275" y="590281"/>
                    <a:pt x="342181" y="575015"/>
                    <a:pt x="354842" y="573206"/>
                  </a:cubicBezTo>
                  <a:cubicBezTo>
                    <a:pt x="400102" y="566740"/>
                    <a:pt x="445827" y="564108"/>
                    <a:pt x="491320" y="559559"/>
                  </a:cubicBezTo>
                  <a:cubicBezTo>
                    <a:pt x="534624" y="494601"/>
                    <a:pt x="508228" y="544142"/>
                    <a:pt x="532263" y="464024"/>
                  </a:cubicBezTo>
                  <a:cubicBezTo>
                    <a:pt x="552633" y="396124"/>
                    <a:pt x="538000" y="377419"/>
                    <a:pt x="600502" y="368490"/>
                  </a:cubicBezTo>
                  <a:cubicBezTo>
                    <a:pt x="650245" y="361384"/>
                    <a:pt x="700585" y="359391"/>
                    <a:pt x="750627" y="354842"/>
                  </a:cubicBezTo>
                  <a:lnTo>
                    <a:pt x="777923" y="272956"/>
                  </a:lnTo>
                  <a:cubicBezTo>
                    <a:pt x="783110" y="257395"/>
                    <a:pt x="803877" y="252322"/>
                    <a:pt x="818866" y="245660"/>
                  </a:cubicBezTo>
                  <a:cubicBezTo>
                    <a:pt x="894150" y="212200"/>
                    <a:pt x="895604" y="223064"/>
                    <a:pt x="968991" y="204717"/>
                  </a:cubicBezTo>
                  <a:cubicBezTo>
                    <a:pt x="982948" y="201228"/>
                    <a:pt x="996287" y="195618"/>
                    <a:pt x="1009935" y="191069"/>
                  </a:cubicBezTo>
                  <a:cubicBezTo>
                    <a:pt x="1015275" y="185729"/>
                    <a:pt x="1074932" y="120719"/>
                    <a:pt x="1091821" y="122830"/>
                  </a:cubicBezTo>
                  <a:cubicBezTo>
                    <a:pt x="1118143" y="126120"/>
                    <a:pt x="1135431" y="153922"/>
                    <a:pt x="1160060" y="163774"/>
                  </a:cubicBezTo>
                  <a:cubicBezTo>
                    <a:pt x="1181598" y="172389"/>
                    <a:pt x="1205553" y="172872"/>
                    <a:pt x="1228299" y="177421"/>
                  </a:cubicBezTo>
                  <a:cubicBezTo>
                    <a:pt x="1296538" y="172872"/>
                    <a:pt x="1366667" y="180361"/>
                    <a:pt x="1433015" y="163774"/>
                  </a:cubicBezTo>
                  <a:cubicBezTo>
                    <a:pt x="1446972" y="160285"/>
                    <a:pt x="1440229" y="135697"/>
                    <a:pt x="1446663" y="122830"/>
                  </a:cubicBezTo>
                  <a:cubicBezTo>
                    <a:pt x="1453998" y="108159"/>
                    <a:pt x="1460049" y="90580"/>
                    <a:pt x="1473958" y="81887"/>
                  </a:cubicBezTo>
                  <a:cubicBezTo>
                    <a:pt x="1498357" y="66638"/>
                    <a:pt x="1555845" y="54591"/>
                    <a:pt x="1555845" y="54591"/>
                  </a:cubicBezTo>
                  <a:cubicBezTo>
                    <a:pt x="1569493" y="63690"/>
                    <a:pt x="1580609" y="79190"/>
                    <a:pt x="1596788" y="81887"/>
                  </a:cubicBezTo>
                  <a:cubicBezTo>
                    <a:pt x="1628096" y="87105"/>
                    <a:pt x="1675578" y="35669"/>
                    <a:pt x="1692323" y="27296"/>
                  </a:cubicBezTo>
                  <a:cubicBezTo>
                    <a:pt x="1718057" y="14429"/>
                    <a:pt x="1774209" y="0"/>
                    <a:pt x="1774209" y="0"/>
                  </a:cubicBezTo>
                  <a:cubicBezTo>
                    <a:pt x="1879335" y="35043"/>
                    <a:pt x="1751179" y="-20470"/>
                    <a:pt x="1828800" y="68239"/>
                  </a:cubicBezTo>
                  <a:cubicBezTo>
                    <a:pt x="1850403" y="92927"/>
                    <a:pt x="1910687" y="122830"/>
                    <a:pt x="1910687" y="122830"/>
                  </a:cubicBezTo>
                  <a:cubicBezTo>
                    <a:pt x="1934783" y="118011"/>
                    <a:pt x="2060921" y="91473"/>
                    <a:pt x="2074460" y="95535"/>
                  </a:cubicBezTo>
                  <a:cubicBezTo>
                    <a:pt x="2096247" y="102071"/>
                    <a:pt x="2101755" y="131929"/>
                    <a:pt x="2115403" y="150126"/>
                  </a:cubicBezTo>
                  <a:cubicBezTo>
                    <a:pt x="2128903" y="190626"/>
                    <a:pt x="2123164" y="201336"/>
                    <a:pt x="2169994" y="218365"/>
                  </a:cubicBezTo>
                  <a:cubicBezTo>
                    <a:pt x="2205249" y="231185"/>
                    <a:pt x="2279176" y="245660"/>
                    <a:pt x="2279176" y="245660"/>
                  </a:cubicBezTo>
                  <a:cubicBezTo>
                    <a:pt x="2286961" y="269016"/>
                    <a:pt x="2297443" y="312429"/>
                    <a:pt x="2320120" y="327547"/>
                  </a:cubicBezTo>
                  <a:cubicBezTo>
                    <a:pt x="2335727" y="337951"/>
                    <a:pt x="2356318" y="337516"/>
                    <a:pt x="2374711" y="341194"/>
                  </a:cubicBezTo>
                  <a:cubicBezTo>
                    <a:pt x="2494799" y="365211"/>
                    <a:pt x="2417862" y="341930"/>
                    <a:pt x="2497540" y="368490"/>
                  </a:cubicBezTo>
                  <a:cubicBezTo>
                    <a:pt x="2506639" y="382138"/>
                    <a:pt x="2517500" y="394762"/>
                    <a:pt x="2524836" y="409433"/>
                  </a:cubicBezTo>
                  <a:cubicBezTo>
                    <a:pt x="2546168" y="452097"/>
                    <a:pt x="2530281" y="462371"/>
                    <a:pt x="2565779" y="504968"/>
                  </a:cubicBezTo>
                  <a:cubicBezTo>
                    <a:pt x="2595339" y="540440"/>
                    <a:pt x="2634033" y="535679"/>
                    <a:pt x="2674961" y="545911"/>
                  </a:cubicBezTo>
                  <a:cubicBezTo>
                    <a:pt x="2688918" y="549400"/>
                    <a:pt x="2702257" y="555010"/>
                    <a:pt x="2715905" y="559559"/>
                  </a:cubicBezTo>
                  <a:cubicBezTo>
                    <a:pt x="2720454" y="573207"/>
                    <a:pt x="2727871" y="586215"/>
                    <a:pt x="2729552" y="600502"/>
                  </a:cubicBezTo>
                  <a:cubicBezTo>
                    <a:pt x="2737012" y="663917"/>
                    <a:pt x="2726748" y="729875"/>
                    <a:pt x="2743200" y="791571"/>
                  </a:cubicBezTo>
                  <a:cubicBezTo>
                    <a:pt x="2746907" y="805471"/>
                    <a:pt x="2770187" y="801729"/>
                    <a:pt x="2784143" y="805218"/>
                  </a:cubicBezTo>
                  <a:cubicBezTo>
                    <a:pt x="2806647" y="810844"/>
                    <a:pt x="2829636" y="814317"/>
                    <a:pt x="2852382" y="818866"/>
                  </a:cubicBezTo>
                  <a:cubicBezTo>
                    <a:pt x="2840252" y="891652"/>
                    <a:pt x="2828120" y="909853"/>
                    <a:pt x="2852382" y="982639"/>
                  </a:cubicBezTo>
                  <a:cubicBezTo>
                    <a:pt x="2857569" y="998200"/>
                    <a:pt x="2873016" y="1008594"/>
                    <a:pt x="2879678" y="1023583"/>
                  </a:cubicBezTo>
                  <a:cubicBezTo>
                    <a:pt x="2891363" y="1049875"/>
                    <a:pt x="2906973" y="1105469"/>
                    <a:pt x="2906973" y="1105469"/>
                  </a:cubicBezTo>
                  <a:cubicBezTo>
                    <a:pt x="2911522" y="1169159"/>
                    <a:pt x="2913160" y="1233123"/>
                    <a:pt x="2920621" y="1296538"/>
                  </a:cubicBezTo>
                  <a:cubicBezTo>
                    <a:pt x="2931586" y="1389735"/>
                    <a:pt x="2948991" y="1278594"/>
                    <a:pt x="2920621" y="1392072"/>
                  </a:cubicBezTo>
                  <a:cubicBezTo>
                    <a:pt x="2925170" y="1414818"/>
                    <a:pt x="2928643" y="1437807"/>
                    <a:pt x="2934269" y="1460311"/>
                  </a:cubicBezTo>
                  <a:cubicBezTo>
                    <a:pt x="2937758" y="1474267"/>
                    <a:pt x="2947917" y="1486868"/>
                    <a:pt x="2947917" y="1501254"/>
                  </a:cubicBezTo>
                  <a:cubicBezTo>
                    <a:pt x="2947917" y="1534193"/>
                    <a:pt x="2931391" y="1578127"/>
                    <a:pt x="2920621" y="1610436"/>
                  </a:cubicBezTo>
                  <a:cubicBezTo>
                    <a:pt x="2916072" y="1646830"/>
                    <a:pt x="2913534" y="1683532"/>
                    <a:pt x="2906973" y="1719618"/>
                  </a:cubicBezTo>
                  <a:cubicBezTo>
                    <a:pt x="2904400" y="1733772"/>
                    <a:pt x="2896815" y="1746605"/>
                    <a:pt x="2893326" y="1760562"/>
                  </a:cubicBezTo>
                  <a:cubicBezTo>
                    <a:pt x="2854751" y="1914866"/>
                    <a:pt x="2910933" y="1735035"/>
                    <a:pt x="2852382" y="1910687"/>
                  </a:cubicBezTo>
                  <a:cubicBezTo>
                    <a:pt x="2839154" y="1950372"/>
                    <a:pt x="2720403" y="1981976"/>
                    <a:pt x="2688609" y="1992574"/>
                  </a:cubicBezTo>
                  <a:lnTo>
                    <a:pt x="2606723" y="2019869"/>
                  </a:lnTo>
                  <a:cubicBezTo>
                    <a:pt x="2593075" y="2024418"/>
                    <a:pt x="2579970" y="2031152"/>
                    <a:pt x="2565779" y="2033517"/>
                  </a:cubicBezTo>
                  <a:cubicBezTo>
                    <a:pt x="2538484" y="2038066"/>
                    <a:pt x="2510906" y="2041162"/>
                    <a:pt x="2483893" y="2047165"/>
                  </a:cubicBezTo>
                  <a:cubicBezTo>
                    <a:pt x="2388665" y="2068326"/>
                    <a:pt x="2511059" y="2060824"/>
                    <a:pt x="2361063" y="2074460"/>
                  </a:cubicBezTo>
                  <a:cubicBezTo>
                    <a:pt x="2288432" y="2081063"/>
                    <a:pt x="2215487" y="2083559"/>
                    <a:pt x="2142699" y="2088108"/>
                  </a:cubicBezTo>
                  <a:cubicBezTo>
                    <a:pt x="2129051" y="2092657"/>
                    <a:pt x="2114978" y="2096089"/>
                    <a:pt x="2101755" y="2101756"/>
                  </a:cubicBezTo>
                  <a:cubicBezTo>
                    <a:pt x="2047076" y="2125190"/>
                    <a:pt x="2057428" y="2129897"/>
                    <a:pt x="2006221" y="2142699"/>
                  </a:cubicBezTo>
                  <a:cubicBezTo>
                    <a:pt x="1983717" y="2148325"/>
                    <a:pt x="1960486" y="2150721"/>
                    <a:pt x="1937982" y="2156347"/>
                  </a:cubicBezTo>
                  <a:cubicBezTo>
                    <a:pt x="1924026" y="2159836"/>
                    <a:pt x="1911082" y="2166873"/>
                    <a:pt x="1897039" y="2169994"/>
                  </a:cubicBezTo>
                  <a:cubicBezTo>
                    <a:pt x="1870026" y="2175997"/>
                    <a:pt x="1842378" y="2178692"/>
                    <a:pt x="1815152" y="2183642"/>
                  </a:cubicBezTo>
                  <a:cubicBezTo>
                    <a:pt x="1792330" y="2187792"/>
                    <a:pt x="1769907" y="2194224"/>
                    <a:pt x="1746914" y="2197290"/>
                  </a:cubicBezTo>
                  <a:cubicBezTo>
                    <a:pt x="1701596" y="2203333"/>
                    <a:pt x="1655929" y="2206389"/>
                    <a:pt x="1610436" y="2210938"/>
                  </a:cubicBezTo>
                  <a:cubicBezTo>
                    <a:pt x="1542197" y="2206389"/>
                    <a:pt x="1473423" y="2206962"/>
                    <a:pt x="1405720" y="2197290"/>
                  </a:cubicBezTo>
                  <a:cubicBezTo>
                    <a:pt x="1377237" y="2193221"/>
                    <a:pt x="1352383" y="2173563"/>
                    <a:pt x="1323833" y="2169994"/>
                  </a:cubicBezTo>
                  <a:lnTo>
                    <a:pt x="1214651" y="2156347"/>
                  </a:lnTo>
                  <a:cubicBezTo>
                    <a:pt x="1077092" y="2110493"/>
                    <a:pt x="1290436" y="2180446"/>
                    <a:pt x="1119117" y="2129051"/>
                  </a:cubicBezTo>
                  <a:cubicBezTo>
                    <a:pt x="1091558" y="2120783"/>
                    <a:pt x="1065143" y="2108734"/>
                    <a:pt x="1037230" y="2101756"/>
                  </a:cubicBezTo>
                  <a:cubicBezTo>
                    <a:pt x="1019033" y="2097207"/>
                    <a:pt x="1000674" y="2093261"/>
                    <a:pt x="982639" y="2088108"/>
                  </a:cubicBezTo>
                  <a:cubicBezTo>
                    <a:pt x="968807" y="2084156"/>
                    <a:pt x="955850" y="2077033"/>
                    <a:pt x="941696" y="2074460"/>
                  </a:cubicBezTo>
                  <a:cubicBezTo>
                    <a:pt x="905610" y="2067899"/>
                    <a:pt x="868823" y="2065999"/>
                    <a:pt x="832514" y="2060812"/>
                  </a:cubicBezTo>
                  <a:cubicBezTo>
                    <a:pt x="636508" y="2032812"/>
                    <a:pt x="893554" y="2056694"/>
                    <a:pt x="545911" y="2033517"/>
                  </a:cubicBezTo>
                  <a:cubicBezTo>
                    <a:pt x="329403" y="1997432"/>
                    <a:pt x="491696" y="2019869"/>
                    <a:pt x="54591" y="2019869"/>
                  </a:cubicBezTo>
                </a:path>
              </a:pathLst>
            </a:custGeom>
            <a:solidFill>
              <a:srgbClr val="FFC000"/>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vert="horz" wrap="square" lIns="91429" tIns="45714" rIns="91429" bIns="45714" numCol="1" rtlCol="0" anchor="t" anchorCtr="0" compatLnSpc="1">
              <a:prstTxWarp prst="textNoShape">
                <a:avLst/>
              </a:prstTxWarp>
            </a:bodyPr>
            <a:lstStyle/>
            <a:p>
              <a:pPr marL="0" marR="0" indent="0" algn="r" defTabSz="914400" rtl="0" eaLnBrk="1" fontAlgn="base" latinLnBrk="0" hangingPunct="1">
                <a:lnSpc>
                  <a:spcPct val="100000"/>
                </a:lnSpc>
                <a:spcBef>
                  <a:spcPct val="20000"/>
                </a:spcBef>
                <a:spcAft>
                  <a:spcPct val="0"/>
                </a:spcAft>
                <a:buClrTx/>
                <a:buSzTx/>
                <a:buFontTx/>
                <a:buNone/>
                <a:tabLst/>
              </a:pPr>
              <a:endParaRPr kumimoji="0" lang="en-US" sz="2400" b="0" i="0" u="none" strike="noStrike" cap="none" normalizeH="0" baseline="-25000" smtClean="0">
                <a:ln>
                  <a:noFill/>
                </a:ln>
                <a:solidFill>
                  <a:srgbClr val="4D4D4D"/>
                </a:solidFill>
                <a:effectLst/>
                <a:latin typeface="Eras Medium ITC" pitchFamily="34" charset="0"/>
              </a:endParaRPr>
            </a:p>
          </p:txBody>
        </p:sp>
        <p:sp>
          <p:nvSpPr>
            <p:cNvPr id="6" name="Oval 5"/>
            <p:cNvSpPr/>
            <p:nvPr/>
          </p:nvSpPr>
          <p:spPr>
            <a:xfrm>
              <a:off x="3038102" y="1734742"/>
              <a:ext cx="2745348" cy="2519736"/>
            </a:xfrm>
            <a:prstGeom prst="ellipse">
              <a:avLst/>
            </a:prstGeom>
            <a:solidFill>
              <a:schemeClr val="tx1">
                <a:lumMod val="85000"/>
                <a:lumOff val="15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Freeform 6"/>
            <p:cNvSpPr/>
            <p:nvPr/>
          </p:nvSpPr>
          <p:spPr>
            <a:xfrm>
              <a:off x="2865734" y="2298335"/>
              <a:ext cx="3090081" cy="2229933"/>
            </a:xfrm>
            <a:custGeom>
              <a:avLst/>
              <a:gdLst>
                <a:gd name="connsiteX0" fmla="*/ 139384 w 1463217"/>
                <a:gd name="connsiteY0" fmla="*/ 832514 h 1146412"/>
                <a:gd name="connsiteX1" fmla="*/ 125736 w 1463217"/>
                <a:gd name="connsiteY1" fmla="*/ 764275 h 1146412"/>
                <a:gd name="connsiteX2" fmla="*/ 112089 w 1463217"/>
                <a:gd name="connsiteY2" fmla="*/ 723332 h 1146412"/>
                <a:gd name="connsiteX3" fmla="*/ 153032 w 1463217"/>
                <a:gd name="connsiteY3" fmla="*/ 641445 h 1146412"/>
                <a:gd name="connsiteX4" fmla="*/ 139384 w 1463217"/>
                <a:gd name="connsiteY4" fmla="*/ 573206 h 1146412"/>
                <a:gd name="connsiteX5" fmla="*/ 112089 w 1463217"/>
                <a:gd name="connsiteY5" fmla="*/ 532263 h 1146412"/>
                <a:gd name="connsiteX6" fmla="*/ 98441 w 1463217"/>
                <a:gd name="connsiteY6" fmla="*/ 491320 h 1146412"/>
                <a:gd name="connsiteX7" fmla="*/ 139384 w 1463217"/>
                <a:gd name="connsiteY7" fmla="*/ 464024 h 1146412"/>
                <a:gd name="connsiteX8" fmla="*/ 180328 w 1463217"/>
                <a:gd name="connsiteY8" fmla="*/ 450376 h 1146412"/>
                <a:gd name="connsiteX9" fmla="*/ 193975 w 1463217"/>
                <a:gd name="connsiteY9" fmla="*/ 409433 h 1146412"/>
                <a:gd name="connsiteX10" fmla="*/ 207623 w 1463217"/>
                <a:gd name="connsiteY10" fmla="*/ 313899 h 1146412"/>
                <a:gd name="connsiteX11" fmla="*/ 207623 w 1463217"/>
                <a:gd name="connsiteY11" fmla="*/ 136478 h 1146412"/>
                <a:gd name="connsiteX12" fmla="*/ 248566 w 1463217"/>
                <a:gd name="connsiteY12" fmla="*/ 122830 h 1146412"/>
                <a:gd name="connsiteX13" fmla="*/ 289510 w 1463217"/>
                <a:gd name="connsiteY13" fmla="*/ 136478 h 1146412"/>
                <a:gd name="connsiteX14" fmla="*/ 316805 w 1463217"/>
                <a:gd name="connsiteY14" fmla="*/ 95535 h 1146412"/>
                <a:gd name="connsiteX15" fmla="*/ 357748 w 1463217"/>
                <a:gd name="connsiteY15" fmla="*/ 68239 h 1146412"/>
                <a:gd name="connsiteX16" fmla="*/ 466930 w 1463217"/>
                <a:gd name="connsiteY16" fmla="*/ 95535 h 1146412"/>
                <a:gd name="connsiteX17" fmla="*/ 562465 w 1463217"/>
                <a:gd name="connsiteY17" fmla="*/ 40944 h 1146412"/>
                <a:gd name="connsiteX18" fmla="*/ 644351 w 1463217"/>
                <a:gd name="connsiteY18" fmla="*/ 0 h 1146412"/>
                <a:gd name="connsiteX19" fmla="*/ 739886 w 1463217"/>
                <a:gd name="connsiteY19" fmla="*/ 68239 h 1146412"/>
                <a:gd name="connsiteX20" fmla="*/ 821772 w 1463217"/>
                <a:gd name="connsiteY20" fmla="*/ 54591 h 1146412"/>
                <a:gd name="connsiteX21" fmla="*/ 862716 w 1463217"/>
                <a:gd name="connsiteY21" fmla="*/ 40944 h 1146412"/>
                <a:gd name="connsiteX22" fmla="*/ 876363 w 1463217"/>
                <a:gd name="connsiteY22" fmla="*/ 81887 h 1146412"/>
                <a:gd name="connsiteX23" fmla="*/ 930954 w 1463217"/>
                <a:gd name="connsiteY23" fmla="*/ 109182 h 1146412"/>
                <a:gd name="connsiteX24" fmla="*/ 971898 w 1463217"/>
                <a:gd name="connsiteY24" fmla="*/ 95535 h 1146412"/>
                <a:gd name="connsiteX25" fmla="*/ 1026489 w 1463217"/>
                <a:gd name="connsiteY25" fmla="*/ 177421 h 1146412"/>
                <a:gd name="connsiteX26" fmla="*/ 1067432 w 1463217"/>
                <a:gd name="connsiteY26" fmla="*/ 191069 h 1146412"/>
                <a:gd name="connsiteX27" fmla="*/ 1081080 w 1463217"/>
                <a:gd name="connsiteY27" fmla="*/ 232012 h 1146412"/>
                <a:gd name="connsiteX28" fmla="*/ 1203910 w 1463217"/>
                <a:gd name="connsiteY28" fmla="*/ 232012 h 1146412"/>
                <a:gd name="connsiteX29" fmla="*/ 1244853 w 1463217"/>
                <a:gd name="connsiteY29" fmla="*/ 245660 h 1146412"/>
                <a:gd name="connsiteX30" fmla="*/ 1272148 w 1463217"/>
                <a:gd name="connsiteY30" fmla="*/ 327547 h 1146412"/>
                <a:gd name="connsiteX31" fmla="*/ 1313092 w 1463217"/>
                <a:gd name="connsiteY31" fmla="*/ 614150 h 1146412"/>
                <a:gd name="connsiteX32" fmla="*/ 1381330 w 1463217"/>
                <a:gd name="connsiteY32" fmla="*/ 696036 h 1146412"/>
                <a:gd name="connsiteX33" fmla="*/ 1394978 w 1463217"/>
                <a:gd name="connsiteY33" fmla="*/ 736979 h 1146412"/>
                <a:gd name="connsiteX34" fmla="*/ 1463217 w 1463217"/>
                <a:gd name="connsiteY34" fmla="*/ 859809 h 1146412"/>
                <a:gd name="connsiteX35" fmla="*/ 1408626 w 1463217"/>
                <a:gd name="connsiteY35" fmla="*/ 928048 h 1146412"/>
                <a:gd name="connsiteX36" fmla="*/ 1381330 w 1463217"/>
                <a:gd name="connsiteY36" fmla="*/ 968991 h 1146412"/>
                <a:gd name="connsiteX37" fmla="*/ 1258501 w 1463217"/>
                <a:gd name="connsiteY37" fmla="*/ 996287 h 1146412"/>
                <a:gd name="connsiteX38" fmla="*/ 1217557 w 1463217"/>
                <a:gd name="connsiteY38" fmla="*/ 1009935 h 1146412"/>
                <a:gd name="connsiteX39" fmla="*/ 958250 w 1463217"/>
                <a:gd name="connsiteY39" fmla="*/ 1037230 h 1146412"/>
                <a:gd name="connsiteX40" fmla="*/ 821772 w 1463217"/>
                <a:gd name="connsiteY40" fmla="*/ 1064526 h 1146412"/>
                <a:gd name="connsiteX41" fmla="*/ 767181 w 1463217"/>
                <a:gd name="connsiteY41" fmla="*/ 1078173 h 1146412"/>
                <a:gd name="connsiteX42" fmla="*/ 698942 w 1463217"/>
                <a:gd name="connsiteY42" fmla="*/ 1091821 h 1146412"/>
                <a:gd name="connsiteX43" fmla="*/ 657999 w 1463217"/>
                <a:gd name="connsiteY43" fmla="*/ 1105469 h 1146412"/>
                <a:gd name="connsiteX44" fmla="*/ 603408 w 1463217"/>
                <a:gd name="connsiteY44" fmla="*/ 1119117 h 1146412"/>
                <a:gd name="connsiteX45" fmla="*/ 507874 w 1463217"/>
                <a:gd name="connsiteY45" fmla="*/ 1146412 h 1146412"/>
                <a:gd name="connsiteX46" fmla="*/ 193975 w 1463217"/>
                <a:gd name="connsiteY46" fmla="*/ 1132764 h 1146412"/>
                <a:gd name="connsiteX47" fmla="*/ 98441 w 1463217"/>
                <a:gd name="connsiteY47" fmla="*/ 1105469 h 1146412"/>
                <a:gd name="connsiteX48" fmla="*/ 16554 w 1463217"/>
                <a:gd name="connsiteY48" fmla="*/ 1050878 h 1146412"/>
                <a:gd name="connsiteX49" fmla="*/ 30202 w 1463217"/>
                <a:gd name="connsiteY49" fmla="*/ 914400 h 1146412"/>
                <a:gd name="connsiteX50" fmla="*/ 112089 w 1463217"/>
                <a:gd name="connsiteY50" fmla="*/ 887105 h 1146412"/>
                <a:gd name="connsiteX51" fmla="*/ 139384 w 1463217"/>
                <a:gd name="connsiteY51" fmla="*/ 832514 h 11464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463217" h="1146412">
                  <a:moveTo>
                    <a:pt x="139384" y="832514"/>
                  </a:moveTo>
                  <a:cubicBezTo>
                    <a:pt x="134835" y="809768"/>
                    <a:pt x="131362" y="786779"/>
                    <a:pt x="125736" y="764275"/>
                  </a:cubicBezTo>
                  <a:cubicBezTo>
                    <a:pt x="122247" y="750319"/>
                    <a:pt x="112089" y="737718"/>
                    <a:pt x="112089" y="723332"/>
                  </a:cubicBezTo>
                  <a:cubicBezTo>
                    <a:pt x="112089" y="695077"/>
                    <a:pt x="139229" y="662149"/>
                    <a:pt x="153032" y="641445"/>
                  </a:cubicBezTo>
                  <a:cubicBezTo>
                    <a:pt x="148483" y="618699"/>
                    <a:pt x="147529" y="594926"/>
                    <a:pt x="139384" y="573206"/>
                  </a:cubicBezTo>
                  <a:cubicBezTo>
                    <a:pt x="133625" y="557848"/>
                    <a:pt x="119424" y="546934"/>
                    <a:pt x="112089" y="532263"/>
                  </a:cubicBezTo>
                  <a:cubicBezTo>
                    <a:pt x="105655" y="519396"/>
                    <a:pt x="102990" y="504968"/>
                    <a:pt x="98441" y="491320"/>
                  </a:cubicBezTo>
                  <a:cubicBezTo>
                    <a:pt x="112089" y="482221"/>
                    <a:pt x="124713" y="471360"/>
                    <a:pt x="139384" y="464024"/>
                  </a:cubicBezTo>
                  <a:cubicBezTo>
                    <a:pt x="152251" y="457590"/>
                    <a:pt x="170155" y="460549"/>
                    <a:pt x="180328" y="450376"/>
                  </a:cubicBezTo>
                  <a:cubicBezTo>
                    <a:pt x="190500" y="440204"/>
                    <a:pt x="189426" y="423081"/>
                    <a:pt x="193975" y="409433"/>
                  </a:cubicBezTo>
                  <a:cubicBezTo>
                    <a:pt x="198524" y="377588"/>
                    <a:pt x="207623" y="346067"/>
                    <a:pt x="207623" y="313899"/>
                  </a:cubicBezTo>
                  <a:cubicBezTo>
                    <a:pt x="207623" y="295549"/>
                    <a:pt x="176826" y="174974"/>
                    <a:pt x="207623" y="136478"/>
                  </a:cubicBezTo>
                  <a:cubicBezTo>
                    <a:pt x="216610" y="125244"/>
                    <a:pt x="234918" y="127379"/>
                    <a:pt x="248566" y="122830"/>
                  </a:cubicBezTo>
                  <a:cubicBezTo>
                    <a:pt x="262214" y="127379"/>
                    <a:pt x="276153" y="141821"/>
                    <a:pt x="289510" y="136478"/>
                  </a:cubicBezTo>
                  <a:cubicBezTo>
                    <a:pt x="304739" y="130386"/>
                    <a:pt x="305207" y="107133"/>
                    <a:pt x="316805" y="95535"/>
                  </a:cubicBezTo>
                  <a:cubicBezTo>
                    <a:pt x="328403" y="83937"/>
                    <a:pt x="344100" y="77338"/>
                    <a:pt x="357748" y="68239"/>
                  </a:cubicBezTo>
                  <a:cubicBezTo>
                    <a:pt x="394142" y="77338"/>
                    <a:pt x="435716" y="116344"/>
                    <a:pt x="466930" y="95535"/>
                  </a:cubicBezTo>
                  <a:cubicBezTo>
                    <a:pt x="566690" y="29028"/>
                    <a:pt x="441248" y="110211"/>
                    <a:pt x="562465" y="40944"/>
                  </a:cubicBezTo>
                  <a:cubicBezTo>
                    <a:pt x="636547" y="-1389"/>
                    <a:pt x="569281" y="25024"/>
                    <a:pt x="644351" y="0"/>
                  </a:cubicBezTo>
                  <a:cubicBezTo>
                    <a:pt x="739886" y="31845"/>
                    <a:pt x="717139" y="0"/>
                    <a:pt x="739886" y="68239"/>
                  </a:cubicBezTo>
                  <a:cubicBezTo>
                    <a:pt x="767181" y="63690"/>
                    <a:pt x="794759" y="60594"/>
                    <a:pt x="821772" y="54591"/>
                  </a:cubicBezTo>
                  <a:cubicBezTo>
                    <a:pt x="835816" y="51470"/>
                    <a:pt x="849849" y="34510"/>
                    <a:pt x="862716" y="40944"/>
                  </a:cubicBezTo>
                  <a:cubicBezTo>
                    <a:pt x="875583" y="47378"/>
                    <a:pt x="866191" y="71715"/>
                    <a:pt x="876363" y="81887"/>
                  </a:cubicBezTo>
                  <a:cubicBezTo>
                    <a:pt x="890749" y="96273"/>
                    <a:pt x="912757" y="100084"/>
                    <a:pt x="930954" y="109182"/>
                  </a:cubicBezTo>
                  <a:cubicBezTo>
                    <a:pt x="944602" y="104633"/>
                    <a:pt x="957512" y="95535"/>
                    <a:pt x="971898" y="95535"/>
                  </a:cubicBezTo>
                  <a:cubicBezTo>
                    <a:pt x="1044691" y="95535"/>
                    <a:pt x="994148" y="128909"/>
                    <a:pt x="1026489" y="177421"/>
                  </a:cubicBezTo>
                  <a:cubicBezTo>
                    <a:pt x="1034469" y="189391"/>
                    <a:pt x="1053784" y="186520"/>
                    <a:pt x="1067432" y="191069"/>
                  </a:cubicBezTo>
                  <a:cubicBezTo>
                    <a:pt x="1071981" y="204717"/>
                    <a:pt x="1070908" y="221840"/>
                    <a:pt x="1081080" y="232012"/>
                  </a:cubicBezTo>
                  <a:cubicBezTo>
                    <a:pt x="1109878" y="260810"/>
                    <a:pt x="1181691" y="235715"/>
                    <a:pt x="1203910" y="232012"/>
                  </a:cubicBezTo>
                  <a:cubicBezTo>
                    <a:pt x="1217558" y="236561"/>
                    <a:pt x="1236491" y="233954"/>
                    <a:pt x="1244853" y="245660"/>
                  </a:cubicBezTo>
                  <a:cubicBezTo>
                    <a:pt x="1261576" y="269073"/>
                    <a:pt x="1272148" y="327547"/>
                    <a:pt x="1272148" y="327547"/>
                  </a:cubicBezTo>
                  <a:cubicBezTo>
                    <a:pt x="1288673" y="542371"/>
                    <a:pt x="1271410" y="447423"/>
                    <a:pt x="1313092" y="614150"/>
                  </a:cubicBezTo>
                  <a:cubicBezTo>
                    <a:pt x="1319426" y="639485"/>
                    <a:pt x="1366052" y="680758"/>
                    <a:pt x="1381330" y="696036"/>
                  </a:cubicBezTo>
                  <a:cubicBezTo>
                    <a:pt x="1385879" y="709684"/>
                    <a:pt x="1387992" y="724403"/>
                    <a:pt x="1394978" y="736979"/>
                  </a:cubicBezTo>
                  <a:cubicBezTo>
                    <a:pt x="1473192" y="877764"/>
                    <a:pt x="1432335" y="767165"/>
                    <a:pt x="1463217" y="859809"/>
                  </a:cubicBezTo>
                  <a:cubicBezTo>
                    <a:pt x="1434911" y="973030"/>
                    <a:pt x="1475929" y="874206"/>
                    <a:pt x="1408626" y="928048"/>
                  </a:cubicBezTo>
                  <a:cubicBezTo>
                    <a:pt x="1395818" y="938295"/>
                    <a:pt x="1394138" y="958744"/>
                    <a:pt x="1381330" y="968991"/>
                  </a:cubicBezTo>
                  <a:cubicBezTo>
                    <a:pt x="1363605" y="983171"/>
                    <a:pt x="1259421" y="996083"/>
                    <a:pt x="1258501" y="996287"/>
                  </a:cubicBezTo>
                  <a:cubicBezTo>
                    <a:pt x="1244457" y="999408"/>
                    <a:pt x="1231811" y="1007991"/>
                    <a:pt x="1217557" y="1009935"/>
                  </a:cubicBezTo>
                  <a:cubicBezTo>
                    <a:pt x="1131441" y="1021678"/>
                    <a:pt x="958250" y="1037230"/>
                    <a:pt x="958250" y="1037230"/>
                  </a:cubicBezTo>
                  <a:cubicBezTo>
                    <a:pt x="874169" y="1065258"/>
                    <a:pt x="959770" y="1039436"/>
                    <a:pt x="821772" y="1064526"/>
                  </a:cubicBezTo>
                  <a:cubicBezTo>
                    <a:pt x="803318" y="1067881"/>
                    <a:pt x="785491" y="1074104"/>
                    <a:pt x="767181" y="1078173"/>
                  </a:cubicBezTo>
                  <a:cubicBezTo>
                    <a:pt x="744537" y="1083205"/>
                    <a:pt x="721446" y="1086195"/>
                    <a:pt x="698942" y="1091821"/>
                  </a:cubicBezTo>
                  <a:cubicBezTo>
                    <a:pt x="684986" y="1095310"/>
                    <a:pt x="671831" y="1101517"/>
                    <a:pt x="657999" y="1105469"/>
                  </a:cubicBezTo>
                  <a:cubicBezTo>
                    <a:pt x="639964" y="1110622"/>
                    <a:pt x="621443" y="1113964"/>
                    <a:pt x="603408" y="1119117"/>
                  </a:cubicBezTo>
                  <a:cubicBezTo>
                    <a:pt x="466353" y="1158275"/>
                    <a:pt x="678536" y="1103746"/>
                    <a:pt x="507874" y="1146412"/>
                  </a:cubicBezTo>
                  <a:cubicBezTo>
                    <a:pt x="403241" y="1141863"/>
                    <a:pt x="298421" y="1140501"/>
                    <a:pt x="193975" y="1132764"/>
                  </a:cubicBezTo>
                  <a:cubicBezTo>
                    <a:pt x="185817" y="1132160"/>
                    <a:pt x="110862" y="1112369"/>
                    <a:pt x="98441" y="1105469"/>
                  </a:cubicBezTo>
                  <a:cubicBezTo>
                    <a:pt x="69764" y="1089537"/>
                    <a:pt x="16554" y="1050878"/>
                    <a:pt x="16554" y="1050878"/>
                  </a:cubicBezTo>
                  <a:cubicBezTo>
                    <a:pt x="9259" y="1021695"/>
                    <a:pt x="-23471" y="932291"/>
                    <a:pt x="30202" y="914400"/>
                  </a:cubicBezTo>
                  <a:lnTo>
                    <a:pt x="112089" y="887105"/>
                  </a:lnTo>
                  <a:lnTo>
                    <a:pt x="139384" y="832514"/>
                  </a:lnTo>
                  <a:close/>
                </a:path>
              </a:pathLst>
            </a:custGeom>
            <a:solidFill>
              <a:srgbClr val="FFCCCC"/>
            </a:solid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Freeform 10"/>
            <p:cNvSpPr/>
            <p:nvPr/>
          </p:nvSpPr>
          <p:spPr>
            <a:xfrm>
              <a:off x="3070746" y="2327619"/>
              <a:ext cx="2634018" cy="1201003"/>
            </a:xfrm>
            <a:custGeom>
              <a:avLst/>
              <a:gdLst>
                <a:gd name="connsiteX0" fmla="*/ 68239 w 2634018"/>
                <a:gd name="connsiteY0" fmla="*/ 1173707 h 1201003"/>
                <a:gd name="connsiteX1" fmla="*/ 54591 w 2634018"/>
                <a:gd name="connsiteY1" fmla="*/ 1078173 h 1201003"/>
                <a:gd name="connsiteX2" fmla="*/ 40944 w 2634018"/>
                <a:gd name="connsiteY2" fmla="*/ 1023582 h 1201003"/>
                <a:gd name="connsiteX3" fmla="*/ 0 w 2634018"/>
                <a:gd name="connsiteY3" fmla="*/ 996286 h 1201003"/>
                <a:gd name="connsiteX4" fmla="*/ 54591 w 2634018"/>
                <a:gd name="connsiteY4" fmla="*/ 900752 h 1201003"/>
                <a:gd name="connsiteX5" fmla="*/ 136478 w 2634018"/>
                <a:gd name="connsiteY5" fmla="*/ 873456 h 1201003"/>
                <a:gd name="connsiteX6" fmla="*/ 177421 w 2634018"/>
                <a:gd name="connsiteY6" fmla="*/ 859809 h 1201003"/>
                <a:gd name="connsiteX7" fmla="*/ 191069 w 2634018"/>
                <a:gd name="connsiteY7" fmla="*/ 818865 h 1201003"/>
                <a:gd name="connsiteX8" fmla="*/ 218364 w 2634018"/>
                <a:gd name="connsiteY8" fmla="*/ 682388 h 1201003"/>
                <a:gd name="connsiteX9" fmla="*/ 259308 w 2634018"/>
                <a:gd name="connsiteY9" fmla="*/ 245659 h 1201003"/>
                <a:gd name="connsiteX10" fmla="*/ 409433 w 2634018"/>
                <a:gd name="connsiteY10" fmla="*/ 232012 h 1201003"/>
                <a:gd name="connsiteX11" fmla="*/ 450376 w 2634018"/>
                <a:gd name="connsiteY11" fmla="*/ 218364 h 1201003"/>
                <a:gd name="connsiteX12" fmla="*/ 491320 w 2634018"/>
                <a:gd name="connsiteY12" fmla="*/ 136477 h 1201003"/>
                <a:gd name="connsiteX13" fmla="*/ 873457 w 2634018"/>
                <a:gd name="connsiteY13" fmla="*/ 122829 h 1201003"/>
                <a:gd name="connsiteX14" fmla="*/ 914400 w 2634018"/>
                <a:gd name="connsiteY14" fmla="*/ 95534 h 1201003"/>
                <a:gd name="connsiteX15" fmla="*/ 996287 w 2634018"/>
                <a:gd name="connsiteY15" fmla="*/ 68238 h 1201003"/>
                <a:gd name="connsiteX16" fmla="*/ 1023582 w 2634018"/>
                <a:gd name="connsiteY16" fmla="*/ 27295 h 1201003"/>
                <a:gd name="connsiteX17" fmla="*/ 1091821 w 2634018"/>
                <a:gd name="connsiteY17" fmla="*/ 13647 h 1201003"/>
                <a:gd name="connsiteX18" fmla="*/ 1132764 w 2634018"/>
                <a:gd name="connsiteY18" fmla="*/ 0 h 1201003"/>
                <a:gd name="connsiteX19" fmla="*/ 1187355 w 2634018"/>
                <a:gd name="connsiteY19" fmla="*/ 13647 h 1201003"/>
                <a:gd name="connsiteX20" fmla="*/ 1214651 w 2634018"/>
                <a:gd name="connsiteY20" fmla="*/ 54591 h 1201003"/>
                <a:gd name="connsiteX21" fmla="*/ 1296538 w 2634018"/>
                <a:gd name="connsiteY21" fmla="*/ 95534 h 1201003"/>
                <a:gd name="connsiteX22" fmla="*/ 1473958 w 2634018"/>
                <a:gd name="connsiteY22" fmla="*/ 81886 h 1201003"/>
                <a:gd name="connsiteX23" fmla="*/ 1528550 w 2634018"/>
                <a:gd name="connsiteY23" fmla="*/ 68238 h 1201003"/>
                <a:gd name="connsiteX24" fmla="*/ 1665027 w 2634018"/>
                <a:gd name="connsiteY24" fmla="*/ 81886 h 1201003"/>
                <a:gd name="connsiteX25" fmla="*/ 1651379 w 2634018"/>
                <a:gd name="connsiteY25" fmla="*/ 122829 h 1201003"/>
                <a:gd name="connsiteX26" fmla="*/ 1692323 w 2634018"/>
                <a:gd name="connsiteY26" fmla="*/ 136477 h 1201003"/>
                <a:gd name="connsiteX27" fmla="*/ 1856096 w 2634018"/>
                <a:gd name="connsiteY27" fmla="*/ 150125 h 1201003"/>
                <a:gd name="connsiteX28" fmla="*/ 1883391 w 2634018"/>
                <a:gd name="connsiteY28" fmla="*/ 232012 h 1201003"/>
                <a:gd name="connsiteX29" fmla="*/ 1965278 w 2634018"/>
                <a:gd name="connsiteY29" fmla="*/ 272955 h 1201003"/>
                <a:gd name="connsiteX30" fmla="*/ 2047164 w 2634018"/>
                <a:gd name="connsiteY30" fmla="*/ 313898 h 1201003"/>
                <a:gd name="connsiteX31" fmla="*/ 2047164 w 2634018"/>
                <a:gd name="connsiteY31" fmla="*/ 395785 h 1201003"/>
                <a:gd name="connsiteX32" fmla="*/ 2129051 w 2634018"/>
                <a:gd name="connsiteY32" fmla="*/ 423080 h 1201003"/>
                <a:gd name="connsiteX33" fmla="*/ 2169994 w 2634018"/>
                <a:gd name="connsiteY33" fmla="*/ 436728 h 1201003"/>
                <a:gd name="connsiteX34" fmla="*/ 2374711 w 2634018"/>
                <a:gd name="connsiteY34" fmla="*/ 436728 h 1201003"/>
                <a:gd name="connsiteX35" fmla="*/ 2415654 w 2634018"/>
                <a:gd name="connsiteY35" fmla="*/ 477671 h 1201003"/>
                <a:gd name="connsiteX36" fmla="*/ 2470245 w 2634018"/>
                <a:gd name="connsiteY36" fmla="*/ 559558 h 1201003"/>
                <a:gd name="connsiteX37" fmla="*/ 2497541 w 2634018"/>
                <a:gd name="connsiteY37" fmla="*/ 641444 h 1201003"/>
                <a:gd name="connsiteX38" fmla="*/ 2524836 w 2634018"/>
                <a:gd name="connsiteY38" fmla="*/ 832513 h 1201003"/>
                <a:gd name="connsiteX39" fmla="*/ 2538484 w 2634018"/>
                <a:gd name="connsiteY39" fmla="*/ 914400 h 1201003"/>
                <a:gd name="connsiteX40" fmla="*/ 2565779 w 2634018"/>
                <a:gd name="connsiteY40" fmla="*/ 1023582 h 1201003"/>
                <a:gd name="connsiteX41" fmla="*/ 2579427 w 2634018"/>
                <a:gd name="connsiteY41" fmla="*/ 1078173 h 1201003"/>
                <a:gd name="connsiteX42" fmla="*/ 2606723 w 2634018"/>
                <a:gd name="connsiteY42" fmla="*/ 1160059 h 1201003"/>
                <a:gd name="connsiteX43" fmla="*/ 2634018 w 2634018"/>
                <a:gd name="connsiteY43" fmla="*/ 1201003 h 12010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2634018" h="1201003">
                  <a:moveTo>
                    <a:pt x="68239" y="1173707"/>
                  </a:moveTo>
                  <a:cubicBezTo>
                    <a:pt x="63690" y="1141862"/>
                    <a:pt x="60345" y="1109822"/>
                    <a:pt x="54591" y="1078173"/>
                  </a:cubicBezTo>
                  <a:cubicBezTo>
                    <a:pt x="51236" y="1059719"/>
                    <a:pt x="51348" y="1039189"/>
                    <a:pt x="40944" y="1023582"/>
                  </a:cubicBezTo>
                  <a:cubicBezTo>
                    <a:pt x="31845" y="1009934"/>
                    <a:pt x="13648" y="1005385"/>
                    <a:pt x="0" y="996286"/>
                  </a:cubicBezTo>
                  <a:cubicBezTo>
                    <a:pt x="12709" y="932743"/>
                    <a:pt x="-2714" y="926221"/>
                    <a:pt x="54591" y="900752"/>
                  </a:cubicBezTo>
                  <a:cubicBezTo>
                    <a:pt x="80883" y="889067"/>
                    <a:pt x="109182" y="882554"/>
                    <a:pt x="136478" y="873456"/>
                  </a:cubicBezTo>
                  <a:lnTo>
                    <a:pt x="177421" y="859809"/>
                  </a:lnTo>
                  <a:cubicBezTo>
                    <a:pt x="181970" y="846161"/>
                    <a:pt x="188248" y="832972"/>
                    <a:pt x="191069" y="818865"/>
                  </a:cubicBezTo>
                  <a:cubicBezTo>
                    <a:pt x="222435" y="662036"/>
                    <a:pt x="187531" y="774891"/>
                    <a:pt x="218364" y="682388"/>
                  </a:cubicBezTo>
                  <a:cubicBezTo>
                    <a:pt x="239606" y="427492"/>
                    <a:pt x="226561" y="573123"/>
                    <a:pt x="259308" y="245659"/>
                  </a:cubicBezTo>
                  <a:cubicBezTo>
                    <a:pt x="264308" y="195660"/>
                    <a:pt x="359391" y="236561"/>
                    <a:pt x="409433" y="232012"/>
                  </a:cubicBezTo>
                  <a:cubicBezTo>
                    <a:pt x="423081" y="227463"/>
                    <a:pt x="440204" y="228536"/>
                    <a:pt x="450376" y="218364"/>
                  </a:cubicBezTo>
                  <a:cubicBezTo>
                    <a:pt x="463888" y="204852"/>
                    <a:pt x="462114" y="140371"/>
                    <a:pt x="491320" y="136477"/>
                  </a:cubicBezTo>
                  <a:cubicBezTo>
                    <a:pt x="617662" y="119631"/>
                    <a:pt x="746078" y="127378"/>
                    <a:pt x="873457" y="122829"/>
                  </a:cubicBezTo>
                  <a:cubicBezTo>
                    <a:pt x="887105" y="113731"/>
                    <a:pt x="899411" y="102196"/>
                    <a:pt x="914400" y="95534"/>
                  </a:cubicBezTo>
                  <a:cubicBezTo>
                    <a:pt x="940692" y="83849"/>
                    <a:pt x="996287" y="68238"/>
                    <a:pt x="996287" y="68238"/>
                  </a:cubicBezTo>
                  <a:cubicBezTo>
                    <a:pt x="1005385" y="54590"/>
                    <a:pt x="1009341" y="35433"/>
                    <a:pt x="1023582" y="27295"/>
                  </a:cubicBezTo>
                  <a:cubicBezTo>
                    <a:pt x="1043722" y="15786"/>
                    <a:pt x="1069317" y="19273"/>
                    <a:pt x="1091821" y="13647"/>
                  </a:cubicBezTo>
                  <a:cubicBezTo>
                    <a:pt x="1105777" y="10158"/>
                    <a:pt x="1119116" y="4549"/>
                    <a:pt x="1132764" y="0"/>
                  </a:cubicBezTo>
                  <a:cubicBezTo>
                    <a:pt x="1150961" y="4549"/>
                    <a:pt x="1171748" y="3243"/>
                    <a:pt x="1187355" y="13647"/>
                  </a:cubicBezTo>
                  <a:cubicBezTo>
                    <a:pt x="1201003" y="22746"/>
                    <a:pt x="1203052" y="42992"/>
                    <a:pt x="1214651" y="54591"/>
                  </a:cubicBezTo>
                  <a:cubicBezTo>
                    <a:pt x="1241107" y="81047"/>
                    <a:pt x="1263238" y="84434"/>
                    <a:pt x="1296538" y="95534"/>
                  </a:cubicBezTo>
                  <a:cubicBezTo>
                    <a:pt x="1355678" y="90985"/>
                    <a:pt x="1415050" y="88817"/>
                    <a:pt x="1473958" y="81886"/>
                  </a:cubicBezTo>
                  <a:cubicBezTo>
                    <a:pt x="1492587" y="79694"/>
                    <a:pt x="1509793" y="68238"/>
                    <a:pt x="1528550" y="68238"/>
                  </a:cubicBezTo>
                  <a:cubicBezTo>
                    <a:pt x="1574269" y="68238"/>
                    <a:pt x="1619535" y="77337"/>
                    <a:pt x="1665027" y="81886"/>
                  </a:cubicBezTo>
                  <a:cubicBezTo>
                    <a:pt x="1660478" y="95534"/>
                    <a:pt x="1644945" y="109962"/>
                    <a:pt x="1651379" y="122829"/>
                  </a:cubicBezTo>
                  <a:cubicBezTo>
                    <a:pt x="1657813" y="135696"/>
                    <a:pt x="1678063" y="134576"/>
                    <a:pt x="1692323" y="136477"/>
                  </a:cubicBezTo>
                  <a:cubicBezTo>
                    <a:pt x="1746623" y="143717"/>
                    <a:pt x="1801505" y="145576"/>
                    <a:pt x="1856096" y="150125"/>
                  </a:cubicBezTo>
                  <a:cubicBezTo>
                    <a:pt x="1865194" y="177421"/>
                    <a:pt x="1859451" y="216053"/>
                    <a:pt x="1883391" y="232012"/>
                  </a:cubicBezTo>
                  <a:cubicBezTo>
                    <a:pt x="2000736" y="310239"/>
                    <a:pt x="1852265" y="216448"/>
                    <a:pt x="1965278" y="272955"/>
                  </a:cubicBezTo>
                  <a:cubicBezTo>
                    <a:pt x="2071104" y="325868"/>
                    <a:pt x="1944252" y="279593"/>
                    <a:pt x="2047164" y="313898"/>
                  </a:cubicBezTo>
                  <a:cubicBezTo>
                    <a:pt x="2040166" y="334894"/>
                    <a:pt x="2017770" y="374789"/>
                    <a:pt x="2047164" y="395785"/>
                  </a:cubicBezTo>
                  <a:cubicBezTo>
                    <a:pt x="2070577" y="412509"/>
                    <a:pt x="2101755" y="413982"/>
                    <a:pt x="2129051" y="423080"/>
                  </a:cubicBezTo>
                  <a:lnTo>
                    <a:pt x="2169994" y="436728"/>
                  </a:lnTo>
                  <a:cubicBezTo>
                    <a:pt x="2229130" y="430157"/>
                    <a:pt x="2313449" y="409501"/>
                    <a:pt x="2374711" y="436728"/>
                  </a:cubicBezTo>
                  <a:cubicBezTo>
                    <a:pt x="2392348" y="444567"/>
                    <a:pt x="2403805" y="462436"/>
                    <a:pt x="2415654" y="477671"/>
                  </a:cubicBezTo>
                  <a:cubicBezTo>
                    <a:pt x="2435794" y="503566"/>
                    <a:pt x="2452048" y="532262"/>
                    <a:pt x="2470245" y="559558"/>
                  </a:cubicBezTo>
                  <a:cubicBezTo>
                    <a:pt x="2486205" y="583498"/>
                    <a:pt x="2491899" y="613231"/>
                    <a:pt x="2497541" y="641444"/>
                  </a:cubicBezTo>
                  <a:cubicBezTo>
                    <a:pt x="2524744" y="777466"/>
                    <a:pt x="2498899" y="637990"/>
                    <a:pt x="2524836" y="832513"/>
                  </a:cubicBezTo>
                  <a:cubicBezTo>
                    <a:pt x="2528493" y="859942"/>
                    <a:pt x="2533534" y="887174"/>
                    <a:pt x="2538484" y="914400"/>
                  </a:cubicBezTo>
                  <a:cubicBezTo>
                    <a:pt x="2559292" y="1028841"/>
                    <a:pt x="2542106" y="940726"/>
                    <a:pt x="2565779" y="1023582"/>
                  </a:cubicBezTo>
                  <a:cubicBezTo>
                    <a:pt x="2570932" y="1041617"/>
                    <a:pt x="2574037" y="1060207"/>
                    <a:pt x="2579427" y="1078173"/>
                  </a:cubicBezTo>
                  <a:cubicBezTo>
                    <a:pt x="2587695" y="1105731"/>
                    <a:pt x="2590764" y="1136119"/>
                    <a:pt x="2606723" y="1160059"/>
                  </a:cubicBezTo>
                  <a:lnTo>
                    <a:pt x="2634018" y="1201003"/>
                  </a:lnTo>
                </a:path>
              </a:pathLst>
            </a:custGeom>
            <a:noFill/>
            <a:ln w="57150">
              <a:solidFill>
                <a:srgbClr val="CC3300"/>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horz" wrap="square" lIns="91429" tIns="45714" rIns="91429" bIns="45714" numCol="1" rtlCol="0" anchor="t" anchorCtr="0" compatLnSpc="1">
              <a:prstTxWarp prst="textNoShape">
                <a:avLst/>
              </a:prstTxWarp>
            </a:bodyPr>
            <a:lstStyle/>
            <a:p>
              <a:pPr marL="0" marR="0" indent="0" algn="r" defTabSz="914400" rtl="0" eaLnBrk="1" fontAlgn="base" latinLnBrk="0" hangingPunct="1">
                <a:lnSpc>
                  <a:spcPct val="100000"/>
                </a:lnSpc>
                <a:spcBef>
                  <a:spcPct val="20000"/>
                </a:spcBef>
                <a:spcAft>
                  <a:spcPct val="0"/>
                </a:spcAft>
                <a:buClrTx/>
                <a:buSzTx/>
                <a:buFontTx/>
                <a:buNone/>
                <a:tabLst/>
              </a:pPr>
              <a:endParaRPr kumimoji="0" lang="en-US" sz="2400" b="0" i="0" u="none" strike="noStrike" cap="none" normalizeH="0" baseline="-25000" smtClean="0">
                <a:ln>
                  <a:noFill/>
                </a:ln>
                <a:solidFill>
                  <a:srgbClr val="4D4D4D"/>
                </a:solidFill>
                <a:effectLst/>
                <a:latin typeface="Eras Medium ITC" pitchFamily="34" charset="0"/>
              </a:endParaRPr>
            </a:p>
          </p:txBody>
        </p:sp>
        <p:sp>
          <p:nvSpPr>
            <p:cNvPr id="12" name="Freeform 11"/>
            <p:cNvSpPr/>
            <p:nvPr/>
          </p:nvSpPr>
          <p:spPr>
            <a:xfrm>
              <a:off x="3048000" y="2361063"/>
              <a:ext cx="2743200" cy="1201003"/>
            </a:xfrm>
            <a:custGeom>
              <a:avLst/>
              <a:gdLst>
                <a:gd name="connsiteX0" fmla="*/ 68239 w 2634018"/>
                <a:gd name="connsiteY0" fmla="*/ 1173707 h 1201003"/>
                <a:gd name="connsiteX1" fmla="*/ 54591 w 2634018"/>
                <a:gd name="connsiteY1" fmla="*/ 1078173 h 1201003"/>
                <a:gd name="connsiteX2" fmla="*/ 40944 w 2634018"/>
                <a:gd name="connsiteY2" fmla="*/ 1023582 h 1201003"/>
                <a:gd name="connsiteX3" fmla="*/ 0 w 2634018"/>
                <a:gd name="connsiteY3" fmla="*/ 996286 h 1201003"/>
                <a:gd name="connsiteX4" fmla="*/ 54591 w 2634018"/>
                <a:gd name="connsiteY4" fmla="*/ 900752 h 1201003"/>
                <a:gd name="connsiteX5" fmla="*/ 136478 w 2634018"/>
                <a:gd name="connsiteY5" fmla="*/ 873456 h 1201003"/>
                <a:gd name="connsiteX6" fmla="*/ 177421 w 2634018"/>
                <a:gd name="connsiteY6" fmla="*/ 859809 h 1201003"/>
                <a:gd name="connsiteX7" fmla="*/ 191069 w 2634018"/>
                <a:gd name="connsiteY7" fmla="*/ 818865 h 1201003"/>
                <a:gd name="connsiteX8" fmla="*/ 218364 w 2634018"/>
                <a:gd name="connsiteY8" fmla="*/ 682388 h 1201003"/>
                <a:gd name="connsiteX9" fmla="*/ 259308 w 2634018"/>
                <a:gd name="connsiteY9" fmla="*/ 245659 h 1201003"/>
                <a:gd name="connsiteX10" fmla="*/ 409433 w 2634018"/>
                <a:gd name="connsiteY10" fmla="*/ 232012 h 1201003"/>
                <a:gd name="connsiteX11" fmla="*/ 450376 w 2634018"/>
                <a:gd name="connsiteY11" fmla="*/ 218364 h 1201003"/>
                <a:gd name="connsiteX12" fmla="*/ 491320 w 2634018"/>
                <a:gd name="connsiteY12" fmla="*/ 136477 h 1201003"/>
                <a:gd name="connsiteX13" fmla="*/ 873457 w 2634018"/>
                <a:gd name="connsiteY13" fmla="*/ 122829 h 1201003"/>
                <a:gd name="connsiteX14" fmla="*/ 914400 w 2634018"/>
                <a:gd name="connsiteY14" fmla="*/ 95534 h 1201003"/>
                <a:gd name="connsiteX15" fmla="*/ 996287 w 2634018"/>
                <a:gd name="connsiteY15" fmla="*/ 68238 h 1201003"/>
                <a:gd name="connsiteX16" fmla="*/ 1023582 w 2634018"/>
                <a:gd name="connsiteY16" fmla="*/ 27295 h 1201003"/>
                <a:gd name="connsiteX17" fmla="*/ 1091821 w 2634018"/>
                <a:gd name="connsiteY17" fmla="*/ 13647 h 1201003"/>
                <a:gd name="connsiteX18" fmla="*/ 1132764 w 2634018"/>
                <a:gd name="connsiteY18" fmla="*/ 0 h 1201003"/>
                <a:gd name="connsiteX19" fmla="*/ 1187355 w 2634018"/>
                <a:gd name="connsiteY19" fmla="*/ 13647 h 1201003"/>
                <a:gd name="connsiteX20" fmla="*/ 1214651 w 2634018"/>
                <a:gd name="connsiteY20" fmla="*/ 54591 h 1201003"/>
                <a:gd name="connsiteX21" fmla="*/ 1296538 w 2634018"/>
                <a:gd name="connsiteY21" fmla="*/ 95534 h 1201003"/>
                <a:gd name="connsiteX22" fmla="*/ 1473958 w 2634018"/>
                <a:gd name="connsiteY22" fmla="*/ 81886 h 1201003"/>
                <a:gd name="connsiteX23" fmla="*/ 1528550 w 2634018"/>
                <a:gd name="connsiteY23" fmla="*/ 68238 h 1201003"/>
                <a:gd name="connsiteX24" fmla="*/ 1665027 w 2634018"/>
                <a:gd name="connsiteY24" fmla="*/ 81886 h 1201003"/>
                <a:gd name="connsiteX25" fmla="*/ 1651379 w 2634018"/>
                <a:gd name="connsiteY25" fmla="*/ 122829 h 1201003"/>
                <a:gd name="connsiteX26" fmla="*/ 1692323 w 2634018"/>
                <a:gd name="connsiteY26" fmla="*/ 136477 h 1201003"/>
                <a:gd name="connsiteX27" fmla="*/ 1856096 w 2634018"/>
                <a:gd name="connsiteY27" fmla="*/ 150125 h 1201003"/>
                <a:gd name="connsiteX28" fmla="*/ 1883391 w 2634018"/>
                <a:gd name="connsiteY28" fmla="*/ 232012 h 1201003"/>
                <a:gd name="connsiteX29" fmla="*/ 1965278 w 2634018"/>
                <a:gd name="connsiteY29" fmla="*/ 272955 h 1201003"/>
                <a:gd name="connsiteX30" fmla="*/ 2047164 w 2634018"/>
                <a:gd name="connsiteY30" fmla="*/ 313898 h 1201003"/>
                <a:gd name="connsiteX31" fmla="*/ 2047164 w 2634018"/>
                <a:gd name="connsiteY31" fmla="*/ 395785 h 1201003"/>
                <a:gd name="connsiteX32" fmla="*/ 2129051 w 2634018"/>
                <a:gd name="connsiteY32" fmla="*/ 423080 h 1201003"/>
                <a:gd name="connsiteX33" fmla="*/ 2169994 w 2634018"/>
                <a:gd name="connsiteY33" fmla="*/ 436728 h 1201003"/>
                <a:gd name="connsiteX34" fmla="*/ 2374711 w 2634018"/>
                <a:gd name="connsiteY34" fmla="*/ 436728 h 1201003"/>
                <a:gd name="connsiteX35" fmla="*/ 2415654 w 2634018"/>
                <a:gd name="connsiteY35" fmla="*/ 477671 h 1201003"/>
                <a:gd name="connsiteX36" fmla="*/ 2470245 w 2634018"/>
                <a:gd name="connsiteY36" fmla="*/ 559558 h 1201003"/>
                <a:gd name="connsiteX37" fmla="*/ 2497541 w 2634018"/>
                <a:gd name="connsiteY37" fmla="*/ 641444 h 1201003"/>
                <a:gd name="connsiteX38" fmla="*/ 2524836 w 2634018"/>
                <a:gd name="connsiteY38" fmla="*/ 832513 h 1201003"/>
                <a:gd name="connsiteX39" fmla="*/ 2538484 w 2634018"/>
                <a:gd name="connsiteY39" fmla="*/ 914400 h 1201003"/>
                <a:gd name="connsiteX40" fmla="*/ 2565779 w 2634018"/>
                <a:gd name="connsiteY40" fmla="*/ 1023582 h 1201003"/>
                <a:gd name="connsiteX41" fmla="*/ 2579427 w 2634018"/>
                <a:gd name="connsiteY41" fmla="*/ 1078173 h 1201003"/>
                <a:gd name="connsiteX42" fmla="*/ 2606723 w 2634018"/>
                <a:gd name="connsiteY42" fmla="*/ 1160059 h 1201003"/>
                <a:gd name="connsiteX43" fmla="*/ 2634018 w 2634018"/>
                <a:gd name="connsiteY43" fmla="*/ 1201003 h 12010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2634018" h="1201003">
                  <a:moveTo>
                    <a:pt x="68239" y="1173707"/>
                  </a:moveTo>
                  <a:cubicBezTo>
                    <a:pt x="63690" y="1141862"/>
                    <a:pt x="60345" y="1109822"/>
                    <a:pt x="54591" y="1078173"/>
                  </a:cubicBezTo>
                  <a:cubicBezTo>
                    <a:pt x="51236" y="1059719"/>
                    <a:pt x="51348" y="1039189"/>
                    <a:pt x="40944" y="1023582"/>
                  </a:cubicBezTo>
                  <a:cubicBezTo>
                    <a:pt x="31845" y="1009934"/>
                    <a:pt x="13648" y="1005385"/>
                    <a:pt x="0" y="996286"/>
                  </a:cubicBezTo>
                  <a:cubicBezTo>
                    <a:pt x="12709" y="932743"/>
                    <a:pt x="-2714" y="926221"/>
                    <a:pt x="54591" y="900752"/>
                  </a:cubicBezTo>
                  <a:cubicBezTo>
                    <a:pt x="80883" y="889067"/>
                    <a:pt x="109182" y="882554"/>
                    <a:pt x="136478" y="873456"/>
                  </a:cubicBezTo>
                  <a:lnTo>
                    <a:pt x="177421" y="859809"/>
                  </a:lnTo>
                  <a:cubicBezTo>
                    <a:pt x="181970" y="846161"/>
                    <a:pt x="188248" y="832972"/>
                    <a:pt x="191069" y="818865"/>
                  </a:cubicBezTo>
                  <a:cubicBezTo>
                    <a:pt x="222435" y="662036"/>
                    <a:pt x="187531" y="774891"/>
                    <a:pt x="218364" y="682388"/>
                  </a:cubicBezTo>
                  <a:cubicBezTo>
                    <a:pt x="239606" y="427492"/>
                    <a:pt x="226561" y="573123"/>
                    <a:pt x="259308" y="245659"/>
                  </a:cubicBezTo>
                  <a:cubicBezTo>
                    <a:pt x="264308" y="195660"/>
                    <a:pt x="359391" y="236561"/>
                    <a:pt x="409433" y="232012"/>
                  </a:cubicBezTo>
                  <a:cubicBezTo>
                    <a:pt x="423081" y="227463"/>
                    <a:pt x="440204" y="228536"/>
                    <a:pt x="450376" y="218364"/>
                  </a:cubicBezTo>
                  <a:cubicBezTo>
                    <a:pt x="463888" y="204852"/>
                    <a:pt x="462114" y="140371"/>
                    <a:pt x="491320" y="136477"/>
                  </a:cubicBezTo>
                  <a:cubicBezTo>
                    <a:pt x="617662" y="119631"/>
                    <a:pt x="746078" y="127378"/>
                    <a:pt x="873457" y="122829"/>
                  </a:cubicBezTo>
                  <a:cubicBezTo>
                    <a:pt x="887105" y="113731"/>
                    <a:pt x="899411" y="102196"/>
                    <a:pt x="914400" y="95534"/>
                  </a:cubicBezTo>
                  <a:cubicBezTo>
                    <a:pt x="940692" y="83849"/>
                    <a:pt x="996287" y="68238"/>
                    <a:pt x="996287" y="68238"/>
                  </a:cubicBezTo>
                  <a:cubicBezTo>
                    <a:pt x="1005385" y="54590"/>
                    <a:pt x="1009341" y="35433"/>
                    <a:pt x="1023582" y="27295"/>
                  </a:cubicBezTo>
                  <a:cubicBezTo>
                    <a:pt x="1043722" y="15786"/>
                    <a:pt x="1069317" y="19273"/>
                    <a:pt x="1091821" y="13647"/>
                  </a:cubicBezTo>
                  <a:cubicBezTo>
                    <a:pt x="1105777" y="10158"/>
                    <a:pt x="1119116" y="4549"/>
                    <a:pt x="1132764" y="0"/>
                  </a:cubicBezTo>
                  <a:cubicBezTo>
                    <a:pt x="1150961" y="4549"/>
                    <a:pt x="1171748" y="3243"/>
                    <a:pt x="1187355" y="13647"/>
                  </a:cubicBezTo>
                  <a:cubicBezTo>
                    <a:pt x="1201003" y="22746"/>
                    <a:pt x="1203052" y="42992"/>
                    <a:pt x="1214651" y="54591"/>
                  </a:cubicBezTo>
                  <a:cubicBezTo>
                    <a:pt x="1241107" y="81047"/>
                    <a:pt x="1263238" y="84434"/>
                    <a:pt x="1296538" y="95534"/>
                  </a:cubicBezTo>
                  <a:cubicBezTo>
                    <a:pt x="1355678" y="90985"/>
                    <a:pt x="1415050" y="88817"/>
                    <a:pt x="1473958" y="81886"/>
                  </a:cubicBezTo>
                  <a:cubicBezTo>
                    <a:pt x="1492587" y="79694"/>
                    <a:pt x="1509793" y="68238"/>
                    <a:pt x="1528550" y="68238"/>
                  </a:cubicBezTo>
                  <a:cubicBezTo>
                    <a:pt x="1574269" y="68238"/>
                    <a:pt x="1619535" y="77337"/>
                    <a:pt x="1665027" y="81886"/>
                  </a:cubicBezTo>
                  <a:cubicBezTo>
                    <a:pt x="1660478" y="95534"/>
                    <a:pt x="1644945" y="109962"/>
                    <a:pt x="1651379" y="122829"/>
                  </a:cubicBezTo>
                  <a:cubicBezTo>
                    <a:pt x="1657813" y="135696"/>
                    <a:pt x="1678063" y="134576"/>
                    <a:pt x="1692323" y="136477"/>
                  </a:cubicBezTo>
                  <a:cubicBezTo>
                    <a:pt x="1746623" y="143717"/>
                    <a:pt x="1801505" y="145576"/>
                    <a:pt x="1856096" y="150125"/>
                  </a:cubicBezTo>
                  <a:cubicBezTo>
                    <a:pt x="1865194" y="177421"/>
                    <a:pt x="1859451" y="216053"/>
                    <a:pt x="1883391" y="232012"/>
                  </a:cubicBezTo>
                  <a:cubicBezTo>
                    <a:pt x="2000736" y="310239"/>
                    <a:pt x="1852265" y="216448"/>
                    <a:pt x="1965278" y="272955"/>
                  </a:cubicBezTo>
                  <a:cubicBezTo>
                    <a:pt x="2071104" y="325868"/>
                    <a:pt x="1944252" y="279593"/>
                    <a:pt x="2047164" y="313898"/>
                  </a:cubicBezTo>
                  <a:cubicBezTo>
                    <a:pt x="2040166" y="334894"/>
                    <a:pt x="2017770" y="374789"/>
                    <a:pt x="2047164" y="395785"/>
                  </a:cubicBezTo>
                  <a:cubicBezTo>
                    <a:pt x="2070577" y="412509"/>
                    <a:pt x="2101755" y="413982"/>
                    <a:pt x="2129051" y="423080"/>
                  </a:cubicBezTo>
                  <a:lnTo>
                    <a:pt x="2169994" y="436728"/>
                  </a:lnTo>
                  <a:cubicBezTo>
                    <a:pt x="2229130" y="430157"/>
                    <a:pt x="2313449" y="409501"/>
                    <a:pt x="2374711" y="436728"/>
                  </a:cubicBezTo>
                  <a:cubicBezTo>
                    <a:pt x="2392348" y="444567"/>
                    <a:pt x="2403805" y="462436"/>
                    <a:pt x="2415654" y="477671"/>
                  </a:cubicBezTo>
                  <a:cubicBezTo>
                    <a:pt x="2435794" y="503566"/>
                    <a:pt x="2452048" y="532262"/>
                    <a:pt x="2470245" y="559558"/>
                  </a:cubicBezTo>
                  <a:cubicBezTo>
                    <a:pt x="2486205" y="583498"/>
                    <a:pt x="2491899" y="613231"/>
                    <a:pt x="2497541" y="641444"/>
                  </a:cubicBezTo>
                  <a:cubicBezTo>
                    <a:pt x="2524744" y="777466"/>
                    <a:pt x="2498899" y="637990"/>
                    <a:pt x="2524836" y="832513"/>
                  </a:cubicBezTo>
                  <a:cubicBezTo>
                    <a:pt x="2528493" y="859942"/>
                    <a:pt x="2533534" y="887174"/>
                    <a:pt x="2538484" y="914400"/>
                  </a:cubicBezTo>
                  <a:cubicBezTo>
                    <a:pt x="2559292" y="1028841"/>
                    <a:pt x="2542106" y="940726"/>
                    <a:pt x="2565779" y="1023582"/>
                  </a:cubicBezTo>
                  <a:cubicBezTo>
                    <a:pt x="2570932" y="1041617"/>
                    <a:pt x="2574037" y="1060207"/>
                    <a:pt x="2579427" y="1078173"/>
                  </a:cubicBezTo>
                  <a:cubicBezTo>
                    <a:pt x="2587695" y="1105731"/>
                    <a:pt x="2590764" y="1136119"/>
                    <a:pt x="2606723" y="1160059"/>
                  </a:cubicBezTo>
                  <a:lnTo>
                    <a:pt x="2634018" y="1201003"/>
                  </a:lnTo>
                </a:path>
              </a:pathLst>
            </a:custGeom>
            <a:noFill/>
            <a:ln w="57150">
              <a:solidFill>
                <a:srgbClr val="CC3300"/>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horz" wrap="square" lIns="91429" tIns="45714" rIns="91429" bIns="45714" numCol="1" rtlCol="0" anchor="t" anchorCtr="0" compatLnSpc="1">
              <a:prstTxWarp prst="textNoShape">
                <a:avLst/>
              </a:prstTxWarp>
            </a:bodyPr>
            <a:lstStyle/>
            <a:p>
              <a:pPr marL="0" marR="0" indent="0" algn="r" defTabSz="914400" rtl="0" eaLnBrk="1" fontAlgn="base" latinLnBrk="0" hangingPunct="1">
                <a:lnSpc>
                  <a:spcPct val="100000"/>
                </a:lnSpc>
                <a:spcBef>
                  <a:spcPct val="20000"/>
                </a:spcBef>
                <a:spcAft>
                  <a:spcPct val="0"/>
                </a:spcAft>
                <a:buClrTx/>
                <a:buSzTx/>
                <a:buFontTx/>
                <a:buNone/>
                <a:tabLst/>
              </a:pPr>
              <a:endParaRPr kumimoji="0" lang="en-US" sz="2400" b="0" i="0" u="none" strike="noStrike" cap="none" normalizeH="0" baseline="-25000" smtClean="0">
                <a:ln>
                  <a:noFill/>
                </a:ln>
                <a:solidFill>
                  <a:srgbClr val="4D4D4D"/>
                </a:solidFill>
                <a:effectLst/>
                <a:latin typeface="Eras Medium ITC" pitchFamily="34" charset="0"/>
              </a:endParaRPr>
            </a:p>
          </p:txBody>
        </p:sp>
        <p:sp>
          <p:nvSpPr>
            <p:cNvPr id="14" name="Freeform 13"/>
            <p:cNvSpPr/>
            <p:nvPr/>
          </p:nvSpPr>
          <p:spPr>
            <a:xfrm>
              <a:off x="2971800" y="2303060"/>
              <a:ext cx="2743200" cy="1201003"/>
            </a:xfrm>
            <a:custGeom>
              <a:avLst/>
              <a:gdLst>
                <a:gd name="connsiteX0" fmla="*/ 68239 w 2634018"/>
                <a:gd name="connsiteY0" fmla="*/ 1173707 h 1201003"/>
                <a:gd name="connsiteX1" fmla="*/ 54591 w 2634018"/>
                <a:gd name="connsiteY1" fmla="*/ 1078173 h 1201003"/>
                <a:gd name="connsiteX2" fmla="*/ 40944 w 2634018"/>
                <a:gd name="connsiteY2" fmla="*/ 1023582 h 1201003"/>
                <a:gd name="connsiteX3" fmla="*/ 0 w 2634018"/>
                <a:gd name="connsiteY3" fmla="*/ 996286 h 1201003"/>
                <a:gd name="connsiteX4" fmla="*/ 54591 w 2634018"/>
                <a:gd name="connsiteY4" fmla="*/ 900752 h 1201003"/>
                <a:gd name="connsiteX5" fmla="*/ 136478 w 2634018"/>
                <a:gd name="connsiteY5" fmla="*/ 873456 h 1201003"/>
                <a:gd name="connsiteX6" fmla="*/ 177421 w 2634018"/>
                <a:gd name="connsiteY6" fmla="*/ 859809 h 1201003"/>
                <a:gd name="connsiteX7" fmla="*/ 191069 w 2634018"/>
                <a:gd name="connsiteY7" fmla="*/ 818865 h 1201003"/>
                <a:gd name="connsiteX8" fmla="*/ 218364 w 2634018"/>
                <a:gd name="connsiteY8" fmla="*/ 682388 h 1201003"/>
                <a:gd name="connsiteX9" fmla="*/ 259308 w 2634018"/>
                <a:gd name="connsiteY9" fmla="*/ 245659 h 1201003"/>
                <a:gd name="connsiteX10" fmla="*/ 409433 w 2634018"/>
                <a:gd name="connsiteY10" fmla="*/ 232012 h 1201003"/>
                <a:gd name="connsiteX11" fmla="*/ 450376 w 2634018"/>
                <a:gd name="connsiteY11" fmla="*/ 218364 h 1201003"/>
                <a:gd name="connsiteX12" fmla="*/ 491320 w 2634018"/>
                <a:gd name="connsiteY12" fmla="*/ 136477 h 1201003"/>
                <a:gd name="connsiteX13" fmla="*/ 873457 w 2634018"/>
                <a:gd name="connsiteY13" fmla="*/ 122829 h 1201003"/>
                <a:gd name="connsiteX14" fmla="*/ 914400 w 2634018"/>
                <a:gd name="connsiteY14" fmla="*/ 95534 h 1201003"/>
                <a:gd name="connsiteX15" fmla="*/ 996287 w 2634018"/>
                <a:gd name="connsiteY15" fmla="*/ 68238 h 1201003"/>
                <a:gd name="connsiteX16" fmla="*/ 1023582 w 2634018"/>
                <a:gd name="connsiteY16" fmla="*/ 27295 h 1201003"/>
                <a:gd name="connsiteX17" fmla="*/ 1091821 w 2634018"/>
                <a:gd name="connsiteY17" fmla="*/ 13647 h 1201003"/>
                <a:gd name="connsiteX18" fmla="*/ 1132764 w 2634018"/>
                <a:gd name="connsiteY18" fmla="*/ 0 h 1201003"/>
                <a:gd name="connsiteX19" fmla="*/ 1187355 w 2634018"/>
                <a:gd name="connsiteY19" fmla="*/ 13647 h 1201003"/>
                <a:gd name="connsiteX20" fmla="*/ 1214651 w 2634018"/>
                <a:gd name="connsiteY20" fmla="*/ 54591 h 1201003"/>
                <a:gd name="connsiteX21" fmla="*/ 1296538 w 2634018"/>
                <a:gd name="connsiteY21" fmla="*/ 95534 h 1201003"/>
                <a:gd name="connsiteX22" fmla="*/ 1473958 w 2634018"/>
                <a:gd name="connsiteY22" fmla="*/ 81886 h 1201003"/>
                <a:gd name="connsiteX23" fmla="*/ 1528550 w 2634018"/>
                <a:gd name="connsiteY23" fmla="*/ 68238 h 1201003"/>
                <a:gd name="connsiteX24" fmla="*/ 1665027 w 2634018"/>
                <a:gd name="connsiteY24" fmla="*/ 81886 h 1201003"/>
                <a:gd name="connsiteX25" fmla="*/ 1651379 w 2634018"/>
                <a:gd name="connsiteY25" fmla="*/ 122829 h 1201003"/>
                <a:gd name="connsiteX26" fmla="*/ 1692323 w 2634018"/>
                <a:gd name="connsiteY26" fmla="*/ 136477 h 1201003"/>
                <a:gd name="connsiteX27" fmla="*/ 1856096 w 2634018"/>
                <a:gd name="connsiteY27" fmla="*/ 150125 h 1201003"/>
                <a:gd name="connsiteX28" fmla="*/ 1883391 w 2634018"/>
                <a:gd name="connsiteY28" fmla="*/ 232012 h 1201003"/>
                <a:gd name="connsiteX29" fmla="*/ 1965278 w 2634018"/>
                <a:gd name="connsiteY29" fmla="*/ 272955 h 1201003"/>
                <a:gd name="connsiteX30" fmla="*/ 2047164 w 2634018"/>
                <a:gd name="connsiteY30" fmla="*/ 313898 h 1201003"/>
                <a:gd name="connsiteX31" fmla="*/ 2047164 w 2634018"/>
                <a:gd name="connsiteY31" fmla="*/ 395785 h 1201003"/>
                <a:gd name="connsiteX32" fmla="*/ 2129051 w 2634018"/>
                <a:gd name="connsiteY32" fmla="*/ 423080 h 1201003"/>
                <a:gd name="connsiteX33" fmla="*/ 2169994 w 2634018"/>
                <a:gd name="connsiteY33" fmla="*/ 436728 h 1201003"/>
                <a:gd name="connsiteX34" fmla="*/ 2374711 w 2634018"/>
                <a:gd name="connsiteY34" fmla="*/ 436728 h 1201003"/>
                <a:gd name="connsiteX35" fmla="*/ 2415654 w 2634018"/>
                <a:gd name="connsiteY35" fmla="*/ 477671 h 1201003"/>
                <a:gd name="connsiteX36" fmla="*/ 2470245 w 2634018"/>
                <a:gd name="connsiteY36" fmla="*/ 559558 h 1201003"/>
                <a:gd name="connsiteX37" fmla="*/ 2497541 w 2634018"/>
                <a:gd name="connsiteY37" fmla="*/ 641444 h 1201003"/>
                <a:gd name="connsiteX38" fmla="*/ 2524836 w 2634018"/>
                <a:gd name="connsiteY38" fmla="*/ 832513 h 1201003"/>
                <a:gd name="connsiteX39" fmla="*/ 2538484 w 2634018"/>
                <a:gd name="connsiteY39" fmla="*/ 914400 h 1201003"/>
                <a:gd name="connsiteX40" fmla="*/ 2565779 w 2634018"/>
                <a:gd name="connsiteY40" fmla="*/ 1023582 h 1201003"/>
                <a:gd name="connsiteX41" fmla="*/ 2579427 w 2634018"/>
                <a:gd name="connsiteY41" fmla="*/ 1078173 h 1201003"/>
                <a:gd name="connsiteX42" fmla="*/ 2606723 w 2634018"/>
                <a:gd name="connsiteY42" fmla="*/ 1160059 h 1201003"/>
                <a:gd name="connsiteX43" fmla="*/ 2634018 w 2634018"/>
                <a:gd name="connsiteY43" fmla="*/ 1201003 h 12010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2634018" h="1201003">
                  <a:moveTo>
                    <a:pt x="68239" y="1173707"/>
                  </a:moveTo>
                  <a:cubicBezTo>
                    <a:pt x="63690" y="1141862"/>
                    <a:pt x="60345" y="1109822"/>
                    <a:pt x="54591" y="1078173"/>
                  </a:cubicBezTo>
                  <a:cubicBezTo>
                    <a:pt x="51236" y="1059719"/>
                    <a:pt x="51348" y="1039189"/>
                    <a:pt x="40944" y="1023582"/>
                  </a:cubicBezTo>
                  <a:cubicBezTo>
                    <a:pt x="31845" y="1009934"/>
                    <a:pt x="13648" y="1005385"/>
                    <a:pt x="0" y="996286"/>
                  </a:cubicBezTo>
                  <a:cubicBezTo>
                    <a:pt x="12709" y="932743"/>
                    <a:pt x="-2714" y="926221"/>
                    <a:pt x="54591" y="900752"/>
                  </a:cubicBezTo>
                  <a:cubicBezTo>
                    <a:pt x="80883" y="889067"/>
                    <a:pt x="109182" y="882554"/>
                    <a:pt x="136478" y="873456"/>
                  </a:cubicBezTo>
                  <a:lnTo>
                    <a:pt x="177421" y="859809"/>
                  </a:lnTo>
                  <a:cubicBezTo>
                    <a:pt x="181970" y="846161"/>
                    <a:pt x="188248" y="832972"/>
                    <a:pt x="191069" y="818865"/>
                  </a:cubicBezTo>
                  <a:cubicBezTo>
                    <a:pt x="222435" y="662036"/>
                    <a:pt x="187531" y="774891"/>
                    <a:pt x="218364" y="682388"/>
                  </a:cubicBezTo>
                  <a:cubicBezTo>
                    <a:pt x="239606" y="427492"/>
                    <a:pt x="226561" y="573123"/>
                    <a:pt x="259308" y="245659"/>
                  </a:cubicBezTo>
                  <a:cubicBezTo>
                    <a:pt x="264308" y="195660"/>
                    <a:pt x="359391" y="236561"/>
                    <a:pt x="409433" y="232012"/>
                  </a:cubicBezTo>
                  <a:cubicBezTo>
                    <a:pt x="423081" y="227463"/>
                    <a:pt x="440204" y="228536"/>
                    <a:pt x="450376" y="218364"/>
                  </a:cubicBezTo>
                  <a:cubicBezTo>
                    <a:pt x="463888" y="204852"/>
                    <a:pt x="462114" y="140371"/>
                    <a:pt x="491320" y="136477"/>
                  </a:cubicBezTo>
                  <a:cubicBezTo>
                    <a:pt x="617662" y="119631"/>
                    <a:pt x="746078" y="127378"/>
                    <a:pt x="873457" y="122829"/>
                  </a:cubicBezTo>
                  <a:cubicBezTo>
                    <a:pt x="887105" y="113731"/>
                    <a:pt x="899411" y="102196"/>
                    <a:pt x="914400" y="95534"/>
                  </a:cubicBezTo>
                  <a:cubicBezTo>
                    <a:pt x="940692" y="83849"/>
                    <a:pt x="996287" y="68238"/>
                    <a:pt x="996287" y="68238"/>
                  </a:cubicBezTo>
                  <a:cubicBezTo>
                    <a:pt x="1005385" y="54590"/>
                    <a:pt x="1009341" y="35433"/>
                    <a:pt x="1023582" y="27295"/>
                  </a:cubicBezTo>
                  <a:cubicBezTo>
                    <a:pt x="1043722" y="15786"/>
                    <a:pt x="1069317" y="19273"/>
                    <a:pt x="1091821" y="13647"/>
                  </a:cubicBezTo>
                  <a:cubicBezTo>
                    <a:pt x="1105777" y="10158"/>
                    <a:pt x="1119116" y="4549"/>
                    <a:pt x="1132764" y="0"/>
                  </a:cubicBezTo>
                  <a:cubicBezTo>
                    <a:pt x="1150961" y="4549"/>
                    <a:pt x="1171748" y="3243"/>
                    <a:pt x="1187355" y="13647"/>
                  </a:cubicBezTo>
                  <a:cubicBezTo>
                    <a:pt x="1201003" y="22746"/>
                    <a:pt x="1203052" y="42992"/>
                    <a:pt x="1214651" y="54591"/>
                  </a:cubicBezTo>
                  <a:cubicBezTo>
                    <a:pt x="1241107" y="81047"/>
                    <a:pt x="1263238" y="84434"/>
                    <a:pt x="1296538" y="95534"/>
                  </a:cubicBezTo>
                  <a:cubicBezTo>
                    <a:pt x="1355678" y="90985"/>
                    <a:pt x="1415050" y="88817"/>
                    <a:pt x="1473958" y="81886"/>
                  </a:cubicBezTo>
                  <a:cubicBezTo>
                    <a:pt x="1492587" y="79694"/>
                    <a:pt x="1509793" y="68238"/>
                    <a:pt x="1528550" y="68238"/>
                  </a:cubicBezTo>
                  <a:cubicBezTo>
                    <a:pt x="1574269" y="68238"/>
                    <a:pt x="1619535" y="77337"/>
                    <a:pt x="1665027" y="81886"/>
                  </a:cubicBezTo>
                  <a:cubicBezTo>
                    <a:pt x="1660478" y="95534"/>
                    <a:pt x="1644945" y="109962"/>
                    <a:pt x="1651379" y="122829"/>
                  </a:cubicBezTo>
                  <a:cubicBezTo>
                    <a:pt x="1657813" y="135696"/>
                    <a:pt x="1678063" y="134576"/>
                    <a:pt x="1692323" y="136477"/>
                  </a:cubicBezTo>
                  <a:cubicBezTo>
                    <a:pt x="1746623" y="143717"/>
                    <a:pt x="1801505" y="145576"/>
                    <a:pt x="1856096" y="150125"/>
                  </a:cubicBezTo>
                  <a:cubicBezTo>
                    <a:pt x="1865194" y="177421"/>
                    <a:pt x="1859451" y="216053"/>
                    <a:pt x="1883391" y="232012"/>
                  </a:cubicBezTo>
                  <a:cubicBezTo>
                    <a:pt x="2000736" y="310239"/>
                    <a:pt x="1852265" y="216448"/>
                    <a:pt x="1965278" y="272955"/>
                  </a:cubicBezTo>
                  <a:cubicBezTo>
                    <a:pt x="2071104" y="325868"/>
                    <a:pt x="1944252" y="279593"/>
                    <a:pt x="2047164" y="313898"/>
                  </a:cubicBezTo>
                  <a:cubicBezTo>
                    <a:pt x="2040166" y="334894"/>
                    <a:pt x="2017770" y="374789"/>
                    <a:pt x="2047164" y="395785"/>
                  </a:cubicBezTo>
                  <a:cubicBezTo>
                    <a:pt x="2070577" y="412509"/>
                    <a:pt x="2101755" y="413982"/>
                    <a:pt x="2129051" y="423080"/>
                  </a:cubicBezTo>
                  <a:lnTo>
                    <a:pt x="2169994" y="436728"/>
                  </a:lnTo>
                  <a:cubicBezTo>
                    <a:pt x="2229130" y="430157"/>
                    <a:pt x="2313449" y="409501"/>
                    <a:pt x="2374711" y="436728"/>
                  </a:cubicBezTo>
                  <a:cubicBezTo>
                    <a:pt x="2392348" y="444567"/>
                    <a:pt x="2403805" y="462436"/>
                    <a:pt x="2415654" y="477671"/>
                  </a:cubicBezTo>
                  <a:cubicBezTo>
                    <a:pt x="2435794" y="503566"/>
                    <a:pt x="2452048" y="532262"/>
                    <a:pt x="2470245" y="559558"/>
                  </a:cubicBezTo>
                  <a:cubicBezTo>
                    <a:pt x="2486205" y="583498"/>
                    <a:pt x="2491899" y="613231"/>
                    <a:pt x="2497541" y="641444"/>
                  </a:cubicBezTo>
                  <a:cubicBezTo>
                    <a:pt x="2524744" y="777466"/>
                    <a:pt x="2498899" y="637990"/>
                    <a:pt x="2524836" y="832513"/>
                  </a:cubicBezTo>
                  <a:cubicBezTo>
                    <a:pt x="2528493" y="859942"/>
                    <a:pt x="2533534" y="887174"/>
                    <a:pt x="2538484" y="914400"/>
                  </a:cubicBezTo>
                  <a:cubicBezTo>
                    <a:pt x="2559292" y="1028841"/>
                    <a:pt x="2542106" y="940726"/>
                    <a:pt x="2565779" y="1023582"/>
                  </a:cubicBezTo>
                  <a:cubicBezTo>
                    <a:pt x="2570932" y="1041617"/>
                    <a:pt x="2574037" y="1060207"/>
                    <a:pt x="2579427" y="1078173"/>
                  </a:cubicBezTo>
                  <a:cubicBezTo>
                    <a:pt x="2587695" y="1105731"/>
                    <a:pt x="2590764" y="1136119"/>
                    <a:pt x="2606723" y="1160059"/>
                  </a:cubicBezTo>
                  <a:lnTo>
                    <a:pt x="2634018" y="1201003"/>
                  </a:lnTo>
                </a:path>
              </a:pathLst>
            </a:custGeom>
            <a:noFill/>
            <a:ln w="57150">
              <a:solidFill>
                <a:srgbClr val="CC3300">
                  <a:alpha val="45000"/>
                </a:srgb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horz" wrap="square" lIns="91429" tIns="45714" rIns="91429" bIns="45714" numCol="1" rtlCol="0" anchor="t" anchorCtr="0" compatLnSpc="1">
              <a:prstTxWarp prst="textNoShape">
                <a:avLst/>
              </a:prstTxWarp>
            </a:bodyPr>
            <a:lstStyle/>
            <a:p>
              <a:pPr marL="0" marR="0" indent="0" algn="r" defTabSz="914400" rtl="0" eaLnBrk="1" fontAlgn="base" latinLnBrk="0" hangingPunct="1">
                <a:lnSpc>
                  <a:spcPct val="100000"/>
                </a:lnSpc>
                <a:spcBef>
                  <a:spcPct val="20000"/>
                </a:spcBef>
                <a:spcAft>
                  <a:spcPct val="0"/>
                </a:spcAft>
                <a:buClrTx/>
                <a:buSzTx/>
                <a:buFontTx/>
                <a:buNone/>
                <a:tabLst/>
              </a:pPr>
              <a:endParaRPr kumimoji="0" lang="en-US" sz="2400" b="0" i="0" u="none" strike="noStrike" cap="none" normalizeH="0" baseline="-25000" smtClean="0">
                <a:ln>
                  <a:noFill/>
                </a:ln>
                <a:solidFill>
                  <a:srgbClr val="4D4D4D"/>
                </a:solidFill>
                <a:effectLst/>
                <a:latin typeface="Eras Medium ITC" pitchFamily="34" charset="0"/>
              </a:endParaRPr>
            </a:p>
          </p:txBody>
        </p:sp>
        <p:sp>
          <p:nvSpPr>
            <p:cNvPr id="13" name="Freeform 12"/>
            <p:cNvSpPr/>
            <p:nvPr/>
          </p:nvSpPr>
          <p:spPr>
            <a:xfrm>
              <a:off x="3093766" y="2279113"/>
              <a:ext cx="2634018" cy="1201003"/>
            </a:xfrm>
            <a:custGeom>
              <a:avLst/>
              <a:gdLst>
                <a:gd name="connsiteX0" fmla="*/ 68239 w 2634018"/>
                <a:gd name="connsiteY0" fmla="*/ 1173707 h 1201003"/>
                <a:gd name="connsiteX1" fmla="*/ 54591 w 2634018"/>
                <a:gd name="connsiteY1" fmla="*/ 1078173 h 1201003"/>
                <a:gd name="connsiteX2" fmla="*/ 40944 w 2634018"/>
                <a:gd name="connsiteY2" fmla="*/ 1023582 h 1201003"/>
                <a:gd name="connsiteX3" fmla="*/ 0 w 2634018"/>
                <a:gd name="connsiteY3" fmla="*/ 996286 h 1201003"/>
                <a:gd name="connsiteX4" fmla="*/ 54591 w 2634018"/>
                <a:gd name="connsiteY4" fmla="*/ 900752 h 1201003"/>
                <a:gd name="connsiteX5" fmla="*/ 136478 w 2634018"/>
                <a:gd name="connsiteY5" fmla="*/ 873456 h 1201003"/>
                <a:gd name="connsiteX6" fmla="*/ 177421 w 2634018"/>
                <a:gd name="connsiteY6" fmla="*/ 859809 h 1201003"/>
                <a:gd name="connsiteX7" fmla="*/ 191069 w 2634018"/>
                <a:gd name="connsiteY7" fmla="*/ 818865 h 1201003"/>
                <a:gd name="connsiteX8" fmla="*/ 218364 w 2634018"/>
                <a:gd name="connsiteY8" fmla="*/ 682388 h 1201003"/>
                <a:gd name="connsiteX9" fmla="*/ 259308 w 2634018"/>
                <a:gd name="connsiteY9" fmla="*/ 245659 h 1201003"/>
                <a:gd name="connsiteX10" fmla="*/ 409433 w 2634018"/>
                <a:gd name="connsiteY10" fmla="*/ 232012 h 1201003"/>
                <a:gd name="connsiteX11" fmla="*/ 450376 w 2634018"/>
                <a:gd name="connsiteY11" fmla="*/ 218364 h 1201003"/>
                <a:gd name="connsiteX12" fmla="*/ 491320 w 2634018"/>
                <a:gd name="connsiteY12" fmla="*/ 136477 h 1201003"/>
                <a:gd name="connsiteX13" fmla="*/ 873457 w 2634018"/>
                <a:gd name="connsiteY13" fmla="*/ 122829 h 1201003"/>
                <a:gd name="connsiteX14" fmla="*/ 914400 w 2634018"/>
                <a:gd name="connsiteY14" fmla="*/ 95534 h 1201003"/>
                <a:gd name="connsiteX15" fmla="*/ 996287 w 2634018"/>
                <a:gd name="connsiteY15" fmla="*/ 68238 h 1201003"/>
                <a:gd name="connsiteX16" fmla="*/ 1023582 w 2634018"/>
                <a:gd name="connsiteY16" fmla="*/ 27295 h 1201003"/>
                <a:gd name="connsiteX17" fmla="*/ 1091821 w 2634018"/>
                <a:gd name="connsiteY17" fmla="*/ 13647 h 1201003"/>
                <a:gd name="connsiteX18" fmla="*/ 1132764 w 2634018"/>
                <a:gd name="connsiteY18" fmla="*/ 0 h 1201003"/>
                <a:gd name="connsiteX19" fmla="*/ 1187355 w 2634018"/>
                <a:gd name="connsiteY19" fmla="*/ 13647 h 1201003"/>
                <a:gd name="connsiteX20" fmla="*/ 1214651 w 2634018"/>
                <a:gd name="connsiteY20" fmla="*/ 54591 h 1201003"/>
                <a:gd name="connsiteX21" fmla="*/ 1296538 w 2634018"/>
                <a:gd name="connsiteY21" fmla="*/ 95534 h 1201003"/>
                <a:gd name="connsiteX22" fmla="*/ 1473958 w 2634018"/>
                <a:gd name="connsiteY22" fmla="*/ 81886 h 1201003"/>
                <a:gd name="connsiteX23" fmla="*/ 1528550 w 2634018"/>
                <a:gd name="connsiteY23" fmla="*/ 68238 h 1201003"/>
                <a:gd name="connsiteX24" fmla="*/ 1665027 w 2634018"/>
                <a:gd name="connsiteY24" fmla="*/ 81886 h 1201003"/>
                <a:gd name="connsiteX25" fmla="*/ 1651379 w 2634018"/>
                <a:gd name="connsiteY25" fmla="*/ 122829 h 1201003"/>
                <a:gd name="connsiteX26" fmla="*/ 1692323 w 2634018"/>
                <a:gd name="connsiteY26" fmla="*/ 136477 h 1201003"/>
                <a:gd name="connsiteX27" fmla="*/ 1856096 w 2634018"/>
                <a:gd name="connsiteY27" fmla="*/ 150125 h 1201003"/>
                <a:gd name="connsiteX28" fmla="*/ 1883391 w 2634018"/>
                <a:gd name="connsiteY28" fmla="*/ 232012 h 1201003"/>
                <a:gd name="connsiteX29" fmla="*/ 1965278 w 2634018"/>
                <a:gd name="connsiteY29" fmla="*/ 272955 h 1201003"/>
                <a:gd name="connsiteX30" fmla="*/ 2047164 w 2634018"/>
                <a:gd name="connsiteY30" fmla="*/ 313898 h 1201003"/>
                <a:gd name="connsiteX31" fmla="*/ 2047164 w 2634018"/>
                <a:gd name="connsiteY31" fmla="*/ 395785 h 1201003"/>
                <a:gd name="connsiteX32" fmla="*/ 2129051 w 2634018"/>
                <a:gd name="connsiteY32" fmla="*/ 423080 h 1201003"/>
                <a:gd name="connsiteX33" fmla="*/ 2169994 w 2634018"/>
                <a:gd name="connsiteY33" fmla="*/ 436728 h 1201003"/>
                <a:gd name="connsiteX34" fmla="*/ 2374711 w 2634018"/>
                <a:gd name="connsiteY34" fmla="*/ 436728 h 1201003"/>
                <a:gd name="connsiteX35" fmla="*/ 2415654 w 2634018"/>
                <a:gd name="connsiteY35" fmla="*/ 477671 h 1201003"/>
                <a:gd name="connsiteX36" fmla="*/ 2470245 w 2634018"/>
                <a:gd name="connsiteY36" fmla="*/ 559558 h 1201003"/>
                <a:gd name="connsiteX37" fmla="*/ 2497541 w 2634018"/>
                <a:gd name="connsiteY37" fmla="*/ 641444 h 1201003"/>
                <a:gd name="connsiteX38" fmla="*/ 2524836 w 2634018"/>
                <a:gd name="connsiteY38" fmla="*/ 832513 h 1201003"/>
                <a:gd name="connsiteX39" fmla="*/ 2538484 w 2634018"/>
                <a:gd name="connsiteY39" fmla="*/ 914400 h 1201003"/>
                <a:gd name="connsiteX40" fmla="*/ 2565779 w 2634018"/>
                <a:gd name="connsiteY40" fmla="*/ 1023582 h 1201003"/>
                <a:gd name="connsiteX41" fmla="*/ 2579427 w 2634018"/>
                <a:gd name="connsiteY41" fmla="*/ 1078173 h 1201003"/>
                <a:gd name="connsiteX42" fmla="*/ 2606723 w 2634018"/>
                <a:gd name="connsiteY42" fmla="*/ 1160059 h 1201003"/>
                <a:gd name="connsiteX43" fmla="*/ 2634018 w 2634018"/>
                <a:gd name="connsiteY43" fmla="*/ 1201003 h 12010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2634018" h="1201003">
                  <a:moveTo>
                    <a:pt x="68239" y="1173707"/>
                  </a:moveTo>
                  <a:cubicBezTo>
                    <a:pt x="63690" y="1141862"/>
                    <a:pt x="60345" y="1109822"/>
                    <a:pt x="54591" y="1078173"/>
                  </a:cubicBezTo>
                  <a:cubicBezTo>
                    <a:pt x="51236" y="1059719"/>
                    <a:pt x="51348" y="1039189"/>
                    <a:pt x="40944" y="1023582"/>
                  </a:cubicBezTo>
                  <a:cubicBezTo>
                    <a:pt x="31845" y="1009934"/>
                    <a:pt x="13648" y="1005385"/>
                    <a:pt x="0" y="996286"/>
                  </a:cubicBezTo>
                  <a:cubicBezTo>
                    <a:pt x="12709" y="932743"/>
                    <a:pt x="-2714" y="926221"/>
                    <a:pt x="54591" y="900752"/>
                  </a:cubicBezTo>
                  <a:cubicBezTo>
                    <a:pt x="80883" y="889067"/>
                    <a:pt x="109182" y="882554"/>
                    <a:pt x="136478" y="873456"/>
                  </a:cubicBezTo>
                  <a:lnTo>
                    <a:pt x="177421" y="859809"/>
                  </a:lnTo>
                  <a:cubicBezTo>
                    <a:pt x="181970" y="846161"/>
                    <a:pt x="188248" y="832972"/>
                    <a:pt x="191069" y="818865"/>
                  </a:cubicBezTo>
                  <a:cubicBezTo>
                    <a:pt x="222435" y="662036"/>
                    <a:pt x="187531" y="774891"/>
                    <a:pt x="218364" y="682388"/>
                  </a:cubicBezTo>
                  <a:cubicBezTo>
                    <a:pt x="239606" y="427492"/>
                    <a:pt x="226561" y="573123"/>
                    <a:pt x="259308" y="245659"/>
                  </a:cubicBezTo>
                  <a:cubicBezTo>
                    <a:pt x="264308" y="195660"/>
                    <a:pt x="359391" y="236561"/>
                    <a:pt x="409433" y="232012"/>
                  </a:cubicBezTo>
                  <a:cubicBezTo>
                    <a:pt x="423081" y="227463"/>
                    <a:pt x="440204" y="228536"/>
                    <a:pt x="450376" y="218364"/>
                  </a:cubicBezTo>
                  <a:cubicBezTo>
                    <a:pt x="463888" y="204852"/>
                    <a:pt x="462114" y="140371"/>
                    <a:pt x="491320" y="136477"/>
                  </a:cubicBezTo>
                  <a:cubicBezTo>
                    <a:pt x="617662" y="119631"/>
                    <a:pt x="746078" y="127378"/>
                    <a:pt x="873457" y="122829"/>
                  </a:cubicBezTo>
                  <a:cubicBezTo>
                    <a:pt x="887105" y="113731"/>
                    <a:pt x="899411" y="102196"/>
                    <a:pt x="914400" y="95534"/>
                  </a:cubicBezTo>
                  <a:cubicBezTo>
                    <a:pt x="940692" y="83849"/>
                    <a:pt x="996287" y="68238"/>
                    <a:pt x="996287" y="68238"/>
                  </a:cubicBezTo>
                  <a:cubicBezTo>
                    <a:pt x="1005385" y="54590"/>
                    <a:pt x="1009341" y="35433"/>
                    <a:pt x="1023582" y="27295"/>
                  </a:cubicBezTo>
                  <a:cubicBezTo>
                    <a:pt x="1043722" y="15786"/>
                    <a:pt x="1069317" y="19273"/>
                    <a:pt x="1091821" y="13647"/>
                  </a:cubicBezTo>
                  <a:cubicBezTo>
                    <a:pt x="1105777" y="10158"/>
                    <a:pt x="1119116" y="4549"/>
                    <a:pt x="1132764" y="0"/>
                  </a:cubicBezTo>
                  <a:cubicBezTo>
                    <a:pt x="1150961" y="4549"/>
                    <a:pt x="1171748" y="3243"/>
                    <a:pt x="1187355" y="13647"/>
                  </a:cubicBezTo>
                  <a:cubicBezTo>
                    <a:pt x="1201003" y="22746"/>
                    <a:pt x="1203052" y="42992"/>
                    <a:pt x="1214651" y="54591"/>
                  </a:cubicBezTo>
                  <a:cubicBezTo>
                    <a:pt x="1241107" y="81047"/>
                    <a:pt x="1263238" y="84434"/>
                    <a:pt x="1296538" y="95534"/>
                  </a:cubicBezTo>
                  <a:cubicBezTo>
                    <a:pt x="1355678" y="90985"/>
                    <a:pt x="1415050" y="88817"/>
                    <a:pt x="1473958" y="81886"/>
                  </a:cubicBezTo>
                  <a:cubicBezTo>
                    <a:pt x="1492587" y="79694"/>
                    <a:pt x="1509793" y="68238"/>
                    <a:pt x="1528550" y="68238"/>
                  </a:cubicBezTo>
                  <a:cubicBezTo>
                    <a:pt x="1574269" y="68238"/>
                    <a:pt x="1619535" y="77337"/>
                    <a:pt x="1665027" y="81886"/>
                  </a:cubicBezTo>
                  <a:cubicBezTo>
                    <a:pt x="1660478" y="95534"/>
                    <a:pt x="1644945" y="109962"/>
                    <a:pt x="1651379" y="122829"/>
                  </a:cubicBezTo>
                  <a:cubicBezTo>
                    <a:pt x="1657813" y="135696"/>
                    <a:pt x="1678063" y="134576"/>
                    <a:pt x="1692323" y="136477"/>
                  </a:cubicBezTo>
                  <a:cubicBezTo>
                    <a:pt x="1746623" y="143717"/>
                    <a:pt x="1801505" y="145576"/>
                    <a:pt x="1856096" y="150125"/>
                  </a:cubicBezTo>
                  <a:cubicBezTo>
                    <a:pt x="1865194" y="177421"/>
                    <a:pt x="1859451" y="216053"/>
                    <a:pt x="1883391" y="232012"/>
                  </a:cubicBezTo>
                  <a:cubicBezTo>
                    <a:pt x="2000736" y="310239"/>
                    <a:pt x="1852265" y="216448"/>
                    <a:pt x="1965278" y="272955"/>
                  </a:cubicBezTo>
                  <a:cubicBezTo>
                    <a:pt x="2071104" y="325868"/>
                    <a:pt x="1944252" y="279593"/>
                    <a:pt x="2047164" y="313898"/>
                  </a:cubicBezTo>
                  <a:cubicBezTo>
                    <a:pt x="2040166" y="334894"/>
                    <a:pt x="2017770" y="374789"/>
                    <a:pt x="2047164" y="395785"/>
                  </a:cubicBezTo>
                  <a:cubicBezTo>
                    <a:pt x="2070577" y="412509"/>
                    <a:pt x="2101755" y="413982"/>
                    <a:pt x="2129051" y="423080"/>
                  </a:cubicBezTo>
                  <a:lnTo>
                    <a:pt x="2169994" y="436728"/>
                  </a:lnTo>
                  <a:cubicBezTo>
                    <a:pt x="2229130" y="430157"/>
                    <a:pt x="2313449" y="409501"/>
                    <a:pt x="2374711" y="436728"/>
                  </a:cubicBezTo>
                  <a:cubicBezTo>
                    <a:pt x="2392348" y="444567"/>
                    <a:pt x="2403805" y="462436"/>
                    <a:pt x="2415654" y="477671"/>
                  </a:cubicBezTo>
                  <a:cubicBezTo>
                    <a:pt x="2435794" y="503566"/>
                    <a:pt x="2452048" y="532262"/>
                    <a:pt x="2470245" y="559558"/>
                  </a:cubicBezTo>
                  <a:cubicBezTo>
                    <a:pt x="2486205" y="583498"/>
                    <a:pt x="2491899" y="613231"/>
                    <a:pt x="2497541" y="641444"/>
                  </a:cubicBezTo>
                  <a:cubicBezTo>
                    <a:pt x="2524744" y="777466"/>
                    <a:pt x="2498899" y="637990"/>
                    <a:pt x="2524836" y="832513"/>
                  </a:cubicBezTo>
                  <a:cubicBezTo>
                    <a:pt x="2528493" y="859942"/>
                    <a:pt x="2533534" y="887174"/>
                    <a:pt x="2538484" y="914400"/>
                  </a:cubicBezTo>
                  <a:cubicBezTo>
                    <a:pt x="2559292" y="1028841"/>
                    <a:pt x="2542106" y="940726"/>
                    <a:pt x="2565779" y="1023582"/>
                  </a:cubicBezTo>
                  <a:cubicBezTo>
                    <a:pt x="2570932" y="1041617"/>
                    <a:pt x="2574037" y="1060207"/>
                    <a:pt x="2579427" y="1078173"/>
                  </a:cubicBezTo>
                  <a:cubicBezTo>
                    <a:pt x="2587695" y="1105731"/>
                    <a:pt x="2590764" y="1136119"/>
                    <a:pt x="2606723" y="1160059"/>
                  </a:cubicBezTo>
                  <a:lnTo>
                    <a:pt x="2634018" y="1201003"/>
                  </a:lnTo>
                </a:path>
              </a:pathLst>
            </a:custGeom>
            <a:noFill/>
            <a:ln w="57150">
              <a:solidFill>
                <a:srgbClr val="CC3300">
                  <a:alpha val="58000"/>
                </a:srgb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horz" wrap="square" lIns="91429" tIns="45714" rIns="91429" bIns="45714" numCol="1" rtlCol="0" anchor="t" anchorCtr="0" compatLnSpc="1">
              <a:prstTxWarp prst="textNoShape">
                <a:avLst/>
              </a:prstTxWarp>
            </a:bodyPr>
            <a:lstStyle/>
            <a:p>
              <a:pPr marL="0" marR="0" indent="0" algn="r" defTabSz="914400" rtl="0" eaLnBrk="1" fontAlgn="base" latinLnBrk="0" hangingPunct="1">
                <a:lnSpc>
                  <a:spcPct val="100000"/>
                </a:lnSpc>
                <a:spcBef>
                  <a:spcPct val="20000"/>
                </a:spcBef>
                <a:spcAft>
                  <a:spcPct val="0"/>
                </a:spcAft>
                <a:buClrTx/>
                <a:buSzTx/>
                <a:buFontTx/>
                <a:buNone/>
                <a:tabLst/>
              </a:pPr>
              <a:endParaRPr kumimoji="0" lang="en-US" sz="2400" b="0" i="0" u="none" strike="noStrike" cap="none" normalizeH="0" baseline="-25000" smtClean="0">
                <a:ln>
                  <a:noFill/>
                </a:ln>
                <a:solidFill>
                  <a:srgbClr val="4D4D4D"/>
                </a:solidFill>
                <a:effectLst/>
                <a:latin typeface="Eras Medium ITC" pitchFamily="34" charset="0"/>
              </a:endParaRPr>
            </a:p>
          </p:txBody>
        </p:sp>
        <p:sp>
          <p:nvSpPr>
            <p:cNvPr id="16" name="Rectangle 15"/>
            <p:cNvSpPr/>
            <p:nvPr/>
          </p:nvSpPr>
          <p:spPr>
            <a:xfrm>
              <a:off x="762000" y="3528622"/>
              <a:ext cx="8001000" cy="1404295"/>
            </a:xfrm>
            <a:prstGeom prst="rect">
              <a:avLst/>
            </a:prstGeom>
            <a:solidFill>
              <a:schemeClr val="bg1">
                <a:lumMod val="65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Box 16"/>
            <p:cNvSpPr txBox="1"/>
            <p:nvPr/>
          </p:nvSpPr>
          <p:spPr>
            <a:xfrm>
              <a:off x="1790700" y="1585671"/>
              <a:ext cx="1447800" cy="369332"/>
            </a:xfrm>
            <a:prstGeom prst="rect">
              <a:avLst/>
            </a:prstGeom>
            <a:noFill/>
          </p:spPr>
          <p:txBody>
            <a:bodyPr wrap="square" rtlCol="0">
              <a:spAutoFit/>
            </a:bodyPr>
            <a:lstStyle/>
            <a:p>
              <a:r>
                <a:rPr lang="en-US" b="1" dirty="0" smtClean="0">
                  <a:solidFill>
                    <a:srgbClr val="FFC000"/>
                  </a:solidFill>
                </a:rPr>
                <a:t>Zinc Primer</a:t>
              </a:r>
              <a:endParaRPr lang="en-US" b="1" dirty="0">
                <a:solidFill>
                  <a:srgbClr val="FFC000"/>
                </a:solidFill>
              </a:endParaRPr>
            </a:p>
          </p:txBody>
        </p:sp>
        <p:sp>
          <p:nvSpPr>
            <p:cNvPr id="18" name="TextBox 17"/>
            <p:cNvSpPr txBox="1"/>
            <p:nvPr/>
          </p:nvSpPr>
          <p:spPr>
            <a:xfrm>
              <a:off x="1641231" y="2310218"/>
              <a:ext cx="1295400" cy="369332"/>
            </a:xfrm>
            <a:prstGeom prst="rect">
              <a:avLst/>
            </a:prstGeom>
            <a:noFill/>
          </p:spPr>
          <p:txBody>
            <a:bodyPr wrap="square" rtlCol="0">
              <a:spAutoFit/>
            </a:bodyPr>
            <a:lstStyle/>
            <a:p>
              <a:r>
                <a:rPr lang="en-US" b="1" dirty="0" smtClean="0"/>
                <a:t>Steel Rebar</a:t>
              </a:r>
              <a:endParaRPr lang="en-US" b="1" dirty="0"/>
            </a:p>
          </p:txBody>
        </p:sp>
        <p:sp>
          <p:nvSpPr>
            <p:cNvPr id="19" name="TextBox 18"/>
            <p:cNvSpPr txBox="1"/>
            <p:nvPr/>
          </p:nvSpPr>
          <p:spPr>
            <a:xfrm>
              <a:off x="6450842" y="3692160"/>
              <a:ext cx="1981200" cy="954107"/>
            </a:xfrm>
            <a:prstGeom prst="rect">
              <a:avLst/>
            </a:prstGeom>
            <a:noFill/>
          </p:spPr>
          <p:txBody>
            <a:bodyPr wrap="square" rtlCol="0">
              <a:spAutoFit/>
            </a:bodyPr>
            <a:lstStyle/>
            <a:p>
              <a:pPr algn="ctr"/>
              <a:r>
                <a:rPr lang="en-US" sz="2800" dirty="0" smtClean="0">
                  <a:solidFill>
                    <a:schemeClr val="bg1"/>
                  </a:solidFill>
                </a:rPr>
                <a:t>Original Substrate</a:t>
              </a:r>
              <a:endParaRPr lang="en-US" sz="2800" dirty="0">
                <a:solidFill>
                  <a:schemeClr val="bg1"/>
                </a:solidFill>
              </a:endParaRPr>
            </a:p>
          </p:txBody>
        </p:sp>
        <p:sp>
          <p:nvSpPr>
            <p:cNvPr id="20" name="TextBox 19"/>
            <p:cNvSpPr txBox="1"/>
            <p:nvPr/>
          </p:nvSpPr>
          <p:spPr>
            <a:xfrm>
              <a:off x="6450842" y="1917392"/>
              <a:ext cx="1981200" cy="954107"/>
            </a:xfrm>
            <a:prstGeom prst="rect">
              <a:avLst/>
            </a:prstGeom>
            <a:noFill/>
          </p:spPr>
          <p:txBody>
            <a:bodyPr wrap="square" rtlCol="0">
              <a:spAutoFit/>
            </a:bodyPr>
            <a:lstStyle/>
            <a:p>
              <a:pPr algn="ctr"/>
              <a:r>
                <a:rPr lang="en-US" sz="2800" dirty="0" smtClean="0">
                  <a:solidFill>
                    <a:schemeClr val="bg1"/>
                  </a:solidFill>
                </a:rPr>
                <a:t>Repair Material</a:t>
              </a:r>
              <a:endParaRPr lang="en-US" sz="2800" dirty="0">
                <a:solidFill>
                  <a:schemeClr val="bg1"/>
                </a:solidFill>
              </a:endParaRPr>
            </a:p>
          </p:txBody>
        </p:sp>
        <p:sp>
          <p:nvSpPr>
            <p:cNvPr id="21" name="TextBox 20"/>
            <p:cNvSpPr txBox="1"/>
            <p:nvPr/>
          </p:nvSpPr>
          <p:spPr>
            <a:xfrm>
              <a:off x="3397155" y="2811480"/>
              <a:ext cx="1981200" cy="707886"/>
            </a:xfrm>
            <a:prstGeom prst="rect">
              <a:avLst/>
            </a:prstGeom>
            <a:noFill/>
          </p:spPr>
          <p:txBody>
            <a:bodyPr wrap="square" rtlCol="0">
              <a:spAutoFit/>
            </a:bodyPr>
            <a:lstStyle/>
            <a:p>
              <a:pPr algn="ctr"/>
              <a:r>
                <a:rPr lang="en-US" sz="2000" b="1" dirty="0" smtClean="0">
                  <a:solidFill>
                    <a:srgbClr val="FF0000"/>
                  </a:solidFill>
                </a:rPr>
                <a:t>Area that has corroded away!</a:t>
              </a:r>
              <a:endParaRPr lang="en-US" sz="2000" b="1" dirty="0">
                <a:solidFill>
                  <a:srgbClr val="FF0000"/>
                </a:solidFill>
              </a:endParaRPr>
            </a:p>
          </p:txBody>
        </p:sp>
        <p:sp>
          <p:nvSpPr>
            <p:cNvPr id="27" name="TextBox 26"/>
            <p:cNvSpPr txBox="1"/>
            <p:nvPr/>
          </p:nvSpPr>
          <p:spPr>
            <a:xfrm>
              <a:off x="3548734" y="3480116"/>
              <a:ext cx="1873155" cy="369332"/>
            </a:xfrm>
            <a:prstGeom prst="rect">
              <a:avLst/>
            </a:prstGeom>
            <a:noFill/>
          </p:spPr>
          <p:txBody>
            <a:bodyPr wrap="square" rtlCol="0">
              <a:spAutoFit/>
            </a:bodyPr>
            <a:lstStyle/>
            <a:p>
              <a:r>
                <a:rPr lang="en-US" b="1" dirty="0" smtClean="0">
                  <a:solidFill>
                    <a:srgbClr val="FFCCCC"/>
                  </a:solidFill>
                </a:rPr>
                <a:t>No zinc primer</a:t>
              </a:r>
              <a:endParaRPr lang="en-US" b="1" dirty="0">
                <a:solidFill>
                  <a:srgbClr val="FFCCCC"/>
                </a:solidFill>
              </a:endParaRPr>
            </a:p>
          </p:txBody>
        </p:sp>
        <p:sp>
          <p:nvSpPr>
            <p:cNvPr id="29" name="Freeform 28"/>
            <p:cNvSpPr/>
            <p:nvPr/>
          </p:nvSpPr>
          <p:spPr>
            <a:xfrm rot="10800000" flipV="1">
              <a:off x="5742569" y="3374504"/>
              <a:ext cx="3058236" cy="235885"/>
            </a:xfrm>
            <a:custGeom>
              <a:avLst/>
              <a:gdLst>
                <a:gd name="connsiteX0" fmla="*/ 0 w 8177349"/>
                <a:gd name="connsiteY0" fmla="*/ 300446 h 300446"/>
                <a:gd name="connsiteX1" fmla="*/ 104503 w 8177349"/>
                <a:gd name="connsiteY1" fmla="*/ 169817 h 300446"/>
                <a:gd name="connsiteX2" fmla="*/ 169817 w 8177349"/>
                <a:gd name="connsiteY2" fmla="*/ 78377 h 300446"/>
                <a:gd name="connsiteX3" fmla="*/ 235131 w 8177349"/>
                <a:gd name="connsiteY3" fmla="*/ 169817 h 300446"/>
                <a:gd name="connsiteX4" fmla="*/ 274320 w 8177349"/>
                <a:gd name="connsiteY4" fmla="*/ 195943 h 300446"/>
                <a:gd name="connsiteX5" fmla="*/ 326571 w 8177349"/>
                <a:gd name="connsiteY5" fmla="*/ 182880 h 300446"/>
                <a:gd name="connsiteX6" fmla="*/ 365760 w 8177349"/>
                <a:gd name="connsiteY6" fmla="*/ 104503 h 300446"/>
                <a:gd name="connsiteX7" fmla="*/ 404949 w 8177349"/>
                <a:gd name="connsiteY7" fmla="*/ 65314 h 300446"/>
                <a:gd name="connsiteX8" fmla="*/ 457200 w 8177349"/>
                <a:gd name="connsiteY8" fmla="*/ 52252 h 300446"/>
                <a:gd name="connsiteX9" fmla="*/ 509451 w 8177349"/>
                <a:gd name="connsiteY9" fmla="*/ 65314 h 300446"/>
                <a:gd name="connsiteX10" fmla="*/ 574766 w 8177349"/>
                <a:gd name="connsiteY10" fmla="*/ 143692 h 300446"/>
                <a:gd name="connsiteX11" fmla="*/ 587829 w 8177349"/>
                <a:gd name="connsiteY11" fmla="*/ 209006 h 300446"/>
                <a:gd name="connsiteX12" fmla="*/ 692331 w 8177349"/>
                <a:gd name="connsiteY12" fmla="*/ 209006 h 300446"/>
                <a:gd name="connsiteX13" fmla="*/ 718457 w 8177349"/>
                <a:gd name="connsiteY13" fmla="*/ 169817 h 300446"/>
                <a:gd name="connsiteX14" fmla="*/ 731520 w 8177349"/>
                <a:gd name="connsiteY14" fmla="*/ 130629 h 300446"/>
                <a:gd name="connsiteX15" fmla="*/ 809897 w 8177349"/>
                <a:gd name="connsiteY15" fmla="*/ 91440 h 300446"/>
                <a:gd name="connsiteX16" fmla="*/ 836023 w 8177349"/>
                <a:gd name="connsiteY16" fmla="*/ 130629 h 300446"/>
                <a:gd name="connsiteX17" fmla="*/ 849086 w 8177349"/>
                <a:gd name="connsiteY17" fmla="*/ 169817 h 300446"/>
                <a:gd name="connsiteX18" fmla="*/ 927463 w 8177349"/>
                <a:gd name="connsiteY18" fmla="*/ 235132 h 300446"/>
                <a:gd name="connsiteX19" fmla="*/ 979714 w 8177349"/>
                <a:gd name="connsiteY19" fmla="*/ 248194 h 300446"/>
                <a:gd name="connsiteX20" fmla="*/ 1018903 w 8177349"/>
                <a:gd name="connsiteY20" fmla="*/ 235132 h 300446"/>
                <a:gd name="connsiteX21" fmla="*/ 1136469 w 8177349"/>
                <a:gd name="connsiteY21" fmla="*/ 143692 h 300446"/>
                <a:gd name="connsiteX22" fmla="*/ 1214846 w 8177349"/>
                <a:gd name="connsiteY22" fmla="*/ 117566 h 300446"/>
                <a:gd name="connsiteX23" fmla="*/ 1254034 w 8177349"/>
                <a:gd name="connsiteY23" fmla="*/ 169817 h 300446"/>
                <a:gd name="connsiteX24" fmla="*/ 1280160 w 8177349"/>
                <a:gd name="connsiteY24" fmla="*/ 209006 h 300446"/>
                <a:gd name="connsiteX25" fmla="*/ 1319349 w 8177349"/>
                <a:gd name="connsiteY25" fmla="*/ 235132 h 300446"/>
                <a:gd name="connsiteX26" fmla="*/ 1358537 w 8177349"/>
                <a:gd name="connsiteY26" fmla="*/ 222069 h 300446"/>
                <a:gd name="connsiteX27" fmla="*/ 1371600 w 8177349"/>
                <a:gd name="connsiteY27" fmla="*/ 182880 h 300446"/>
                <a:gd name="connsiteX28" fmla="*/ 1397726 w 8177349"/>
                <a:gd name="connsiteY28" fmla="*/ 143692 h 300446"/>
                <a:gd name="connsiteX29" fmla="*/ 1463040 w 8177349"/>
                <a:gd name="connsiteY29" fmla="*/ 52252 h 300446"/>
                <a:gd name="connsiteX30" fmla="*/ 1541417 w 8177349"/>
                <a:gd name="connsiteY30" fmla="*/ 39189 h 300446"/>
                <a:gd name="connsiteX31" fmla="*/ 1632857 w 8177349"/>
                <a:gd name="connsiteY31" fmla="*/ 52252 h 300446"/>
                <a:gd name="connsiteX32" fmla="*/ 1658983 w 8177349"/>
                <a:gd name="connsiteY32" fmla="*/ 209006 h 300446"/>
                <a:gd name="connsiteX33" fmla="*/ 1698171 w 8177349"/>
                <a:gd name="connsiteY33" fmla="*/ 222069 h 300446"/>
                <a:gd name="connsiteX34" fmla="*/ 1750423 w 8177349"/>
                <a:gd name="connsiteY34" fmla="*/ 209006 h 300446"/>
                <a:gd name="connsiteX35" fmla="*/ 1763486 w 8177349"/>
                <a:gd name="connsiteY35" fmla="*/ 169817 h 300446"/>
                <a:gd name="connsiteX36" fmla="*/ 1789611 w 8177349"/>
                <a:gd name="connsiteY36" fmla="*/ 117566 h 300446"/>
                <a:gd name="connsiteX37" fmla="*/ 1828800 w 8177349"/>
                <a:gd name="connsiteY37" fmla="*/ 39189 h 300446"/>
                <a:gd name="connsiteX38" fmla="*/ 1907177 w 8177349"/>
                <a:gd name="connsiteY38" fmla="*/ 117566 h 300446"/>
                <a:gd name="connsiteX39" fmla="*/ 1933303 w 8177349"/>
                <a:gd name="connsiteY39" fmla="*/ 195943 h 300446"/>
                <a:gd name="connsiteX40" fmla="*/ 1972491 w 8177349"/>
                <a:gd name="connsiteY40" fmla="*/ 222069 h 300446"/>
                <a:gd name="connsiteX41" fmla="*/ 2024743 w 8177349"/>
                <a:gd name="connsiteY41" fmla="*/ 209006 h 300446"/>
                <a:gd name="connsiteX42" fmla="*/ 2103120 w 8177349"/>
                <a:gd name="connsiteY42" fmla="*/ 143692 h 300446"/>
                <a:gd name="connsiteX43" fmla="*/ 2142309 w 8177349"/>
                <a:gd name="connsiteY43" fmla="*/ 130629 h 300446"/>
                <a:gd name="connsiteX44" fmla="*/ 2181497 w 8177349"/>
                <a:gd name="connsiteY44" fmla="*/ 222069 h 300446"/>
                <a:gd name="connsiteX45" fmla="*/ 2233749 w 8177349"/>
                <a:gd name="connsiteY45" fmla="*/ 235132 h 300446"/>
                <a:gd name="connsiteX46" fmla="*/ 2286000 w 8177349"/>
                <a:gd name="connsiteY46" fmla="*/ 182880 h 300446"/>
                <a:gd name="connsiteX47" fmla="*/ 2364377 w 8177349"/>
                <a:gd name="connsiteY47" fmla="*/ 143692 h 300446"/>
                <a:gd name="connsiteX48" fmla="*/ 2403566 w 8177349"/>
                <a:gd name="connsiteY48" fmla="*/ 169817 h 300446"/>
                <a:gd name="connsiteX49" fmla="*/ 2442754 w 8177349"/>
                <a:gd name="connsiteY49" fmla="*/ 209006 h 300446"/>
                <a:gd name="connsiteX50" fmla="*/ 2481943 w 8177349"/>
                <a:gd name="connsiteY50" fmla="*/ 222069 h 300446"/>
                <a:gd name="connsiteX51" fmla="*/ 2495006 w 8177349"/>
                <a:gd name="connsiteY51" fmla="*/ 261257 h 300446"/>
                <a:gd name="connsiteX52" fmla="*/ 2547257 w 8177349"/>
                <a:gd name="connsiteY52" fmla="*/ 248194 h 300446"/>
                <a:gd name="connsiteX53" fmla="*/ 2625634 w 8177349"/>
                <a:gd name="connsiteY53" fmla="*/ 195943 h 300446"/>
                <a:gd name="connsiteX54" fmla="*/ 2677886 w 8177349"/>
                <a:gd name="connsiteY54" fmla="*/ 209006 h 300446"/>
                <a:gd name="connsiteX55" fmla="*/ 2704011 w 8177349"/>
                <a:gd name="connsiteY55" fmla="*/ 248194 h 300446"/>
                <a:gd name="connsiteX56" fmla="*/ 2743200 w 8177349"/>
                <a:gd name="connsiteY56" fmla="*/ 274320 h 300446"/>
                <a:gd name="connsiteX57" fmla="*/ 2808514 w 8177349"/>
                <a:gd name="connsiteY57" fmla="*/ 209006 h 300446"/>
                <a:gd name="connsiteX58" fmla="*/ 2821577 w 8177349"/>
                <a:gd name="connsiteY58" fmla="*/ 169817 h 300446"/>
                <a:gd name="connsiteX59" fmla="*/ 2873829 w 8177349"/>
                <a:gd name="connsiteY59" fmla="*/ 91440 h 300446"/>
                <a:gd name="connsiteX60" fmla="*/ 2952206 w 8177349"/>
                <a:gd name="connsiteY60" fmla="*/ 156754 h 300446"/>
                <a:gd name="connsiteX61" fmla="*/ 3004457 w 8177349"/>
                <a:gd name="connsiteY61" fmla="*/ 222069 h 300446"/>
                <a:gd name="connsiteX62" fmla="*/ 3043646 w 8177349"/>
                <a:gd name="connsiteY62" fmla="*/ 195943 h 300446"/>
                <a:gd name="connsiteX63" fmla="*/ 3095897 w 8177349"/>
                <a:gd name="connsiteY63" fmla="*/ 117566 h 300446"/>
                <a:gd name="connsiteX64" fmla="*/ 3161211 w 8177349"/>
                <a:gd name="connsiteY64" fmla="*/ 182880 h 300446"/>
                <a:gd name="connsiteX65" fmla="*/ 3200400 w 8177349"/>
                <a:gd name="connsiteY65" fmla="*/ 209006 h 300446"/>
                <a:gd name="connsiteX66" fmla="*/ 3226526 w 8177349"/>
                <a:gd name="connsiteY66" fmla="*/ 248194 h 300446"/>
                <a:gd name="connsiteX67" fmla="*/ 3278777 w 8177349"/>
                <a:gd name="connsiteY67" fmla="*/ 235132 h 300446"/>
                <a:gd name="connsiteX68" fmla="*/ 3357154 w 8177349"/>
                <a:gd name="connsiteY68" fmla="*/ 169817 h 300446"/>
                <a:gd name="connsiteX69" fmla="*/ 3396343 w 8177349"/>
                <a:gd name="connsiteY69" fmla="*/ 156754 h 300446"/>
                <a:gd name="connsiteX70" fmla="*/ 3540034 w 8177349"/>
                <a:gd name="connsiteY70" fmla="*/ 195943 h 300446"/>
                <a:gd name="connsiteX71" fmla="*/ 3592286 w 8177349"/>
                <a:gd name="connsiteY71" fmla="*/ 143692 h 300446"/>
                <a:gd name="connsiteX72" fmla="*/ 3631474 w 8177349"/>
                <a:gd name="connsiteY72" fmla="*/ 117566 h 300446"/>
                <a:gd name="connsiteX73" fmla="*/ 3683726 w 8177349"/>
                <a:gd name="connsiteY73" fmla="*/ 65314 h 300446"/>
                <a:gd name="connsiteX74" fmla="*/ 3762103 w 8177349"/>
                <a:gd name="connsiteY74" fmla="*/ 143692 h 300446"/>
                <a:gd name="connsiteX75" fmla="*/ 3827417 w 8177349"/>
                <a:gd name="connsiteY75" fmla="*/ 209006 h 300446"/>
                <a:gd name="connsiteX76" fmla="*/ 3905794 w 8177349"/>
                <a:gd name="connsiteY76" fmla="*/ 156754 h 300446"/>
                <a:gd name="connsiteX77" fmla="*/ 3944983 w 8177349"/>
                <a:gd name="connsiteY77" fmla="*/ 130629 h 300446"/>
                <a:gd name="connsiteX78" fmla="*/ 4010297 w 8177349"/>
                <a:gd name="connsiteY78" fmla="*/ 143692 h 300446"/>
                <a:gd name="connsiteX79" fmla="*/ 4049486 w 8177349"/>
                <a:gd name="connsiteY79" fmla="*/ 222069 h 300446"/>
                <a:gd name="connsiteX80" fmla="*/ 4127863 w 8177349"/>
                <a:gd name="connsiteY80" fmla="*/ 261257 h 300446"/>
                <a:gd name="connsiteX81" fmla="*/ 4180114 w 8177349"/>
                <a:gd name="connsiteY81" fmla="*/ 235132 h 300446"/>
                <a:gd name="connsiteX82" fmla="*/ 4206240 w 8177349"/>
                <a:gd name="connsiteY82" fmla="*/ 182880 h 300446"/>
                <a:gd name="connsiteX83" fmla="*/ 4232366 w 8177349"/>
                <a:gd name="connsiteY83" fmla="*/ 143692 h 300446"/>
                <a:gd name="connsiteX84" fmla="*/ 4245429 w 8177349"/>
                <a:gd name="connsiteY84" fmla="*/ 104503 h 300446"/>
                <a:gd name="connsiteX85" fmla="*/ 4284617 w 8177349"/>
                <a:gd name="connsiteY85" fmla="*/ 117566 h 300446"/>
                <a:gd name="connsiteX86" fmla="*/ 4376057 w 8177349"/>
                <a:gd name="connsiteY86" fmla="*/ 222069 h 300446"/>
                <a:gd name="connsiteX87" fmla="*/ 4428309 w 8177349"/>
                <a:gd name="connsiteY87" fmla="*/ 209006 h 300446"/>
                <a:gd name="connsiteX88" fmla="*/ 4467497 w 8177349"/>
                <a:gd name="connsiteY88" fmla="*/ 182880 h 300446"/>
                <a:gd name="connsiteX89" fmla="*/ 4585063 w 8177349"/>
                <a:gd name="connsiteY89" fmla="*/ 209006 h 300446"/>
                <a:gd name="connsiteX90" fmla="*/ 4624251 w 8177349"/>
                <a:gd name="connsiteY90" fmla="*/ 195943 h 300446"/>
                <a:gd name="connsiteX91" fmla="*/ 4663440 w 8177349"/>
                <a:gd name="connsiteY91" fmla="*/ 104503 h 300446"/>
                <a:gd name="connsiteX92" fmla="*/ 4689566 w 8177349"/>
                <a:gd name="connsiteY92" fmla="*/ 26126 h 300446"/>
                <a:gd name="connsiteX93" fmla="*/ 4728754 w 8177349"/>
                <a:gd name="connsiteY93" fmla="*/ 0 h 300446"/>
                <a:gd name="connsiteX94" fmla="*/ 4767943 w 8177349"/>
                <a:gd name="connsiteY94" fmla="*/ 39189 h 300446"/>
                <a:gd name="connsiteX95" fmla="*/ 4781006 w 8177349"/>
                <a:gd name="connsiteY95" fmla="*/ 78377 h 300446"/>
                <a:gd name="connsiteX96" fmla="*/ 4859383 w 8177349"/>
                <a:gd name="connsiteY96" fmla="*/ 117566 h 300446"/>
                <a:gd name="connsiteX97" fmla="*/ 4937760 w 8177349"/>
                <a:gd name="connsiteY97" fmla="*/ 91440 h 300446"/>
                <a:gd name="connsiteX98" fmla="*/ 4976949 w 8177349"/>
                <a:gd name="connsiteY98" fmla="*/ 78377 h 300446"/>
                <a:gd name="connsiteX99" fmla="*/ 5068389 w 8177349"/>
                <a:gd name="connsiteY99" fmla="*/ 130629 h 300446"/>
                <a:gd name="connsiteX100" fmla="*/ 5094514 w 8177349"/>
                <a:gd name="connsiteY100" fmla="*/ 169817 h 300446"/>
                <a:gd name="connsiteX101" fmla="*/ 5133703 w 8177349"/>
                <a:gd name="connsiteY101" fmla="*/ 143692 h 300446"/>
                <a:gd name="connsiteX102" fmla="*/ 5212080 w 8177349"/>
                <a:gd name="connsiteY102" fmla="*/ 78377 h 300446"/>
                <a:gd name="connsiteX103" fmla="*/ 5290457 w 8177349"/>
                <a:gd name="connsiteY103" fmla="*/ 130629 h 300446"/>
                <a:gd name="connsiteX104" fmla="*/ 5381897 w 8177349"/>
                <a:gd name="connsiteY104" fmla="*/ 195943 h 300446"/>
                <a:gd name="connsiteX105" fmla="*/ 5421086 w 8177349"/>
                <a:gd name="connsiteY105" fmla="*/ 182880 h 300446"/>
                <a:gd name="connsiteX106" fmla="*/ 5434149 w 8177349"/>
                <a:gd name="connsiteY106" fmla="*/ 143692 h 300446"/>
                <a:gd name="connsiteX107" fmla="*/ 5460274 w 8177349"/>
                <a:gd name="connsiteY107" fmla="*/ 104503 h 300446"/>
                <a:gd name="connsiteX108" fmla="*/ 5538651 w 8177349"/>
                <a:gd name="connsiteY108" fmla="*/ 195943 h 300446"/>
                <a:gd name="connsiteX109" fmla="*/ 5577840 w 8177349"/>
                <a:gd name="connsiteY109" fmla="*/ 209006 h 300446"/>
                <a:gd name="connsiteX110" fmla="*/ 5630091 w 8177349"/>
                <a:gd name="connsiteY110" fmla="*/ 117566 h 300446"/>
                <a:gd name="connsiteX111" fmla="*/ 5669280 w 8177349"/>
                <a:gd name="connsiteY111" fmla="*/ 104503 h 300446"/>
                <a:gd name="connsiteX112" fmla="*/ 5721531 w 8177349"/>
                <a:gd name="connsiteY112" fmla="*/ 117566 h 300446"/>
                <a:gd name="connsiteX113" fmla="*/ 5799909 w 8177349"/>
                <a:gd name="connsiteY113" fmla="*/ 195943 h 300446"/>
                <a:gd name="connsiteX114" fmla="*/ 5839097 w 8177349"/>
                <a:gd name="connsiteY114" fmla="*/ 222069 h 300446"/>
                <a:gd name="connsiteX115" fmla="*/ 5930537 w 8177349"/>
                <a:gd name="connsiteY115" fmla="*/ 156754 h 300446"/>
                <a:gd name="connsiteX116" fmla="*/ 5982789 w 8177349"/>
                <a:gd name="connsiteY116" fmla="*/ 78377 h 300446"/>
                <a:gd name="connsiteX117" fmla="*/ 6021977 w 8177349"/>
                <a:gd name="connsiteY117" fmla="*/ 104503 h 300446"/>
                <a:gd name="connsiteX118" fmla="*/ 6048103 w 8177349"/>
                <a:gd name="connsiteY118" fmla="*/ 143692 h 300446"/>
                <a:gd name="connsiteX119" fmla="*/ 6165669 w 8177349"/>
                <a:gd name="connsiteY119" fmla="*/ 209006 h 300446"/>
                <a:gd name="connsiteX120" fmla="*/ 6257109 w 8177349"/>
                <a:gd name="connsiteY120" fmla="*/ 104503 h 300446"/>
                <a:gd name="connsiteX121" fmla="*/ 6322423 w 8177349"/>
                <a:gd name="connsiteY121" fmla="*/ 156754 h 300446"/>
                <a:gd name="connsiteX122" fmla="*/ 6361611 w 8177349"/>
                <a:gd name="connsiteY122" fmla="*/ 143692 h 300446"/>
                <a:gd name="connsiteX123" fmla="*/ 6400800 w 8177349"/>
                <a:gd name="connsiteY123" fmla="*/ 91440 h 300446"/>
                <a:gd name="connsiteX124" fmla="*/ 6426926 w 8177349"/>
                <a:gd name="connsiteY124" fmla="*/ 52252 h 300446"/>
                <a:gd name="connsiteX125" fmla="*/ 6479177 w 8177349"/>
                <a:gd name="connsiteY125" fmla="*/ 65314 h 300446"/>
                <a:gd name="connsiteX126" fmla="*/ 6557554 w 8177349"/>
                <a:gd name="connsiteY126" fmla="*/ 130629 h 300446"/>
                <a:gd name="connsiteX127" fmla="*/ 6596743 w 8177349"/>
                <a:gd name="connsiteY127" fmla="*/ 143692 h 300446"/>
                <a:gd name="connsiteX128" fmla="*/ 6714309 w 8177349"/>
                <a:gd name="connsiteY128" fmla="*/ 130629 h 300446"/>
                <a:gd name="connsiteX129" fmla="*/ 6740434 w 8177349"/>
                <a:gd name="connsiteY129" fmla="*/ 169817 h 300446"/>
                <a:gd name="connsiteX130" fmla="*/ 6779623 w 8177349"/>
                <a:gd name="connsiteY130" fmla="*/ 182880 h 300446"/>
                <a:gd name="connsiteX131" fmla="*/ 6844937 w 8177349"/>
                <a:gd name="connsiteY131" fmla="*/ 104503 h 300446"/>
                <a:gd name="connsiteX132" fmla="*/ 6884126 w 8177349"/>
                <a:gd name="connsiteY132" fmla="*/ 91440 h 300446"/>
                <a:gd name="connsiteX133" fmla="*/ 6923314 w 8177349"/>
                <a:gd name="connsiteY133" fmla="*/ 117566 h 300446"/>
                <a:gd name="connsiteX134" fmla="*/ 6949440 w 8177349"/>
                <a:gd name="connsiteY134" fmla="*/ 156754 h 300446"/>
                <a:gd name="connsiteX135" fmla="*/ 6988629 w 8177349"/>
                <a:gd name="connsiteY135" fmla="*/ 169817 h 300446"/>
                <a:gd name="connsiteX136" fmla="*/ 7067006 w 8177349"/>
                <a:gd name="connsiteY136" fmla="*/ 222069 h 300446"/>
                <a:gd name="connsiteX137" fmla="*/ 7106194 w 8177349"/>
                <a:gd name="connsiteY137" fmla="*/ 195943 h 300446"/>
                <a:gd name="connsiteX138" fmla="*/ 7132320 w 8177349"/>
                <a:gd name="connsiteY138" fmla="*/ 143692 h 300446"/>
                <a:gd name="connsiteX139" fmla="*/ 7145383 w 8177349"/>
                <a:gd name="connsiteY139" fmla="*/ 104503 h 300446"/>
                <a:gd name="connsiteX140" fmla="*/ 7197634 w 8177349"/>
                <a:gd name="connsiteY140" fmla="*/ 117566 h 300446"/>
                <a:gd name="connsiteX141" fmla="*/ 7236823 w 8177349"/>
                <a:gd name="connsiteY141" fmla="*/ 143692 h 300446"/>
                <a:gd name="connsiteX142" fmla="*/ 7289074 w 8177349"/>
                <a:gd name="connsiteY142" fmla="*/ 195943 h 300446"/>
                <a:gd name="connsiteX143" fmla="*/ 7315200 w 8177349"/>
                <a:gd name="connsiteY143" fmla="*/ 156754 h 300446"/>
                <a:gd name="connsiteX144" fmla="*/ 7393577 w 8177349"/>
                <a:gd name="connsiteY144" fmla="*/ 78377 h 300446"/>
                <a:gd name="connsiteX145" fmla="*/ 7445829 w 8177349"/>
                <a:gd name="connsiteY145" fmla="*/ 130629 h 300446"/>
                <a:gd name="connsiteX146" fmla="*/ 7524206 w 8177349"/>
                <a:gd name="connsiteY146" fmla="*/ 195943 h 300446"/>
                <a:gd name="connsiteX147" fmla="*/ 7602583 w 8177349"/>
                <a:gd name="connsiteY147" fmla="*/ 182880 h 300446"/>
                <a:gd name="connsiteX148" fmla="*/ 7680960 w 8177349"/>
                <a:gd name="connsiteY148" fmla="*/ 117566 h 300446"/>
                <a:gd name="connsiteX149" fmla="*/ 7746274 w 8177349"/>
                <a:gd name="connsiteY149" fmla="*/ 130629 h 300446"/>
                <a:gd name="connsiteX150" fmla="*/ 7772400 w 8177349"/>
                <a:gd name="connsiteY150" fmla="*/ 169817 h 300446"/>
                <a:gd name="connsiteX151" fmla="*/ 7785463 w 8177349"/>
                <a:gd name="connsiteY151" fmla="*/ 130629 h 300446"/>
                <a:gd name="connsiteX152" fmla="*/ 7798526 w 8177349"/>
                <a:gd name="connsiteY152" fmla="*/ 78377 h 300446"/>
                <a:gd name="connsiteX153" fmla="*/ 7837714 w 8177349"/>
                <a:gd name="connsiteY153" fmla="*/ 117566 h 300446"/>
                <a:gd name="connsiteX154" fmla="*/ 7863840 w 8177349"/>
                <a:gd name="connsiteY154" fmla="*/ 156754 h 300446"/>
                <a:gd name="connsiteX155" fmla="*/ 7903029 w 8177349"/>
                <a:gd name="connsiteY155" fmla="*/ 182880 h 300446"/>
                <a:gd name="connsiteX156" fmla="*/ 7929154 w 8177349"/>
                <a:gd name="connsiteY156" fmla="*/ 222069 h 300446"/>
                <a:gd name="connsiteX157" fmla="*/ 7994469 w 8177349"/>
                <a:gd name="connsiteY157" fmla="*/ 235132 h 300446"/>
                <a:gd name="connsiteX158" fmla="*/ 8033657 w 8177349"/>
                <a:gd name="connsiteY158" fmla="*/ 248194 h 300446"/>
                <a:gd name="connsiteX159" fmla="*/ 8098971 w 8177349"/>
                <a:gd name="connsiteY159" fmla="*/ 261257 h 300446"/>
                <a:gd name="connsiteX160" fmla="*/ 8177349 w 8177349"/>
                <a:gd name="connsiteY160" fmla="*/ 287383 h 3004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Lst>
              <a:rect l="l" t="t" r="r" b="b"/>
              <a:pathLst>
                <a:path w="8177349" h="300446">
                  <a:moveTo>
                    <a:pt x="0" y="300446"/>
                  </a:moveTo>
                  <a:cubicBezTo>
                    <a:pt x="73635" y="182630"/>
                    <a:pt x="31135" y="218729"/>
                    <a:pt x="104503" y="169817"/>
                  </a:cubicBezTo>
                  <a:cubicBezTo>
                    <a:pt x="134983" y="78377"/>
                    <a:pt x="104503" y="100149"/>
                    <a:pt x="169817" y="78377"/>
                  </a:cubicBezTo>
                  <a:cubicBezTo>
                    <a:pt x="235132" y="100149"/>
                    <a:pt x="204652" y="78377"/>
                    <a:pt x="235131" y="169817"/>
                  </a:cubicBezTo>
                  <a:cubicBezTo>
                    <a:pt x="240096" y="184711"/>
                    <a:pt x="261257" y="187234"/>
                    <a:pt x="274320" y="195943"/>
                  </a:cubicBezTo>
                  <a:cubicBezTo>
                    <a:pt x="291737" y="191589"/>
                    <a:pt x="311633" y="192839"/>
                    <a:pt x="326571" y="182880"/>
                  </a:cubicBezTo>
                  <a:cubicBezTo>
                    <a:pt x="363570" y="158214"/>
                    <a:pt x="344895" y="135800"/>
                    <a:pt x="365760" y="104503"/>
                  </a:cubicBezTo>
                  <a:cubicBezTo>
                    <a:pt x="376007" y="89132"/>
                    <a:pt x="388909" y="74480"/>
                    <a:pt x="404949" y="65314"/>
                  </a:cubicBezTo>
                  <a:cubicBezTo>
                    <a:pt x="420537" y="56407"/>
                    <a:pt x="439783" y="56606"/>
                    <a:pt x="457200" y="52252"/>
                  </a:cubicBezTo>
                  <a:cubicBezTo>
                    <a:pt x="474617" y="56606"/>
                    <a:pt x="493863" y="56407"/>
                    <a:pt x="509451" y="65314"/>
                  </a:cubicBezTo>
                  <a:cubicBezTo>
                    <a:pt x="536530" y="80788"/>
                    <a:pt x="558118" y="118720"/>
                    <a:pt x="574766" y="143692"/>
                  </a:cubicBezTo>
                  <a:cubicBezTo>
                    <a:pt x="579120" y="165463"/>
                    <a:pt x="575513" y="190532"/>
                    <a:pt x="587829" y="209006"/>
                  </a:cubicBezTo>
                  <a:cubicBezTo>
                    <a:pt x="606732" y="237360"/>
                    <a:pt x="680188" y="211435"/>
                    <a:pt x="692331" y="209006"/>
                  </a:cubicBezTo>
                  <a:cubicBezTo>
                    <a:pt x="701040" y="195943"/>
                    <a:pt x="711436" y="183859"/>
                    <a:pt x="718457" y="169817"/>
                  </a:cubicBezTo>
                  <a:cubicBezTo>
                    <a:pt x="724615" y="157501"/>
                    <a:pt x="722918" y="141381"/>
                    <a:pt x="731520" y="130629"/>
                  </a:cubicBezTo>
                  <a:cubicBezTo>
                    <a:pt x="749937" y="107608"/>
                    <a:pt x="784081" y="100046"/>
                    <a:pt x="809897" y="91440"/>
                  </a:cubicBezTo>
                  <a:cubicBezTo>
                    <a:pt x="818606" y="104503"/>
                    <a:pt x="829002" y="116587"/>
                    <a:pt x="836023" y="130629"/>
                  </a:cubicBezTo>
                  <a:cubicBezTo>
                    <a:pt x="842181" y="142945"/>
                    <a:pt x="841448" y="158360"/>
                    <a:pt x="849086" y="169817"/>
                  </a:cubicBezTo>
                  <a:cubicBezTo>
                    <a:pt x="861641" y="188650"/>
                    <a:pt x="904971" y="225493"/>
                    <a:pt x="927463" y="235132"/>
                  </a:cubicBezTo>
                  <a:cubicBezTo>
                    <a:pt x="943964" y="242204"/>
                    <a:pt x="962297" y="243840"/>
                    <a:pt x="979714" y="248194"/>
                  </a:cubicBezTo>
                  <a:cubicBezTo>
                    <a:pt x="992777" y="243840"/>
                    <a:pt x="1007446" y="242770"/>
                    <a:pt x="1018903" y="235132"/>
                  </a:cubicBezTo>
                  <a:cubicBezTo>
                    <a:pt x="1086536" y="190044"/>
                    <a:pt x="1032110" y="178479"/>
                    <a:pt x="1136469" y="143692"/>
                  </a:cubicBezTo>
                  <a:lnTo>
                    <a:pt x="1214846" y="117566"/>
                  </a:lnTo>
                  <a:cubicBezTo>
                    <a:pt x="1227909" y="134983"/>
                    <a:pt x="1241380" y="152101"/>
                    <a:pt x="1254034" y="169817"/>
                  </a:cubicBezTo>
                  <a:cubicBezTo>
                    <a:pt x="1263159" y="182592"/>
                    <a:pt x="1269059" y="197905"/>
                    <a:pt x="1280160" y="209006"/>
                  </a:cubicBezTo>
                  <a:cubicBezTo>
                    <a:pt x="1291261" y="220107"/>
                    <a:pt x="1306286" y="226423"/>
                    <a:pt x="1319349" y="235132"/>
                  </a:cubicBezTo>
                  <a:cubicBezTo>
                    <a:pt x="1332412" y="230778"/>
                    <a:pt x="1348801" y="231805"/>
                    <a:pt x="1358537" y="222069"/>
                  </a:cubicBezTo>
                  <a:cubicBezTo>
                    <a:pt x="1368273" y="212332"/>
                    <a:pt x="1365442" y="195196"/>
                    <a:pt x="1371600" y="182880"/>
                  </a:cubicBezTo>
                  <a:cubicBezTo>
                    <a:pt x="1378621" y="168838"/>
                    <a:pt x="1389017" y="156755"/>
                    <a:pt x="1397726" y="143692"/>
                  </a:cubicBezTo>
                  <a:cubicBezTo>
                    <a:pt x="1422981" y="67924"/>
                    <a:pt x="1400337" y="66186"/>
                    <a:pt x="1463040" y="52252"/>
                  </a:cubicBezTo>
                  <a:cubicBezTo>
                    <a:pt x="1488895" y="46507"/>
                    <a:pt x="1515291" y="43543"/>
                    <a:pt x="1541417" y="39189"/>
                  </a:cubicBezTo>
                  <a:lnTo>
                    <a:pt x="1632857" y="52252"/>
                  </a:lnTo>
                  <a:cubicBezTo>
                    <a:pt x="1735392" y="167603"/>
                    <a:pt x="1592787" y="126259"/>
                    <a:pt x="1658983" y="209006"/>
                  </a:cubicBezTo>
                  <a:cubicBezTo>
                    <a:pt x="1667585" y="219758"/>
                    <a:pt x="1685108" y="217715"/>
                    <a:pt x="1698171" y="222069"/>
                  </a:cubicBezTo>
                  <a:cubicBezTo>
                    <a:pt x="1715588" y="217715"/>
                    <a:pt x="1736404" y="220221"/>
                    <a:pt x="1750423" y="209006"/>
                  </a:cubicBezTo>
                  <a:cubicBezTo>
                    <a:pt x="1761175" y="200404"/>
                    <a:pt x="1758062" y="182473"/>
                    <a:pt x="1763486" y="169817"/>
                  </a:cubicBezTo>
                  <a:cubicBezTo>
                    <a:pt x="1771157" y="151919"/>
                    <a:pt x="1781940" y="135464"/>
                    <a:pt x="1789611" y="117566"/>
                  </a:cubicBezTo>
                  <a:cubicBezTo>
                    <a:pt x="1822059" y="41854"/>
                    <a:pt x="1778595" y="114495"/>
                    <a:pt x="1828800" y="39189"/>
                  </a:cubicBezTo>
                  <a:lnTo>
                    <a:pt x="1907177" y="117566"/>
                  </a:lnTo>
                  <a:cubicBezTo>
                    <a:pt x="1926650" y="137039"/>
                    <a:pt x="1910389" y="180667"/>
                    <a:pt x="1933303" y="195943"/>
                  </a:cubicBezTo>
                  <a:lnTo>
                    <a:pt x="1972491" y="222069"/>
                  </a:lnTo>
                  <a:cubicBezTo>
                    <a:pt x="1989908" y="217715"/>
                    <a:pt x="2008241" y="216078"/>
                    <a:pt x="2024743" y="209006"/>
                  </a:cubicBezTo>
                  <a:cubicBezTo>
                    <a:pt x="2084572" y="183365"/>
                    <a:pt x="2046628" y="181352"/>
                    <a:pt x="2103120" y="143692"/>
                  </a:cubicBezTo>
                  <a:cubicBezTo>
                    <a:pt x="2114577" y="136054"/>
                    <a:pt x="2129246" y="134983"/>
                    <a:pt x="2142309" y="130629"/>
                  </a:cubicBezTo>
                  <a:cubicBezTo>
                    <a:pt x="2148863" y="156848"/>
                    <a:pt x="2154433" y="204026"/>
                    <a:pt x="2181497" y="222069"/>
                  </a:cubicBezTo>
                  <a:cubicBezTo>
                    <a:pt x="2196435" y="232028"/>
                    <a:pt x="2216332" y="230778"/>
                    <a:pt x="2233749" y="235132"/>
                  </a:cubicBezTo>
                  <a:cubicBezTo>
                    <a:pt x="2319251" y="206631"/>
                    <a:pt x="2235331" y="246216"/>
                    <a:pt x="2286000" y="182880"/>
                  </a:cubicBezTo>
                  <a:cubicBezTo>
                    <a:pt x="2304417" y="159858"/>
                    <a:pt x="2338560" y="152297"/>
                    <a:pt x="2364377" y="143692"/>
                  </a:cubicBezTo>
                  <a:cubicBezTo>
                    <a:pt x="2377440" y="152400"/>
                    <a:pt x="2391505" y="159766"/>
                    <a:pt x="2403566" y="169817"/>
                  </a:cubicBezTo>
                  <a:cubicBezTo>
                    <a:pt x="2417758" y="181644"/>
                    <a:pt x="2427383" y="198759"/>
                    <a:pt x="2442754" y="209006"/>
                  </a:cubicBezTo>
                  <a:cubicBezTo>
                    <a:pt x="2454211" y="216644"/>
                    <a:pt x="2468880" y="217715"/>
                    <a:pt x="2481943" y="222069"/>
                  </a:cubicBezTo>
                  <a:cubicBezTo>
                    <a:pt x="2486297" y="235132"/>
                    <a:pt x="2482221" y="256143"/>
                    <a:pt x="2495006" y="261257"/>
                  </a:cubicBezTo>
                  <a:cubicBezTo>
                    <a:pt x="2511675" y="267924"/>
                    <a:pt x="2531199" y="256223"/>
                    <a:pt x="2547257" y="248194"/>
                  </a:cubicBezTo>
                  <a:cubicBezTo>
                    <a:pt x="2575341" y="234152"/>
                    <a:pt x="2625634" y="195943"/>
                    <a:pt x="2625634" y="195943"/>
                  </a:cubicBezTo>
                  <a:cubicBezTo>
                    <a:pt x="2643051" y="200297"/>
                    <a:pt x="2662948" y="199047"/>
                    <a:pt x="2677886" y="209006"/>
                  </a:cubicBezTo>
                  <a:cubicBezTo>
                    <a:pt x="2690949" y="217714"/>
                    <a:pt x="2692910" y="237093"/>
                    <a:pt x="2704011" y="248194"/>
                  </a:cubicBezTo>
                  <a:cubicBezTo>
                    <a:pt x="2715112" y="259295"/>
                    <a:pt x="2730137" y="265611"/>
                    <a:pt x="2743200" y="274320"/>
                  </a:cubicBezTo>
                  <a:cubicBezTo>
                    <a:pt x="2782389" y="248194"/>
                    <a:pt x="2786743" y="252549"/>
                    <a:pt x="2808514" y="209006"/>
                  </a:cubicBezTo>
                  <a:cubicBezTo>
                    <a:pt x="2814672" y="196690"/>
                    <a:pt x="2814890" y="181854"/>
                    <a:pt x="2821577" y="169817"/>
                  </a:cubicBezTo>
                  <a:cubicBezTo>
                    <a:pt x="2836826" y="142369"/>
                    <a:pt x="2873829" y="91440"/>
                    <a:pt x="2873829" y="91440"/>
                  </a:cubicBezTo>
                  <a:cubicBezTo>
                    <a:pt x="2902743" y="110717"/>
                    <a:pt x="2932092" y="126583"/>
                    <a:pt x="2952206" y="156754"/>
                  </a:cubicBezTo>
                  <a:cubicBezTo>
                    <a:pt x="3002685" y="232472"/>
                    <a:pt x="2916812" y="163638"/>
                    <a:pt x="3004457" y="222069"/>
                  </a:cubicBezTo>
                  <a:cubicBezTo>
                    <a:pt x="3017520" y="213360"/>
                    <a:pt x="3033308" y="207758"/>
                    <a:pt x="3043646" y="195943"/>
                  </a:cubicBezTo>
                  <a:cubicBezTo>
                    <a:pt x="3064322" y="172313"/>
                    <a:pt x="3095897" y="117566"/>
                    <a:pt x="3095897" y="117566"/>
                  </a:cubicBezTo>
                  <a:cubicBezTo>
                    <a:pt x="3200403" y="187236"/>
                    <a:pt x="3074125" y="95794"/>
                    <a:pt x="3161211" y="182880"/>
                  </a:cubicBezTo>
                  <a:cubicBezTo>
                    <a:pt x="3172312" y="193981"/>
                    <a:pt x="3187337" y="200297"/>
                    <a:pt x="3200400" y="209006"/>
                  </a:cubicBezTo>
                  <a:cubicBezTo>
                    <a:pt x="3209109" y="222069"/>
                    <a:pt x="3211632" y="243229"/>
                    <a:pt x="3226526" y="248194"/>
                  </a:cubicBezTo>
                  <a:cubicBezTo>
                    <a:pt x="3243558" y="253871"/>
                    <a:pt x="3262276" y="242204"/>
                    <a:pt x="3278777" y="235132"/>
                  </a:cubicBezTo>
                  <a:cubicBezTo>
                    <a:pt x="3338612" y="209489"/>
                    <a:pt x="3300658" y="207481"/>
                    <a:pt x="3357154" y="169817"/>
                  </a:cubicBezTo>
                  <a:cubicBezTo>
                    <a:pt x="3368611" y="162179"/>
                    <a:pt x="3383280" y="161108"/>
                    <a:pt x="3396343" y="156754"/>
                  </a:cubicBezTo>
                  <a:cubicBezTo>
                    <a:pt x="3493194" y="221322"/>
                    <a:pt x="3443931" y="215164"/>
                    <a:pt x="3540034" y="195943"/>
                  </a:cubicBezTo>
                  <a:cubicBezTo>
                    <a:pt x="3557451" y="178526"/>
                    <a:pt x="3573584" y="159722"/>
                    <a:pt x="3592286" y="143692"/>
                  </a:cubicBezTo>
                  <a:cubicBezTo>
                    <a:pt x="3604206" y="133475"/>
                    <a:pt x="3621667" y="129825"/>
                    <a:pt x="3631474" y="117566"/>
                  </a:cubicBezTo>
                  <a:cubicBezTo>
                    <a:pt x="3682141" y="54231"/>
                    <a:pt x="3598224" y="93815"/>
                    <a:pt x="3683726" y="65314"/>
                  </a:cubicBezTo>
                  <a:cubicBezTo>
                    <a:pt x="3745291" y="157665"/>
                    <a:pt x="3664892" y="46482"/>
                    <a:pt x="3762103" y="143692"/>
                  </a:cubicBezTo>
                  <a:cubicBezTo>
                    <a:pt x="3849192" y="230780"/>
                    <a:pt x="3722912" y="139334"/>
                    <a:pt x="3827417" y="209006"/>
                  </a:cubicBezTo>
                  <a:lnTo>
                    <a:pt x="3905794" y="156754"/>
                  </a:lnTo>
                  <a:lnTo>
                    <a:pt x="3944983" y="130629"/>
                  </a:lnTo>
                  <a:cubicBezTo>
                    <a:pt x="3966754" y="134983"/>
                    <a:pt x="3991020" y="132677"/>
                    <a:pt x="4010297" y="143692"/>
                  </a:cubicBezTo>
                  <a:cubicBezTo>
                    <a:pt x="4050867" y="166875"/>
                    <a:pt x="4025489" y="192072"/>
                    <a:pt x="4049486" y="222069"/>
                  </a:cubicBezTo>
                  <a:cubicBezTo>
                    <a:pt x="4067902" y="245089"/>
                    <a:pt x="4102048" y="252652"/>
                    <a:pt x="4127863" y="261257"/>
                  </a:cubicBezTo>
                  <a:cubicBezTo>
                    <a:pt x="4145280" y="252549"/>
                    <a:pt x="4166345" y="248901"/>
                    <a:pt x="4180114" y="235132"/>
                  </a:cubicBezTo>
                  <a:cubicBezTo>
                    <a:pt x="4193884" y="221362"/>
                    <a:pt x="4196579" y="199787"/>
                    <a:pt x="4206240" y="182880"/>
                  </a:cubicBezTo>
                  <a:cubicBezTo>
                    <a:pt x="4214029" y="169249"/>
                    <a:pt x="4223657" y="156755"/>
                    <a:pt x="4232366" y="143692"/>
                  </a:cubicBezTo>
                  <a:cubicBezTo>
                    <a:pt x="4236720" y="130629"/>
                    <a:pt x="4233113" y="110661"/>
                    <a:pt x="4245429" y="104503"/>
                  </a:cubicBezTo>
                  <a:cubicBezTo>
                    <a:pt x="4257745" y="98345"/>
                    <a:pt x="4274881" y="107830"/>
                    <a:pt x="4284617" y="117566"/>
                  </a:cubicBezTo>
                  <a:cubicBezTo>
                    <a:pt x="4437020" y="269969"/>
                    <a:pt x="4265023" y="148044"/>
                    <a:pt x="4376057" y="222069"/>
                  </a:cubicBezTo>
                  <a:cubicBezTo>
                    <a:pt x="4393474" y="217715"/>
                    <a:pt x="4411807" y="216078"/>
                    <a:pt x="4428309" y="209006"/>
                  </a:cubicBezTo>
                  <a:cubicBezTo>
                    <a:pt x="4442739" y="202822"/>
                    <a:pt x="4451894" y="184614"/>
                    <a:pt x="4467497" y="182880"/>
                  </a:cubicBezTo>
                  <a:cubicBezTo>
                    <a:pt x="4501981" y="179048"/>
                    <a:pt x="4550627" y="197527"/>
                    <a:pt x="4585063" y="209006"/>
                  </a:cubicBezTo>
                  <a:cubicBezTo>
                    <a:pt x="4598126" y="204652"/>
                    <a:pt x="4613499" y="204545"/>
                    <a:pt x="4624251" y="195943"/>
                  </a:cubicBezTo>
                  <a:cubicBezTo>
                    <a:pt x="4654247" y="171946"/>
                    <a:pt x="4653531" y="137531"/>
                    <a:pt x="4663440" y="104503"/>
                  </a:cubicBezTo>
                  <a:cubicBezTo>
                    <a:pt x="4671353" y="78126"/>
                    <a:pt x="4680857" y="52252"/>
                    <a:pt x="4689566" y="26126"/>
                  </a:cubicBezTo>
                  <a:cubicBezTo>
                    <a:pt x="4694531" y="11232"/>
                    <a:pt x="4715691" y="8709"/>
                    <a:pt x="4728754" y="0"/>
                  </a:cubicBezTo>
                  <a:cubicBezTo>
                    <a:pt x="4741817" y="13063"/>
                    <a:pt x="4757695" y="23818"/>
                    <a:pt x="4767943" y="39189"/>
                  </a:cubicBezTo>
                  <a:cubicBezTo>
                    <a:pt x="4775581" y="50646"/>
                    <a:pt x="4772404" y="67625"/>
                    <a:pt x="4781006" y="78377"/>
                  </a:cubicBezTo>
                  <a:cubicBezTo>
                    <a:pt x="4799423" y="101399"/>
                    <a:pt x="4833566" y="108960"/>
                    <a:pt x="4859383" y="117566"/>
                  </a:cubicBezTo>
                  <a:lnTo>
                    <a:pt x="4937760" y="91440"/>
                  </a:lnTo>
                  <a:lnTo>
                    <a:pt x="4976949" y="78377"/>
                  </a:lnTo>
                  <a:cubicBezTo>
                    <a:pt x="4997439" y="88622"/>
                    <a:pt x="5049926" y="112166"/>
                    <a:pt x="5068389" y="130629"/>
                  </a:cubicBezTo>
                  <a:cubicBezTo>
                    <a:pt x="5079490" y="141730"/>
                    <a:pt x="5085806" y="156754"/>
                    <a:pt x="5094514" y="169817"/>
                  </a:cubicBezTo>
                  <a:cubicBezTo>
                    <a:pt x="5107577" y="161109"/>
                    <a:pt x="5121642" y="153743"/>
                    <a:pt x="5133703" y="143692"/>
                  </a:cubicBezTo>
                  <a:cubicBezTo>
                    <a:pt x="5234291" y="59869"/>
                    <a:pt x="5114774" y="143248"/>
                    <a:pt x="5212080" y="78377"/>
                  </a:cubicBezTo>
                  <a:cubicBezTo>
                    <a:pt x="5238206" y="95794"/>
                    <a:pt x="5265337" y="111790"/>
                    <a:pt x="5290457" y="130629"/>
                  </a:cubicBezTo>
                  <a:cubicBezTo>
                    <a:pt x="5355269" y="179237"/>
                    <a:pt x="5324594" y="157740"/>
                    <a:pt x="5381897" y="195943"/>
                  </a:cubicBezTo>
                  <a:cubicBezTo>
                    <a:pt x="5394960" y="191589"/>
                    <a:pt x="5411349" y="192616"/>
                    <a:pt x="5421086" y="182880"/>
                  </a:cubicBezTo>
                  <a:cubicBezTo>
                    <a:pt x="5430822" y="173144"/>
                    <a:pt x="5427991" y="156008"/>
                    <a:pt x="5434149" y="143692"/>
                  </a:cubicBezTo>
                  <a:cubicBezTo>
                    <a:pt x="5441170" y="129650"/>
                    <a:pt x="5451566" y="117566"/>
                    <a:pt x="5460274" y="104503"/>
                  </a:cubicBezTo>
                  <a:cubicBezTo>
                    <a:pt x="5478381" y="128645"/>
                    <a:pt x="5511363" y="177750"/>
                    <a:pt x="5538651" y="195943"/>
                  </a:cubicBezTo>
                  <a:cubicBezTo>
                    <a:pt x="5550108" y="203581"/>
                    <a:pt x="5564777" y="204652"/>
                    <a:pt x="5577840" y="209006"/>
                  </a:cubicBezTo>
                  <a:cubicBezTo>
                    <a:pt x="5584268" y="196151"/>
                    <a:pt x="5614706" y="129874"/>
                    <a:pt x="5630091" y="117566"/>
                  </a:cubicBezTo>
                  <a:cubicBezTo>
                    <a:pt x="5640843" y="108964"/>
                    <a:pt x="5656217" y="108857"/>
                    <a:pt x="5669280" y="104503"/>
                  </a:cubicBezTo>
                  <a:cubicBezTo>
                    <a:pt x="5686697" y="108857"/>
                    <a:pt x="5706823" y="107271"/>
                    <a:pt x="5721531" y="117566"/>
                  </a:cubicBezTo>
                  <a:cubicBezTo>
                    <a:pt x="5751800" y="138754"/>
                    <a:pt x="5769167" y="175448"/>
                    <a:pt x="5799909" y="195943"/>
                  </a:cubicBezTo>
                  <a:lnTo>
                    <a:pt x="5839097" y="222069"/>
                  </a:lnTo>
                  <a:cubicBezTo>
                    <a:pt x="5909142" y="204558"/>
                    <a:pt x="5884613" y="222360"/>
                    <a:pt x="5930537" y="156754"/>
                  </a:cubicBezTo>
                  <a:cubicBezTo>
                    <a:pt x="5948543" y="131031"/>
                    <a:pt x="5982789" y="78377"/>
                    <a:pt x="5982789" y="78377"/>
                  </a:cubicBezTo>
                  <a:cubicBezTo>
                    <a:pt x="5995852" y="87086"/>
                    <a:pt x="6010876" y="93402"/>
                    <a:pt x="6021977" y="104503"/>
                  </a:cubicBezTo>
                  <a:cubicBezTo>
                    <a:pt x="6033078" y="115605"/>
                    <a:pt x="6036288" y="133354"/>
                    <a:pt x="6048103" y="143692"/>
                  </a:cubicBezTo>
                  <a:cubicBezTo>
                    <a:pt x="6103385" y="192064"/>
                    <a:pt x="6111845" y="191065"/>
                    <a:pt x="6165669" y="209006"/>
                  </a:cubicBezTo>
                  <a:cubicBezTo>
                    <a:pt x="6226629" y="117566"/>
                    <a:pt x="6191794" y="148046"/>
                    <a:pt x="6257109" y="104503"/>
                  </a:cubicBezTo>
                  <a:cubicBezTo>
                    <a:pt x="6277170" y="134596"/>
                    <a:pt x="6280357" y="156754"/>
                    <a:pt x="6322423" y="156754"/>
                  </a:cubicBezTo>
                  <a:cubicBezTo>
                    <a:pt x="6336192" y="156754"/>
                    <a:pt x="6348548" y="148046"/>
                    <a:pt x="6361611" y="143692"/>
                  </a:cubicBezTo>
                  <a:cubicBezTo>
                    <a:pt x="6374674" y="126275"/>
                    <a:pt x="6388145" y="109156"/>
                    <a:pt x="6400800" y="91440"/>
                  </a:cubicBezTo>
                  <a:cubicBezTo>
                    <a:pt x="6409925" y="78665"/>
                    <a:pt x="6412032" y="57217"/>
                    <a:pt x="6426926" y="52252"/>
                  </a:cubicBezTo>
                  <a:cubicBezTo>
                    <a:pt x="6443958" y="46575"/>
                    <a:pt x="6461760" y="60960"/>
                    <a:pt x="6479177" y="65314"/>
                  </a:cubicBezTo>
                  <a:cubicBezTo>
                    <a:pt x="6508065" y="94202"/>
                    <a:pt x="6521183" y="112443"/>
                    <a:pt x="6557554" y="130629"/>
                  </a:cubicBezTo>
                  <a:cubicBezTo>
                    <a:pt x="6569870" y="136787"/>
                    <a:pt x="6583680" y="139338"/>
                    <a:pt x="6596743" y="143692"/>
                  </a:cubicBezTo>
                  <a:cubicBezTo>
                    <a:pt x="6688183" y="113212"/>
                    <a:pt x="6648994" y="108857"/>
                    <a:pt x="6714309" y="130629"/>
                  </a:cubicBezTo>
                  <a:cubicBezTo>
                    <a:pt x="6723017" y="143692"/>
                    <a:pt x="6728175" y="160010"/>
                    <a:pt x="6740434" y="169817"/>
                  </a:cubicBezTo>
                  <a:cubicBezTo>
                    <a:pt x="6751186" y="178419"/>
                    <a:pt x="6766560" y="187234"/>
                    <a:pt x="6779623" y="182880"/>
                  </a:cubicBezTo>
                  <a:cubicBezTo>
                    <a:pt x="6822268" y="168665"/>
                    <a:pt x="6815060" y="128404"/>
                    <a:pt x="6844937" y="104503"/>
                  </a:cubicBezTo>
                  <a:cubicBezTo>
                    <a:pt x="6855689" y="95901"/>
                    <a:pt x="6871063" y="95794"/>
                    <a:pt x="6884126" y="91440"/>
                  </a:cubicBezTo>
                  <a:cubicBezTo>
                    <a:pt x="6897189" y="100149"/>
                    <a:pt x="6912213" y="106465"/>
                    <a:pt x="6923314" y="117566"/>
                  </a:cubicBezTo>
                  <a:cubicBezTo>
                    <a:pt x="6934415" y="128667"/>
                    <a:pt x="6937181" y="146947"/>
                    <a:pt x="6949440" y="156754"/>
                  </a:cubicBezTo>
                  <a:cubicBezTo>
                    <a:pt x="6960192" y="165356"/>
                    <a:pt x="6975566" y="165463"/>
                    <a:pt x="6988629" y="169817"/>
                  </a:cubicBezTo>
                  <a:cubicBezTo>
                    <a:pt x="7004944" y="186133"/>
                    <a:pt x="7034597" y="227471"/>
                    <a:pt x="7067006" y="222069"/>
                  </a:cubicBezTo>
                  <a:cubicBezTo>
                    <a:pt x="7082492" y="219488"/>
                    <a:pt x="7093131" y="204652"/>
                    <a:pt x="7106194" y="195943"/>
                  </a:cubicBezTo>
                  <a:cubicBezTo>
                    <a:pt x="7114903" y="178526"/>
                    <a:pt x="7124649" y="161590"/>
                    <a:pt x="7132320" y="143692"/>
                  </a:cubicBezTo>
                  <a:cubicBezTo>
                    <a:pt x="7137744" y="131036"/>
                    <a:pt x="7132598" y="109617"/>
                    <a:pt x="7145383" y="104503"/>
                  </a:cubicBezTo>
                  <a:cubicBezTo>
                    <a:pt x="7162052" y="97835"/>
                    <a:pt x="7180217" y="113212"/>
                    <a:pt x="7197634" y="117566"/>
                  </a:cubicBezTo>
                  <a:cubicBezTo>
                    <a:pt x="7210697" y="126275"/>
                    <a:pt x="7227015" y="131433"/>
                    <a:pt x="7236823" y="143692"/>
                  </a:cubicBezTo>
                  <a:cubicBezTo>
                    <a:pt x="7287492" y="207027"/>
                    <a:pt x="7203572" y="167442"/>
                    <a:pt x="7289074" y="195943"/>
                  </a:cubicBezTo>
                  <a:cubicBezTo>
                    <a:pt x="7297783" y="182880"/>
                    <a:pt x="7304770" y="168488"/>
                    <a:pt x="7315200" y="156754"/>
                  </a:cubicBezTo>
                  <a:cubicBezTo>
                    <a:pt x="7339746" y="129139"/>
                    <a:pt x="7393577" y="78377"/>
                    <a:pt x="7393577" y="78377"/>
                  </a:cubicBezTo>
                  <a:cubicBezTo>
                    <a:pt x="7468222" y="103259"/>
                    <a:pt x="7406018" y="70913"/>
                    <a:pt x="7445829" y="130629"/>
                  </a:cubicBezTo>
                  <a:cubicBezTo>
                    <a:pt x="7465945" y="160802"/>
                    <a:pt x="7495290" y="176665"/>
                    <a:pt x="7524206" y="195943"/>
                  </a:cubicBezTo>
                  <a:cubicBezTo>
                    <a:pt x="7550332" y="191589"/>
                    <a:pt x="7577456" y="191256"/>
                    <a:pt x="7602583" y="182880"/>
                  </a:cubicBezTo>
                  <a:cubicBezTo>
                    <a:pt x="7629860" y="173787"/>
                    <a:pt x="7662772" y="135754"/>
                    <a:pt x="7680960" y="117566"/>
                  </a:cubicBezTo>
                  <a:cubicBezTo>
                    <a:pt x="7702731" y="121920"/>
                    <a:pt x="7726997" y="119614"/>
                    <a:pt x="7746274" y="130629"/>
                  </a:cubicBezTo>
                  <a:cubicBezTo>
                    <a:pt x="7759905" y="138418"/>
                    <a:pt x="7756701" y="169817"/>
                    <a:pt x="7772400" y="169817"/>
                  </a:cubicBezTo>
                  <a:cubicBezTo>
                    <a:pt x="7786169" y="169817"/>
                    <a:pt x="7781680" y="143868"/>
                    <a:pt x="7785463" y="130629"/>
                  </a:cubicBezTo>
                  <a:cubicBezTo>
                    <a:pt x="7790395" y="113366"/>
                    <a:pt x="7794172" y="95794"/>
                    <a:pt x="7798526" y="78377"/>
                  </a:cubicBezTo>
                  <a:cubicBezTo>
                    <a:pt x="7811589" y="91440"/>
                    <a:pt x="7825887" y="103374"/>
                    <a:pt x="7837714" y="117566"/>
                  </a:cubicBezTo>
                  <a:cubicBezTo>
                    <a:pt x="7847765" y="129627"/>
                    <a:pt x="7852739" y="145653"/>
                    <a:pt x="7863840" y="156754"/>
                  </a:cubicBezTo>
                  <a:cubicBezTo>
                    <a:pt x="7874942" y="167855"/>
                    <a:pt x="7889966" y="174171"/>
                    <a:pt x="7903029" y="182880"/>
                  </a:cubicBezTo>
                  <a:cubicBezTo>
                    <a:pt x="7911737" y="195943"/>
                    <a:pt x="7915523" y="214280"/>
                    <a:pt x="7929154" y="222069"/>
                  </a:cubicBezTo>
                  <a:cubicBezTo>
                    <a:pt x="7948431" y="233085"/>
                    <a:pt x="7972929" y="229747"/>
                    <a:pt x="7994469" y="235132"/>
                  </a:cubicBezTo>
                  <a:cubicBezTo>
                    <a:pt x="8007827" y="238471"/>
                    <a:pt x="8020299" y="244855"/>
                    <a:pt x="8033657" y="248194"/>
                  </a:cubicBezTo>
                  <a:cubicBezTo>
                    <a:pt x="8055197" y="253579"/>
                    <a:pt x="8077551" y="255415"/>
                    <a:pt x="8098971" y="261257"/>
                  </a:cubicBezTo>
                  <a:cubicBezTo>
                    <a:pt x="8125540" y="268503"/>
                    <a:pt x="8177349" y="287383"/>
                    <a:pt x="8177349" y="287383"/>
                  </a:cubicBezTo>
                </a:path>
              </a:pathLst>
            </a:custGeom>
            <a:solidFill>
              <a:schemeClr val="bg1">
                <a:lumMod val="65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vert="horz" wrap="square" lIns="91429" tIns="45714" rIns="91429" bIns="45714" numCol="1" rtlCol="0" anchor="t" anchorCtr="0" compatLnSpc="1">
              <a:prstTxWarp prst="textNoShape">
                <a:avLst/>
              </a:prstTxWarp>
            </a:bodyPr>
            <a:lstStyle/>
            <a:p>
              <a:pPr marL="0" marR="0" indent="0" algn="r" defTabSz="914400" rtl="0" eaLnBrk="1" fontAlgn="base" latinLnBrk="0" hangingPunct="1">
                <a:lnSpc>
                  <a:spcPct val="100000"/>
                </a:lnSpc>
                <a:spcBef>
                  <a:spcPct val="20000"/>
                </a:spcBef>
                <a:spcAft>
                  <a:spcPct val="0"/>
                </a:spcAft>
                <a:buClrTx/>
                <a:buSzTx/>
                <a:buFontTx/>
                <a:buNone/>
                <a:tabLst/>
              </a:pPr>
              <a:endParaRPr kumimoji="0" lang="en-US" sz="2400" b="0" i="0" u="none" strike="noStrike" cap="none" normalizeH="0" baseline="-25000" smtClean="0">
                <a:ln>
                  <a:noFill/>
                </a:ln>
                <a:solidFill>
                  <a:srgbClr val="4D4D4D"/>
                </a:solidFill>
                <a:effectLst/>
                <a:latin typeface="Eras Medium ITC" pitchFamily="34" charset="0"/>
              </a:endParaRPr>
            </a:p>
          </p:txBody>
        </p:sp>
        <p:sp>
          <p:nvSpPr>
            <p:cNvPr id="32" name="Freeform 31"/>
            <p:cNvSpPr/>
            <p:nvPr/>
          </p:nvSpPr>
          <p:spPr>
            <a:xfrm rot="10800000" flipV="1">
              <a:off x="761999" y="3374505"/>
              <a:ext cx="2103735" cy="187562"/>
            </a:xfrm>
            <a:custGeom>
              <a:avLst/>
              <a:gdLst>
                <a:gd name="connsiteX0" fmla="*/ 0 w 8177349"/>
                <a:gd name="connsiteY0" fmla="*/ 300446 h 300446"/>
                <a:gd name="connsiteX1" fmla="*/ 104503 w 8177349"/>
                <a:gd name="connsiteY1" fmla="*/ 169817 h 300446"/>
                <a:gd name="connsiteX2" fmla="*/ 169817 w 8177349"/>
                <a:gd name="connsiteY2" fmla="*/ 78377 h 300446"/>
                <a:gd name="connsiteX3" fmla="*/ 235131 w 8177349"/>
                <a:gd name="connsiteY3" fmla="*/ 169817 h 300446"/>
                <a:gd name="connsiteX4" fmla="*/ 274320 w 8177349"/>
                <a:gd name="connsiteY4" fmla="*/ 195943 h 300446"/>
                <a:gd name="connsiteX5" fmla="*/ 326571 w 8177349"/>
                <a:gd name="connsiteY5" fmla="*/ 182880 h 300446"/>
                <a:gd name="connsiteX6" fmla="*/ 365760 w 8177349"/>
                <a:gd name="connsiteY6" fmla="*/ 104503 h 300446"/>
                <a:gd name="connsiteX7" fmla="*/ 404949 w 8177349"/>
                <a:gd name="connsiteY7" fmla="*/ 65314 h 300446"/>
                <a:gd name="connsiteX8" fmla="*/ 457200 w 8177349"/>
                <a:gd name="connsiteY8" fmla="*/ 52252 h 300446"/>
                <a:gd name="connsiteX9" fmla="*/ 509451 w 8177349"/>
                <a:gd name="connsiteY9" fmla="*/ 65314 h 300446"/>
                <a:gd name="connsiteX10" fmla="*/ 574766 w 8177349"/>
                <a:gd name="connsiteY10" fmla="*/ 143692 h 300446"/>
                <a:gd name="connsiteX11" fmla="*/ 587829 w 8177349"/>
                <a:gd name="connsiteY11" fmla="*/ 209006 h 300446"/>
                <a:gd name="connsiteX12" fmla="*/ 692331 w 8177349"/>
                <a:gd name="connsiteY12" fmla="*/ 209006 h 300446"/>
                <a:gd name="connsiteX13" fmla="*/ 718457 w 8177349"/>
                <a:gd name="connsiteY13" fmla="*/ 169817 h 300446"/>
                <a:gd name="connsiteX14" fmla="*/ 731520 w 8177349"/>
                <a:gd name="connsiteY14" fmla="*/ 130629 h 300446"/>
                <a:gd name="connsiteX15" fmla="*/ 809897 w 8177349"/>
                <a:gd name="connsiteY15" fmla="*/ 91440 h 300446"/>
                <a:gd name="connsiteX16" fmla="*/ 836023 w 8177349"/>
                <a:gd name="connsiteY16" fmla="*/ 130629 h 300446"/>
                <a:gd name="connsiteX17" fmla="*/ 849086 w 8177349"/>
                <a:gd name="connsiteY17" fmla="*/ 169817 h 300446"/>
                <a:gd name="connsiteX18" fmla="*/ 927463 w 8177349"/>
                <a:gd name="connsiteY18" fmla="*/ 235132 h 300446"/>
                <a:gd name="connsiteX19" fmla="*/ 979714 w 8177349"/>
                <a:gd name="connsiteY19" fmla="*/ 248194 h 300446"/>
                <a:gd name="connsiteX20" fmla="*/ 1018903 w 8177349"/>
                <a:gd name="connsiteY20" fmla="*/ 235132 h 300446"/>
                <a:gd name="connsiteX21" fmla="*/ 1136469 w 8177349"/>
                <a:gd name="connsiteY21" fmla="*/ 143692 h 300446"/>
                <a:gd name="connsiteX22" fmla="*/ 1214846 w 8177349"/>
                <a:gd name="connsiteY22" fmla="*/ 117566 h 300446"/>
                <a:gd name="connsiteX23" fmla="*/ 1254034 w 8177349"/>
                <a:gd name="connsiteY23" fmla="*/ 169817 h 300446"/>
                <a:gd name="connsiteX24" fmla="*/ 1280160 w 8177349"/>
                <a:gd name="connsiteY24" fmla="*/ 209006 h 300446"/>
                <a:gd name="connsiteX25" fmla="*/ 1319349 w 8177349"/>
                <a:gd name="connsiteY25" fmla="*/ 235132 h 300446"/>
                <a:gd name="connsiteX26" fmla="*/ 1358537 w 8177349"/>
                <a:gd name="connsiteY26" fmla="*/ 222069 h 300446"/>
                <a:gd name="connsiteX27" fmla="*/ 1371600 w 8177349"/>
                <a:gd name="connsiteY27" fmla="*/ 182880 h 300446"/>
                <a:gd name="connsiteX28" fmla="*/ 1397726 w 8177349"/>
                <a:gd name="connsiteY28" fmla="*/ 143692 h 300446"/>
                <a:gd name="connsiteX29" fmla="*/ 1463040 w 8177349"/>
                <a:gd name="connsiteY29" fmla="*/ 52252 h 300446"/>
                <a:gd name="connsiteX30" fmla="*/ 1541417 w 8177349"/>
                <a:gd name="connsiteY30" fmla="*/ 39189 h 300446"/>
                <a:gd name="connsiteX31" fmla="*/ 1632857 w 8177349"/>
                <a:gd name="connsiteY31" fmla="*/ 52252 h 300446"/>
                <a:gd name="connsiteX32" fmla="*/ 1658983 w 8177349"/>
                <a:gd name="connsiteY32" fmla="*/ 209006 h 300446"/>
                <a:gd name="connsiteX33" fmla="*/ 1698171 w 8177349"/>
                <a:gd name="connsiteY33" fmla="*/ 222069 h 300446"/>
                <a:gd name="connsiteX34" fmla="*/ 1750423 w 8177349"/>
                <a:gd name="connsiteY34" fmla="*/ 209006 h 300446"/>
                <a:gd name="connsiteX35" fmla="*/ 1763486 w 8177349"/>
                <a:gd name="connsiteY35" fmla="*/ 169817 h 300446"/>
                <a:gd name="connsiteX36" fmla="*/ 1789611 w 8177349"/>
                <a:gd name="connsiteY36" fmla="*/ 117566 h 300446"/>
                <a:gd name="connsiteX37" fmla="*/ 1828800 w 8177349"/>
                <a:gd name="connsiteY37" fmla="*/ 39189 h 300446"/>
                <a:gd name="connsiteX38" fmla="*/ 1907177 w 8177349"/>
                <a:gd name="connsiteY38" fmla="*/ 117566 h 300446"/>
                <a:gd name="connsiteX39" fmla="*/ 1933303 w 8177349"/>
                <a:gd name="connsiteY39" fmla="*/ 195943 h 300446"/>
                <a:gd name="connsiteX40" fmla="*/ 1972491 w 8177349"/>
                <a:gd name="connsiteY40" fmla="*/ 222069 h 300446"/>
                <a:gd name="connsiteX41" fmla="*/ 2024743 w 8177349"/>
                <a:gd name="connsiteY41" fmla="*/ 209006 h 300446"/>
                <a:gd name="connsiteX42" fmla="*/ 2103120 w 8177349"/>
                <a:gd name="connsiteY42" fmla="*/ 143692 h 300446"/>
                <a:gd name="connsiteX43" fmla="*/ 2142309 w 8177349"/>
                <a:gd name="connsiteY43" fmla="*/ 130629 h 300446"/>
                <a:gd name="connsiteX44" fmla="*/ 2181497 w 8177349"/>
                <a:gd name="connsiteY44" fmla="*/ 222069 h 300446"/>
                <a:gd name="connsiteX45" fmla="*/ 2233749 w 8177349"/>
                <a:gd name="connsiteY45" fmla="*/ 235132 h 300446"/>
                <a:gd name="connsiteX46" fmla="*/ 2286000 w 8177349"/>
                <a:gd name="connsiteY46" fmla="*/ 182880 h 300446"/>
                <a:gd name="connsiteX47" fmla="*/ 2364377 w 8177349"/>
                <a:gd name="connsiteY47" fmla="*/ 143692 h 300446"/>
                <a:gd name="connsiteX48" fmla="*/ 2403566 w 8177349"/>
                <a:gd name="connsiteY48" fmla="*/ 169817 h 300446"/>
                <a:gd name="connsiteX49" fmla="*/ 2442754 w 8177349"/>
                <a:gd name="connsiteY49" fmla="*/ 209006 h 300446"/>
                <a:gd name="connsiteX50" fmla="*/ 2481943 w 8177349"/>
                <a:gd name="connsiteY50" fmla="*/ 222069 h 300446"/>
                <a:gd name="connsiteX51" fmla="*/ 2495006 w 8177349"/>
                <a:gd name="connsiteY51" fmla="*/ 261257 h 300446"/>
                <a:gd name="connsiteX52" fmla="*/ 2547257 w 8177349"/>
                <a:gd name="connsiteY52" fmla="*/ 248194 h 300446"/>
                <a:gd name="connsiteX53" fmla="*/ 2625634 w 8177349"/>
                <a:gd name="connsiteY53" fmla="*/ 195943 h 300446"/>
                <a:gd name="connsiteX54" fmla="*/ 2677886 w 8177349"/>
                <a:gd name="connsiteY54" fmla="*/ 209006 h 300446"/>
                <a:gd name="connsiteX55" fmla="*/ 2704011 w 8177349"/>
                <a:gd name="connsiteY55" fmla="*/ 248194 h 300446"/>
                <a:gd name="connsiteX56" fmla="*/ 2743200 w 8177349"/>
                <a:gd name="connsiteY56" fmla="*/ 274320 h 300446"/>
                <a:gd name="connsiteX57" fmla="*/ 2808514 w 8177349"/>
                <a:gd name="connsiteY57" fmla="*/ 209006 h 300446"/>
                <a:gd name="connsiteX58" fmla="*/ 2821577 w 8177349"/>
                <a:gd name="connsiteY58" fmla="*/ 169817 h 300446"/>
                <a:gd name="connsiteX59" fmla="*/ 2873829 w 8177349"/>
                <a:gd name="connsiteY59" fmla="*/ 91440 h 300446"/>
                <a:gd name="connsiteX60" fmla="*/ 2952206 w 8177349"/>
                <a:gd name="connsiteY60" fmla="*/ 156754 h 300446"/>
                <a:gd name="connsiteX61" fmla="*/ 3004457 w 8177349"/>
                <a:gd name="connsiteY61" fmla="*/ 222069 h 300446"/>
                <a:gd name="connsiteX62" fmla="*/ 3043646 w 8177349"/>
                <a:gd name="connsiteY62" fmla="*/ 195943 h 300446"/>
                <a:gd name="connsiteX63" fmla="*/ 3095897 w 8177349"/>
                <a:gd name="connsiteY63" fmla="*/ 117566 h 300446"/>
                <a:gd name="connsiteX64" fmla="*/ 3161211 w 8177349"/>
                <a:gd name="connsiteY64" fmla="*/ 182880 h 300446"/>
                <a:gd name="connsiteX65" fmla="*/ 3200400 w 8177349"/>
                <a:gd name="connsiteY65" fmla="*/ 209006 h 300446"/>
                <a:gd name="connsiteX66" fmla="*/ 3226526 w 8177349"/>
                <a:gd name="connsiteY66" fmla="*/ 248194 h 300446"/>
                <a:gd name="connsiteX67" fmla="*/ 3278777 w 8177349"/>
                <a:gd name="connsiteY67" fmla="*/ 235132 h 300446"/>
                <a:gd name="connsiteX68" fmla="*/ 3357154 w 8177349"/>
                <a:gd name="connsiteY68" fmla="*/ 169817 h 300446"/>
                <a:gd name="connsiteX69" fmla="*/ 3396343 w 8177349"/>
                <a:gd name="connsiteY69" fmla="*/ 156754 h 300446"/>
                <a:gd name="connsiteX70" fmla="*/ 3540034 w 8177349"/>
                <a:gd name="connsiteY70" fmla="*/ 195943 h 300446"/>
                <a:gd name="connsiteX71" fmla="*/ 3592286 w 8177349"/>
                <a:gd name="connsiteY71" fmla="*/ 143692 h 300446"/>
                <a:gd name="connsiteX72" fmla="*/ 3631474 w 8177349"/>
                <a:gd name="connsiteY72" fmla="*/ 117566 h 300446"/>
                <a:gd name="connsiteX73" fmla="*/ 3683726 w 8177349"/>
                <a:gd name="connsiteY73" fmla="*/ 65314 h 300446"/>
                <a:gd name="connsiteX74" fmla="*/ 3762103 w 8177349"/>
                <a:gd name="connsiteY74" fmla="*/ 143692 h 300446"/>
                <a:gd name="connsiteX75" fmla="*/ 3827417 w 8177349"/>
                <a:gd name="connsiteY75" fmla="*/ 209006 h 300446"/>
                <a:gd name="connsiteX76" fmla="*/ 3905794 w 8177349"/>
                <a:gd name="connsiteY76" fmla="*/ 156754 h 300446"/>
                <a:gd name="connsiteX77" fmla="*/ 3944983 w 8177349"/>
                <a:gd name="connsiteY77" fmla="*/ 130629 h 300446"/>
                <a:gd name="connsiteX78" fmla="*/ 4010297 w 8177349"/>
                <a:gd name="connsiteY78" fmla="*/ 143692 h 300446"/>
                <a:gd name="connsiteX79" fmla="*/ 4049486 w 8177349"/>
                <a:gd name="connsiteY79" fmla="*/ 222069 h 300446"/>
                <a:gd name="connsiteX80" fmla="*/ 4127863 w 8177349"/>
                <a:gd name="connsiteY80" fmla="*/ 261257 h 300446"/>
                <a:gd name="connsiteX81" fmla="*/ 4180114 w 8177349"/>
                <a:gd name="connsiteY81" fmla="*/ 235132 h 300446"/>
                <a:gd name="connsiteX82" fmla="*/ 4206240 w 8177349"/>
                <a:gd name="connsiteY82" fmla="*/ 182880 h 300446"/>
                <a:gd name="connsiteX83" fmla="*/ 4232366 w 8177349"/>
                <a:gd name="connsiteY83" fmla="*/ 143692 h 300446"/>
                <a:gd name="connsiteX84" fmla="*/ 4245429 w 8177349"/>
                <a:gd name="connsiteY84" fmla="*/ 104503 h 300446"/>
                <a:gd name="connsiteX85" fmla="*/ 4284617 w 8177349"/>
                <a:gd name="connsiteY85" fmla="*/ 117566 h 300446"/>
                <a:gd name="connsiteX86" fmla="*/ 4376057 w 8177349"/>
                <a:gd name="connsiteY86" fmla="*/ 222069 h 300446"/>
                <a:gd name="connsiteX87" fmla="*/ 4428309 w 8177349"/>
                <a:gd name="connsiteY87" fmla="*/ 209006 h 300446"/>
                <a:gd name="connsiteX88" fmla="*/ 4467497 w 8177349"/>
                <a:gd name="connsiteY88" fmla="*/ 182880 h 300446"/>
                <a:gd name="connsiteX89" fmla="*/ 4585063 w 8177349"/>
                <a:gd name="connsiteY89" fmla="*/ 209006 h 300446"/>
                <a:gd name="connsiteX90" fmla="*/ 4624251 w 8177349"/>
                <a:gd name="connsiteY90" fmla="*/ 195943 h 300446"/>
                <a:gd name="connsiteX91" fmla="*/ 4663440 w 8177349"/>
                <a:gd name="connsiteY91" fmla="*/ 104503 h 300446"/>
                <a:gd name="connsiteX92" fmla="*/ 4689566 w 8177349"/>
                <a:gd name="connsiteY92" fmla="*/ 26126 h 300446"/>
                <a:gd name="connsiteX93" fmla="*/ 4728754 w 8177349"/>
                <a:gd name="connsiteY93" fmla="*/ 0 h 300446"/>
                <a:gd name="connsiteX94" fmla="*/ 4767943 w 8177349"/>
                <a:gd name="connsiteY94" fmla="*/ 39189 h 300446"/>
                <a:gd name="connsiteX95" fmla="*/ 4781006 w 8177349"/>
                <a:gd name="connsiteY95" fmla="*/ 78377 h 300446"/>
                <a:gd name="connsiteX96" fmla="*/ 4859383 w 8177349"/>
                <a:gd name="connsiteY96" fmla="*/ 117566 h 300446"/>
                <a:gd name="connsiteX97" fmla="*/ 4937760 w 8177349"/>
                <a:gd name="connsiteY97" fmla="*/ 91440 h 300446"/>
                <a:gd name="connsiteX98" fmla="*/ 4976949 w 8177349"/>
                <a:gd name="connsiteY98" fmla="*/ 78377 h 300446"/>
                <a:gd name="connsiteX99" fmla="*/ 5068389 w 8177349"/>
                <a:gd name="connsiteY99" fmla="*/ 130629 h 300446"/>
                <a:gd name="connsiteX100" fmla="*/ 5094514 w 8177349"/>
                <a:gd name="connsiteY100" fmla="*/ 169817 h 300446"/>
                <a:gd name="connsiteX101" fmla="*/ 5133703 w 8177349"/>
                <a:gd name="connsiteY101" fmla="*/ 143692 h 300446"/>
                <a:gd name="connsiteX102" fmla="*/ 5212080 w 8177349"/>
                <a:gd name="connsiteY102" fmla="*/ 78377 h 300446"/>
                <a:gd name="connsiteX103" fmla="*/ 5290457 w 8177349"/>
                <a:gd name="connsiteY103" fmla="*/ 130629 h 300446"/>
                <a:gd name="connsiteX104" fmla="*/ 5381897 w 8177349"/>
                <a:gd name="connsiteY104" fmla="*/ 195943 h 300446"/>
                <a:gd name="connsiteX105" fmla="*/ 5421086 w 8177349"/>
                <a:gd name="connsiteY105" fmla="*/ 182880 h 300446"/>
                <a:gd name="connsiteX106" fmla="*/ 5434149 w 8177349"/>
                <a:gd name="connsiteY106" fmla="*/ 143692 h 300446"/>
                <a:gd name="connsiteX107" fmla="*/ 5460274 w 8177349"/>
                <a:gd name="connsiteY107" fmla="*/ 104503 h 300446"/>
                <a:gd name="connsiteX108" fmla="*/ 5538651 w 8177349"/>
                <a:gd name="connsiteY108" fmla="*/ 195943 h 300446"/>
                <a:gd name="connsiteX109" fmla="*/ 5577840 w 8177349"/>
                <a:gd name="connsiteY109" fmla="*/ 209006 h 300446"/>
                <a:gd name="connsiteX110" fmla="*/ 5630091 w 8177349"/>
                <a:gd name="connsiteY110" fmla="*/ 117566 h 300446"/>
                <a:gd name="connsiteX111" fmla="*/ 5669280 w 8177349"/>
                <a:gd name="connsiteY111" fmla="*/ 104503 h 300446"/>
                <a:gd name="connsiteX112" fmla="*/ 5721531 w 8177349"/>
                <a:gd name="connsiteY112" fmla="*/ 117566 h 300446"/>
                <a:gd name="connsiteX113" fmla="*/ 5799909 w 8177349"/>
                <a:gd name="connsiteY113" fmla="*/ 195943 h 300446"/>
                <a:gd name="connsiteX114" fmla="*/ 5839097 w 8177349"/>
                <a:gd name="connsiteY114" fmla="*/ 222069 h 300446"/>
                <a:gd name="connsiteX115" fmla="*/ 5930537 w 8177349"/>
                <a:gd name="connsiteY115" fmla="*/ 156754 h 300446"/>
                <a:gd name="connsiteX116" fmla="*/ 5982789 w 8177349"/>
                <a:gd name="connsiteY116" fmla="*/ 78377 h 300446"/>
                <a:gd name="connsiteX117" fmla="*/ 6021977 w 8177349"/>
                <a:gd name="connsiteY117" fmla="*/ 104503 h 300446"/>
                <a:gd name="connsiteX118" fmla="*/ 6048103 w 8177349"/>
                <a:gd name="connsiteY118" fmla="*/ 143692 h 300446"/>
                <a:gd name="connsiteX119" fmla="*/ 6165669 w 8177349"/>
                <a:gd name="connsiteY119" fmla="*/ 209006 h 300446"/>
                <a:gd name="connsiteX120" fmla="*/ 6257109 w 8177349"/>
                <a:gd name="connsiteY120" fmla="*/ 104503 h 300446"/>
                <a:gd name="connsiteX121" fmla="*/ 6322423 w 8177349"/>
                <a:gd name="connsiteY121" fmla="*/ 156754 h 300446"/>
                <a:gd name="connsiteX122" fmla="*/ 6361611 w 8177349"/>
                <a:gd name="connsiteY122" fmla="*/ 143692 h 300446"/>
                <a:gd name="connsiteX123" fmla="*/ 6400800 w 8177349"/>
                <a:gd name="connsiteY123" fmla="*/ 91440 h 300446"/>
                <a:gd name="connsiteX124" fmla="*/ 6426926 w 8177349"/>
                <a:gd name="connsiteY124" fmla="*/ 52252 h 300446"/>
                <a:gd name="connsiteX125" fmla="*/ 6479177 w 8177349"/>
                <a:gd name="connsiteY125" fmla="*/ 65314 h 300446"/>
                <a:gd name="connsiteX126" fmla="*/ 6557554 w 8177349"/>
                <a:gd name="connsiteY126" fmla="*/ 130629 h 300446"/>
                <a:gd name="connsiteX127" fmla="*/ 6596743 w 8177349"/>
                <a:gd name="connsiteY127" fmla="*/ 143692 h 300446"/>
                <a:gd name="connsiteX128" fmla="*/ 6714309 w 8177349"/>
                <a:gd name="connsiteY128" fmla="*/ 130629 h 300446"/>
                <a:gd name="connsiteX129" fmla="*/ 6740434 w 8177349"/>
                <a:gd name="connsiteY129" fmla="*/ 169817 h 300446"/>
                <a:gd name="connsiteX130" fmla="*/ 6779623 w 8177349"/>
                <a:gd name="connsiteY130" fmla="*/ 182880 h 300446"/>
                <a:gd name="connsiteX131" fmla="*/ 6844937 w 8177349"/>
                <a:gd name="connsiteY131" fmla="*/ 104503 h 300446"/>
                <a:gd name="connsiteX132" fmla="*/ 6884126 w 8177349"/>
                <a:gd name="connsiteY132" fmla="*/ 91440 h 300446"/>
                <a:gd name="connsiteX133" fmla="*/ 6923314 w 8177349"/>
                <a:gd name="connsiteY133" fmla="*/ 117566 h 300446"/>
                <a:gd name="connsiteX134" fmla="*/ 6949440 w 8177349"/>
                <a:gd name="connsiteY134" fmla="*/ 156754 h 300446"/>
                <a:gd name="connsiteX135" fmla="*/ 6988629 w 8177349"/>
                <a:gd name="connsiteY135" fmla="*/ 169817 h 300446"/>
                <a:gd name="connsiteX136" fmla="*/ 7067006 w 8177349"/>
                <a:gd name="connsiteY136" fmla="*/ 222069 h 300446"/>
                <a:gd name="connsiteX137" fmla="*/ 7106194 w 8177349"/>
                <a:gd name="connsiteY137" fmla="*/ 195943 h 300446"/>
                <a:gd name="connsiteX138" fmla="*/ 7132320 w 8177349"/>
                <a:gd name="connsiteY138" fmla="*/ 143692 h 300446"/>
                <a:gd name="connsiteX139" fmla="*/ 7145383 w 8177349"/>
                <a:gd name="connsiteY139" fmla="*/ 104503 h 300446"/>
                <a:gd name="connsiteX140" fmla="*/ 7197634 w 8177349"/>
                <a:gd name="connsiteY140" fmla="*/ 117566 h 300446"/>
                <a:gd name="connsiteX141" fmla="*/ 7236823 w 8177349"/>
                <a:gd name="connsiteY141" fmla="*/ 143692 h 300446"/>
                <a:gd name="connsiteX142" fmla="*/ 7289074 w 8177349"/>
                <a:gd name="connsiteY142" fmla="*/ 195943 h 300446"/>
                <a:gd name="connsiteX143" fmla="*/ 7315200 w 8177349"/>
                <a:gd name="connsiteY143" fmla="*/ 156754 h 300446"/>
                <a:gd name="connsiteX144" fmla="*/ 7393577 w 8177349"/>
                <a:gd name="connsiteY144" fmla="*/ 78377 h 300446"/>
                <a:gd name="connsiteX145" fmla="*/ 7445829 w 8177349"/>
                <a:gd name="connsiteY145" fmla="*/ 130629 h 300446"/>
                <a:gd name="connsiteX146" fmla="*/ 7524206 w 8177349"/>
                <a:gd name="connsiteY146" fmla="*/ 195943 h 300446"/>
                <a:gd name="connsiteX147" fmla="*/ 7602583 w 8177349"/>
                <a:gd name="connsiteY147" fmla="*/ 182880 h 300446"/>
                <a:gd name="connsiteX148" fmla="*/ 7680960 w 8177349"/>
                <a:gd name="connsiteY148" fmla="*/ 117566 h 300446"/>
                <a:gd name="connsiteX149" fmla="*/ 7746274 w 8177349"/>
                <a:gd name="connsiteY149" fmla="*/ 130629 h 300446"/>
                <a:gd name="connsiteX150" fmla="*/ 7772400 w 8177349"/>
                <a:gd name="connsiteY150" fmla="*/ 169817 h 300446"/>
                <a:gd name="connsiteX151" fmla="*/ 7785463 w 8177349"/>
                <a:gd name="connsiteY151" fmla="*/ 130629 h 300446"/>
                <a:gd name="connsiteX152" fmla="*/ 7798526 w 8177349"/>
                <a:gd name="connsiteY152" fmla="*/ 78377 h 300446"/>
                <a:gd name="connsiteX153" fmla="*/ 7837714 w 8177349"/>
                <a:gd name="connsiteY153" fmla="*/ 117566 h 300446"/>
                <a:gd name="connsiteX154" fmla="*/ 7863840 w 8177349"/>
                <a:gd name="connsiteY154" fmla="*/ 156754 h 300446"/>
                <a:gd name="connsiteX155" fmla="*/ 7903029 w 8177349"/>
                <a:gd name="connsiteY155" fmla="*/ 182880 h 300446"/>
                <a:gd name="connsiteX156" fmla="*/ 7929154 w 8177349"/>
                <a:gd name="connsiteY156" fmla="*/ 222069 h 300446"/>
                <a:gd name="connsiteX157" fmla="*/ 7994469 w 8177349"/>
                <a:gd name="connsiteY157" fmla="*/ 235132 h 300446"/>
                <a:gd name="connsiteX158" fmla="*/ 8033657 w 8177349"/>
                <a:gd name="connsiteY158" fmla="*/ 248194 h 300446"/>
                <a:gd name="connsiteX159" fmla="*/ 8098971 w 8177349"/>
                <a:gd name="connsiteY159" fmla="*/ 261257 h 300446"/>
                <a:gd name="connsiteX160" fmla="*/ 8177349 w 8177349"/>
                <a:gd name="connsiteY160" fmla="*/ 287383 h 3004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Lst>
              <a:rect l="l" t="t" r="r" b="b"/>
              <a:pathLst>
                <a:path w="8177349" h="300446">
                  <a:moveTo>
                    <a:pt x="0" y="300446"/>
                  </a:moveTo>
                  <a:cubicBezTo>
                    <a:pt x="73635" y="182630"/>
                    <a:pt x="31135" y="218729"/>
                    <a:pt x="104503" y="169817"/>
                  </a:cubicBezTo>
                  <a:cubicBezTo>
                    <a:pt x="134983" y="78377"/>
                    <a:pt x="104503" y="100149"/>
                    <a:pt x="169817" y="78377"/>
                  </a:cubicBezTo>
                  <a:cubicBezTo>
                    <a:pt x="235132" y="100149"/>
                    <a:pt x="204652" y="78377"/>
                    <a:pt x="235131" y="169817"/>
                  </a:cubicBezTo>
                  <a:cubicBezTo>
                    <a:pt x="240096" y="184711"/>
                    <a:pt x="261257" y="187234"/>
                    <a:pt x="274320" y="195943"/>
                  </a:cubicBezTo>
                  <a:cubicBezTo>
                    <a:pt x="291737" y="191589"/>
                    <a:pt x="311633" y="192839"/>
                    <a:pt x="326571" y="182880"/>
                  </a:cubicBezTo>
                  <a:cubicBezTo>
                    <a:pt x="363570" y="158214"/>
                    <a:pt x="344895" y="135800"/>
                    <a:pt x="365760" y="104503"/>
                  </a:cubicBezTo>
                  <a:cubicBezTo>
                    <a:pt x="376007" y="89132"/>
                    <a:pt x="388909" y="74480"/>
                    <a:pt x="404949" y="65314"/>
                  </a:cubicBezTo>
                  <a:cubicBezTo>
                    <a:pt x="420537" y="56407"/>
                    <a:pt x="439783" y="56606"/>
                    <a:pt x="457200" y="52252"/>
                  </a:cubicBezTo>
                  <a:cubicBezTo>
                    <a:pt x="474617" y="56606"/>
                    <a:pt x="493863" y="56407"/>
                    <a:pt x="509451" y="65314"/>
                  </a:cubicBezTo>
                  <a:cubicBezTo>
                    <a:pt x="536530" y="80788"/>
                    <a:pt x="558118" y="118720"/>
                    <a:pt x="574766" y="143692"/>
                  </a:cubicBezTo>
                  <a:cubicBezTo>
                    <a:pt x="579120" y="165463"/>
                    <a:pt x="575513" y="190532"/>
                    <a:pt x="587829" y="209006"/>
                  </a:cubicBezTo>
                  <a:cubicBezTo>
                    <a:pt x="606732" y="237360"/>
                    <a:pt x="680188" y="211435"/>
                    <a:pt x="692331" y="209006"/>
                  </a:cubicBezTo>
                  <a:cubicBezTo>
                    <a:pt x="701040" y="195943"/>
                    <a:pt x="711436" y="183859"/>
                    <a:pt x="718457" y="169817"/>
                  </a:cubicBezTo>
                  <a:cubicBezTo>
                    <a:pt x="724615" y="157501"/>
                    <a:pt x="722918" y="141381"/>
                    <a:pt x="731520" y="130629"/>
                  </a:cubicBezTo>
                  <a:cubicBezTo>
                    <a:pt x="749937" y="107608"/>
                    <a:pt x="784081" y="100046"/>
                    <a:pt x="809897" y="91440"/>
                  </a:cubicBezTo>
                  <a:cubicBezTo>
                    <a:pt x="818606" y="104503"/>
                    <a:pt x="829002" y="116587"/>
                    <a:pt x="836023" y="130629"/>
                  </a:cubicBezTo>
                  <a:cubicBezTo>
                    <a:pt x="842181" y="142945"/>
                    <a:pt x="841448" y="158360"/>
                    <a:pt x="849086" y="169817"/>
                  </a:cubicBezTo>
                  <a:cubicBezTo>
                    <a:pt x="861641" y="188650"/>
                    <a:pt x="904971" y="225493"/>
                    <a:pt x="927463" y="235132"/>
                  </a:cubicBezTo>
                  <a:cubicBezTo>
                    <a:pt x="943964" y="242204"/>
                    <a:pt x="962297" y="243840"/>
                    <a:pt x="979714" y="248194"/>
                  </a:cubicBezTo>
                  <a:cubicBezTo>
                    <a:pt x="992777" y="243840"/>
                    <a:pt x="1007446" y="242770"/>
                    <a:pt x="1018903" y="235132"/>
                  </a:cubicBezTo>
                  <a:cubicBezTo>
                    <a:pt x="1086536" y="190044"/>
                    <a:pt x="1032110" y="178479"/>
                    <a:pt x="1136469" y="143692"/>
                  </a:cubicBezTo>
                  <a:lnTo>
                    <a:pt x="1214846" y="117566"/>
                  </a:lnTo>
                  <a:cubicBezTo>
                    <a:pt x="1227909" y="134983"/>
                    <a:pt x="1241380" y="152101"/>
                    <a:pt x="1254034" y="169817"/>
                  </a:cubicBezTo>
                  <a:cubicBezTo>
                    <a:pt x="1263159" y="182592"/>
                    <a:pt x="1269059" y="197905"/>
                    <a:pt x="1280160" y="209006"/>
                  </a:cubicBezTo>
                  <a:cubicBezTo>
                    <a:pt x="1291261" y="220107"/>
                    <a:pt x="1306286" y="226423"/>
                    <a:pt x="1319349" y="235132"/>
                  </a:cubicBezTo>
                  <a:cubicBezTo>
                    <a:pt x="1332412" y="230778"/>
                    <a:pt x="1348801" y="231805"/>
                    <a:pt x="1358537" y="222069"/>
                  </a:cubicBezTo>
                  <a:cubicBezTo>
                    <a:pt x="1368273" y="212332"/>
                    <a:pt x="1365442" y="195196"/>
                    <a:pt x="1371600" y="182880"/>
                  </a:cubicBezTo>
                  <a:cubicBezTo>
                    <a:pt x="1378621" y="168838"/>
                    <a:pt x="1389017" y="156755"/>
                    <a:pt x="1397726" y="143692"/>
                  </a:cubicBezTo>
                  <a:cubicBezTo>
                    <a:pt x="1422981" y="67924"/>
                    <a:pt x="1400337" y="66186"/>
                    <a:pt x="1463040" y="52252"/>
                  </a:cubicBezTo>
                  <a:cubicBezTo>
                    <a:pt x="1488895" y="46507"/>
                    <a:pt x="1515291" y="43543"/>
                    <a:pt x="1541417" y="39189"/>
                  </a:cubicBezTo>
                  <a:lnTo>
                    <a:pt x="1632857" y="52252"/>
                  </a:lnTo>
                  <a:cubicBezTo>
                    <a:pt x="1735392" y="167603"/>
                    <a:pt x="1592787" y="126259"/>
                    <a:pt x="1658983" y="209006"/>
                  </a:cubicBezTo>
                  <a:cubicBezTo>
                    <a:pt x="1667585" y="219758"/>
                    <a:pt x="1685108" y="217715"/>
                    <a:pt x="1698171" y="222069"/>
                  </a:cubicBezTo>
                  <a:cubicBezTo>
                    <a:pt x="1715588" y="217715"/>
                    <a:pt x="1736404" y="220221"/>
                    <a:pt x="1750423" y="209006"/>
                  </a:cubicBezTo>
                  <a:cubicBezTo>
                    <a:pt x="1761175" y="200404"/>
                    <a:pt x="1758062" y="182473"/>
                    <a:pt x="1763486" y="169817"/>
                  </a:cubicBezTo>
                  <a:cubicBezTo>
                    <a:pt x="1771157" y="151919"/>
                    <a:pt x="1781940" y="135464"/>
                    <a:pt x="1789611" y="117566"/>
                  </a:cubicBezTo>
                  <a:cubicBezTo>
                    <a:pt x="1822059" y="41854"/>
                    <a:pt x="1778595" y="114495"/>
                    <a:pt x="1828800" y="39189"/>
                  </a:cubicBezTo>
                  <a:lnTo>
                    <a:pt x="1907177" y="117566"/>
                  </a:lnTo>
                  <a:cubicBezTo>
                    <a:pt x="1926650" y="137039"/>
                    <a:pt x="1910389" y="180667"/>
                    <a:pt x="1933303" y="195943"/>
                  </a:cubicBezTo>
                  <a:lnTo>
                    <a:pt x="1972491" y="222069"/>
                  </a:lnTo>
                  <a:cubicBezTo>
                    <a:pt x="1989908" y="217715"/>
                    <a:pt x="2008241" y="216078"/>
                    <a:pt x="2024743" y="209006"/>
                  </a:cubicBezTo>
                  <a:cubicBezTo>
                    <a:pt x="2084572" y="183365"/>
                    <a:pt x="2046628" y="181352"/>
                    <a:pt x="2103120" y="143692"/>
                  </a:cubicBezTo>
                  <a:cubicBezTo>
                    <a:pt x="2114577" y="136054"/>
                    <a:pt x="2129246" y="134983"/>
                    <a:pt x="2142309" y="130629"/>
                  </a:cubicBezTo>
                  <a:cubicBezTo>
                    <a:pt x="2148863" y="156848"/>
                    <a:pt x="2154433" y="204026"/>
                    <a:pt x="2181497" y="222069"/>
                  </a:cubicBezTo>
                  <a:cubicBezTo>
                    <a:pt x="2196435" y="232028"/>
                    <a:pt x="2216332" y="230778"/>
                    <a:pt x="2233749" y="235132"/>
                  </a:cubicBezTo>
                  <a:cubicBezTo>
                    <a:pt x="2319251" y="206631"/>
                    <a:pt x="2235331" y="246216"/>
                    <a:pt x="2286000" y="182880"/>
                  </a:cubicBezTo>
                  <a:cubicBezTo>
                    <a:pt x="2304417" y="159858"/>
                    <a:pt x="2338560" y="152297"/>
                    <a:pt x="2364377" y="143692"/>
                  </a:cubicBezTo>
                  <a:cubicBezTo>
                    <a:pt x="2377440" y="152400"/>
                    <a:pt x="2391505" y="159766"/>
                    <a:pt x="2403566" y="169817"/>
                  </a:cubicBezTo>
                  <a:cubicBezTo>
                    <a:pt x="2417758" y="181644"/>
                    <a:pt x="2427383" y="198759"/>
                    <a:pt x="2442754" y="209006"/>
                  </a:cubicBezTo>
                  <a:cubicBezTo>
                    <a:pt x="2454211" y="216644"/>
                    <a:pt x="2468880" y="217715"/>
                    <a:pt x="2481943" y="222069"/>
                  </a:cubicBezTo>
                  <a:cubicBezTo>
                    <a:pt x="2486297" y="235132"/>
                    <a:pt x="2482221" y="256143"/>
                    <a:pt x="2495006" y="261257"/>
                  </a:cubicBezTo>
                  <a:cubicBezTo>
                    <a:pt x="2511675" y="267924"/>
                    <a:pt x="2531199" y="256223"/>
                    <a:pt x="2547257" y="248194"/>
                  </a:cubicBezTo>
                  <a:cubicBezTo>
                    <a:pt x="2575341" y="234152"/>
                    <a:pt x="2625634" y="195943"/>
                    <a:pt x="2625634" y="195943"/>
                  </a:cubicBezTo>
                  <a:cubicBezTo>
                    <a:pt x="2643051" y="200297"/>
                    <a:pt x="2662948" y="199047"/>
                    <a:pt x="2677886" y="209006"/>
                  </a:cubicBezTo>
                  <a:cubicBezTo>
                    <a:pt x="2690949" y="217714"/>
                    <a:pt x="2692910" y="237093"/>
                    <a:pt x="2704011" y="248194"/>
                  </a:cubicBezTo>
                  <a:cubicBezTo>
                    <a:pt x="2715112" y="259295"/>
                    <a:pt x="2730137" y="265611"/>
                    <a:pt x="2743200" y="274320"/>
                  </a:cubicBezTo>
                  <a:cubicBezTo>
                    <a:pt x="2782389" y="248194"/>
                    <a:pt x="2786743" y="252549"/>
                    <a:pt x="2808514" y="209006"/>
                  </a:cubicBezTo>
                  <a:cubicBezTo>
                    <a:pt x="2814672" y="196690"/>
                    <a:pt x="2814890" y="181854"/>
                    <a:pt x="2821577" y="169817"/>
                  </a:cubicBezTo>
                  <a:cubicBezTo>
                    <a:pt x="2836826" y="142369"/>
                    <a:pt x="2873829" y="91440"/>
                    <a:pt x="2873829" y="91440"/>
                  </a:cubicBezTo>
                  <a:cubicBezTo>
                    <a:pt x="2902743" y="110717"/>
                    <a:pt x="2932092" y="126583"/>
                    <a:pt x="2952206" y="156754"/>
                  </a:cubicBezTo>
                  <a:cubicBezTo>
                    <a:pt x="3002685" y="232472"/>
                    <a:pt x="2916812" y="163638"/>
                    <a:pt x="3004457" y="222069"/>
                  </a:cubicBezTo>
                  <a:cubicBezTo>
                    <a:pt x="3017520" y="213360"/>
                    <a:pt x="3033308" y="207758"/>
                    <a:pt x="3043646" y="195943"/>
                  </a:cubicBezTo>
                  <a:cubicBezTo>
                    <a:pt x="3064322" y="172313"/>
                    <a:pt x="3095897" y="117566"/>
                    <a:pt x="3095897" y="117566"/>
                  </a:cubicBezTo>
                  <a:cubicBezTo>
                    <a:pt x="3200403" y="187236"/>
                    <a:pt x="3074125" y="95794"/>
                    <a:pt x="3161211" y="182880"/>
                  </a:cubicBezTo>
                  <a:cubicBezTo>
                    <a:pt x="3172312" y="193981"/>
                    <a:pt x="3187337" y="200297"/>
                    <a:pt x="3200400" y="209006"/>
                  </a:cubicBezTo>
                  <a:cubicBezTo>
                    <a:pt x="3209109" y="222069"/>
                    <a:pt x="3211632" y="243229"/>
                    <a:pt x="3226526" y="248194"/>
                  </a:cubicBezTo>
                  <a:cubicBezTo>
                    <a:pt x="3243558" y="253871"/>
                    <a:pt x="3262276" y="242204"/>
                    <a:pt x="3278777" y="235132"/>
                  </a:cubicBezTo>
                  <a:cubicBezTo>
                    <a:pt x="3338612" y="209489"/>
                    <a:pt x="3300658" y="207481"/>
                    <a:pt x="3357154" y="169817"/>
                  </a:cubicBezTo>
                  <a:cubicBezTo>
                    <a:pt x="3368611" y="162179"/>
                    <a:pt x="3383280" y="161108"/>
                    <a:pt x="3396343" y="156754"/>
                  </a:cubicBezTo>
                  <a:cubicBezTo>
                    <a:pt x="3493194" y="221322"/>
                    <a:pt x="3443931" y="215164"/>
                    <a:pt x="3540034" y="195943"/>
                  </a:cubicBezTo>
                  <a:cubicBezTo>
                    <a:pt x="3557451" y="178526"/>
                    <a:pt x="3573584" y="159722"/>
                    <a:pt x="3592286" y="143692"/>
                  </a:cubicBezTo>
                  <a:cubicBezTo>
                    <a:pt x="3604206" y="133475"/>
                    <a:pt x="3621667" y="129825"/>
                    <a:pt x="3631474" y="117566"/>
                  </a:cubicBezTo>
                  <a:cubicBezTo>
                    <a:pt x="3682141" y="54231"/>
                    <a:pt x="3598224" y="93815"/>
                    <a:pt x="3683726" y="65314"/>
                  </a:cubicBezTo>
                  <a:cubicBezTo>
                    <a:pt x="3745291" y="157665"/>
                    <a:pt x="3664892" y="46482"/>
                    <a:pt x="3762103" y="143692"/>
                  </a:cubicBezTo>
                  <a:cubicBezTo>
                    <a:pt x="3849192" y="230780"/>
                    <a:pt x="3722912" y="139334"/>
                    <a:pt x="3827417" y="209006"/>
                  </a:cubicBezTo>
                  <a:lnTo>
                    <a:pt x="3905794" y="156754"/>
                  </a:lnTo>
                  <a:lnTo>
                    <a:pt x="3944983" y="130629"/>
                  </a:lnTo>
                  <a:cubicBezTo>
                    <a:pt x="3966754" y="134983"/>
                    <a:pt x="3991020" y="132677"/>
                    <a:pt x="4010297" y="143692"/>
                  </a:cubicBezTo>
                  <a:cubicBezTo>
                    <a:pt x="4050867" y="166875"/>
                    <a:pt x="4025489" y="192072"/>
                    <a:pt x="4049486" y="222069"/>
                  </a:cubicBezTo>
                  <a:cubicBezTo>
                    <a:pt x="4067902" y="245089"/>
                    <a:pt x="4102048" y="252652"/>
                    <a:pt x="4127863" y="261257"/>
                  </a:cubicBezTo>
                  <a:cubicBezTo>
                    <a:pt x="4145280" y="252549"/>
                    <a:pt x="4166345" y="248901"/>
                    <a:pt x="4180114" y="235132"/>
                  </a:cubicBezTo>
                  <a:cubicBezTo>
                    <a:pt x="4193884" y="221362"/>
                    <a:pt x="4196579" y="199787"/>
                    <a:pt x="4206240" y="182880"/>
                  </a:cubicBezTo>
                  <a:cubicBezTo>
                    <a:pt x="4214029" y="169249"/>
                    <a:pt x="4223657" y="156755"/>
                    <a:pt x="4232366" y="143692"/>
                  </a:cubicBezTo>
                  <a:cubicBezTo>
                    <a:pt x="4236720" y="130629"/>
                    <a:pt x="4233113" y="110661"/>
                    <a:pt x="4245429" y="104503"/>
                  </a:cubicBezTo>
                  <a:cubicBezTo>
                    <a:pt x="4257745" y="98345"/>
                    <a:pt x="4274881" y="107830"/>
                    <a:pt x="4284617" y="117566"/>
                  </a:cubicBezTo>
                  <a:cubicBezTo>
                    <a:pt x="4437020" y="269969"/>
                    <a:pt x="4265023" y="148044"/>
                    <a:pt x="4376057" y="222069"/>
                  </a:cubicBezTo>
                  <a:cubicBezTo>
                    <a:pt x="4393474" y="217715"/>
                    <a:pt x="4411807" y="216078"/>
                    <a:pt x="4428309" y="209006"/>
                  </a:cubicBezTo>
                  <a:cubicBezTo>
                    <a:pt x="4442739" y="202822"/>
                    <a:pt x="4451894" y="184614"/>
                    <a:pt x="4467497" y="182880"/>
                  </a:cubicBezTo>
                  <a:cubicBezTo>
                    <a:pt x="4501981" y="179048"/>
                    <a:pt x="4550627" y="197527"/>
                    <a:pt x="4585063" y="209006"/>
                  </a:cubicBezTo>
                  <a:cubicBezTo>
                    <a:pt x="4598126" y="204652"/>
                    <a:pt x="4613499" y="204545"/>
                    <a:pt x="4624251" y="195943"/>
                  </a:cubicBezTo>
                  <a:cubicBezTo>
                    <a:pt x="4654247" y="171946"/>
                    <a:pt x="4653531" y="137531"/>
                    <a:pt x="4663440" y="104503"/>
                  </a:cubicBezTo>
                  <a:cubicBezTo>
                    <a:pt x="4671353" y="78126"/>
                    <a:pt x="4680857" y="52252"/>
                    <a:pt x="4689566" y="26126"/>
                  </a:cubicBezTo>
                  <a:cubicBezTo>
                    <a:pt x="4694531" y="11232"/>
                    <a:pt x="4715691" y="8709"/>
                    <a:pt x="4728754" y="0"/>
                  </a:cubicBezTo>
                  <a:cubicBezTo>
                    <a:pt x="4741817" y="13063"/>
                    <a:pt x="4757695" y="23818"/>
                    <a:pt x="4767943" y="39189"/>
                  </a:cubicBezTo>
                  <a:cubicBezTo>
                    <a:pt x="4775581" y="50646"/>
                    <a:pt x="4772404" y="67625"/>
                    <a:pt x="4781006" y="78377"/>
                  </a:cubicBezTo>
                  <a:cubicBezTo>
                    <a:pt x="4799423" y="101399"/>
                    <a:pt x="4833566" y="108960"/>
                    <a:pt x="4859383" y="117566"/>
                  </a:cubicBezTo>
                  <a:lnTo>
                    <a:pt x="4937760" y="91440"/>
                  </a:lnTo>
                  <a:lnTo>
                    <a:pt x="4976949" y="78377"/>
                  </a:lnTo>
                  <a:cubicBezTo>
                    <a:pt x="4997439" y="88622"/>
                    <a:pt x="5049926" y="112166"/>
                    <a:pt x="5068389" y="130629"/>
                  </a:cubicBezTo>
                  <a:cubicBezTo>
                    <a:pt x="5079490" y="141730"/>
                    <a:pt x="5085806" y="156754"/>
                    <a:pt x="5094514" y="169817"/>
                  </a:cubicBezTo>
                  <a:cubicBezTo>
                    <a:pt x="5107577" y="161109"/>
                    <a:pt x="5121642" y="153743"/>
                    <a:pt x="5133703" y="143692"/>
                  </a:cubicBezTo>
                  <a:cubicBezTo>
                    <a:pt x="5234291" y="59869"/>
                    <a:pt x="5114774" y="143248"/>
                    <a:pt x="5212080" y="78377"/>
                  </a:cubicBezTo>
                  <a:cubicBezTo>
                    <a:pt x="5238206" y="95794"/>
                    <a:pt x="5265337" y="111790"/>
                    <a:pt x="5290457" y="130629"/>
                  </a:cubicBezTo>
                  <a:cubicBezTo>
                    <a:pt x="5355269" y="179237"/>
                    <a:pt x="5324594" y="157740"/>
                    <a:pt x="5381897" y="195943"/>
                  </a:cubicBezTo>
                  <a:cubicBezTo>
                    <a:pt x="5394960" y="191589"/>
                    <a:pt x="5411349" y="192616"/>
                    <a:pt x="5421086" y="182880"/>
                  </a:cubicBezTo>
                  <a:cubicBezTo>
                    <a:pt x="5430822" y="173144"/>
                    <a:pt x="5427991" y="156008"/>
                    <a:pt x="5434149" y="143692"/>
                  </a:cubicBezTo>
                  <a:cubicBezTo>
                    <a:pt x="5441170" y="129650"/>
                    <a:pt x="5451566" y="117566"/>
                    <a:pt x="5460274" y="104503"/>
                  </a:cubicBezTo>
                  <a:cubicBezTo>
                    <a:pt x="5478381" y="128645"/>
                    <a:pt x="5511363" y="177750"/>
                    <a:pt x="5538651" y="195943"/>
                  </a:cubicBezTo>
                  <a:cubicBezTo>
                    <a:pt x="5550108" y="203581"/>
                    <a:pt x="5564777" y="204652"/>
                    <a:pt x="5577840" y="209006"/>
                  </a:cubicBezTo>
                  <a:cubicBezTo>
                    <a:pt x="5584268" y="196151"/>
                    <a:pt x="5614706" y="129874"/>
                    <a:pt x="5630091" y="117566"/>
                  </a:cubicBezTo>
                  <a:cubicBezTo>
                    <a:pt x="5640843" y="108964"/>
                    <a:pt x="5656217" y="108857"/>
                    <a:pt x="5669280" y="104503"/>
                  </a:cubicBezTo>
                  <a:cubicBezTo>
                    <a:pt x="5686697" y="108857"/>
                    <a:pt x="5706823" y="107271"/>
                    <a:pt x="5721531" y="117566"/>
                  </a:cubicBezTo>
                  <a:cubicBezTo>
                    <a:pt x="5751800" y="138754"/>
                    <a:pt x="5769167" y="175448"/>
                    <a:pt x="5799909" y="195943"/>
                  </a:cubicBezTo>
                  <a:lnTo>
                    <a:pt x="5839097" y="222069"/>
                  </a:lnTo>
                  <a:cubicBezTo>
                    <a:pt x="5909142" y="204558"/>
                    <a:pt x="5884613" y="222360"/>
                    <a:pt x="5930537" y="156754"/>
                  </a:cubicBezTo>
                  <a:cubicBezTo>
                    <a:pt x="5948543" y="131031"/>
                    <a:pt x="5982789" y="78377"/>
                    <a:pt x="5982789" y="78377"/>
                  </a:cubicBezTo>
                  <a:cubicBezTo>
                    <a:pt x="5995852" y="87086"/>
                    <a:pt x="6010876" y="93402"/>
                    <a:pt x="6021977" y="104503"/>
                  </a:cubicBezTo>
                  <a:cubicBezTo>
                    <a:pt x="6033078" y="115605"/>
                    <a:pt x="6036288" y="133354"/>
                    <a:pt x="6048103" y="143692"/>
                  </a:cubicBezTo>
                  <a:cubicBezTo>
                    <a:pt x="6103385" y="192064"/>
                    <a:pt x="6111845" y="191065"/>
                    <a:pt x="6165669" y="209006"/>
                  </a:cubicBezTo>
                  <a:cubicBezTo>
                    <a:pt x="6226629" y="117566"/>
                    <a:pt x="6191794" y="148046"/>
                    <a:pt x="6257109" y="104503"/>
                  </a:cubicBezTo>
                  <a:cubicBezTo>
                    <a:pt x="6277170" y="134596"/>
                    <a:pt x="6280357" y="156754"/>
                    <a:pt x="6322423" y="156754"/>
                  </a:cubicBezTo>
                  <a:cubicBezTo>
                    <a:pt x="6336192" y="156754"/>
                    <a:pt x="6348548" y="148046"/>
                    <a:pt x="6361611" y="143692"/>
                  </a:cubicBezTo>
                  <a:cubicBezTo>
                    <a:pt x="6374674" y="126275"/>
                    <a:pt x="6388145" y="109156"/>
                    <a:pt x="6400800" y="91440"/>
                  </a:cubicBezTo>
                  <a:cubicBezTo>
                    <a:pt x="6409925" y="78665"/>
                    <a:pt x="6412032" y="57217"/>
                    <a:pt x="6426926" y="52252"/>
                  </a:cubicBezTo>
                  <a:cubicBezTo>
                    <a:pt x="6443958" y="46575"/>
                    <a:pt x="6461760" y="60960"/>
                    <a:pt x="6479177" y="65314"/>
                  </a:cubicBezTo>
                  <a:cubicBezTo>
                    <a:pt x="6508065" y="94202"/>
                    <a:pt x="6521183" y="112443"/>
                    <a:pt x="6557554" y="130629"/>
                  </a:cubicBezTo>
                  <a:cubicBezTo>
                    <a:pt x="6569870" y="136787"/>
                    <a:pt x="6583680" y="139338"/>
                    <a:pt x="6596743" y="143692"/>
                  </a:cubicBezTo>
                  <a:cubicBezTo>
                    <a:pt x="6688183" y="113212"/>
                    <a:pt x="6648994" y="108857"/>
                    <a:pt x="6714309" y="130629"/>
                  </a:cubicBezTo>
                  <a:cubicBezTo>
                    <a:pt x="6723017" y="143692"/>
                    <a:pt x="6728175" y="160010"/>
                    <a:pt x="6740434" y="169817"/>
                  </a:cubicBezTo>
                  <a:cubicBezTo>
                    <a:pt x="6751186" y="178419"/>
                    <a:pt x="6766560" y="187234"/>
                    <a:pt x="6779623" y="182880"/>
                  </a:cubicBezTo>
                  <a:cubicBezTo>
                    <a:pt x="6822268" y="168665"/>
                    <a:pt x="6815060" y="128404"/>
                    <a:pt x="6844937" y="104503"/>
                  </a:cubicBezTo>
                  <a:cubicBezTo>
                    <a:pt x="6855689" y="95901"/>
                    <a:pt x="6871063" y="95794"/>
                    <a:pt x="6884126" y="91440"/>
                  </a:cubicBezTo>
                  <a:cubicBezTo>
                    <a:pt x="6897189" y="100149"/>
                    <a:pt x="6912213" y="106465"/>
                    <a:pt x="6923314" y="117566"/>
                  </a:cubicBezTo>
                  <a:cubicBezTo>
                    <a:pt x="6934415" y="128667"/>
                    <a:pt x="6937181" y="146947"/>
                    <a:pt x="6949440" y="156754"/>
                  </a:cubicBezTo>
                  <a:cubicBezTo>
                    <a:pt x="6960192" y="165356"/>
                    <a:pt x="6975566" y="165463"/>
                    <a:pt x="6988629" y="169817"/>
                  </a:cubicBezTo>
                  <a:cubicBezTo>
                    <a:pt x="7004944" y="186133"/>
                    <a:pt x="7034597" y="227471"/>
                    <a:pt x="7067006" y="222069"/>
                  </a:cubicBezTo>
                  <a:cubicBezTo>
                    <a:pt x="7082492" y="219488"/>
                    <a:pt x="7093131" y="204652"/>
                    <a:pt x="7106194" y="195943"/>
                  </a:cubicBezTo>
                  <a:cubicBezTo>
                    <a:pt x="7114903" y="178526"/>
                    <a:pt x="7124649" y="161590"/>
                    <a:pt x="7132320" y="143692"/>
                  </a:cubicBezTo>
                  <a:cubicBezTo>
                    <a:pt x="7137744" y="131036"/>
                    <a:pt x="7132598" y="109617"/>
                    <a:pt x="7145383" y="104503"/>
                  </a:cubicBezTo>
                  <a:cubicBezTo>
                    <a:pt x="7162052" y="97835"/>
                    <a:pt x="7180217" y="113212"/>
                    <a:pt x="7197634" y="117566"/>
                  </a:cubicBezTo>
                  <a:cubicBezTo>
                    <a:pt x="7210697" y="126275"/>
                    <a:pt x="7227015" y="131433"/>
                    <a:pt x="7236823" y="143692"/>
                  </a:cubicBezTo>
                  <a:cubicBezTo>
                    <a:pt x="7287492" y="207027"/>
                    <a:pt x="7203572" y="167442"/>
                    <a:pt x="7289074" y="195943"/>
                  </a:cubicBezTo>
                  <a:cubicBezTo>
                    <a:pt x="7297783" y="182880"/>
                    <a:pt x="7304770" y="168488"/>
                    <a:pt x="7315200" y="156754"/>
                  </a:cubicBezTo>
                  <a:cubicBezTo>
                    <a:pt x="7339746" y="129139"/>
                    <a:pt x="7393577" y="78377"/>
                    <a:pt x="7393577" y="78377"/>
                  </a:cubicBezTo>
                  <a:cubicBezTo>
                    <a:pt x="7468222" y="103259"/>
                    <a:pt x="7406018" y="70913"/>
                    <a:pt x="7445829" y="130629"/>
                  </a:cubicBezTo>
                  <a:cubicBezTo>
                    <a:pt x="7465945" y="160802"/>
                    <a:pt x="7495290" y="176665"/>
                    <a:pt x="7524206" y="195943"/>
                  </a:cubicBezTo>
                  <a:cubicBezTo>
                    <a:pt x="7550332" y="191589"/>
                    <a:pt x="7577456" y="191256"/>
                    <a:pt x="7602583" y="182880"/>
                  </a:cubicBezTo>
                  <a:cubicBezTo>
                    <a:pt x="7629860" y="173787"/>
                    <a:pt x="7662772" y="135754"/>
                    <a:pt x="7680960" y="117566"/>
                  </a:cubicBezTo>
                  <a:cubicBezTo>
                    <a:pt x="7702731" y="121920"/>
                    <a:pt x="7726997" y="119614"/>
                    <a:pt x="7746274" y="130629"/>
                  </a:cubicBezTo>
                  <a:cubicBezTo>
                    <a:pt x="7759905" y="138418"/>
                    <a:pt x="7756701" y="169817"/>
                    <a:pt x="7772400" y="169817"/>
                  </a:cubicBezTo>
                  <a:cubicBezTo>
                    <a:pt x="7786169" y="169817"/>
                    <a:pt x="7781680" y="143868"/>
                    <a:pt x="7785463" y="130629"/>
                  </a:cubicBezTo>
                  <a:cubicBezTo>
                    <a:pt x="7790395" y="113366"/>
                    <a:pt x="7794172" y="95794"/>
                    <a:pt x="7798526" y="78377"/>
                  </a:cubicBezTo>
                  <a:cubicBezTo>
                    <a:pt x="7811589" y="91440"/>
                    <a:pt x="7825887" y="103374"/>
                    <a:pt x="7837714" y="117566"/>
                  </a:cubicBezTo>
                  <a:cubicBezTo>
                    <a:pt x="7847765" y="129627"/>
                    <a:pt x="7852739" y="145653"/>
                    <a:pt x="7863840" y="156754"/>
                  </a:cubicBezTo>
                  <a:cubicBezTo>
                    <a:pt x="7874942" y="167855"/>
                    <a:pt x="7889966" y="174171"/>
                    <a:pt x="7903029" y="182880"/>
                  </a:cubicBezTo>
                  <a:cubicBezTo>
                    <a:pt x="7911737" y="195943"/>
                    <a:pt x="7915523" y="214280"/>
                    <a:pt x="7929154" y="222069"/>
                  </a:cubicBezTo>
                  <a:cubicBezTo>
                    <a:pt x="7948431" y="233085"/>
                    <a:pt x="7972929" y="229747"/>
                    <a:pt x="7994469" y="235132"/>
                  </a:cubicBezTo>
                  <a:cubicBezTo>
                    <a:pt x="8007827" y="238471"/>
                    <a:pt x="8020299" y="244855"/>
                    <a:pt x="8033657" y="248194"/>
                  </a:cubicBezTo>
                  <a:cubicBezTo>
                    <a:pt x="8055197" y="253579"/>
                    <a:pt x="8077551" y="255415"/>
                    <a:pt x="8098971" y="261257"/>
                  </a:cubicBezTo>
                  <a:cubicBezTo>
                    <a:pt x="8125540" y="268503"/>
                    <a:pt x="8177349" y="287383"/>
                    <a:pt x="8177349" y="287383"/>
                  </a:cubicBezTo>
                </a:path>
              </a:pathLst>
            </a:custGeom>
            <a:solidFill>
              <a:schemeClr val="bg1">
                <a:lumMod val="65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vert="horz" wrap="square" lIns="91429" tIns="45714" rIns="91429" bIns="45714" numCol="1" rtlCol="0" anchor="t" anchorCtr="0" compatLnSpc="1">
              <a:prstTxWarp prst="textNoShape">
                <a:avLst/>
              </a:prstTxWarp>
            </a:bodyPr>
            <a:lstStyle/>
            <a:p>
              <a:pPr marL="0" marR="0" indent="0" algn="r" defTabSz="914400" rtl="0" eaLnBrk="1" fontAlgn="base" latinLnBrk="0" hangingPunct="1">
                <a:lnSpc>
                  <a:spcPct val="100000"/>
                </a:lnSpc>
                <a:spcBef>
                  <a:spcPct val="20000"/>
                </a:spcBef>
                <a:spcAft>
                  <a:spcPct val="0"/>
                </a:spcAft>
                <a:buClrTx/>
                <a:buSzTx/>
                <a:buFontTx/>
                <a:buNone/>
                <a:tabLst/>
              </a:pPr>
              <a:endParaRPr kumimoji="0" lang="en-US" sz="2400" b="0" i="0" u="none" strike="noStrike" cap="none" normalizeH="0" baseline="-25000" smtClean="0">
                <a:ln>
                  <a:noFill/>
                </a:ln>
                <a:solidFill>
                  <a:srgbClr val="4D4D4D"/>
                </a:solidFill>
                <a:effectLst/>
                <a:latin typeface="Eras Medium ITC" pitchFamily="34" charset="0"/>
              </a:endParaRPr>
            </a:p>
          </p:txBody>
        </p:sp>
        <p:sp>
          <p:nvSpPr>
            <p:cNvPr id="33" name="Arc 32"/>
            <p:cNvSpPr/>
            <p:nvPr/>
          </p:nvSpPr>
          <p:spPr bwMode="auto">
            <a:xfrm>
              <a:off x="3186468" y="2596487"/>
              <a:ext cx="2466264" cy="1746913"/>
            </a:xfrm>
            <a:prstGeom prst="arc">
              <a:avLst>
                <a:gd name="adj1" fmla="val 21577369"/>
                <a:gd name="adj2" fmla="val 10633246"/>
              </a:avLst>
            </a:prstGeom>
            <a:solidFill>
              <a:srgbClr val="FFCCCC"/>
            </a:solidFill>
            <a:ln w="9525" cap="flat" cmpd="sng" algn="ctr">
              <a:solidFill>
                <a:schemeClr val="tx1"/>
              </a:solidFill>
              <a:prstDash val="solid"/>
              <a:round/>
              <a:headEnd type="none" w="med" len="med"/>
              <a:tailEnd type="none" w="med" len="med"/>
            </a:ln>
            <a:effectLst/>
          </p:spPr>
          <p:txBody>
            <a:bodyPr vert="horz" wrap="square" lIns="91429" tIns="45714" rIns="91429" bIns="45714" numCol="1" rtlCol="0" anchor="t" anchorCtr="0" compatLnSpc="1">
              <a:prstTxWarp prst="textNoShape">
                <a:avLst/>
              </a:prstTxWarp>
            </a:bodyPr>
            <a:lstStyle/>
            <a:p>
              <a:pPr marL="0" marR="0" indent="0" algn="r" defTabSz="914400" rtl="0" eaLnBrk="1" fontAlgn="base" latinLnBrk="0" hangingPunct="1">
                <a:lnSpc>
                  <a:spcPct val="100000"/>
                </a:lnSpc>
                <a:spcBef>
                  <a:spcPct val="20000"/>
                </a:spcBef>
                <a:spcAft>
                  <a:spcPct val="0"/>
                </a:spcAft>
                <a:buClrTx/>
                <a:buSzTx/>
                <a:buFontTx/>
                <a:buNone/>
                <a:tabLst/>
              </a:pPr>
              <a:endParaRPr kumimoji="0" lang="en-US" sz="2400" b="0" i="0" u="none" strike="noStrike" cap="none" normalizeH="0" baseline="-25000" smtClean="0">
                <a:ln>
                  <a:noFill/>
                </a:ln>
                <a:solidFill>
                  <a:srgbClr val="4D4D4D"/>
                </a:solidFill>
                <a:effectLst/>
                <a:latin typeface="Eras Medium ITC" pitchFamily="34" charset="0"/>
              </a:endParaRPr>
            </a:p>
          </p:txBody>
        </p:sp>
      </p:grpSp>
      <p:grpSp>
        <p:nvGrpSpPr>
          <p:cNvPr id="24" name="Group 23"/>
          <p:cNvGrpSpPr/>
          <p:nvPr/>
        </p:nvGrpSpPr>
        <p:grpSpPr>
          <a:xfrm>
            <a:off x="190500" y="5534826"/>
            <a:ext cx="4239620" cy="1179226"/>
            <a:chOff x="4405638" y="3934300"/>
            <a:chExt cx="11315302" cy="1472500"/>
          </a:xfrm>
        </p:grpSpPr>
        <p:sp>
          <p:nvSpPr>
            <p:cNvPr id="25" name="Rounded Rectangle 24"/>
            <p:cNvSpPr/>
            <p:nvPr/>
          </p:nvSpPr>
          <p:spPr>
            <a:xfrm>
              <a:off x="4405638" y="3934300"/>
              <a:ext cx="11288852" cy="1472500"/>
            </a:xfrm>
            <a:prstGeom prst="roundRect">
              <a:avLst/>
            </a:prstGeom>
            <a:solidFill>
              <a:schemeClr val="bg2">
                <a:lumMod val="20000"/>
                <a:lumOff val="80000"/>
              </a:schemeClr>
            </a:solidFill>
            <a:ln w="12700">
              <a:solidFill>
                <a:schemeClr val="bg2">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TextBox 25"/>
            <p:cNvSpPr txBox="1"/>
            <p:nvPr/>
          </p:nvSpPr>
          <p:spPr>
            <a:xfrm>
              <a:off x="4405638" y="3934428"/>
              <a:ext cx="11315302" cy="986064"/>
            </a:xfrm>
            <a:prstGeom prst="rect">
              <a:avLst/>
            </a:prstGeom>
            <a:noFill/>
          </p:spPr>
          <p:txBody>
            <a:bodyPr wrap="square" rtlCol="0">
              <a:spAutoFit/>
            </a:bodyPr>
            <a:lstStyle/>
            <a:p>
              <a:pPr algn="ctr"/>
              <a:r>
                <a:rPr lang="en-US" dirty="0"/>
                <a:t>Since </a:t>
              </a:r>
              <a:r>
                <a:rPr lang="en-US" dirty="0" smtClean="0"/>
                <a:t>zinc primer was not applied </a:t>
              </a:r>
              <a:r>
                <a:rPr lang="en-US" dirty="0"/>
                <a:t>under the rebar, not only was the steel not protected, it also experienced accelerated corrosion rates!</a:t>
              </a:r>
            </a:p>
          </p:txBody>
        </p:sp>
      </p:grpSp>
      <p:sp>
        <p:nvSpPr>
          <p:cNvPr id="35" name="TextBox 34"/>
          <p:cNvSpPr txBox="1"/>
          <p:nvPr/>
        </p:nvSpPr>
        <p:spPr>
          <a:xfrm>
            <a:off x="5268899" y="5478108"/>
            <a:ext cx="1337108" cy="646331"/>
          </a:xfrm>
          <a:prstGeom prst="rect">
            <a:avLst/>
          </a:prstGeom>
          <a:noFill/>
        </p:spPr>
        <p:txBody>
          <a:bodyPr wrap="square" rtlCol="0">
            <a:spAutoFit/>
          </a:bodyPr>
          <a:lstStyle/>
          <a:p>
            <a:pPr algn="ctr"/>
            <a:r>
              <a:rPr lang="en-US" b="1" dirty="0" smtClean="0">
                <a:solidFill>
                  <a:srgbClr val="FFCCCC"/>
                </a:solidFill>
              </a:rPr>
              <a:t>No Zinc Primer</a:t>
            </a:r>
            <a:endParaRPr lang="en-US" b="1" dirty="0">
              <a:solidFill>
                <a:srgbClr val="FFCCCC"/>
              </a:solidFill>
            </a:endParaRPr>
          </a:p>
        </p:txBody>
      </p:sp>
      <p:cxnSp>
        <p:nvCxnSpPr>
          <p:cNvPr id="37" name="Straight Arrow Connector 36"/>
          <p:cNvCxnSpPr/>
          <p:nvPr/>
        </p:nvCxnSpPr>
        <p:spPr bwMode="auto">
          <a:xfrm flipH="1" flipV="1">
            <a:off x="5506964" y="5337559"/>
            <a:ext cx="320680" cy="159884"/>
          </a:xfrm>
          <a:prstGeom prst="straightConnector1">
            <a:avLst/>
          </a:prstGeom>
          <a:noFill/>
          <a:ln w="9525" cap="flat" cmpd="sng" algn="ctr">
            <a:solidFill>
              <a:srgbClr val="FFCCCC"/>
            </a:solidFill>
            <a:prstDash val="solid"/>
            <a:round/>
            <a:headEnd type="none" w="med" len="med"/>
            <a:tailEnd type="arrow"/>
          </a:ln>
          <a:effectLst/>
        </p:spPr>
      </p:cxnSp>
      <p:sp>
        <p:nvSpPr>
          <p:cNvPr id="3" name="TextBox 2"/>
          <p:cNvSpPr txBox="1"/>
          <p:nvPr/>
        </p:nvSpPr>
        <p:spPr>
          <a:xfrm>
            <a:off x="1487704" y="2338361"/>
            <a:ext cx="6168592" cy="461665"/>
          </a:xfrm>
          <a:prstGeom prst="rect">
            <a:avLst/>
          </a:prstGeom>
          <a:solidFill>
            <a:schemeClr val="bg1"/>
          </a:solidFill>
          <a:ln w="28575">
            <a:solidFill>
              <a:schemeClr val="bg2"/>
            </a:solidFill>
          </a:ln>
        </p:spPr>
        <p:txBody>
          <a:bodyPr wrap="square" rtlCol="0">
            <a:spAutoFit/>
          </a:bodyPr>
          <a:lstStyle/>
          <a:p>
            <a:pPr algn="ctr"/>
            <a:r>
              <a:rPr lang="en-US" sz="2400" b="1" dirty="0" smtClean="0">
                <a:solidFill>
                  <a:srgbClr val="FF0000"/>
                </a:solidFill>
              </a:rPr>
              <a:t>INCORRECT APPLICATION OF REBAR PRIMER</a:t>
            </a:r>
            <a:endParaRPr lang="en-US" sz="2400" b="1" dirty="0">
              <a:solidFill>
                <a:srgbClr val="FF0000"/>
              </a:solidFill>
            </a:endParaRPr>
          </a:p>
        </p:txBody>
      </p:sp>
      <p:cxnSp>
        <p:nvCxnSpPr>
          <p:cNvPr id="8" name="Straight Connector 7"/>
          <p:cNvCxnSpPr/>
          <p:nvPr/>
        </p:nvCxnSpPr>
        <p:spPr bwMode="auto">
          <a:xfrm flipV="1">
            <a:off x="2792082" y="3521075"/>
            <a:ext cx="586711" cy="184666"/>
          </a:xfrm>
          <a:prstGeom prst="line">
            <a:avLst/>
          </a:prstGeom>
          <a:noFill/>
          <a:ln w="28575" cap="flat" cmpd="sng" algn="ctr">
            <a:solidFill>
              <a:schemeClr val="tx1"/>
            </a:solidFill>
            <a:prstDash val="solid"/>
            <a:round/>
            <a:headEnd type="none" w="med" len="med"/>
            <a:tailEnd type="none" w="med" len="med"/>
          </a:ln>
          <a:effectLst/>
        </p:spPr>
      </p:cxnSp>
      <p:sp>
        <p:nvSpPr>
          <p:cNvPr id="30" name="Oval 29"/>
          <p:cNvSpPr/>
          <p:nvPr/>
        </p:nvSpPr>
        <p:spPr>
          <a:xfrm>
            <a:off x="190500" y="1100545"/>
            <a:ext cx="660400" cy="641822"/>
          </a:xfrm>
          <a:prstGeom prst="ellipse">
            <a:avLst/>
          </a:prstGeom>
        </p:spPr>
        <p:style>
          <a:lnRef idx="1">
            <a:schemeClr val="accent2"/>
          </a:lnRef>
          <a:fillRef idx="2">
            <a:schemeClr val="accent2"/>
          </a:fillRef>
          <a:effectRef idx="1">
            <a:schemeClr val="accent2"/>
          </a:effectRef>
          <a:fontRef idx="minor">
            <a:schemeClr val="dk1"/>
          </a:fontRef>
        </p:style>
        <p:txBody>
          <a:bodyPr anchor="ctr"/>
          <a:lstStyle/>
          <a:p>
            <a:pPr algn="ctr" eaLnBrk="0" hangingPunct="0">
              <a:defRPr/>
            </a:pPr>
            <a:r>
              <a:rPr lang="en-US" sz="3200" dirty="0"/>
              <a:t>8</a:t>
            </a:r>
            <a:endParaRPr lang="en-US" dirty="0"/>
          </a:p>
        </p:txBody>
      </p:sp>
      <p:sp>
        <p:nvSpPr>
          <p:cNvPr id="31" name="Rectangle 30"/>
          <p:cNvSpPr/>
          <p:nvPr/>
        </p:nvSpPr>
        <p:spPr>
          <a:xfrm>
            <a:off x="990600" y="1159846"/>
            <a:ext cx="7423080" cy="523220"/>
          </a:xfrm>
          <a:prstGeom prst="rect">
            <a:avLst/>
          </a:prstGeom>
        </p:spPr>
        <p:txBody>
          <a:bodyPr wrap="square">
            <a:spAutoFit/>
          </a:bodyPr>
          <a:lstStyle/>
          <a:p>
            <a:r>
              <a:rPr lang="en-US" sz="2800" dirty="0" smtClean="0"/>
              <a:t>Apply the repair material (rebar primer)</a:t>
            </a:r>
            <a:endParaRPr lang="en-US" sz="2800" dirty="0"/>
          </a:p>
        </p:txBody>
      </p:sp>
      <p:pic>
        <p:nvPicPr>
          <p:cNvPr id="36" name="Picture 35"/>
          <p:cNvPicPr>
            <a:picLocks noChangeAspect="1"/>
          </p:cNvPicPr>
          <p:nvPr/>
        </p:nvPicPr>
        <p:blipFill>
          <a:blip r:embed="rId4"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242864" y="5036565"/>
            <a:ext cx="380936" cy="380936"/>
          </a:xfrm>
          <a:prstGeom prst="rect">
            <a:avLst/>
          </a:prstGeom>
        </p:spPr>
      </p:pic>
    </p:spTree>
    <p:custDataLst>
      <p:tags r:id="rId1"/>
    </p:custDataLst>
    <p:extLst>
      <p:ext uri="{BB962C8B-B14F-4D97-AF65-F5344CB8AC3E}">
        <p14:creationId xmlns:p14="http://schemas.microsoft.com/office/powerpoint/2010/main" val="14807606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10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Apply Bonding Agents (If Desired)</a:t>
            </a:r>
            <a:endParaRPr lang="en-US" dirty="0"/>
          </a:p>
        </p:txBody>
      </p:sp>
      <p:sp>
        <p:nvSpPr>
          <p:cNvPr id="4" name="Oval 3"/>
          <p:cNvSpPr/>
          <p:nvPr/>
        </p:nvSpPr>
        <p:spPr>
          <a:xfrm>
            <a:off x="190500" y="1100545"/>
            <a:ext cx="660400" cy="641822"/>
          </a:xfrm>
          <a:prstGeom prst="ellipse">
            <a:avLst/>
          </a:prstGeom>
        </p:spPr>
        <p:style>
          <a:lnRef idx="1">
            <a:schemeClr val="accent2"/>
          </a:lnRef>
          <a:fillRef idx="2">
            <a:schemeClr val="accent2"/>
          </a:fillRef>
          <a:effectRef idx="1">
            <a:schemeClr val="accent2"/>
          </a:effectRef>
          <a:fontRef idx="minor">
            <a:schemeClr val="dk1"/>
          </a:fontRef>
        </p:style>
        <p:txBody>
          <a:bodyPr anchor="ctr"/>
          <a:lstStyle/>
          <a:p>
            <a:pPr algn="ctr" eaLnBrk="0" hangingPunct="0">
              <a:defRPr/>
            </a:pPr>
            <a:r>
              <a:rPr lang="en-US" sz="3200" dirty="0"/>
              <a:t>8</a:t>
            </a:r>
            <a:endParaRPr lang="en-US" dirty="0"/>
          </a:p>
        </p:txBody>
      </p:sp>
      <p:sp>
        <p:nvSpPr>
          <p:cNvPr id="5" name="Rectangle 4"/>
          <p:cNvSpPr/>
          <p:nvPr/>
        </p:nvSpPr>
        <p:spPr>
          <a:xfrm>
            <a:off x="990600" y="1159846"/>
            <a:ext cx="7696200" cy="523220"/>
          </a:xfrm>
          <a:prstGeom prst="rect">
            <a:avLst/>
          </a:prstGeom>
        </p:spPr>
        <p:txBody>
          <a:bodyPr wrap="square">
            <a:spAutoFit/>
          </a:bodyPr>
          <a:lstStyle/>
          <a:p>
            <a:r>
              <a:rPr lang="en-US" sz="2800" dirty="0" smtClean="0"/>
              <a:t>Apply the repair material (bonding agent)</a:t>
            </a:r>
            <a:endParaRPr lang="en-US" sz="2800" dirty="0"/>
          </a:p>
        </p:txBody>
      </p:sp>
      <p:grpSp>
        <p:nvGrpSpPr>
          <p:cNvPr id="6" name="Group 5"/>
          <p:cNvGrpSpPr/>
          <p:nvPr/>
        </p:nvGrpSpPr>
        <p:grpSpPr>
          <a:xfrm>
            <a:off x="3883649" y="1966602"/>
            <a:ext cx="4583918" cy="2525229"/>
            <a:chOff x="4365905" y="2237570"/>
            <a:chExt cx="3947550" cy="1905691"/>
          </a:xfrm>
        </p:grpSpPr>
        <p:grpSp>
          <p:nvGrpSpPr>
            <p:cNvPr id="7" name="Group 6"/>
            <p:cNvGrpSpPr/>
            <p:nvPr/>
          </p:nvGrpSpPr>
          <p:grpSpPr>
            <a:xfrm>
              <a:off x="4365905" y="2237570"/>
              <a:ext cx="3947550" cy="1905691"/>
              <a:chOff x="2605650" y="1266164"/>
              <a:chExt cx="3947550" cy="1905691"/>
            </a:xfrm>
          </p:grpSpPr>
          <p:sp>
            <p:nvSpPr>
              <p:cNvPr id="9" name="Rectangle 2"/>
              <p:cNvSpPr>
                <a:spLocks noChangeArrowheads="1"/>
              </p:cNvSpPr>
              <p:nvPr/>
            </p:nvSpPr>
            <p:spPr bwMode="auto">
              <a:xfrm>
                <a:off x="2605650" y="1276909"/>
                <a:ext cx="3932701" cy="1894946"/>
              </a:xfrm>
              <a:prstGeom prst="rect">
                <a:avLst/>
              </a:prstGeom>
              <a:solidFill>
                <a:srgbClr val="969696"/>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10" name="Freeform 3"/>
              <p:cNvSpPr>
                <a:spLocks/>
              </p:cNvSpPr>
              <p:nvPr>
                <p:custDataLst>
                  <p:tags r:id="rId3"/>
                </p:custDataLst>
              </p:nvPr>
            </p:nvSpPr>
            <p:spPr bwMode="auto">
              <a:xfrm>
                <a:off x="3380825" y="1266164"/>
                <a:ext cx="2255838" cy="1002771"/>
              </a:xfrm>
              <a:custGeom>
                <a:avLst/>
                <a:gdLst>
                  <a:gd name="T0" fmla="*/ 19050 w 1421"/>
                  <a:gd name="T1" fmla="*/ 129528 h 613"/>
                  <a:gd name="T2" fmla="*/ 6350 w 1421"/>
                  <a:gd name="T3" fmla="*/ 156513 h 613"/>
                  <a:gd name="T4" fmla="*/ 25400 w 1421"/>
                  <a:gd name="T5" fmla="*/ 199688 h 613"/>
                  <a:gd name="T6" fmla="*/ 50800 w 1421"/>
                  <a:gd name="T7" fmla="*/ 242864 h 613"/>
                  <a:gd name="T8" fmla="*/ 63500 w 1421"/>
                  <a:gd name="T9" fmla="*/ 286040 h 613"/>
                  <a:gd name="T10" fmla="*/ 63500 w 1421"/>
                  <a:gd name="T11" fmla="*/ 323819 h 613"/>
                  <a:gd name="T12" fmla="*/ 63500 w 1421"/>
                  <a:gd name="T13" fmla="*/ 361598 h 613"/>
                  <a:gd name="T14" fmla="*/ 63500 w 1421"/>
                  <a:gd name="T15" fmla="*/ 404774 h 613"/>
                  <a:gd name="T16" fmla="*/ 57150 w 1421"/>
                  <a:gd name="T17" fmla="*/ 469538 h 613"/>
                  <a:gd name="T18" fmla="*/ 57150 w 1421"/>
                  <a:gd name="T19" fmla="*/ 507317 h 613"/>
                  <a:gd name="T20" fmla="*/ 57150 w 1421"/>
                  <a:gd name="T21" fmla="*/ 539699 h 613"/>
                  <a:gd name="T22" fmla="*/ 57150 w 1421"/>
                  <a:gd name="T23" fmla="*/ 588271 h 613"/>
                  <a:gd name="T24" fmla="*/ 76200 w 1421"/>
                  <a:gd name="T25" fmla="*/ 615256 h 613"/>
                  <a:gd name="T26" fmla="*/ 107950 w 1421"/>
                  <a:gd name="T27" fmla="*/ 647638 h 613"/>
                  <a:gd name="T28" fmla="*/ 114300 w 1421"/>
                  <a:gd name="T29" fmla="*/ 680020 h 613"/>
                  <a:gd name="T30" fmla="*/ 152400 w 1421"/>
                  <a:gd name="T31" fmla="*/ 696211 h 613"/>
                  <a:gd name="T32" fmla="*/ 209550 w 1421"/>
                  <a:gd name="T33" fmla="*/ 712402 h 613"/>
                  <a:gd name="T34" fmla="*/ 279400 w 1421"/>
                  <a:gd name="T35" fmla="*/ 739387 h 613"/>
                  <a:gd name="T36" fmla="*/ 330200 w 1421"/>
                  <a:gd name="T37" fmla="*/ 766372 h 613"/>
                  <a:gd name="T38" fmla="*/ 368300 w 1421"/>
                  <a:gd name="T39" fmla="*/ 777166 h 613"/>
                  <a:gd name="T40" fmla="*/ 609600 w 1421"/>
                  <a:gd name="T41" fmla="*/ 814945 h 613"/>
                  <a:gd name="T42" fmla="*/ 666750 w 1421"/>
                  <a:gd name="T43" fmla="*/ 804151 h 613"/>
                  <a:gd name="T44" fmla="*/ 812800 w 1421"/>
                  <a:gd name="T45" fmla="*/ 798754 h 613"/>
                  <a:gd name="T46" fmla="*/ 838200 w 1421"/>
                  <a:gd name="T47" fmla="*/ 760975 h 613"/>
                  <a:gd name="T48" fmla="*/ 882650 w 1421"/>
                  <a:gd name="T49" fmla="*/ 744784 h 613"/>
                  <a:gd name="T50" fmla="*/ 920750 w 1421"/>
                  <a:gd name="T51" fmla="*/ 739387 h 613"/>
                  <a:gd name="T52" fmla="*/ 1085850 w 1421"/>
                  <a:gd name="T53" fmla="*/ 739387 h 613"/>
                  <a:gd name="T54" fmla="*/ 1136650 w 1421"/>
                  <a:gd name="T55" fmla="*/ 739387 h 613"/>
                  <a:gd name="T56" fmla="*/ 1276350 w 1421"/>
                  <a:gd name="T57" fmla="*/ 755578 h 613"/>
                  <a:gd name="T58" fmla="*/ 1320800 w 1421"/>
                  <a:gd name="T59" fmla="*/ 777166 h 613"/>
                  <a:gd name="T60" fmla="*/ 1365250 w 1421"/>
                  <a:gd name="T61" fmla="*/ 793357 h 613"/>
                  <a:gd name="T62" fmla="*/ 1416050 w 1421"/>
                  <a:gd name="T63" fmla="*/ 798754 h 613"/>
                  <a:gd name="T64" fmla="*/ 1631950 w 1421"/>
                  <a:gd name="T65" fmla="*/ 820342 h 613"/>
                  <a:gd name="T66" fmla="*/ 1670050 w 1421"/>
                  <a:gd name="T67" fmla="*/ 820342 h 613"/>
                  <a:gd name="T68" fmla="*/ 1727200 w 1421"/>
                  <a:gd name="T69" fmla="*/ 825739 h 613"/>
                  <a:gd name="T70" fmla="*/ 1784350 w 1421"/>
                  <a:gd name="T71" fmla="*/ 825739 h 613"/>
                  <a:gd name="T72" fmla="*/ 1917700 w 1421"/>
                  <a:gd name="T73" fmla="*/ 825739 h 613"/>
                  <a:gd name="T74" fmla="*/ 1962150 w 1421"/>
                  <a:gd name="T75" fmla="*/ 820342 h 613"/>
                  <a:gd name="T76" fmla="*/ 2120900 w 1421"/>
                  <a:gd name="T77" fmla="*/ 820342 h 613"/>
                  <a:gd name="T78" fmla="*/ 2165350 w 1421"/>
                  <a:gd name="T79" fmla="*/ 820342 h 613"/>
                  <a:gd name="T80" fmla="*/ 2235200 w 1421"/>
                  <a:gd name="T81" fmla="*/ 798754 h 613"/>
                  <a:gd name="T82" fmla="*/ 2241550 w 1421"/>
                  <a:gd name="T83" fmla="*/ 766372 h 613"/>
                  <a:gd name="T84" fmla="*/ 2241550 w 1421"/>
                  <a:gd name="T85" fmla="*/ 733990 h 613"/>
                  <a:gd name="T86" fmla="*/ 2247900 w 1421"/>
                  <a:gd name="T87" fmla="*/ 701608 h 613"/>
                  <a:gd name="T88" fmla="*/ 2254250 w 1421"/>
                  <a:gd name="T89" fmla="*/ 653035 h 613"/>
                  <a:gd name="T90" fmla="*/ 2254250 w 1421"/>
                  <a:gd name="T91" fmla="*/ 620653 h 613"/>
                  <a:gd name="T92" fmla="*/ 2254250 w 1421"/>
                  <a:gd name="T93" fmla="*/ 582874 h 613"/>
                  <a:gd name="T94" fmla="*/ 2254250 w 1421"/>
                  <a:gd name="T95" fmla="*/ 545096 h 613"/>
                  <a:gd name="T96" fmla="*/ 2254250 w 1421"/>
                  <a:gd name="T97" fmla="*/ 512714 h 613"/>
                  <a:gd name="T98" fmla="*/ 2254250 w 1421"/>
                  <a:gd name="T99" fmla="*/ 469538 h 613"/>
                  <a:gd name="T100" fmla="*/ 2254250 w 1421"/>
                  <a:gd name="T101" fmla="*/ 431759 h 613"/>
                  <a:gd name="T102" fmla="*/ 2254250 w 1421"/>
                  <a:gd name="T103" fmla="*/ 393980 h 613"/>
                  <a:gd name="T104" fmla="*/ 2247900 w 1421"/>
                  <a:gd name="T105" fmla="*/ 361598 h 613"/>
                  <a:gd name="T106" fmla="*/ 2241550 w 1421"/>
                  <a:gd name="T107" fmla="*/ 323819 h 613"/>
                  <a:gd name="T108" fmla="*/ 2228850 w 1421"/>
                  <a:gd name="T109" fmla="*/ 291437 h 613"/>
                  <a:gd name="T110" fmla="*/ 2222500 w 1421"/>
                  <a:gd name="T111" fmla="*/ 259055 h 613"/>
                  <a:gd name="T112" fmla="*/ 2216150 w 1421"/>
                  <a:gd name="T113" fmla="*/ 221276 h 613"/>
                  <a:gd name="T114" fmla="*/ 2216150 w 1421"/>
                  <a:gd name="T115" fmla="*/ 183498 h 613"/>
                  <a:gd name="T116" fmla="*/ 2222500 w 1421"/>
                  <a:gd name="T117" fmla="*/ 151116 h 613"/>
                  <a:gd name="T118" fmla="*/ 2228850 w 1421"/>
                  <a:gd name="T119" fmla="*/ 0 h 61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1421" h="613">
                    <a:moveTo>
                      <a:pt x="12" y="0"/>
                    </a:moveTo>
                    <a:lnTo>
                      <a:pt x="12" y="96"/>
                    </a:lnTo>
                    <a:lnTo>
                      <a:pt x="0" y="100"/>
                    </a:lnTo>
                    <a:lnTo>
                      <a:pt x="4" y="116"/>
                    </a:lnTo>
                    <a:lnTo>
                      <a:pt x="8" y="132"/>
                    </a:lnTo>
                    <a:lnTo>
                      <a:pt x="16" y="148"/>
                    </a:lnTo>
                    <a:lnTo>
                      <a:pt x="20" y="160"/>
                    </a:lnTo>
                    <a:lnTo>
                      <a:pt x="32" y="180"/>
                    </a:lnTo>
                    <a:lnTo>
                      <a:pt x="40" y="196"/>
                    </a:lnTo>
                    <a:lnTo>
                      <a:pt x="40" y="212"/>
                    </a:lnTo>
                    <a:lnTo>
                      <a:pt x="40" y="224"/>
                    </a:lnTo>
                    <a:lnTo>
                      <a:pt x="40" y="240"/>
                    </a:lnTo>
                    <a:lnTo>
                      <a:pt x="40" y="252"/>
                    </a:lnTo>
                    <a:lnTo>
                      <a:pt x="40" y="268"/>
                    </a:lnTo>
                    <a:lnTo>
                      <a:pt x="40" y="280"/>
                    </a:lnTo>
                    <a:lnTo>
                      <a:pt x="40" y="300"/>
                    </a:lnTo>
                    <a:lnTo>
                      <a:pt x="36" y="328"/>
                    </a:lnTo>
                    <a:lnTo>
                      <a:pt x="36" y="348"/>
                    </a:lnTo>
                    <a:lnTo>
                      <a:pt x="36" y="360"/>
                    </a:lnTo>
                    <a:lnTo>
                      <a:pt x="36" y="376"/>
                    </a:lnTo>
                    <a:lnTo>
                      <a:pt x="36" y="388"/>
                    </a:lnTo>
                    <a:lnTo>
                      <a:pt x="36" y="400"/>
                    </a:lnTo>
                    <a:lnTo>
                      <a:pt x="36" y="424"/>
                    </a:lnTo>
                    <a:lnTo>
                      <a:pt x="36" y="436"/>
                    </a:lnTo>
                    <a:lnTo>
                      <a:pt x="36" y="448"/>
                    </a:lnTo>
                    <a:lnTo>
                      <a:pt x="48" y="456"/>
                    </a:lnTo>
                    <a:lnTo>
                      <a:pt x="56" y="472"/>
                    </a:lnTo>
                    <a:lnTo>
                      <a:pt x="68" y="480"/>
                    </a:lnTo>
                    <a:lnTo>
                      <a:pt x="68" y="492"/>
                    </a:lnTo>
                    <a:lnTo>
                      <a:pt x="72" y="504"/>
                    </a:lnTo>
                    <a:lnTo>
                      <a:pt x="84" y="512"/>
                    </a:lnTo>
                    <a:lnTo>
                      <a:pt x="96" y="516"/>
                    </a:lnTo>
                    <a:lnTo>
                      <a:pt x="116" y="524"/>
                    </a:lnTo>
                    <a:lnTo>
                      <a:pt x="132" y="528"/>
                    </a:lnTo>
                    <a:lnTo>
                      <a:pt x="160" y="536"/>
                    </a:lnTo>
                    <a:lnTo>
                      <a:pt x="176" y="548"/>
                    </a:lnTo>
                    <a:lnTo>
                      <a:pt x="188" y="556"/>
                    </a:lnTo>
                    <a:lnTo>
                      <a:pt x="208" y="568"/>
                    </a:lnTo>
                    <a:lnTo>
                      <a:pt x="220" y="572"/>
                    </a:lnTo>
                    <a:lnTo>
                      <a:pt x="232" y="576"/>
                    </a:lnTo>
                    <a:lnTo>
                      <a:pt x="320" y="592"/>
                    </a:lnTo>
                    <a:lnTo>
                      <a:pt x="384" y="604"/>
                    </a:lnTo>
                    <a:lnTo>
                      <a:pt x="400" y="604"/>
                    </a:lnTo>
                    <a:lnTo>
                      <a:pt x="420" y="596"/>
                    </a:lnTo>
                    <a:lnTo>
                      <a:pt x="500" y="596"/>
                    </a:lnTo>
                    <a:lnTo>
                      <a:pt x="512" y="592"/>
                    </a:lnTo>
                    <a:lnTo>
                      <a:pt x="524" y="576"/>
                    </a:lnTo>
                    <a:lnTo>
                      <a:pt x="528" y="564"/>
                    </a:lnTo>
                    <a:lnTo>
                      <a:pt x="544" y="564"/>
                    </a:lnTo>
                    <a:lnTo>
                      <a:pt x="556" y="552"/>
                    </a:lnTo>
                    <a:lnTo>
                      <a:pt x="568" y="548"/>
                    </a:lnTo>
                    <a:lnTo>
                      <a:pt x="580" y="548"/>
                    </a:lnTo>
                    <a:lnTo>
                      <a:pt x="596" y="548"/>
                    </a:lnTo>
                    <a:lnTo>
                      <a:pt x="684" y="548"/>
                    </a:lnTo>
                    <a:lnTo>
                      <a:pt x="700" y="548"/>
                    </a:lnTo>
                    <a:lnTo>
                      <a:pt x="716" y="548"/>
                    </a:lnTo>
                    <a:lnTo>
                      <a:pt x="740" y="556"/>
                    </a:lnTo>
                    <a:lnTo>
                      <a:pt x="804" y="560"/>
                    </a:lnTo>
                    <a:lnTo>
                      <a:pt x="816" y="568"/>
                    </a:lnTo>
                    <a:lnTo>
                      <a:pt x="832" y="576"/>
                    </a:lnTo>
                    <a:lnTo>
                      <a:pt x="844" y="580"/>
                    </a:lnTo>
                    <a:lnTo>
                      <a:pt x="860" y="588"/>
                    </a:lnTo>
                    <a:lnTo>
                      <a:pt x="876" y="588"/>
                    </a:lnTo>
                    <a:lnTo>
                      <a:pt x="892" y="592"/>
                    </a:lnTo>
                    <a:lnTo>
                      <a:pt x="964" y="604"/>
                    </a:lnTo>
                    <a:lnTo>
                      <a:pt x="1028" y="608"/>
                    </a:lnTo>
                    <a:lnTo>
                      <a:pt x="1040" y="608"/>
                    </a:lnTo>
                    <a:lnTo>
                      <a:pt x="1052" y="608"/>
                    </a:lnTo>
                    <a:lnTo>
                      <a:pt x="1072" y="612"/>
                    </a:lnTo>
                    <a:lnTo>
                      <a:pt x="1088" y="612"/>
                    </a:lnTo>
                    <a:lnTo>
                      <a:pt x="1100" y="612"/>
                    </a:lnTo>
                    <a:lnTo>
                      <a:pt x="1124" y="612"/>
                    </a:lnTo>
                    <a:lnTo>
                      <a:pt x="1196" y="612"/>
                    </a:lnTo>
                    <a:lnTo>
                      <a:pt x="1208" y="612"/>
                    </a:lnTo>
                    <a:lnTo>
                      <a:pt x="1224" y="612"/>
                    </a:lnTo>
                    <a:lnTo>
                      <a:pt x="1236" y="608"/>
                    </a:lnTo>
                    <a:lnTo>
                      <a:pt x="1272" y="608"/>
                    </a:lnTo>
                    <a:lnTo>
                      <a:pt x="1336" y="608"/>
                    </a:lnTo>
                    <a:lnTo>
                      <a:pt x="1352" y="608"/>
                    </a:lnTo>
                    <a:lnTo>
                      <a:pt x="1364" y="608"/>
                    </a:lnTo>
                    <a:lnTo>
                      <a:pt x="1396" y="608"/>
                    </a:lnTo>
                    <a:lnTo>
                      <a:pt x="1408" y="592"/>
                    </a:lnTo>
                    <a:lnTo>
                      <a:pt x="1408" y="580"/>
                    </a:lnTo>
                    <a:lnTo>
                      <a:pt x="1412" y="568"/>
                    </a:lnTo>
                    <a:lnTo>
                      <a:pt x="1412" y="556"/>
                    </a:lnTo>
                    <a:lnTo>
                      <a:pt x="1412" y="544"/>
                    </a:lnTo>
                    <a:lnTo>
                      <a:pt x="1412" y="532"/>
                    </a:lnTo>
                    <a:lnTo>
                      <a:pt x="1416" y="520"/>
                    </a:lnTo>
                    <a:lnTo>
                      <a:pt x="1420" y="500"/>
                    </a:lnTo>
                    <a:lnTo>
                      <a:pt x="1420" y="484"/>
                    </a:lnTo>
                    <a:lnTo>
                      <a:pt x="1420" y="472"/>
                    </a:lnTo>
                    <a:lnTo>
                      <a:pt x="1420" y="460"/>
                    </a:lnTo>
                    <a:lnTo>
                      <a:pt x="1420" y="444"/>
                    </a:lnTo>
                    <a:lnTo>
                      <a:pt x="1420" y="432"/>
                    </a:lnTo>
                    <a:lnTo>
                      <a:pt x="1420" y="416"/>
                    </a:lnTo>
                    <a:lnTo>
                      <a:pt x="1420" y="404"/>
                    </a:lnTo>
                    <a:lnTo>
                      <a:pt x="1420" y="392"/>
                    </a:lnTo>
                    <a:lnTo>
                      <a:pt x="1420" y="380"/>
                    </a:lnTo>
                    <a:lnTo>
                      <a:pt x="1420" y="360"/>
                    </a:lnTo>
                    <a:lnTo>
                      <a:pt x="1420" y="348"/>
                    </a:lnTo>
                    <a:lnTo>
                      <a:pt x="1420" y="332"/>
                    </a:lnTo>
                    <a:lnTo>
                      <a:pt x="1420" y="320"/>
                    </a:lnTo>
                    <a:lnTo>
                      <a:pt x="1420" y="308"/>
                    </a:lnTo>
                    <a:lnTo>
                      <a:pt x="1420" y="292"/>
                    </a:lnTo>
                    <a:lnTo>
                      <a:pt x="1420" y="280"/>
                    </a:lnTo>
                    <a:lnTo>
                      <a:pt x="1416" y="268"/>
                    </a:lnTo>
                    <a:lnTo>
                      <a:pt x="1416" y="252"/>
                    </a:lnTo>
                    <a:lnTo>
                      <a:pt x="1412" y="240"/>
                    </a:lnTo>
                    <a:lnTo>
                      <a:pt x="1408" y="228"/>
                    </a:lnTo>
                    <a:lnTo>
                      <a:pt x="1404" y="216"/>
                    </a:lnTo>
                    <a:lnTo>
                      <a:pt x="1404" y="204"/>
                    </a:lnTo>
                    <a:lnTo>
                      <a:pt x="1400" y="192"/>
                    </a:lnTo>
                    <a:lnTo>
                      <a:pt x="1396" y="180"/>
                    </a:lnTo>
                    <a:lnTo>
                      <a:pt x="1396" y="164"/>
                    </a:lnTo>
                    <a:lnTo>
                      <a:pt x="1396" y="152"/>
                    </a:lnTo>
                    <a:lnTo>
                      <a:pt x="1396" y="136"/>
                    </a:lnTo>
                    <a:lnTo>
                      <a:pt x="1396" y="124"/>
                    </a:lnTo>
                    <a:lnTo>
                      <a:pt x="1400" y="112"/>
                    </a:lnTo>
                    <a:lnTo>
                      <a:pt x="1412" y="108"/>
                    </a:lnTo>
                    <a:lnTo>
                      <a:pt x="1404" y="0"/>
                    </a:lnTo>
                  </a:path>
                </a:pathLst>
              </a:custGeom>
              <a:solidFill>
                <a:schemeClr val="bg1"/>
              </a:solidFill>
              <a:ln w="12700" cap="rnd"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nvGrpSpPr>
              <p:cNvPr id="11" name="Group 12"/>
              <p:cNvGrpSpPr>
                <a:grpSpLocks/>
              </p:cNvGrpSpPr>
              <p:nvPr/>
            </p:nvGrpSpPr>
            <p:grpSpPr bwMode="auto">
              <a:xfrm>
                <a:off x="2616739" y="1775721"/>
                <a:ext cx="3936461" cy="176934"/>
                <a:chOff x="2232" y="2260"/>
                <a:chExt cx="2832" cy="88"/>
              </a:xfrm>
            </p:grpSpPr>
            <p:sp>
              <p:nvSpPr>
                <p:cNvPr id="34" name="Line 13"/>
                <p:cNvSpPr>
                  <a:spLocks noChangeShapeType="1"/>
                </p:cNvSpPr>
                <p:nvPr/>
              </p:nvSpPr>
              <p:spPr bwMode="auto">
                <a:xfrm>
                  <a:off x="2232" y="2304"/>
                  <a:ext cx="2832" cy="0"/>
                </a:xfrm>
                <a:prstGeom prst="line">
                  <a:avLst/>
                </a:prstGeom>
                <a:noFill/>
                <a:ln w="762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5" name="Oval 14"/>
                <p:cNvSpPr>
                  <a:spLocks noChangeArrowheads="1"/>
                </p:cNvSpPr>
                <p:nvPr/>
              </p:nvSpPr>
              <p:spPr bwMode="auto">
                <a:xfrm>
                  <a:off x="2548"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36" name="Oval 15"/>
                <p:cNvSpPr>
                  <a:spLocks noChangeArrowheads="1"/>
                </p:cNvSpPr>
                <p:nvPr/>
              </p:nvSpPr>
              <p:spPr bwMode="auto">
                <a:xfrm>
                  <a:off x="2692"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37" name="Oval 16"/>
                <p:cNvSpPr>
                  <a:spLocks noChangeArrowheads="1"/>
                </p:cNvSpPr>
                <p:nvPr/>
              </p:nvSpPr>
              <p:spPr bwMode="auto">
                <a:xfrm>
                  <a:off x="3124"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38" name="Oval 17"/>
                <p:cNvSpPr>
                  <a:spLocks noChangeArrowheads="1"/>
                </p:cNvSpPr>
                <p:nvPr/>
              </p:nvSpPr>
              <p:spPr bwMode="auto">
                <a:xfrm>
                  <a:off x="2836"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39" name="Oval 18"/>
                <p:cNvSpPr>
                  <a:spLocks noChangeArrowheads="1"/>
                </p:cNvSpPr>
                <p:nvPr/>
              </p:nvSpPr>
              <p:spPr bwMode="auto">
                <a:xfrm>
                  <a:off x="2404"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40" name="Oval 19"/>
                <p:cNvSpPr>
                  <a:spLocks noChangeArrowheads="1"/>
                </p:cNvSpPr>
                <p:nvPr/>
              </p:nvSpPr>
              <p:spPr bwMode="auto">
                <a:xfrm>
                  <a:off x="2980"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41" name="Oval 20"/>
                <p:cNvSpPr>
                  <a:spLocks noChangeArrowheads="1"/>
                </p:cNvSpPr>
                <p:nvPr/>
              </p:nvSpPr>
              <p:spPr bwMode="auto">
                <a:xfrm>
                  <a:off x="3268"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42" name="Oval 21"/>
                <p:cNvSpPr>
                  <a:spLocks noChangeArrowheads="1"/>
                </p:cNvSpPr>
                <p:nvPr/>
              </p:nvSpPr>
              <p:spPr bwMode="auto">
                <a:xfrm>
                  <a:off x="3412"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43" name="Oval 22"/>
                <p:cNvSpPr>
                  <a:spLocks noChangeArrowheads="1"/>
                </p:cNvSpPr>
                <p:nvPr/>
              </p:nvSpPr>
              <p:spPr bwMode="auto">
                <a:xfrm>
                  <a:off x="3844"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44" name="Oval 23"/>
                <p:cNvSpPr>
                  <a:spLocks noChangeArrowheads="1"/>
                </p:cNvSpPr>
                <p:nvPr/>
              </p:nvSpPr>
              <p:spPr bwMode="auto">
                <a:xfrm>
                  <a:off x="3556"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45" name="Oval 24"/>
                <p:cNvSpPr>
                  <a:spLocks noChangeArrowheads="1"/>
                </p:cNvSpPr>
                <p:nvPr/>
              </p:nvSpPr>
              <p:spPr bwMode="auto">
                <a:xfrm>
                  <a:off x="3700"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46" name="Oval 25"/>
                <p:cNvSpPr>
                  <a:spLocks noChangeArrowheads="1"/>
                </p:cNvSpPr>
                <p:nvPr/>
              </p:nvSpPr>
              <p:spPr bwMode="auto">
                <a:xfrm>
                  <a:off x="3988"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47" name="Oval 26"/>
                <p:cNvSpPr>
                  <a:spLocks noChangeArrowheads="1"/>
                </p:cNvSpPr>
                <p:nvPr/>
              </p:nvSpPr>
              <p:spPr bwMode="auto">
                <a:xfrm>
                  <a:off x="4132"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48" name="Oval 27"/>
                <p:cNvSpPr>
                  <a:spLocks noChangeArrowheads="1"/>
                </p:cNvSpPr>
                <p:nvPr/>
              </p:nvSpPr>
              <p:spPr bwMode="auto">
                <a:xfrm>
                  <a:off x="4564"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49" name="Oval 28"/>
                <p:cNvSpPr>
                  <a:spLocks noChangeArrowheads="1"/>
                </p:cNvSpPr>
                <p:nvPr/>
              </p:nvSpPr>
              <p:spPr bwMode="auto">
                <a:xfrm>
                  <a:off x="4276"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50" name="Oval 29"/>
                <p:cNvSpPr>
                  <a:spLocks noChangeArrowheads="1"/>
                </p:cNvSpPr>
                <p:nvPr/>
              </p:nvSpPr>
              <p:spPr bwMode="auto">
                <a:xfrm>
                  <a:off x="4420"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51" name="Oval 30"/>
                <p:cNvSpPr>
                  <a:spLocks noChangeArrowheads="1"/>
                </p:cNvSpPr>
                <p:nvPr/>
              </p:nvSpPr>
              <p:spPr bwMode="auto">
                <a:xfrm>
                  <a:off x="4708"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52" name="Oval 31"/>
                <p:cNvSpPr>
                  <a:spLocks noChangeArrowheads="1"/>
                </p:cNvSpPr>
                <p:nvPr/>
              </p:nvSpPr>
              <p:spPr bwMode="auto">
                <a:xfrm>
                  <a:off x="4852"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53" name="Oval 32"/>
                <p:cNvSpPr>
                  <a:spLocks noChangeArrowheads="1"/>
                </p:cNvSpPr>
                <p:nvPr/>
              </p:nvSpPr>
              <p:spPr bwMode="auto">
                <a:xfrm>
                  <a:off x="4996"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54" name="Oval 33"/>
                <p:cNvSpPr>
                  <a:spLocks noChangeArrowheads="1"/>
                </p:cNvSpPr>
                <p:nvPr/>
              </p:nvSpPr>
              <p:spPr bwMode="auto">
                <a:xfrm>
                  <a:off x="2260"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grpSp>
          <p:grpSp>
            <p:nvGrpSpPr>
              <p:cNvPr id="12" name="Group 12"/>
              <p:cNvGrpSpPr>
                <a:grpSpLocks/>
              </p:cNvGrpSpPr>
              <p:nvPr/>
            </p:nvGrpSpPr>
            <p:grpSpPr bwMode="auto">
              <a:xfrm>
                <a:off x="2616739" y="2338528"/>
                <a:ext cx="3936461" cy="176934"/>
                <a:chOff x="2232" y="2260"/>
                <a:chExt cx="2832" cy="88"/>
              </a:xfrm>
            </p:grpSpPr>
            <p:sp>
              <p:nvSpPr>
                <p:cNvPr id="13" name="Line 13"/>
                <p:cNvSpPr>
                  <a:spLocks noChangeShapeType="1"/>
                </p:cNvSpPr>
                <p:nvPr/>
              </p:nvSpPr>
              <p:spPr bwMode="auto">
                <a:xfrm>
                  <a:off x="2232" y="2304"/>
                  <a:ext cx="2832" cy="0"/>
                </a:xfrm>
                <a:prstGeom prst="line">
                  <a:avLst/>
                </a:prstGeom>
                <a:noFill/>
                <a:ln w="762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4" name="Oval 14"/>
                <p:cNvSpPr>
                  <a:spLocks noChangeArrowheads="1"/>
                </p:cNvSpPr>
                <p:nvPr/>
              </p:nvSpPr>
              <p:spPr bwMode="auto">
                <a:xfrm>
                  <a:off x="2548"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15" name="Oval 15"/>
                <p:cNvSpPr>
                  <a:spLocks noChangeArrowheads="1"/>
                </p:cNvSpPr>
                <p:nvPr/>
              </p:nvSpPr>
              <p:spPr bwMode="auto">
                <a:xfrm>
                  <a:off x="2692"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16" name="Oval 16"/>
                <p:cNvSpPr>
                  <a:spLocks noChangeArrowheads="1"/>
                </p:cNvSpPr>
                <p:nvPr/>
              </p:nvSpPr>
              <p:spPr bwMode="auto">
                <a:xfrm>
                  <a:off x="3124"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17" name="Oval 17"/>
                <p:cNvSpPr>
                  <a:spLocks noChangeArrowheads="1"/>
                </p:cNvSpPr>
                <p:nvPr/>
              </p:nvSpPr>
              <p:spPr bwMode="auto">
                <a:xfrm>
                  <a:off x="2836"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18" name="Oval 18"/>
                <p:cNvSpPr>
                  <a:spLocks noChangeArrowheads="1"/>
                </p:cNvSpPr>
                <p:nvPr/>
              </p:nvSpPr>
              <p:spPr bwMode="auto">
                <a:xfrm>
                  <a:off x="2404"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19" name="Oval 19"/>
                <p:cNvSpPr>
                  <a:spLocks noChangeArrowheads="1"/>
                </p:cNvSpPr>
                <p:nvPr/>
              </p:nvSpPr>
              <p:spPr bwMode="auto">
                <a:xfrm>
                  <a:off x="2980"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20" name="Oval 20"/>
                <p:cNvSpPr>
                  <a:spLocks noChangeArrowheads="1"/>
                </p:cNvSpPr>
                <p:nvPr/>
              </p:nvSpPr>
              <p:spPr bwMode="auto">
                <a:xfrm>
                  <a:off x="3268"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21" name="Oval 21"/>
                <p:cNvSpPr>
                  <a:spLocks noChangeArrowheads="1"/>
                </p:cNvSpPr>
                <p:nvPr/>
              </p:nvSpPr>
              <p:spPr bwMode="auto">
                <a:xfrm>
                  <a:off x="3412"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22" name="Oval 22"/>
                <p:cNvSpPr>
                  <a:spLocks noChangeArrowheads="1"/>
                </p:cNvSpPr>
                <p:nvPr/>
              </p:nvSpPr>
              <p:spPr bwMode="auto">
                <a:xfrm>
                  <a:off x="3844"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23" name="Oval 23"/>
                <p:cNvSpPr>
                  <a:spLocks noChangeArrowheads="1"/>
                </p:cNvSpPr>
                <p:nvPr/>
              </p:nvSpPr>
              <p:spPr bwMode="auto">
                <a:xfrm>
                  <a:off x="3556"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24" name="Oval 24"/>
                <p:cNvSpPr>
                  <a:spLocks noChangeArrowheads="1"/>
                </p:cNvSpPr>
                <p:nvPr/>
              </p:nvSpPr>
              <p:spPr bwMode="auto">
                <a:xfrm>
                  <a:off x="3700"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25" name="Oval 25"/>
                <p:cNvSpPr>
                  <a:spLocks noChangeArrowheads="1"/>
                </p:cNvSpPr>
                <p:nvPr/>
              </p:nvSpPr>
              <p:spPr bwMode="auto">
                <a:xfrm>
                  <a:off x="3988"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26" name="Oval 26"/>
                <p:cNvSpPr>
                  <a:spLocks noChangeArrowheads="1"/>
                </p:cNvSpPr>
                <p:nvPr/>
              </p:nvSpPr>
              <p:spPr bwMode="auto">
                <a:xfrm>
                  <a:off x="4132"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27" name="Oval 27"/>
                <p:cNvSpPr>
                  <a:spLocks noChangeArrowheads="1"/>
                </p:cNvSpPr>
                <p:nvPr/>
              </p:nvSpPr>
              <p:spPr bwMode="auto">
                <a:xfrm>
                  <a:off x="4564"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28" name="Oval 28"/>
                <p:cNvSpPr>
                  <a:spLocks noChangeArrowheads="1"/>
                </p:cNvSpPr>
                <p:nvPr/>
              </p:nvSpPr>
              <p:spPr bwMode="auto">
                <a:xfrm>
                  <a:off x="4276"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29" name="Oval 29"/>
                <p:cNvSpPr>
                  <a:spLocks noChangeArrowheads="1"/>
                </p:cNvSpPr>
                <p:nvPr/>
              </p:nvSpPr>
              <p:spPr bwMode="auto">
                <a:xfrm>
                  <a:off x="4420"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30" name="Oval 30"/>
                <p:cNvSpPr>
                  <a:spLocks noChangeArrowheads="1"/>
                </p:cNvSpPr>
                <p:nvPr/>
              </p:nvSpPr>
              <p:spPr bwMode="auto">
                <a:xfrm>
                  <a:off x="4708"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31" name="Oval 31"/>
                <p:cNvSpPr>
                  <a:spLocks noChangeArrowheads="1"/>
                </p:cNvSpPr>
                <p:nvPr/>
              </p:nvSpPr>
              <p:spPr bwMode="auto">
                <a:xfrm>
                  <a:off x="4852"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32" name="Oval 32"/>
                <p:cNvSpPr>
                  <a:spLocks noChangeArrowheads="1"/>
                </p:cNvSpPr>
                <p:nvPr/>
              </p:nvSpPr>
              <p:spPr bwMode="auto">
                <a:xfrm>
                  <a:off x="4996"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sp>
              <p:nvSpPr>
                <p:cNvPr id="33" name="Oval 33"/>
                <p:cNvSpPr>
                  <a:spLocks noChangeArrowheads="1"/>
                </p:cNvSpPr>
                <p:nvPr/>
              </p:nvSpPr>
              <p:spPr bwMode="auto">
                <a:xfrm>
                  <a:off x="2260" y="2260"/>
                  <a:ext cx="40" cy="88"/>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800">
                      <a:solidFill>
                        <a:schemeClr val="tx1"/>
                      </a:solidFill>
                      <a:latin typeface="Times New Roman" pitchFamily="18" charset="0"/>
                    </a:defRPr>
                  </a:lvl1pPr>
                  <a:lvl2pPr marL="742950" indent="-285750">
                    <a:defRPr sz="800">
                      <a:solidFill>
                        <a:schemeClr val="tx1"/>
                      </a:solidFill>
                      <a:latin typeface="Times New Roman" pitchFamily="18" charset="0"/>
                    </a:defRPr>
                  </a:lvl2pPr>
                  <a:lvl3pPr marL="1143000" indent="-228600">
                    <a:defRPr sz="800">
                      <a:solidFill>
                        <a:schemeClr val="tx1"/>
                      </a:solidFill>
                      <a:latin typeface="Times New Roman" pitchFamily="18" charset="0"/>
                    </a:defRPr>
                  </a:lvl3pPr>
                  <a:lvl4pPr marL="1600200" indent="-228600">
                    <a:defRPr sz="800">
                      <a:solidFill>
                        <a:schemeClr val="tx1"/>
                      </a:solidFill>
                      <a:latin typeface="Times New Roman" pitchFamily="18" charset="0"/>
                    </a:defRPr>
                  </a:lvl4pPr>
                  <a:lvl5pPr marL="2057400" indent="-228600">
                    <a:defRPr sz="800">
                      <a:solidFill>
                        <a:schemeClr val="tx1"/>
                      </a:solidFill>
                      <a:latin typeface="Times New Roman" pitchFamily="18" charset="0"/>
                    </a:defRPr>
                  </a:lvl5pPr>
                  <a:lvl6pPr marL="2514600" indent="-228600" eaLnBrk="0" fontAlgn="base" hangingPunct="0">
                    <a:spcBef>
                      <a:spcPct val="0"/>
                    </a:spcBef>
                    <a:spcAft>
                      <a:spcPct val="0"/>
                    </a:spcAft>
                    <a:defRPr sz="800">
                      <a:solidFill>
                        <a:schemeClr val="tx1"/>
                      </a:solidFill>
                      <a:latin typeface="Times New Roman" pitchFamily="18" charset="0"/>
                    </a:defRPr>
                  </a:lvl6pPr>
                  <a:lvl7pPr marL="2971800" indent="-228600" eaLnBrk="0" fontAlgn="base" hangingPunct="0">
                    <a:spcBef>
                      <a:spcPct val="0"/>
                    </a:spcBef>
                    <a:spcAft>
                      <a:spcPct val="0"/>
                    </a:spcAft>
                    <a:defRPr sz="800">
                      <a:solidFill>
                        <a:schemeClr val="tx1"/>
                      </a:solidFill>
                      <a:latin typeface="Times New Roman" pitchFamily="18" charset="0"/>
                    </a:defRPr>
                  </a:lvl7pPr>
                  <a:lvl8pPr marL="3429000" indent="-228600" eaLnBrk="0" fontAlgn="base" hangingPunct="0">
                    <a:spcBef>
                      <a:spcPct val="0"/>
                    </a:spcBef>
                    <a:spcAft>
                      <a:spcPct val="0"/>
                    </a:spcAft>
                    <a:defRPr sz="800">
                      <a:solidFill>
                        <a:schemeClr val="tx1"/>
                      </a:solidFill>
                      <a:latin typeface="Times New Roman" pitchFamily="18" charset="0"/>
                    </a:defRPr>
                  </a:lvl8pPr>
                  <a:lvl9pPr marL="3886200" indent="-228600" eaLnBrk="0" fontAlgn="base" hangingPunct="0">
                    <a:spcBef>
                      <a:spcPct val="0"/>
                    </a:spcBef>
                    <a:spcAft>
                      <a:spcPct val="0"/>
                    </a:spcAft>
                    <a:defRPr sz="800">
                      <a:solidFill>
                        <a:schemeClr val="tx1"/>
                      </a:solidFill>
                      <a:latin typeface="Times New Roman" pitchFamily="18" charset="0"/>
                    </a:defRPr>
                  </a:lvl9pPr>
                </a:lstStyle>
                <a:p>
                  <a:endParaRPr lang="en-US" altLang="en-US"/>
                </a:p>
              </p:txBody>
            </p:sp>
          </p:grpSp>
        </p:grpSp>
        <p:pic>
          <p:nvPicPr>
            <p:cNvPr id="8" name="Picture 2" descr="K:\Training\Projects\Customer\AIA\Online Courses\Concrete Repair Applications\Images\paint-brush.png"/>
            <p:cNvPicPr>
              <a:picLocks noChangeAspect="1" noChangeArrowheads="1"/>
            </p:cNvPicPr>
            <p:nvPr>
              <p:custDataLst>
                <p:tags r:id="rId2"/>
              </p:custDataLst>
            </p:nvPr>
          </p:nvPicPr>
          <p:blipFill>
            <a:blip r:embed="rId6" cstate="print">
              <a:extLst>
                <a:ext uri="{28A0092B-C50C-407E-A947-70E740481C1C}">
                  <a14:useLocalDpi xmlns:a14="http://schemas.microsoft.com/office/drawing/2010/main" val="0"/>
                </a:ext>
              </a:extLst>
            </a:blip>
            <a:srcRect/>
            <a:stretch>
              <a:fillRect/>
            </a:stretch>
          </p:blipFill>
          <p:spPr bwMode="auto">
            <a:xfrm rot="358621">
              <a:off x="5488689" y="2390475"/>
              <a:ext cx="313989" cy="760237"/>
            </a:xfrm>
            <a:prstGeom prst="rect">
              <a:avLst/>
            </a:prstGeom>
            <a:noFill/>
            <a:extLst>
              <a:ext uri="{909E8E84-426E-40DD-AFC4-6F175D3DCCD1}">
                <a14:hiddenFill xmlns:a14="http://schemas.microsoft.com/office/drawing/2010/main">
                  <a:solidFill>
                    <a:srgbClr val="FFFFFF"/>
                  </a:solidFill>
                </a14:hiddenFill>
              </a:ext>
            </a:extLst>
          </p:spPr>
        </p:pic>
      </p:grpSp>
      <p:sp>
        <p:nvSpPr>
          <p:cNvPr id="55" name="TextBox 54"/>
          <p:cNvSpPr txBox="1"/>
          <p:nvPr/>
        </p:nvSpPr>
        <p:spPr>
          <a:xfrm>
            <a:off x="3490632" y="4557521"/>
            <a:ext cx="5352707" cy="707886"/>
          </a:xfrm>
          <a:prstGeom prst="rect">
            <a:avLst/>
          </a:prstGeom>
          <a:noFill/>
        </p:spPr>
        <p:txBody>
          <a:bodyPr wrap="square" rtlCol="0">
            <a:spAutoFit/>
          </a:bodyPr>
          <a:lstStyle/>
          <a:p>
            <a:pPr algn="ctr"/>
            <a:r>
              <a:rPr lang="en-US" sz="2000" dirty="0" smtClean="0"/>
              <a:t>Some repairs fail because of the inadequate bonding of the repair material at the </a:t>
            </a:r>
            <a:r>
              <a:rPr lang="en-US" sz="2000" b="1" dirty="0" smtClean="0"/>
              <a:t>bond area</a:t>
            </a:r>
            <a:r>
              <a:rPr lang="en-US" sz="2000" dirty="0" smtClean="0"/>
              <a:t>.</a:t>
            </a:r>
            <a:endParaRPr lang="en-US" sz="2000" dirty="0"/>
          </a:p>
        </p:txBody>
      </p:sp>
      <p:grpSp>
        <p:nvGrpSpPr>
          <p:cNvPr id="56" name="Group 55"/>
          <p:cNvGrpSpPr/>
          <p:nvPr/>
        </p:nvGrpSpPr>
        <p:grpSpPr>
          <a:xfrm>
            <a:off x="549393" y="1966602"/>
            <a:ext cx="3525099" cy="1963368"/>
            <a:chOff x="5197747" y="4208834"/>
            <a:chExt cx="3525099" cy="1963368"/>
          </a:xfrm>
        </p:grpSpPr>
        <p:grpSp>
          <p:nvGrpSpPr>
            <p:cNvPr id="57" name="Group 56"/>
            <p:cNvGrpSpPr/>
            <p:nvPr/>
          </p:nvGrpSpPr>
          <p:grpSpPr>
            <a:xfrm>
              <a:off x="5197747" y="4208834"/>
              <a:ext cx="3525099" cy="1963368"/>
              <a:chOff x="4405638" y="3934301"/>
              <a:chExt cx="11315302" cy="1472500"/>
            </a:xfrm>
          </p:grpSpPr>
          <p:sp>
            <p:nvSpPr>
              <p:cNvPr id="59" name="Rounded Rectangle 58"/>
              <p:cNvSpPr/>
              <p:nvPr/>
            </p:nvSpPr>
            <p:spPr>
              <a:xfrm>
                <a:off x="4405638" y="3934301"/>
                <a:ext cx="11288852" cy="1472500"/>
              </a:xfrm>
              <a:prstGeom prst="roundRect">
                <a:avLst/>
              </a:prstGeom>
              <a:solidFill>
                <a:schemeClr val="bg2">
                  <a:lumMod val="20000"/>
                  <a:lumOff val="80000"/>
                </a:schemeClr>
              </a:solidFill>
              <a:ln w="12700">
                <a:solidFill>
                  <a:schemeClr val="bg2">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TextBox 59"/>
              <p:cNvSpPr txBox="1"/>
              <p:nvPr/>
            </p:nvSpPr>
            <p:spPr>
              <a:xfrm>
                <a:off x="4405638" y="3976820"/>
                <a:ext cx="11315302" cy="438574"/>
              </a:xfrm>
              <a:prstGeom prst="rect">
                <a:avLst/>
              </a:prstGeom>
              <a:noFill/>
            </p:spPr>
            <p:txBody>
              <a:bodyPr wrap="square" rtlCol="0">
                <a:spAutoFit/>
              </a:bodyPr>
              <a:lstStyle/>
              <a:p>
                <a:pPr algn="ctr">
                  <a:spcBef>
                    <a:spcPts val="600"/>
                  </a:spcBef>
                  <a:spcAft>
                    <a:spcPts val="600"/>
                  </a:spcAft>
                </a:pPr>
                <a:r>
                  <a:rPr lang="en-US" sz="3200" b="1" dirty="0" smtClean="0"/>
                  <a:t>Bonding Agents</a:t>
                </a:r>
                <a:endParaRPr lang="en-US" sz="3200" b="1" dirty="0"/>
              </a:p>
            </p:txBody>
          </p:sp>
        </p:grpSp>
        <p:sp>
          <p:nvSpPr>
            <p:cNvPr id="58" name="TextBox 57"/>
            <p:cNvSpPr txBox="1"/>
            <p:nvPr/>
          </p:nvSpPr>
          <p:spPr>
            <a:xfrm>
              <a:off x="5405092" y="4894668"/>
              <a:ext cx="3171100" cy="1015663"/>
            </a:xfrm>
            <a:prstGeom prst="rect">
              <a:avLst/>
            </a:prstGeom>
            <a:noFill/>
          </p:spPr>
          <p:txBody>
            <a:bodyPr wrap="square" rtlCol="0">
              <a:spAutoFit/>
            </a:bodyPr>
            <a:lstStyle/>
            <a:p>
              <a:pPr algn="ctr"/>
              <a:r>
                <a:rPr lang="en-US" sz="2000" dirty="0" smtClean="0"/>
                <a:t>Can be applied to prime the substrate to better receive the repair material</a:t>
              </a:r>
              <a:endParaRPr lang="en-US" sz="2000" dirty="0"/>
            </a:p>
          </p:txBody>
        </p:sp>
      </p:grpSp>
    </p:spTree>
    <p:custDataLst>
      <p:tags r:id="rId1"/>
    </p:custDataLst>
    <p:extLst>
      <p:ext uri="{BB962C8B-B14F-4D97-AF65-F5344CB8AC3E}">
        <p14:creationId xmlns:p14="http://schemas.microsoft.com/office/powerpoint/2010/main" val="3398444243"/>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Apply Bonding Agents (If Desired)</a:t>
            </a:r>
          </a:p>
        </p:txBody>
      </p:sp>
      <p:sp>
        <p:nvSpPr>
          <p:cNvPr id="4" name="Oval 3"/>
          <p:cNvSpPr/>
          <p:nvPr/>
        </p:nvSpPr>
        <p:spPr>
          <a:xfrm>
            <a:off x="190500" y="1100545"/>
            <a:ext cx="660400" cy="641822"/>
          </a:xfrm>
          <a:prstGeom prst="ellipse">
            <a:avLst/>
          </a:prstGeom>
        </p:spPr>
        <p:style>
          <a:lnRef idx="1">
            <a:schemeClr val="accent2"/>
          </a:lnRef>
          <a:fillRef idx="2">
            <a:schemeClr val="accent2"/>
          </a:fillRef>
          <a:effectRef idx="1">
            <a:schemeClr val="accent2"/>
          </a:effectRef>
          <a:fontRef idx="minor">
            <a:schemeClr val="dk1"/>
          </a:fontRef>
        </p:style>
        <p:txBody>
          <a:bodyPr anchor="ctr"/>
          <a:lstStyle/>
          <a:p>
            <a:pPr algn="ctr" eaLnBrk="0" hangingPunct="0">
              <a:defRPr/>
            </a:pPr>
            <a:r>
              <a:rPr lang="en-US" sz="3200" dirty="0"/>
              <a:t>8</a:t>
            </a:r>
            <a:endParaRPr lang="en-US" dirty="0"/>
          </a:p>
        </p:txBody>
      </p:sp>
      <p:sp>
        <p:nvSpPr>
          <p:cNvPr id="5" name="Rectangle 4"/>
          <p:cNvSpPr/>
          <p:nvPr/>
        </p:nvSpPr>
        <p:spPr>
          <a:xfrm>
            <a:off x="990600" y="1159846"/>
            <a:ext cx="7467600" cy="523220"/>
          </a:xfrm>
          <a:prstGeom prst="rect">
            <a:avLst/>
          </a:prstGeom>
        </p:spPr>
        <p:txBody>
          <a:bodyPr wrap="square">
            <a:spAutoFit/>
          </a:bodyPr>
          <a:lstStyle/>
          <a:p>
            <a:r>
              <a:rPr lang="en-US" sz="2800" dirty="0" smtClean="0"/>
              <a:t>Apply the repair material (bonding agent)</a:t>
            </a:r>
            <a:endParaRPr lang="en-US" sz="2800" dirty="0"/>
          </a:p>
        </p:txBody>
      </p:sp>
      <p:sp>
        <p:nvSpPr>
          <p:cNvPr id="6" name="TextBox 5"/>
          <p:cNvSpPr txBox="1"/>
          <p:nvPr/>
        </p:nvSpPr>
        <p:spPr>
          <a:xfrm>
            <a:off x="990600" y="1683066"/>
            <a:ext cx="7835900" cy="646331"/>
          </a:xfrm>
          <a:prstGeom prst="rect">
            <a:avLst/>
          </a:prstGeom>
          <a:noFill/>
        </p:spPr>
        <p:txBody>
          <a:bodyPr wrap="square" rtlCol="0">
            <a:spAutoFit/>
          </a:bodyPr>
          <a:lstStyle/>
          <a:p>
            <a:r>
              <a:rPr lang="en-US" dirty="0" smtClean="0"/>
              <a:t>If using a bonding agent, it is essential to apply the repair material </a:t>
            </a:r>
            <a:r>
              <a:rPr lang="en-US" b="1" dirty="0" smtClean="0"/>
              <a:t>while the bonding agent is still tacky</a:t>
            </a:r>
            <a:r>
              <a:rPr lang="en-US" dirty="0" smtClean="0"/>
              <a:t>.</a:t>
            </a:r>
            <a:endParaRPr lang="en-US" b="1" dirty="0" smtClean="0"/>
          </a:p>
        </p:txBody>
      </p:sp>
      <p:grpSp>
        <p:nvGrpSpPr>
          <p:cNvPr id="7" name="Group 6"/>
          <p:cNvGrpSpPr/>
          <p:nvPr/>
        </p:nvGrpSpPr>
        <p:grpSpPr>
          <a:xfrm>
            <a:off x="782065" y="3624608"/>
            <a:ext cx="3197993" cy="1214437"/>
            <a:chOff x="4405638" y="3934300"/>
            <a:chExt cx="11315302" cy="910812"/>
          </a:xfrm>
        </p:grpSpPr>
        <p:sp>
          <p:nvSpPr>
            <p:cNvPr id="8" name="Rounded Rectangle 7"/>
            <p:cNvSpPr/>
            <p:nvPr/>
          </p:nvSpPr>
          <p:spPr>
            <a:xfrm>
              <a:off x="4405638" y="3934300"/>
              <a:ext cx="11288852" cy="910812"/>
            </a:xfrm>
            <a:prstGeom prst="roundRect">
              <a:avLst/>
            </a:prstGeom>
            <a:solidFill>
              <a:schemeClr val="bg2">
                <a:lumMod val="20000"/>
                <a:lumOff val="80000"/>
              </a:schemeClr>
            </a:solidFill>
            <a:ln w="12700">
              <a:solidFill>
                <a:schemeClr val="bg2">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p:cNvSpPr txBox="1"/>
            <p:nvPr/>
          </p:nvSpPr>
          <p:spPr>
            <a:xfrm>
              <a:off x="4405638" y="3976820"/>
              <a:ext cx="11315302" cy="761734"/>
            </a:xfrm>
            <a:prstGeom prst="rect">
              <a:avLst/>
            </a:prstGeom>
            <a:noFill/>
          </p:spPr>
          <p:txBody>
            <a:bodyPr wrap="square" rtlCol="0">
              <a:spAutoFit/>
            </a:bodyPr>
            <a:lstStyle/>
            <a:p>
              <a:pPr algn="ctr"/>
              <a:r>
                <a:rPr lang="en-US" sz="2000" dirty="0"/>
                <a:t>We want the bonding agent and the repair material to dry </a:t>
              </a:r>
              <a:r>
                <a:rPr lang="en-US" sz="2000" b="1" dirty="0"/>
                <a:t>together</a:t>
              </a:r>
              <a:r>
                <a:rPr lang="en-US" sz="2000" dirty="0"/>
                <a:t>.</a:t>
              </a:r>
            </a:p>
          </p:txBody>
        </p:sp>
      </p:grpSp>
      <p:sp>
        <p:nvSpPr>
          <p:cNvPr id="10" name="TextBox 9"/>
          <p:cNvSpPr txBox="1"/>
          <p:nvPr/>
        </p:nvSpPr>
        <p:spPr>
          <a:xfrm>
            <a:off x="579630" y="3005729"/>
            <a:ext cx="3602862" cy="646331"/>
          </a:xfrm>
          <a:prstGeom prst="rect">
            <a:avLst/>
          </a:prstGeom>
          <a:noFill/>
        </p:spPr>
        <p:txBody>
          <a:bodyPr wrap="square" rtlCol="0">
            <a:spAutoFit/>
          </a:bodyPr>
          <a:lstStyle/>
          <a:p>
            <a:pPr algn="ctr"/>
            <a:r>
              <a:rPr lang="en-US" sz="3600" dirty="0" smtClean="0"/>
              <a:t>WET on WET!</a:t>
            </a:r>
            <a:endParaRPr lang="en-US" sz="3600" dirty="0"/>
          </a:p>
        </p:txBody>
      </p:sp>
      <p:pic>
        <p:nvPicPr>
          <p:cNvPr id="11" name="Picture 62" descr="Y:\Mark Kennedy\CampConcrete\Simpson_day_3_JPEGS_4096x2731\Thumbnails\tn_IMG_0695.jpg"/>
          <p:cNvPicPr>
            <a:picLocks noChangeAspect="1" noChangeArrowheads="1"/>
          </p:cNvPicPr>
          <p:nvPr>
            <p:custDataLst>
              <p:tags r:id="rId2"/>
            </p:custDataLst>
          </p:nvPr>
        </p:nvPicPr>
        <p:blipFill>
          <a:blip r:embed="rId5">
            <a:extLst>
              <a:ext uri="{28A0092B-C50C-407E-A947-70E740481C1C}">
                <a14:useLocalDpi xmlns:a14="http://schemas.microsoft.com/office/drawing/2010/main" val="0"/>
              </a:ext>
            </a:extLst>
          </a:blip>
          <a:srcRect/>
          <a:stretch>
            <a:fillRect/>
          </a:stretch>
        </p:blipFill>
        <p:spPr bwMode="auto">
          <a:xfrm>
            <a:off x="4648200" y="2750030"/>
            <a:ext cx="3649120" cy="2431570"/>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extBox 11"/>
          <p:cNvSpPr txBox="1"/>
          <p:nvPr/>
        </p:nvSpPr>
        <p:spPr>
          <a:xfrm>
            <a:off x="4648200" y="5269203"/>
            <a:ext cx="3649120" cy="369332"/>
          </a:xfrm>
          <a:prstGeom prst="rect">
            <a:avLst/>
          </a:prstGeom>
          <a:noFill/>
        </p:spPr>
        <p:txBody>
          <a:bodyPr wrap="square" rtlCol="0">
            <a:spAutoFit/>
          </a:bodyPr>
          <a:lstStyle/>
          <a:p>
            <a:pPr algn="ctr"/>
            <a:r>
              <a:rPr lang="en-US" dirty="0"/>
              <a:t>F</a:t>
            </a:r>
            <a:r>
              <a:rPr lang="en-US" dirty="0" smtClean="0"/>
              <a:t>ully coat the edges</a:t>
            </a:r>
            <a:endParaRPr lang="en-US" dirty="0"/>
          </a:p>
        </p:txBody>
      </p:sp>
      <p:cxnSp>
        <p:nvCxnSpPr>
          <p:cNvPr id="13" name="Straight Arrow Connector 12"/>
          <p:cNvCxnSpPr>
            <a:stCxn id="11" idx="2"/>
          </p:cNvCxnSpPr>
          <p:nvPr/>
        </p:nvCxnSpPr>
        <p:spPr bwMode="auto">
          <a:xfrm flipV="1">
            <a:off x="6472760" y="4529730"/>
            <a:ext cx="309040" cy="651870"/>
          </a:xfrm>
          <a:prstGeom prst="straightConnector1">
            <a:avLst/>
          </a:prstGeom>
          <a:noFill/>
          <a:ln w="38100" cap="flat" cmpd="sng" algn="ctr">
            <a:solidFill>
              <a:srgbClr val="FF0000"/>
            </a:solidFill>
            <a:prstDash val="solid"/>
            <a:round/>
            <a:headEnd type="none" w="med" len="med"/>
            <a:tailEnd type="arrow"/>
          </a:ln>
          <a:effectLst/>
        </p:spPr>
      </p:cxnSp>
    </p:spTree>
    <p:custDataLst>
      <p:tags r:id="rId1"/>
    </p:custDataLst>
    <p:extLst>
      <p:ext uri="{BB962C8B-B14F-4D97-AF65-F5344CB8AC3E}">
        <p14:creationId xmlns:p14="http://schemas.microsoft.com/office/powerpoint/2010/main" val="33869704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childTnLst>
                                </p:cTn>
                              </p:par>
                              <p:par>
                                <p:cTn id="8" presetID="10" presetClass="entr" presetSubtype="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10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1000"/>
                                        <p:tgtEl>
                                          <p:spTgt spid="13"/>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fade">
                                      <p:cBhvr>
                                        <p:cTn id="18"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Course Description</a:t>
            </a:r>
            <a:endParaRPr lang="en-US" dirty="0"/>
          </a:p>
        </p:txBody>
      </p:sp>
      <p:sp>
        <p:nvSpPr>
          <p:cNvPr id="6" name="Content Placeholder 5"/>
          <p:cNvSpPr>
            <a:spLocks noGrp="1"/>
          </p:cNvSpPr>
          <p:nvPr>
            <p:ph idx="1"/>
          </p:nvPr>
        </p:nvSpPr>
        <p:spPr>
          <a:xfrm>
            <a:off x="304800" y="1143000"/>
            <a:ext cx="8534400" cy="4762499"/>
          </a:xfrm>
        </p:spPr>
        <p:txBody>
          <a:bodyPr/>
          <a:lstStyle/>
          <a:p>
            <a:r>
              <a:rPr lang="en-US" sz="2800" dirty="0" smtClean="0"/>
              <a:t>This course </a:t>
            </a:r>
            <a:r>
              <a:rPr lang="en-US" sz="2800" dirty="0"/>
              <a:t>examines the advantages and disadvantages of certain repair </a:t>
            </a:r>
            <a:r>
              <a:rPr lang="en-US" sz="2800" dirty="0" smtClean="0"/>
              <a:t>materials and placement </a:t>
            </a:r>
            <a:r>
              <a:rPr lang="en-US" sz="2800" dirty="0"/>
              <a:t>methods and </a:t>
            </a:r>
            <a:r>
              <a:rPr lang="en-US" sz="2800" dirty="0" smtClean="0"/>
              <a:t>provides installation recommendations and best practices at each phase in the repair process to increase the likelihood of a lasting, concrete repair.</a:t>
            </a:r>
            <a:endParaRPr lang="en-US" sz="2800" dirty="0"/>
          </a:p>
        </p:txBody>
      </p:sp>
    </p:spTree>
    <p:custDataLst>
      <p:tags r:id="rId1"/>
    </p:custDataLst>
    <p:extLst>
      <p:ext uri="{BB962C8B-B14F-4D97-AF65-F5344CB8AC3E}">
        <p14:creationId xmlns:p14="http://schemas.microsoft.com/office/powerpoint/2010/main" val="2064354017"/>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4" name="Picture 6" descr="C:\Users\ccoughlin\AppData\Local\Microsoft\Windows\Temporary Internet Files\Content.IE5\H7O39T1H\3a85bc95-e761-4d80-ae33-33931cffd57e_400[1].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79964" y="3946140"/>
            <a:ext cx="1762125" cy="1762125"/>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r>
              <a:rPr lang="en-US" dirty="0"/>
              <a:t>Apply Bonding Agents (If Desired)</a:t>
            </a:r>
          </a:p>
        </p:txBody>
      </p:sp>
      <p:grpSp>
        <p:nvGrpSpPr>
          <p:cNvPr id="3" name="Group 2"/>
          <p:cNvGrpSpPr/>
          <p:nvPr/>
        </p:nvGrpSpPr>
        <p:grpSpPr>
          <a:xfrm>
            <a:off x="2905730" y="4100733"/>
            <a:ext cx="3048000" cy="1658072"/>
            <a:chOff x="2115774" y="1519362"/>
            <a:chExt cx="3951306" cy="2123127"/>
          </a:xfrm>
        </p:grpSpPr>
        <p:sp>
          <p:nvSpPr>
            <p:cNvPr id="11" name="Rectangle 3" descr="Small confetti"/>
            <p:cNvSpPr>
              <a:spLocks noChangeArrowheads="1"/>
            </p:cNvSpPr>
            <p:nvPr/>
          </p:nvSpPr>
          <p:spPr bwMode="auto">
            <a:xfrm>
              <a:off x="2123618" y="1519362"/>
              <a:ext cx="3926252" cy="2062037"/>
            </a:xfrm>
            <a:prstGeom prst="rect">
              <a:avLst/>
            </a:prstGeom>
            <a:pattFill prst="smConfetti">
              <a:fgClr>
                <a:srgbClr val="B2B2B2"/>
              </a:fgClr>
              <a:bgClr>
                <a:srgbClr val="777777"/>
              </a:bgClr>
            </a:pattFill>
            <a:ln>
              <a:noFill/>
            </a:ln>
            <a:effectLst/>
            <a:extLst>
              <a:ext uri="{91240B29-F687-4F45-9708-019B960494DF}">
                <a14:hiddenLine xmlns:a14="http://schemas.microsoft.com/office/drawing/2010/main" w="38100" cap="rnd">
                  <a:solidFill>
                    <a:srgbClr val="00FF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 name="Freeform 4"/>
            <p:cNvSpPr>
              <a:spLocks/>
            </p:cNvSpPr>
            <p:nvPr/>
          </p:nvSpPr>
          <p:spPr bwMode="auto">
            <a:xfrm>
              <a:off x="2115774" y="1915409"/>
              <a:ext cx="3951306" cy="1727080"/>
            </a:xfrm>
            <a:custGeom>
              <a:avLst/>
              <a:gdLst>
                <a:gd name="T0" fmla="*/ 196 w 2208"/>
                <a:gd name="T1" fmla="*/ 30 h 1387"/>
                <a:gd name="T2" fmla="*/ 240 w 2208"/>
                <a:gd name="T3" fmla="*/ 504 h 1387"/>
                <a:gd name="T4" fmla="*/ 215 w 2208"/>
                <a:gd name="T5" fmla="*/ 587 h 1387"/>
                <a:gd name="T6" fmla="*/ 179 w 2208"/>
                <a:gd name="T7" fmla="*/ 779 h 1387"/>
                <a:gd name="T8" fmla="*/ 272 w 2208"/>
                <a:gd name="T9" fmla="*/ 934 h 1387"/>
                <a:gd name="T10" fmla="*/ 474 w 2208"/>
                <a:gd name="T11" fmla="*/ 1004 h 1387"/>
                <a:gd name="T12" fmla="*/ 601 w 2208"/>
                <a:gd name="T13" fmla="*/ 909 h 1387"/>
                <a:gd name="T14" fmla="*/ 658 w 2208"/>
                <a:gd name="T15" fmla="*/ 681 h 1387"/>
                <a:gd name="T16" fmla="*/ 620 w 2208"/>
                <a:gd name="T17" fmla="*/ 359 h 1387"/>
                <a:gd name="T18" fmla="*/ 569 w 2208"/>
                <a:gd name="T19" fmla="*/ 62 h 1387"/>
                <a:gd name="T20" fmla="*/ 797 w 2208"/>
                <a:gd name="T21" fmla="*/ 49 h 1387"/>
                <a:gd name="T22" fmla="*/ 879 w 2208"/>
                <a:gd name="T23" fmla="*/ 245 h 1387"/>
                <a:gd name="T24" fmla="*/ 797 w 2208"/>
                <a:gd name="T25" fmla="*/ 523 h 1387"/>
                <a:gd name="T26" fmla="*/ 923 w 2208"/>
                <a:gd name="T27" fmla="*/ 745 h 1387"/>
                <a:gd name="T28" fmla="*/ 1094 w 2208"/>
                <a:gd name="T29" fmla="*/ 625 h 1387"/>
                <a:gd name="T30" fmla="*/ 1031 w 2208"/>
                <a:gd name="T31" fmla="*/ 340 h 1387"/>
                <a:gd name="T32" fmla="*/ 1157 w 2208"/>
                <a:gd name="T33" fmla="*/ 213 h 1387"/>
                <a:gd name="T34" fmla="*/ 1372 w 2208"/>
                <a:gd name="T35" fmla="*/ 289 h 1387"/>
                <a:gd name="T36" fmla="*/ 1429 w 2208"/>
                <a:gd name="T37" fmla="*/ 220 h 1387"/>
                <a:gd name="T38" fmla="*/ 1618 w 2208"/>
                <a:gd name="T39" fmla="*/ 93 h 1387"/>
                <a:gd name="T40" fmla="*/ 1581 w 2208"/>
                <a:gd name="T41" fmla="*/ 403 h 1387"/>
                <a:gd name="T42" fmla="*/ 1555 w 2208"/>
                <a:gd name="T43" fmla="*/ 795 h 1387"/>
                <a:gd name="T44" fmla="*/ 1650 w 2208"/>
                <a:gd name="T45" fmla="*/ 934 h 1387"/>
                <a:gd name="T46" fmla="*/ 1701 w 2208"/>
                <a:gd name="T47" fmla="*/ 985 h 1387"/>
                <a:gd name="T48" fmla="*/ 1808 w 2208"/>
                <a:gd name="T49" fmla="*/ 1048 h 1387"/>
                <a:gd name="T50" fmla="*/ 1903 w 2208"/>
                <a:gd name="T51" fmla="*/ 1055 h 1387"/>
                <a:gd name="T52" fmla="*/ 1973 w 2208"/>
                <a:gd name="T53" fmla="*/ 637 h 1387"/>
                <a:gd name="T54" fmla="*/ 1890 w 2208"/>
                <a:gd name="T55" fmla="*/ 372 h 1387"/>
                <a:gd name="T56" fmla="*/ 1871 w 2208"/>
                <a:gd name="T57" fmla="*/ 258 h 1387"/>
                <a:gd name="T58" fmla="*/ 1865 w 2208"/>
                <a:gd name="T59" fmla="*/ 119 h 1387"/>
                <a:gd name="T60" fmla="*/ 2118 w 2208"/>
                <a:gd name="T61" fmla="*/ 36 h 1387"/>
                <a:gd name="T62" fmla="*/ 2194 w 2208"/>
                <a:gd name="T63" fmla="*/ 55 h 1387"/>
                <a:gd name="T64" fmla="*/ 0 w 2208"/>
                <a:gd name="T65" fmla="*/ 1387 h 1387"/>
                <a:gd name="T66" fmla="*/ 38 w 2208"/>
                <a:gd name="T67" fmla="*/ 87 h 13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208" h="1387">
                  <a:moveTo>
                    <a:pt x="38" y="87"/>
                  </a:moveTo>
                  <a:cubicBezTo>
                    <a:pt x="82" y="59"/>
                    <a:pt x="144" y="43"/>
                    <a:pt x="196" y="30"/>
                  </a:cubicBezTo>
                  <a:cubicBezTo>
                    <a:pt x="346" y="36"/>
                    <a:pt x="352" y="0"/>
                    <a:pt x="386" y="100"/>
                  </a:cubicBezTo>
                  <a:cubicBezTo>
                    <a:pt x="370" y="228"/>
                    <a:pt x="337" y="408"/>
                    <a:pt x="240" y="504"/>
                  </a:cubicBezTo>
                  <a:cubicBezTo>
                    <a:pt x="235" y="517"/>
                    <a:pt x="226" y="528"/>
                    <a:pt x="221" y="542"/>
                  </a:cubicBezTo>
                  <a:cubicBezTo>
                    <a:pt x="217" y="557"/>
                    <a:pt x="220" y="572"/>
                    <a:pt x="215" y="587"/>
                  </a:cubicBezTo>
                  <a:cubicBezTo>
                    <a:pt x="204" y="621"/>
                    <a:pt x="180" y="650"/>
                    <a:pt x="171" y="688"/>
                  </a:cubicBezTo>
                  <a:cubicBezTo>
                    <a:pt x="164" y="719"/>
                    <a:pt x="174" y="749"/>
                    <a:pt x="179" y="779"/>
                  </a:cubicBezTo>
                  <a:cubicBezTo>
                    <a:pt x="183" y="810"/>
                    <a:pt x="180" y="846"/>
                    <a:pt x="196" y="871"/>
                  </a:cubicBezTo>
                  <a:cubicBezTo>
                    <a:pt x="204" y="930"/>
                    <a:pt x="217" y="925"/>
                    <a:pt x="272" y="934"/>
                  </a:cubicBezTo>
                  <a:cubicBezTo>
                    <a:pt x="307" y="969"/>
                    <a:pt x="316" y="1015"/>
                    <a:pt x="360" y="1029"/>
                  </a:cubicBezTo>
                  <a:cubicBezTo>
                    <a:pt x="403" y="1025"/>
                    <a:pt x="435" y="1017"/>
                    <a:pt x="474" y="1004"/>
                  </a:cubicBezTo>
                  <a:cubicBezTo>
                    <a:pt x="495" y="998"/>
                    <a:pt x="531" y="972"/>
                    <a:pt x="531" y="972"/>
                  </a:cubicBezTo>
                  <a:cubicBezTo>
                    <a:pt x="548" y="947"/>
                    <a:pt x="575" y="927"/>
                    <a:pt x="601" y="909"/>
                  </a:cubicBezTo>
                  <a:cubicBezTo>
                    <a:pt x="618" y="882"/>
                    <a:pt x="629" y="852"/>
                    <a:pt x="639" y="814"/>
                  </a:cubicBezTo>
                  <a:cubicBezTo>
                    <a:pt x="643" y="770"/>
                    <a:pt x="646" y="726"/>
                    <a:pt x="658" y="681"/>
                  </a:cubicBezTo>
                  <a:cubicBezTo>
                    <a:pt x="661" y="626"/>
                    <a:pt x="670" y="572"/>
                    <a:pt x="670" y="517"/>
                  </a:cubicBezTo>
                  <a:cubicBezTo>
                    <a:pt x="670" y="465"/>
                    <a:pt x="640" y="406"/>
                    <a:pt x="620" y="359"/>
                  </a:cubicBezTo>
                  <a:cubicBezTo>
                    <a:pt x="602" y="319"/>
                    <a:pt x="602" y="274"/>
                    <a:pt x="588" y="232"/>
                  </a:cubicBezTo>
                  <a:cubicBezTo>
                    <a:pt x="585" y="179"/>
                    <a:pt x="586" y="114"/>
                    <a:pt x="569" y="62"/>
                  </a:cubicBezTo>
                  <a:cubicBezTo>
                    <a:pt x="585" y="38"/>
                    <a:pt x="610" y="14"/>
                    <a:pt x="639" y="5"/>
                  </a:cubicBezTo>
                  <a:cubicBezTo>
                    <a:pt x="711" y="13"/>
                    <a:pt x="732" y="27"/>
                    <a:pt x="797" y="49"/>
                  </a:cubicBezTo>
                  <a:cubicBezTo>
                    <a:pt x="812" y="96"/>
                    <a:pt x="847" y="131"/>
                    <a:pt x="860" y="182"/>
                  </a:cubicBezTo>
                  <a:cubicBezTo>
                    <a:pt x="865" y="204"/>
                    <a:pt x="879" y="245"/>
                    <a:pt x="879" y="245"/>
                  </a:cubicBezTo>
                  <a:cubicBezTo>
                    <a:pt x="876" y="305"/>
                    <a:pt x="885" y="365"/>
                    <a:pt x="841" y="410"/>
                  </a:cubicBezTo>
                  <a:cubicBezTo>
                    <a:pt x="828" y="449"/>
                    <a:pt x="806" y="482"/>
                    <a:pt x="797" y="523"/>
                  </a:cubicBezTo>
                  <a:cubicBezTo>
                    <a:pt x="798" y="566"/>
                    <a:pt x="792" y="609"/>
                    <a:pt x="803" y="650"/>
                  </a:cubicBezTo>
                  <a:cubicBezTo>
                    <a:pt x="812" y="683"/>
                    <a:pt x="896" y="730"/>
                    <a:pt x="923" y="745"/>
                  </a:cubicBezTo>
                  <a:cubicBezTo>
                    <a:pt x="972" y="742"/>
                    <a:pt x="1023" y="759"/>
                    <a:pt x="1056" y="719"/>
                  </a:cubicBezTo>
                  <a:cubicBezTo>
                    <a:pt x="1078" y="694"/>
                    <a:pt x="1087" y="656"/>
                    <a:pt x="1094" y="625"/>
                  </a:cubicBezTo>
                  <a:cubicBezTo>
                    <a:pt x="1098" y="599"/>
                    <a:pt x="1106" y="549"/>
                    <a:pt x="1106" y="549"/>
                  </a:cubicBezTo>
                  <a:cubicBezTo>
                    <a:pt x="1089" y="479"/>
                    <a:pt x="1072" y="400"/>
                    <a:pt x="1031" y="340"/>
                  </a:cubicBezTo>
                  <a:cubicBezTo>
                    <a:pt x="1024" y="316"/>
                    <a:pt x="1018" y="302"/>
                    <a:pt x="1031" y="277"/>
                  </a:cubicBezTo>
                  <a:cubicBezTo>
                    <a:pt x="1038" y="261"/>
                    <a:pt x="1136" y="220"/>
                    <a:pt x="1157" y="213"/>
                  </a:cubicBezTo>
                  <a:cubicBezTo>
                    <a:pt x="1214" y="256"/>
                    <a:pt x="1291" y="286"/>
                    <a:pt x="1359" y="308"/>
                  </a:cubicBezTo>
                  <a:cubicBezTo>
                    <a:pt x="1364" y="302"/>
                    <a:pt x="1366" y="294"/>
                    <a:pt x="1372" y="289"/>
                  </a:cubicBezTo>
                  <a:cubicBezTo>
                    <a:pt x="1383" y="283"/>
                    <a:pt x="1402" y="288"/>
                    <a:pt x="1410" y="277"/>
                  </a:cubicBezTo>
                  <a:cubicBezTo>
                    <a:pt x="1422" y="261"/>
                    <a:pt x="1429" y="220"/>
                    <a:pt x="1429" y="220"/>
                  </a:cubicBezTo>
                  <a:cubicBezTo>
                    <a:pt x="1422" y="147"/>
                    <a:pt x="1402" y="65"/>
                    <a:pt x="1486" y="36"/>
                  </a:cubicBezTo>
                  <a:cubicBezTo>
                    <a:pt x="1538" y="47"/>
                    <a:pt x="1581" y="55"/>
                    <a:pt x="1618" y="93"/>
                  </a:cubicBezTo>
                  <a:cubicBezTo>
                    <a:pt x="1626" y="191"/>
                    <a:pt x="1631" y="206"/>
                    <a:pt x="1618" y="321"/>
                  </a:cubicBezTo>
                  <a:cubicBezTo>
                    <a:pt x="1615" y="354"/>
                    <a:pt x="1592" y="373"/>
                    <a:pt x="1581" y="403"/>
                  </a:cubicBezTo>
                  <a:cubicBezTo>
                    <a:pt x="1568" y="436"/>
                    <a:pt x="1560" y="471"/>
                    <a:pt x="1549" y="504"/>
                  </a:cubicBezTo>
                  <a:cubicBezTo>
                    <a:pt x="1541" y="599"/>
                    <a:pt x="1546" y="702"/>
                    <a:pt x="1555" y="795"/>
                  </a:cubicBezTo>
                  <a:cubicBezTo>
                    <a:pt x="1558" y="822"/>
                    <a:pt x="1588" y="871"/>
                    <a:pt x="1606" y="890"/>
                  </a:cubicBezTo>
                  <a:cubicBezTo>
                    <a:pt x="1620" y="906"/>
                    <a:pt x="1650" y="934"/>
                    <a:pt x="1650" y="934"/>
                  </a:cubicBezTo>
                  <a:cubicBezTo>
                    <a:pt x="1655" y="947"/>
                    <a:pt x="1653" y="963"/>
                    <a:pt x="1663" y="972"/>
                  </a:cubicBezTo>
                  <a:cubicBezTo>
                    <a:pt x="1672" y="982"/>
                    <a:pt x="1688" y="980"/>
                    <a:pt x="1701" y="985"/>
                  </a:cubicBezTo>
                  <a:cubicBezTo>
                    <a:pt x="1726" y="996"/>
                    <a:pt x="1742" y="1021"/>
                    <a:pt x="1764" y="1036"/>
                  </a:cubicBezTo>
                  <a:cubicBezTo>
                    <a:pt x="1770" y="1039"/>
                    <a:pt x="1805" y="1047"/>
                    <a:pt x="1808" y="1048"/>
                  </a:cubicBezTo>
                  <a:cubicBezTo>
                    <a:pt x="1821" y="1051"/>
                    <a:pt x="1846" y="1061"/>
                    <a:pt x="1846" y="1061"/>
                  </a:cubicBezTo>
                  <a:cubicBezTo>
                    <a:pt x="1865" y="1059"/>
                    <a:pt x="1884" y="1059"/>
                    <a:pt x="1903" y="1055"/>
                  </a:cubicBezTo>
                  <a:cubicBezTo>
                    <a:pt x="1968" y="1039"/>
                    <a:pt x="2012" y="915"/>
                    <a:pt x="2023" y="859"/>
                  </a:cubicBezTo>
                  <a:cubicBezTo>
                    <a:pt x="2017" y="781"/>
                    <a:pt x="2020" y="700"/>
                    <a:pt x="1973" y="637"/>
                  </a:cubicBezTo>
                  <a:cubicBezTo>
                    <a:pt x="1958" y="577"/>
                    <a:pt x="1928" y="528"/>
                    <a:pt x="1909" y="473"/>
                  </a:cubicBezTo>
                  <a:cubicBezTo>
                    <a:pt x="1901" y="405"/>
                    <a:pt x="1908" y="438"/>
                    <a:pt x="1890" y="372"/>
                  </a:cubicBezTo>
                  <a:cubicBezTo>
                    <a:pt x="1889" y="364"/>
                    <a:pt x="1884" y="346"/>
                    <a:pt x="1884" y="346"/>
                  </a:cubicBezTo>
                  <a:cubicBezTo>
                    <a:pt x="1879" y="302"/>
                    <a:pt x="1882" y="293"/>
                    <a:pt x="1871" y="258"/>
                  </a:cubicBezTo>
                  <a:cubicBezTo>
                    <a:pt x="1868" y="245"/>
                    <a:pt x="1859" y="220"/>
                    <a:pt x="1859" y="220"/>
                  </a:cubicBezTo>
                  <a:cubicBezTo>
                    <a:pt x="1860" y="187"/>
                    <a:pt x="1860" y="152"/>
                    <a:pt x="1865" y="119"/>
                  </a:cubicBezTo>
                  <a:cubicBezTo>
                    <a:pt x="1871" y="79"/>
                    <a:pt x="1935" y="79"/>
                    <a:pt x="1960" y="74"/>
                  </a:cubicBezTo>
                  <a:cubicBezTo>
                    <a:pt x="2001" y="65"/>
                    <a:pt x="2072" y="52"/>
                    <a:pt x="2118" y="36"/>
                  </a:cubicBezTo>
                  <a:cubicBezTo>
                    <a:pt x="2164" y="52"/>
                    <a:pt x="2143" y="52"/>
                    <a:pt x="2181" y="43"/>
                  </a:cubicBezTo>
                  <a:cubicBezTo>
                    <a:pt x="2202" y="57"/>
                    <a:pt x="2208" y="55"/>
                    <a:pt x="2194" y="55"/>
                  </a:cubicBezTo>
                  <a:lnTo>
                    <a:pt x="2196" y="1387"/>
                  </a:lnTo>
                  <a:lnTo>
                    <a:pt x="0" y="1387"/>
                  </a:lnTo>
                  <a:lnTo>
                    <a:pt x="0" y="106"/>
                  </a:lnTo>
                  <a:cubicBezTo>
                    <a:pt x="9" y="104"/>
                    <a:pt x="54" y="103"/>
                    <a:pt x="38" y="87"/>
                  </a:cubicBezTo>
                  <a:close/>
                </a:path>
              </a:pathLst>
            </a:custGeom>
            <a:solidFill>
              <a:srgbClr val="C0C0C0"/>
            </a:solidFill>
            <a:ln>
              <a:noFill/>
            </a:ln>
            <a:effectLst/>
            <a:extLst>
              <a:ext uri="{91240B29-F687-4F45-9708-019B960494DF}">
                <a14:hiddenLine xmlns:a14="http://schemas.microsoft.com/office/drawing/2010/main" w="38100" cap="rnd" cmpd="sng">
                  <a:solidFill>
                    <a:srgbClr val="00FFFF"/>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17" name="TextBox 16"/>
          <p:cNvSpPr txBox="1"/>
          <p:nvPr/>
        </p:nvSpPr>
        <p:spPr>
          <a:xfrm>
            <a:off x="500502" y="2318849"/>
            <a:ext cx="8229600" cy="923330"/>
          </a:xfrm>
          <a:prstGeom prst="rect">
            <a:avLst/>
          </a:prstGeom>
          <a:noFill/>
        </p:spPr>
        <p:txBody>
          <a:bodyPr wrap="square" rtlCol="0">
            <a:spAutoFit/>
          </a:bodyPr>
          <a:lstStyle/>
          <a:p>
            <a:r>
              <a:rPr lang="en-US" dirty="0"/>
              <a:t>The effectiveness of bonding agents have been disputed in the </a:t>
            </a:r>
            <a:r>
              <a:rPr lang="en-US" dirty="0" smtClean="0"/>
              <a:t>field. Often, vigorously scrubbing the repair mortar into the prepared, open-pore substrate will achieve the same thing as a bonding agent. </a:t>
            </a:r>
            <a:endParaRPr lang="en-US" dirty="0"/>
          </a:p>
        </p:txBody>
      </p:sp>
      <p:sp>
        <p:nvSpPr>
          <p:cNvPr id="22" name="TextBox 21"/>
          <p:cNvSpPr txBox="1"/>
          <p:nvPr/>
        </p:nvSpPr>
        <p:spPr>
          <a:xfrm>
            <a:off x="2063918" y="3553226"/>
            <a:ext cx="4724400" cy="523220"/>
          </a:xfrm>
          <a:prstGeom prst="rect">
            <a:avLst/>
          </a:prstGeom>
          <a:noFill/>
        </p:spPr>
        <p:txBody>
          <a:bodyPr wrap="square" rtlCol="0">
            <a:spAutoFit/>
          </a:bodyPr>
          <a:lstStyle/>
          <a:p>
            <a:r>
              <a:rPr lang="en-US" sz="2800" dirty="0" smtClean="0"/>
              <a:t>This is known as a </a:t>
            </a:r>
            <a:r>
              <a:rPr lang="en-US" sz="2800" b="1" dirty="0" smtClean="0">
                <a:solidFill>
                  <a:schemeClr val="accent1">
                    <a:lumMod val="50000"/>
                  </a:schemeClr>
                </a:solidFill>
              </a:rPr>
              <a:t>“scrub coat”</a:t>
            </a:r>
            <a:endParaRPr lang="en-US" sz="2800" b="1" dirty="0">
              <a:solidFill>
                <a:schemeClr val="accent1">
                  <a:lumMod val="50000"/>
                </a:schemeClr>
              </a:solidFill>
            </a:endParaRPr>
          </a:p>
        </p:txBody>
      </p:sp>
      <p:sp>
        <p:nvSpPr>
          <p:cNvPr id="18" name="TextBox 17"/>
          <p:cNvSpPr txBox="1"/>
          <p:nvPr/>
        </p:nvSpPr>
        <p:spPr>
          <a:xfrm>
            <a:off x="2296130" y="5708265"/>
            <a:ext cx="4267200" cy="584775"/>
          </a:xfrm>
          <a:prstGeom prst="rect">
            <a:avLst/>
          </a:prstGeom>
          <a:noFill/>
        </p:spPr>
        <p:txBody>
          <a:bodyPr wrap="square" rtlCol="0">
            <a:spAutoFit/>
          </a:bodyPr>
          <a:lstStyle/>
          <a:p>
            <a:pPr algn="ctr"/>
            <a:r>
              <a:rPr lang="en-US" sz="1600" i="1" dirty="0" smtClean="0"/>
              <a:t>Here, we can see a close up of the open pore substrate accepting the repair material. </a:t>
            </a:r>
            <a:endParaRPr lang="en-US" sz="1600" i="1" dirty="0"/>
          </a:p>
        </p:txBody>
      </p:sp>
      <p:pic>
        <p:nvPicPr>
          <p:cNvPr id="2053" name="Picture 5" descr="K:\Training\Projects\Customer\AIA\Online Courses\Concrete Repair Applications\Images\trowel.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19854875">
            <a:off x="6070418" y="4870799"/>
            <a:ext cx="627451" cy="534902"/>
          </a:xfrm>
          <a:prstGeom prst="rect">
            <a:avLst/>
          </a:prstGeom>
          <a:noFill/>
          <a:extLst>
            <a:ext uri="{909E8E84-426E-40DD-AFC4-6F175D3DCCD1}">
              <a14:hiddenFill xmlns:a14="http://schemas.microsoft.com/office/drawing/2010/main">
                <a:solidFill>
                  <a:srgbClr val="FFFFFF"/>
                </a:solidFill>
              </a14:hiddenFill>
            </a:ext>
          </a:extLst>
        </p:spPr>
      </p:pic>
      <p:sp>
        <p:nvSpPr>
          <p:cNvPr id="13" name="Oval 12"/>
          <p:cNvSpPr/>
          <p:nvPr/>
        </p:nvSpPr>
        <p:spPr>
          <a:xfrm>
            <a:off x="190500" y="1100545"/>
            <a:ext cx="660400" cy="641822"/>
          </a:xfrm>
          <a:prstGeom prst="ellipse">
            <a:avLst/>
          </a:prstGeom>
        </p:spPr>
        <p:style>
          <a:lnRef idx="1">
            <a:schemeClr val="accent2"/>
          </a:lnRef>
          <a:fillRef idx="2">
            <a:schemeClr val="accent2"/>
          </a:fillRef>
          <a:effectRef idx="1">
            <a:schemeClr val="accent2"/>
          </a:effectRef>
          <a:fontRef idx="minor">
            <a:schemeClr val="dk1"/>
          </a:fontRef>
        </p:style>
        <p:txBody>
          <a:bodyPr anchor="ctr"/>
          <a:lstStyle/>
          <a:p>
            <a:pPr algn="ctr" eaLnBrk="0" hangingPunct="0">
              <a:defRPr/>
            </a:pPr>
            <a:r>
              <a:rPr lang="en-US" sz="3200" dirty="0"/>
              <a:t>8</a:t>
            </a:r>
            <a:endParaRPr lang="en-US" dirty="0"/>
          </a:p>
        </p:txBody>
      </p:sp>
      <p:sp>
        <p:nvSpPr>
          <p:cNvPr id="14" name="Rectangle 13"/>
          <p:cNvSpPr/>
          <p:nvPr/>
        </p:nvSpPr>
        <p:spPr>
          <a:xfrm>
            <a:off x="990600" y="1159846"/>
            <a:ext cx="7696200" cy="523220"/>
          </a:xfrm>
          <a:prstGeom prst="rect">
            <a:avLst/>
          </a:prstGeom>
        </p:spPr>
        <p:txBody>
          <a:bodyPr wrap="square">
            <a:spAutoFit/>
          </a:bodyPr>
          <a:lstStyle/>
          <a:p>
            <a:r>
              <a:rPr lang="en-US" sz="2800" dirty="0" smtClean="0"/>
              <a:t>Apply the repair material (bonding agent)</a:t>
            </a:r>
            <a:endParaRPr lang="en-US" sz="2800" dirty="0"/>
          </a:p>
        </p:txBody>
      </p:sp>
      <p:sp>
        <p:nvSpPr>
          <p:cNvPr id="4" name="TextBox 3"/>
          <p:cNvSpPr txBox="1"/>
          <p:nvPr/>
        </p:nvSpPr>
        <p:spPr>
          <a:xfrm>
            <a:off x="500502" y="1981200"/>
            <a:ext cx="3690498" cy="369332"/>
          </a:xfrm>
          <a:prstGeom prst="rect">
            <a:avLst/>
          </a:prstGeom>
          <a:noFill/>
        </p:spPr>
        <p:txBody>
          <a:bodyPr wrap="square" rtlCol="0">
            <a:spAutoFit/>
          </a:bodyPr>
          <a:lstStyle/>
          <a:p>
            <a:r>
              <a:rPr lang="en-US" b="1" dirty="0" smtClean="0"/>
              <a:t>The Debate About Bonding Agents:</a:t>
            </a:r>
            <a:endParaRPr lang="en-US" b="1" dirty="0"/>
          </a:p>
        </p:txBody>
      </p:sp>
    </p:spTree>
    <p:custDataLst>
      <p:tags r:id="rId1"/>
    </p:custDataLst>
    <p:extLst>
      <p:ext uri="{BB962C8B-B14F-4D97-AF65-F5344CB8AC3E}">
        <p14:creationId xmlns:p14="http://schemas.microsoft.com/office/powerpoint/2010/main" val="2093320327"/>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Now what?</a:t>
            </a:r>
            <a:endParaRPr lang="en-US" dirty="0"/>
          </a:p>
        </p:txBody>
      </p:sp>
      <p:sp>
        <p:nvSpPr>
          <p:cNvPr id="10" name="Rectangle 9"/>
          <p:cNvSpPr/>
          <p:nvPr/>
        </p:nvSpPr>
        <p:spPr>
          <a:xfrm>
            <a:off x="1183395" y="3200400"/>
            <a:ext cx="7010400" cy="1815882"/>
          </a:xfrm>
          <a:prstGeom prst="rect">
            <a:avLst/>
          </a:prstGeom>
        </p:spPr>
        <p:txBody>
          <a:bodyPr wrap="square">
            <a:spAutoFit/>
          </a:bodyPr>
          <a:lstStyle/>
          <a:p>
            <a:pPr algn="ctr"/>
            <a:r>
              <a:rPr lang="en-US" sz="2800" dirty="0" smtClean="0"/>
              <a:t>In the next section, we will examine the different </a:t>
            </a:r>
            <a:r>
              <a:rPr lang="en-US" sz="2800" b="1" dirty="0" smtClean="0"/>
              <a:t>application methods</a:t>
            </a:r>
            <a:r>
              <a:rPr lang="en-US" sz="2800" dirty="0" smtClean="0"/>
              <a:t> that can be used for a structural repair in which the concrete needs to be removed and replaced.</a:t>
            </a:r>
            <a:endParaRPr lang="en-US" sz="2800" dirty="0"/>
          </a:p>
        </p:txBody>
      </p:sp>
      <p:sp>
        <p:nvSpPr>
          <p:cNvPr id="11" name="Rectangle 10"/>
          <p:cNvSpPr/>
          <p:nvPr/>
        </p:nvSpPr>
        <p:spPr>
          <a:xfrm>
            <a:off x="2228850" y="2136216"/>
            <a:ext cx="5791200" cy="646331"/>
          </a:xfrm>
          <a:prstGeom prst="rect">
            <a:avLst/>
          </a:prstGeom>
        </p:spPr>
        <p:txBody>
          <a:bodyPr wrap="square">
            <a:spAutoFit/>
          </a:bodyPr>
          <a:lstStyle/>
          <a:p>
            <a:pPr algn="ctr"/>
            <a:r>
              <a:rPr lang="en-US" sz="3600" dirty="0" smtClean="0"/>
              <a:t>= Apply the repair material</a:t>
            </a:r>
            <a:endParaRPr lang="en-US" sz="3600" dirty="0"/>
          </a:p>
        </p:txBody>
      </p:sp>
      <p:sp>
        <p:nvSpPr>
          <p:cNvPr id="12" name="Oval 11"/>
          <p:cNvSpPr/>
          <p:nvPr/>
        </p:nvSpPr>
        <p:spPr>
          <a:xfrm>
            <a:off x="1219200" y="1866655"/>
            <a:ext cx="1333500" cy="1185455"/>
          </a:xfrm>
          <a:prstGeom prst="ellipse">
            <a:avLst/>
          </a:prstGeom>
        </p:spPr>
        <p:style>
          <a:lnRef idx="1">
            <a:schemeClr val="accent2"/>
          </a:lnRef>
          <a:fillRef idx="2">
            <a:schemeClr val="accent2"/>
          </a:fillRef>
          <a:effectRef idx="1">
            <a:schemeClr val="accent2"/>
          </a:effectRef>
          <a:fontRef idx="minor">
            <a:schemeClr val="dk1"/>
          </a:fontRef>
        </p:style>
        <p:txBody>
          <a:bodyPr anchor="ctr"/>
          <a:lstStyle/>
          <a:p>
            <a:pPr algn="ctr" eaLnBrk="0" hangingPunct="0">
              <a:defRPr/>
            </a:pPr>
            <a:r>
              <a:rPr lang="en-US" sz="8800" dirty="0"/>
              <a:t>8</a:t>
            </a:r>
          </a:p>
        </p:txBody>
      </p:sp>
    </p:spTree>
    <p:custDataLst>
      <p:tags r:id="rId1"/>
    </p:custDataLst>
    <p:extLst>
      <p:ext uri="{BB962C8B-B14F-4D97-AF65-F5344CB8AC3E}">
        <p14:creationId xmlns:p14="http://schemas.microsoft.com/office/powerpoint/2010/main" val="3730143321"/>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Checkpoint Questions</a:t>
            </a:r>
            <a:endParaRPr lang="en-US" dirty="0"/>
          </a:p>
        </p:txBody>
      </p:sp>
      <p:sp>
        <p:nvSpPr>
          <p:cNvPr id="3" name="Content Placeholder 2"/>
          <p:cNvSpPr>
            <a:spLocks noGrp="1"/>
          </p:cNvSpPr>
          <p:nvPr>
            <p:ph idx="1"/>
          </p:nvPr>
        </p:nvSpPr>
        <p:spPr/>
        <p:txBody>
          <a:bodyPr/>
          <a:lstStyle/>
          <a:p>
            <a:pPr>
              <a:spcBef>
                <a:spcPts val="1200"/>
              </a:spcBef>
              <a:spcAft>
                <a:spcPts val="1200"/>
              </a:spcAft>
            </a:pPr>
            <a:r>
              <a:rPr lang="en-US" dirty="0" smtClean="0">
                <a:solidFill>
                  <a:schemeClr val="tx1"/>
                </a:solidFill>
              </a:rPr>
              <a:t>Which of the following correctly describes a properly prepared concrete surface that is ready to accept the repair material?</a:t>
            </a:r>
            <a:endParaRPr lang="en-US" dirty="0">
              <a:solidFill>
                <a:schemeClr val="tx1"/>
              </a:solidFill>
            </a:endParaRPr>
          </a:p>
          <a:p>
            <a:pPr marL="457200" indent="-457200">
              <a:spcBef>
                <a:spcPts val="1200"/>
              </a:spcBef>
              <a:spcAft>
                <a:spcPts val="1200"/>
              </a:spcAft>
              <a:buFont typeface="+mj-lt"/>
              <a:buAutoNum type="alphaUcPeriod"/>
            </a:pPr>
            <a:r>
              <a:rPr lang="en-US" dirty="0" smtClean="0">
                <a:solidFill>
                  <a:schemeClr val="tx1"/>
                </a:solidFill>
              </a:rPr>
              <a:t>The surface is rough with teeth and open pores.</a:t>
            </a:r>
          </a:p>
          <a:p>
            <a:pPr marL="457200" indent="-457200">
              <a:spcBef>
                <a:spcPts val="1200"/>
              </a:spcBef>
              <a:spcAft>
                <a:spcPts val="1200"/>
              </a:spcAft>
              <a:buFont typeface="+mj-lt"/>
              <a:buAutoNum type="alphaUcPeriod"/>
            </a:pPr>
            <a:r>
              <a:rPr lang="en-US" dirty="0" smtClean="0">
                <a:solidFill>
                  <a:schemeClr val="tx1"/>
                </a:solidFill>
              </a:rPr>
              <a:t>The surface has been ground smooth and is slightly damp.</a:t>
            </a:r>
          </a:p>
          <a:p>
            <a:pPr marL="457200" indent="-457200">
              <a:spcBef>
                <a:spcPts val="1200"/>
              </a:spcBef>
              <a:spcAft>
                <a:spcPts val="1200"/>
              </a:spcAft>
              <a:buFont typeface="+mj-lt"/>
              <a:buAutoNum type="alphaUcPeriod"/>
            </a:pPr>
            <a:r>
              <a:rPr lang="en-US" dirty="0" smtClean="0">
                <a:solidFill>
                  <a:schemeClr val="tx1"/>
                </a:solidFill>
              </a:rPr>
              <a:t>The surface has already been coated with a bonding agent that has been left to dry overnight</a:t>
            </a:r>
            <a:endParaRPr lang="en-US" dirty="0">
              <a:solidFill>
                <a:schemeClr val="tx1"/>
              </a:solidFill>
            </a:endParaRPr>
          </a:p>
        </p:txBody>
      </p:sp>
    </p:spTree>
    <p:custDataLst>
      <p:tags r:id="rId1"/>
    </p:custDataLst>
    <p:extLst>
      <p:ext uri="{BB962C8B-B14F-4D97-AF65-F5344CB8AC3E}">
        <p14:creationId xmlns:p14="http://schemas.microsoft.com/office/powerpoint/2010/main" val="528937185"/>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Checkpoint Questions</a:t>
            </a:r>
            <a:endParaRPr lang="en-US" dirty="0"/>
          </a:p>
        </p:txBody>
      </p:sp>
      <p:sp>
        <p:nvSpPr>
          <p:cNvPr id="3" name="Content Placeholder 2"/>
          <p:cNvSpPr>
            <a:spLocks noGrp="1"/>
          </p:cNvSpPr>
          <p:nvPr>
            <p:ph idx="1"/>
          </p:nvPr>
        </p:nvSpPr>
        <p:spPr/>
        <p:txBody>
          <a:bodyPr/>
          <a:lstStyle/>
          <a:p>
            <a:pPr>
              <a:spcBef>
                <a:spcPts val="1200"/>
              </a:spcBef>
              <a:spcAft>
                <a:spcPts val="1200"/>
              </a:spcAft>
            </a:pPr>
            <a:r>
              <a:rPr lang="en-US" dirty="0" smtClean="0">
                <a:solidFill>
                  <a:schemeClr val="tx1"/>
                </a:solidFill>
              </a:rPr>
              <a:t>Which of the following correctly describes a properly prepared concrete surface that is ready to accept the repair material?</a:t>
            </a:r>
            <a:endParaRPr lang="en-US" dirty="0">
              <a:solidFill>
                <a:schemeClr val="tx1"/>
              </a:solidFill>
            </a:endParaRPr>
          </a:p>
          <a:p>
            <a:pPr marL="457200" indent="-457200">
              <a:spcBef>
                <a:spcPts val="1200"/>
              </a:spcBef>
              <a:spcAft>
                <a:spcPts val="1200"/>
              </a:spcAft>
              <a:buFont typeface="+mj-lt"/>
              <a:buAutoNum type="alphaUcPeriod"/>
            </a:pPr>
            <a:r>
              <a:rPr lang="en-US" b="1" dirty="0" smtClean="0">
                <a:solidFill>
                  <a:srgbClr val="00B050"/>
                </a:solidFill>
              </a:rPr>
              <a:t>The surface is rough with teeth and open pores.</a:t>
            </a:r>
          </a:p>
          <a:p>
            <a:pPr marL="457200" indent="-457200">
              <a:spcBef>
                <a:spcPts val="1200"/>
              </a:spcBef>
              <a:spcAft>
                <a:spcPts val="1200"/>
              </a:spcAft>
              <a:buFont typeface="+mj-lt"/>
              <a:buAutoNum type="alphaUcPeriod"/>
            </a:pPr>
            <a:r>
              <a:rPr lang="en-US" dirty="0" smtClean="0">
                <a:solidFill>
                  <a:schemeClr val="tx1"/>
                </a:solidFill>
              </a:rPr>
              <a:t>The surface has been ground smooth and is slightly damp.</a:t>
            </a:r>
          </a:p>
          <a:p>
            <a:pPr marL="457200" indent="-457200">
              <a:spcBef>
                <a:spcPts val="1200"/>
              </a:spcBef>
              <a:spcAft>
                <a:spcPts val="1200"/>
              </a:spcAft>
              <a:buFont typeface="+mj-lt"/>
              <a:buAutoNum type="alphaUcPeriod"/>
            </a:pPr>
            <a:r>
              <a:rPr lang="en-US" dirty="0" smtClean="0">
                <a:solidFill>
                  <a:schemeClr val="tx1"/>
                </a:solidFill>
              </a:rPr>
              <a:t>The surface has already been coated with a bonding agent that has been left to dry overnight</a:t>
            </a:r>
            <a:endParaRPr lang="en-US" dirty="0">
              <a:solidFill>
                <a:schemeClr val="tx1"/>
              </a:solidFill>
            </a:endParaRPr>
          </a:p>
        </p:txBody>
      </p:sp>
      <p:sp>
        <p:nvSpPr>
          <p:cNvPr id="4" name="Rounded Rectangle 3"/>
          <p:cNvSpPr/>
          <p:nvPr/>
        </p:nvSpPr>
        <p:spPr>
          <a:xfrm>
            <a:off x="4267200" y="4495800"/>
            <a:ext cx="4419600" cy="2057400"/>
          </a:xfrm>
          <a:prstGeom prst="roundRect">
            <a:avLst/>
          </a:prstGeom>
          <a:solidFill>
            <a:schemeClr val="bg2">
              <a:lumMod val="20000"/>
              <a:lumOff val="80000"/>
            </a:schemeClr>
          </a:solidFill>
          <a:ln w="12700">
            <a:solidFill>
              <a:schemeClr val="bg2">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Although the surface should be SSD, we want to substrate to have “teeth” to grip onto the new material. Also, if using a bonding agent, the repair material should be applied while the bonding agent is still tacky so that the material and the bonding agent dry together.</a:t>
            </a:r>
            <a:endParaRPr lang="en-US" dirty="0">
              <a:solidFill>
                <a:schemeClr val="tx1"/>
              </a:solidFill>
            </a:endParaRPr>
          </a:p>
        </p:txBody>
      </p:sp>
    </p:spTree>
    <p:custDataLst>
      <p:tags r:id="rId1"/>
    </p:custDataLst>
    <p:extLst>
      <p:ext uri="{BB962C8B-B14F-4D97-AF65-F5344CB8AC3E}">
        <p14:creationId xmlns:p14="http://schemas.microsoft.com/office/powerpoint/2010/main" val="2128403322"/>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Checkpoint Questions</a:t>
            </a:r>
            <a:endParaRPr lang="en-US" dirty="0"/>
          </a:p>
        </p:txBody>
      </p:sp>
      <p:sp>
        <p:nvSpPr>
          <p:cNvPr id="3" name="Content Placeholder 2"/>
          <p:cNvSpPr>
            <a:spLocks noGrp="1"/>
          </p:cNvSpPr>
          <p:nvPr>
            <p:ph idx="1"/>
          </p:nvPr>
        </p:nvSpPr>
        <p:spPr/>
        <p:txBody>
          <a:bodyPr/>
          <a:lstStyle/>
          <a:p>
            <a:pPr>
              <a:spcBef>
                <a:spcPts val="1200"/>
              </a:spcBef>
              <a:spcAft>
                <a:spcPts val="1200"/>
              </a:spcAft>
            </a:pPr>
            <a:r>
              <a:rPr lang="en-US" dirty="0" smtClean="0">
                <a:solidFill>
                  <a:schemeClr val="tx1"/>
                </a:solidFill>
              </a:rPr>
              <a:t>What should you do if you come across a reinforcing bar that has corroded so significantly that its diameter has decreased?</a:t>
            </a:r>
            <a:endParaRPr lang="en-US" dirty="0">
              <a:solidFill>
                <a:schemeClr val="tx1"/>
              </a:solidFill>
            </a:endParaRPr>
          </a:p>
          <a:p>
            <a:pPr marL="457200" indent="-457200">
              <a:spcBef>
                <a:spcPts val="1200"/>
              </a:spcBef>
              <a:spcAft>
                <a:spcPts val="1200"/>
              </a:spcAft>
              <a:buFont typeface="+mj-lt"/>
              <a:buAutoNum type="alphaUcPeriod"/>
            </a:pPr>
            <a:r>
              <a:rPr lang="en-US" dirty="0" smtClean="0">
                <a:solidFill>
                  <a:schemeClr val="tx1"/>
                </a:solidFill>
              </a:rPr>
              <a:t>Remove and replace the reinforcing bar.</a:t>
            </a:r>
          </a:p>
          <a:p>
            <a:pPr marL="457200" indent="-457200">
              <a:spcBef>
                <a:spcPts val="1200"/>
              </a:spcBef>
              <a:spcAft>
                <a:spcPts val="1200"/>
              </a:spcAft>
              <a:buFont typeface="+mj-lt"/>
              <a:buAutoNum type="alphaUcPeriod"/>
            </a:pPr>
            <a:r>
              <a:rPr lang="en-US" dirty="0" smtClean="0">
                <a:solidFill>
                  <a:schemeClr val="tx1"/>
                </a:solidFill>
              </a:rPr>
              <a:t>Clean off rust from reinforcing bar and coat with primer.</a:t>
            </a:r>
          </a:p>
          <a:p>
            <a:pPr marL="457200" indent="-457200">
              <a:spcBef>
                <a:spcPts val="1200"/>
              </a:spcBef>
              <a:spcAft>
                <a:spcPts val="1200"/>
              </a:spcAft>
              <a:buFont typeface="+mj-lt"/>
              <a:buAutoNum type="alphaUcPeriod"/>
            </a:pPr>
            <a:r>
              <a:rPr lang="en-US" dirty="0" smtClean="0">
                <a:solidFill>
                  <a:schemeClr val="tx1"/>
                </a:solidFill>
              </a:rPr>
              <a:t>Consult the Project Engineer.</a:t>
            </a:r>
            <a:endParaRPr lang="en-US" dirty="0">
              <a:solidFill>
                <a:schemeClr val="tx1"/>
              </a:solidFill>
            </a:endParaRPr>
          </a:p>
        </p:txBody>
      </p:sp>
    </p:spTree>
    <p:custDataLst>
      <p:tags r:id="rId1"/>
    </p:custDataLst>
    <p:extLst>
      <p:ext uri="{BB962C8B-B14F-4D97-AF65-F5344CB8AC3E}">
        <p14:creationId xmlns:p14="http://schemas.microsoft.com/office/powerpoint/2010/main" val="587259455"/>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Checkpoint Questions</a:t>
            </a:r>
            <a:endParaRPr lang="en-US" dirty="0"/>
          </a:p>
        </p:txBody>
      </p:sp>
      <p:sp>
        <p:nvSpPr>
          <p:cNvPr id="3" name="Content Placeholder 2"/>
          <p:cNvSpPr>
            <a:spLocks noGrp="1"/>
          </p:cNvSpPr>
          <p:nvPr>
            <p:ph idx="1"/>
          </p:nvPr>
        </p:nvSpPr>
        <p:spPr/>
        <p:txBody>
          <a:bodyPr/>
          <a:lstStyle/>
          <a:p>
            <a:pPr>
              <a:spcBef>
                <a:spcPts val="1200"/>
              </a:spcBef>
              <a:spcAft>
                <a:spcPts val="1200"/>
              </a:spcAft>
            </a:pPr>
            <a:r>
              <a:rPr lang="en-US" dirty="0" smtClean="0">
                <a:solidFill>
                  <a:schemeClr val="tx1"/>
                </a:solidFill>
              </a:rPr>
              <a:t>What should you do if you come across a reinforcing bar that has corroded so significantly that its diameter has decreased?</a:t>
            </a:r>
            <a:endParaRPr lang="en-US" dirty="0">
              <a:solidFill>
                <a:schemeClr val="tx1"/>
              </a:solidFill>
            </a:endParaRPr>
          </a:p>
          <a:p>
            <a:pPr marL="457200" indent="-457200">
              <a:spcBef>
                <a:spcPts val="1200"/>
              </a:spcBef>
              <a:spcAft>
                <a:spcPts val="1200"/>
              </a:spcAft>
              <a:buFont typeface="+mj-lt"/>
              <a:buAutoNum type="alphaUcPeriod"/>
            </a:pPr>
            <a:r>
              <a:rPr lang="en-US" dirty="0" smtClean="0">
                <a:solidFill>
                  <a:schemeClr val="tx1"/>
                </a:solidFill>
              </a:rPr>
              <a:t>Remove and replace the reinforcing bar.</a:t>
            </a:r>
          </a:p>
          <a:p>
            <a:pPr marL="457200" indent="-457200">
              <a:spcBef>
                <a:spcPts val="1200"/>
              </a:spcBef>
              <a:spcAft>
                <a:spcPts val="1200"/>
              </a:spcAft>
              <a:buFont typeface="+mj-lt"/>
              <a:buAutoNum type="alphaUcPeriod"/>
            </a:pPr>
            <a:r>
              <a:rPr lang="en-US" dirty="0" smtClean="0">
                <a:solidFill>
                  <a:schemeClr val="tx1"/>
                </a:solidFill>
              </a:rPr>
              <a:t>Clean off rust from reinforcing bar and coat with primer.</a:t>
            </a:r>
          </a:p>
          <a:p>
            <a:pPr marL="457200" indent="-457200">
              <a:spcBef>
                <a:spcPts val="1200"/>
              </a:spcBef>
              <a:spcAft>
                <a:spcPts val="1200"/>
              </a:spcAft>
              <a:buFont typeface="+mj-lt"/>
              <a:buAutoNum type="alphaUcPeriod"/>
            </a:pPr>
            <a:r>
              <a:rPr lang="en-US" b="1" dirty="0" smtClean="0">
                <a:solidFill>
                  <a:srgbClr val="00B050"/>
                </a:solidFill>
              </a:rPr>
              <a:t>Consult the Project Engineer.</a:t>
            </a:r>
            <a:endParaRPr lang="en-US" b="1" dirty="0">
              <a:solidFill>
                <a:srgbClr val="00B050"/>
              </a:solidFill>
            </a:endParaRPr>
          </a:p>
        </p:txBody>
      </p:sp>
      <p:sp>
        <p:nvSpPr>
          <p:cNvPr id="4" name="Rounded Rectangle 3"/>
          <p:cNvSpPr/>
          <p:nvPr/>
        </p:nvSpPr>
        <p:spPr>
          <a:xfrm>
            <a:off x="4267200" y="4495800"/>
            <a:ext cx="4419600" cy="2057400"/>
          </a:xfrm>
          <a:prstGeom prst="roundRect">
            <a:avLst/>
          </a:prstGeom>
          <a:solidFill>
            <a:schemeClr val="bg2">
              <a:lumMod val="20000"/>
              <a:lumOff val="80000"/>
            </a:schemeClr>
          </a:solidFill>
          <a:ln w="12700">
            <a:solidFill>
              <a:schemeClr val="bg2">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You should consult the Project Engineer whenever there is a question of structural integrity. If the diameter has significantly decreased, lap splicing may be necessary. </a:t>
            </a:r>
            <a:endParaRPr lang="en-US" dirty="0">
              <a:solidFill>
                <a:schemeClr val="tx1"/>
              </a:solidFill>
            </a:endParaRPr>
          </a:p>
        </p:txBody>
      </p:sp>
    </p:spTree>
    <p:custDataLst>
      <p:tags r:id="rId1"/>
    </p:custDataLst>
    <p:extLst>
      <p:ext uri="{BB962C8B-B14F-4D97-AF65-F5344CB8AC3E}">
        <p14:creationId xmlns:p14="http://schemas.microsoft.com/office/powerpoint/2010/main" val="2176796806"/>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Checkpoint Questions</a:t>
            </a:r>
            <a:endParaRPr lang="en-US" dirty="0"/>
          </a:p>
        </p:txBody>
      </p:sp>
      <p:sp>
        <p:nvSpPr>
          <p:cNvPr id="3" name="Content Placeholder 2"/>
          <p:cNvSpPr>
            <a:spLocks noGrp="1"/>
          </p:cNvSpPr>
          <p:nvPr>
            <p:ph idx="1"/>
          </p:nvPr>
        </p:nvSpPr>
        <p:spPr/>
        <p:txBody>
          <a:bodyPr/>
          <a:lstStyle/>
          <a:p>
            <a:pPr>
              <a:spcBef>
                <a:spcPts val="1200"/>
              </a:spcBef>
              <a:spcAft>
                <a:spcPts val="1200"/>
              </a:spcAft>
            </a:pPr>
            <a:r>
              <a:rPr lang="en-US" dirty="0" smtClean="0">
                <a:solidFill>
                  <a:schemeClr val="tx1"/>
                </a:solidFill>
              </a:rPr>
              <a:t>True or False. If you sound a concrete crack and find delamination, the concrete will need to be removed and replaced.</a:t>
            </a:r>
          </a:p>
          <a:p>
            <a:pPr lvl="1">
              <a:spcBef>
                <a:spcPts val="1200"/>
              </a:spcBef>
              <a:spcAft>
                <a:spcPts val="1200"/>
              </a:spcAft>
            </a:pPr>
            <a:r>
              <a:rPr lang="en-US" sz="2000" dirty="0" smtClean="0">
                <a:solidFill>
                  <a:schemeClr val="tx1"/>
                </a:solidFill>
              </a:rPr>
              <a:t>True</a:t>
            </a:r>
          </a:p>
          <a:p>
            <a:pPr lvl="1">
              <a:spcBef>
                <a:spcPts val="1200"/>
              </a:spcBef>
              <a:spcAft>
                <a:spcPts val="1200"/>
              </a:spcAft>
            </a:pPr>
            <a:r>
              <a:rPr lang="en-US" sz="2000" dirty="0" smtClean="0">
                <a:solidFill>
                  <a:schemeClr val="tx1"/>
                </a:solidFill>
              </a:rPr>
              <a:t>False</a:t>
            </a:r>
            <a:endParaRPr lang="en-US" sz="2000" dirty="0">
              <a:solidFill>
                <a:schemeClr val="tx1"/>
              </a:solidFill>
            </a:endParaRPr>
          </a:p>
        </p:txBody>
      </p:sp>
    </p:spTree>
    <p:custDataLst>
      <p:tags r:id="rId1"/>
    </p:custDataLst>
    <p:extLst>
      <p:ext uri="{BB962C8B-B14F-4D97-AF65-F5344CB8AC3E}">
        <p14:creationId xmlns:p14="http://schemas.microsoft.com/office/powerpoint/2010/main" val="3053306500"/>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Checkpoint Questions</a:t>
            </a:r>
            <a:endParaRPr lang="en-US" dirty="0"/>
          </a:p>
        </p:txBody>
      </p:sp>
      <p:sp>
        <p:nvSpPr>
          <p:cNvPr id="3" name="Content Placeholder 2"/>
          <p:cNvSpPr>
            <a:spLocks noGrp="1"/>
          </p:cNvSpPr>
          <p:nvPr>
            <p:ph idx="1"/>
          </p:nvPr>
        </p:nvSpPr>
        <p:spPr/>
        <p:txBody>
          <a:bodyPr/>
          <a:lstStyle/>
          <a:p>
            <a:pPr>
              <a:spcBef>
                <a:spcPts val="1200"/>
              </a:spcBef>
              <a:spcAft>
                <a:spcPts val="1200"/>
              </a:spcAft>
            </a:pPr>
            <a:r>
              <a:rPr lang="en-US" dirty="0" smtClean="0">
                <a:solidFill>
                  <a:schemeClr val="tx1"/>
                </a:solidFill>
              </a:rPr>
              <a:t>True or False. If you sound a concrete crack and find delamination, the concrete will need to be removed and replaced.</a:t>
            </a:r>
          </a:p>
          <a:p>
            <a:pPr lvl="1">
              <a:spcBef>
                <a:spcPts val="1200"/>
              </a:spcBef>
              <a:spcAft>
                <a:spcPts val="1200"/>
              </a:spcAft>
            </a:pPr>
            <a:r>
              <a:rPr lang="en-US" sz="2000" b="1" dirty="0" smtClean="0">
                <a:solidFill>
                  <a:srgbClr val="00B050"/>
                </a:solidFill>
              </a:rPr>
              <a:t>True</a:t>
            </a:r>
          </a:p>
          <a:p>
            <a:pPr lvl="1">
              <a:spcBef>
                <a:spcPts val="1200"/>
              </a:spcBef>
              <a:spcAft>
                <a:spcPts val="1200"/>
              </a:spcAft>
            </a:pPr>
            <a:r>
              <a:rPr lang="en-US" sz="2000" dirty="0" smtClean="0">
                <a:solidFill>
                  <a:schemeClr val="tx1"/>
                </a:solidFill>
              </a:rPr>
              <a:t>False</a:t>
            </a:r>
            <a:endParaRPr lang="en-US" sz="2000" dirty="0">
              <a:solidFill>
                <a:schemeClr val="tx1"/>
              </a:solidFill>
            </a:endParaRPr>
          </a:p>
        </p:txBody>
      </p:sp>
      <p:sp>
        <p:nvSpPr>
          <p:cNvPr id="4" name="Rounded Rectangle 3"/>
          <p:cNvSpPr/>
          <p:nvPr/>
        </p:nvSpPr>
        <p:spPr>
          <a:xfrm>
            <a:off x="4267200" y="4495800"/>
            <a:ext cx="4419600" cy="2057400"/>
          </a:xfrm>
          <a:prstGeom prst="roundRect">
            <a:avLst/>
          </a:prstGeom>
          <a:solidFill>
            <a:schemeClr val="bg2">
              <a:lumMod val="20000"/>
              <a:lumOff val="80000"/>
            </a:schemeClr>
          </a:solidFill>
          <a:ln w="12700">
            <a:solidFill>
              <a:schemeClr val="bg2">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Delaminated concrete needs to be removed and replaced. If you were to fill the crack without removing the delaminated concrete, the issue would not be addressed and the concrete would continue to deteriorate.</a:t>
            </a:r>
            <a:endParaRPr lang="en-US" dirty="0">
              <a:solidFill>
                <a:schemeClr val="tx1"/>
              </a:solidFill>
            </a:endParaRPr>
          </a:p>
        </p:txBody>
      </p:sp>
    </p:spTree>
    <p:custDataLst>
      <p:tags r:id="rId1"/>
    </p:custDataLst>
    <p:extLst>
      <p:ext uri="{BB962C8B-B14F-4D97-AF65-F5344CB8AC3E}">
        <p14:creationId xmlns:p14="http://schemas.microsoft.com/office/powerpoint/2010/main" val="212441069"/>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Section Review</a:t>
            </a:r>
            <a:endParaRPr lang="en-US" dirty="0"/>
          </a:p>
        </p:txBody>
      </p:sp>
      <p:sp>
        <p:nvSpPr>
          <p:cNvPr id="3" name="Rounded Rectangle 2"/>
          <p:cNvSpPr/>
          <p:nvPr/>
        </p:nvSpPr>
        <p:spPr>
          <a:xfrm>
            <a:off x="1295400" y="2743200"/>
            <a:ext cx="6629400" cy="1905000"/>
          </a:xfrm>
          <a:prstGeom prst="roundRect">
            <a:avLst/>
          </a:prstGeom>
          <a:solidFill>
            <a:schemeClr val="bg2">
              <a:lumMod val="20000"/>
              <a:lumOff val="80000"/>
            </a:schemeClr>
          </a:solidFill>
          <a:ln w="12700">
            <a:solidFill>
              <a:schemeClr val="bg2">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Proper surface preparation dramatically increases the chances of a successful, lasting repair. </a:t>
            </a:r>
          </a:p>
          <a:p>
            <a:pPr algn="ctr"/>
            <a:endParaRPr lang="en-US" dirty="0">
              <a:solidFill>
                <a:schemeClr val="tx1"/>
              </a:solidFill>
            </a:endParaRPr>
          </a:p>
          <a:p>
            <a:pPr algn="ctr"/>
            <a:r>
              <a:rPr lang="en-US" dirty="0" smtClean="0">
                <a:solidFill>
                  <a:schemeClr val="tx1"/>
                </a:solidFill>
              </a:rPr>
              <a:t>Be sure to sound for delamination and ensure that the substrate is rough with open pores so that it can grip onto the new, repair material.</a:t>
            </a:r>
            <a:endParaRPr lang="en-US" dirty="0">
              <a:solidFill>
                <a:schemeClr val="tx1"/>
              </a:solidFill>
            </a:endParaRPr>
          </a:p>
        </p:txBody>
      </p:sp>
      <p:sp>
        <p:nvSpPr>
          <p:cNvPr id="4" name="TextBox 3"/>
          <p:cNvSpPr txBox="1"/>
          <p:nvPr/>
        </p:nvSpPr>
        <p:spPr>
          <a:xfrm rot="20902919">
            <a:off x="329337" y="2008013"/>
            <a:ext cx="3352800" cy="584775"/>
          </a:xfrm>
          <a:prstGeom prst="rect">
            <a:avLst/>
          </a:prstGeom>
          <a:noFill/>
        </p:spPr>
        <p:txBody>
          <a:bodyPr wrap="square" rtlCol="0">
            <a:spAutoFit/>
          </a:bodyPr>
          <a:lstStyle/>
          <a:p>
            <a:r>
              <a:rPr lang="en-US" sz="3200" b="1" dirty="0" smtClean="0">
                <a:solidFill>
                  <a:schemeClr val="accent6">
                    <a:lumMod val="60000"/>
                    <a:lumOff val="40000"/>
                  </a:schemeClr>
                </a:solidFill>
              </a:rPr>
              <a:t>To review:</a:t>
            </a:r>
            <a:endParaRPr lang="en-US" sz="3200" b="1" dirty="0">
              <a:solidFill>
                <a:schemeClr val="accent6">
                  <a:lumMod val="60000"/>
                  <a:lumOff val="40000"/>
                </a:schemeClr>
              </a:solidFill>
            </a:endParaRPr>
          </a:p>
        </p:txBody>
      </p:sp>
    </p:spTree>
    <p:custDataLst>
      <p:tags r:id="rId1"/>
    </p:custDataLst>
    <p:extLst>
      <p:ext uri="{BB962C8B-B14F-4D97-AF65-F5344CB8AC3E}">
        <p14:creationId xmlns:p14="http://schemas.microsoft.com/office/powerpoint/2010/main" val="2022295774"/>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Executing the Repair</a:t>
            </a:r>
            <a:endParaRPr lang="en-US" dirty="0"/>
          </a:p>
        </p:txBody>
      </p:sp>
    </p:spTree>
    <p:custDataLst>
      <p:tags r:id="rId1"/>
    </p:custDataLst>
    <p:extLst>
      <p:ext uri="{BB962C8B-B14F-4D97-AF65-F5344CB8AC3E}">
        <p14:creationId xmlns:p14="http://schemas.microsoft.com/office/powerpoint/2010/main" val="227162828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sz="2400" dirty="0"/>
              <a:t>Learning Objectives</a:t>
            </a:r>
            <a:endParaRPr lang="en-US" dirty="0"/>
          </a:p>
        </p:txBody>
      </p:sp>
      <p:sp>
        <p:nvSpPr>
          <p:cNvPr id="3" name="Content Placeholder 2"/>
          <p:cNvSpPr>
            <a:spLocks noGrp="1"/>
          </p:cNvSpPr>
          <p:nvPr>
            <p:ph idx="1"/>
          </p:nvPr>
        </p:nvSpPr>
        <p:spPr>
          <a:xfrm>
            <a:off x="457200" y="1295400"/>
            <a:ext cx="8229600" cy="5372099"/>
          </a:xfrm>
        </p:spPr>
        <p:txBody>
          <a:bodyPr/>
          <a:lstStyle/>
          <a:p>
            <a:pPr>
              <a:spcAft>
                <a:spcPts val="1800"/>
              </a:spcAft>
              <a:defRPr/>
            </a:pPr>
            <a:r>
              <a:rPr lang="en-US" dirty="0"/>
              <a:t>After completing this course, you will be able to:</a:t>
            </a:r>
          </a:p>
          <a:p>
            <a:pPr marL="400050" indent="-342900">
              <a:spcBef>
                <a:spcPts val="1800"/>
              </a:spcBef>
              <a:spcAft>
                <a:spcPts val="1800"/>
              </a:spcAft>
              <a:buFont typeface="Arial" panose="020B0604020202020204" pitchFamily="34" charset="0"/>
              <a:buChar char="•"/>
            </a:pPr>
            <a:r>
              <a:rPr lang="en-US" sz="1800" dirty="0" smtClean="0"/>
              <a:t>Describe why a proper concrete assessment is critical to the success of a repair</a:t>
            </a:r>
          </a:p>
          <a:p>
            <a:pPr marL="400050" indent="-342900">
              <a:spcBef>
                <a:spcPts val="1800"/>
              </a:spcBef>
              <a:spcAft>
                <a:spcPts val="1800"/>
              </a:spcAft>
              <a:buFont typeface="Arial" panose="020B0604020202020204" pitchFamily="34" charset="0"/>
              <a:buChar char="•"/>
            </a:pPr>
            <a:r>
              <a:rPr lang="en-US" sz="1800" dirty="0" smtClean="0"/>
              <a:t>Identify the benefits of proprietary repair materials</a:t>
            </a:r>
          </a:p>
          <a:p>
            <a:pPr marL="400050" indent="-342900">
              <a:spcBef>
                <a:spcPts val="1800"/>
              </a:spcBef>
              <a:spcAft>
                <a:spcPts val="1800"/>
              </a:spcAft>
              <a:buFont typeface="Arial" panose="020B0604020202020204" pitchFamily="34" charset="0"/>
              <a:buChar char="•"/>
            </a:pPr>
            <a:r>
              <a:rPr lang="en-US" sz="1800" dirty="0" smtClean="0"/>
              <a:t>Explain how to properly prepare a surface so that it can accept a repair material</a:t>
            </a:r>
          </a:p>
          <a:p>
            <a:pPr marL="400050" indent="-342900">
              <a:spcBef>
                <a:spcPts val="1800"/>
              </a:spcBef>
              <a:spcAft>
                <a:spcPts val="1800"/>
              </a:spcAft>
              <a:buFont typeface="Arial" panose="020B0604020202020204" pitchFamily="34" charset="0"/>
              <a:buChar char="•"/>
            </a:pPr>
            <a:r>
              <a:rPr lang="en-US" sz="1800" dirty="0" smtClean="0"/>
              <a:t>Choose which placement method would be ideal in certain repair situations</a:t>
            </a:r>
            <a:endParaRPr lang="en-US" sz="1800" dirty="0"/>
          </a:p>
        </p:txBody>
      </p:sp>
      <p:pic>
        <p:nvPicPr>
          <p:cNvPr id="4" name="Picture 3"/>
          <p:cNvPicPr>
            <a:picLocks noChangeAspect="1"/>
          </p:cNvPicPr>
          <p:nvPr/>
        </p:nvPicPr>
        <p:blipFill>
          <a:blip r:embed="rId4"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257552" y="6311687"/>
            <a:ext cx="380936" cy="380936"/>
          </a:xfrm>
          <a:prstGeom prst="rect">
            <a:avLst/>
          </a:prstGeom>
        </p:spPr>
      </p:pic>
    </p:spTree>
    <p:custDataLst>
      <p:tags r:id="rId1"/>
    </p:custDataLst>
    <p:extLst>
      <p:ext uri="{BB962C8B-B14F-4D97-AF65-F5344CB8AC3E}">
        <p14:creationId xmlns:p14="http://schemas.microsoft.com/office/powerpoint/2010/main" val="19592754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10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10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10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fade">
                                      <p:cBhvr>
                                        <p:cTn id="22" dur="10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Execute the Repair</a:t>
            </a:r>
            <a:endParaRPr lang="en-US" dirty="0"/>
          </a:p>
        </p:txBody>
      </p:sp>
      <p:sp>
        <p:nvSpPr>
          <p:cNvPr id="4" name="TextBox 3"/>
          <p:cNvSpPr txBox="1"/>
          <p:nvPr/>
        </p:nvSpPr>
        <p:spPr>
          <a:xfrm>
            <a:off x="609600" y="1295400"/>
            <a:ext cx="4648200" cy="523220"/>
          </a:xfrm>
          <a:prstGeom prst="rect">
            <a:avLst/>
          </a:prstGeom>
          <a:noFill/>
        </p:spPr>
        <p:txBody>
          <a:bodyPr wrap="square" rtlCol="0">
            <a:spAutoFit/>
          </a:bodyPr>
          <a:lstStyle/>
          <a:p>
            <a:pPr>
              <a:spcBef>
                <a:spcPts val="1200"/>
              </a:spcBef>
              <a:spcAft>
                <a:spcPts val="1200"/>
              </a:spcAft>
            </a:pPr>
            <a:r>
              <a:rPr lang="en-US" sz="2800" dirty="0" smtClean="0"/>
              <a:t>In this lesson we will cover…</a:t>
            </a:r>
          </a:p>
        </p:txBody>
      </p:sp>
      <p:sp>
        <p:nvSpPr>
          <p:cNvPr id="5" name="Rectangle 4"/>
          <p:cNvSpPr/>
          <p:nvPr/>
        </p:nvSpPr>
        <p:spPr>
          <a:xfrm>
            <a:off x="609600" y="2131207"/>
            <a:ext cx="3962400" cy="3785652"/>
          </a:xfrm>
          <a:prstGeom prst="rect">
            <a:avLst/>
          </a:prstGeom>
        </p:spPr>
        <p:txBody>
          <a:bodyPr wrap="square">
            <a:spAutoFit/>
          </a:bodyPr>
          <a:lstStyle/>
          <a:p>
            <a:pPr marL="742950" lvl="1" indent="-285750">
              <a:spcBef>
                <a:spcPts val="1200"/>
              </a:spcBef>
              <a:spcAft>
                <a:spcPts val="1200"/>
              </a:spcAft>
              <a:buFont typeface="Wingdings" panose="05000000000000000000" pitchFamily="2" charset="2"/>
              <a:buChar char="ü"/>
            </a:pPr>
            <a:r>
              <a:rPr lang="en-US" dirty="0" smtClean="0"/>
              <a:t>Application methods for replacing concrete.</a:t>
            </a:r>
          </a:p>
          <a:p>
            <a:pPr marL="742950" lvl="1" indent="-285750">
              <a:spcBef>
                <a:spcPts val="1200"/>
              </a:spcBef>
              <a:spcAft>
                <a:spcPts val="1200"/>
              </a:spcAft>
              <a:buFont typeface="Wingdings" panose="05000000000000000000" pitchFamily="2" charset="2"/>
              <a:buChar char="ü"/>
            </a:pPr>
            <a:r>
              <a:rPr lang="en-US" dirty="0" smtClean="0"/>
              <a:t>Steps and considerations at each step in the application process.</a:t>
            </a:r>
          </a:p>
          <a:p>
            <a:pPr marL="742950" lvl="1" indent="-285750">
              <a:spcBef>
                <a:spcPts val="1200"/>
              </a:spcBef>
              <a:spcAft>
                <a:spcPts val="1200"/>
              </a:spcAft>
              <a:buFont typeface="Wingdings" panose="05000000000000000000" pitchFamily="2" charset="2"/>
              <a:buChar char="ü"/>
            </a:pPr>
            <a:r>
              <a:rPr lang="en-US" dirty="0" smtClean="0"/>
              <a:t>Advantages and disadvantages of each application method.</a:t>
            </a:r>
          </a:p>
          <a:p>
            <a:pPr marL="742950" lvl="1" indent="-285750">
              <a:spcBef>
                <a:spcPts val="1200"/>
              </a:spcBef>
              <a:spcAft>
                <a:spcPts val="1200"/>
              </a:spcAft>
              <a:buFont typeface="Wingdings" panose="05000000000000000000" pitchFamily="2" charset="2"/>
              <a:buChar char="ü"/>
            </a:pPr>
            <a:r>
              <a:rPr lang="en-US" dirty="0" smtClean="0"/>
              <a:t>Materials and methods for fixing a crack that is not accompanied by delaminated concrete.</a:t>
            </a:r>
          </a:p>
        </p:txBody>
      </p:sp>
      <p:pic>
        <p:nvPicPr>
          <p:cNvPr id="8196" name="Picture 4" descr="K:\Training\Image Library\Stock_Images\123RF\Deteriorated Column.jp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29208" r="27234"/>
          <a:stretch/>
        </p:blipFill>
        <p:spPr bwMode="auto">
          <a:xfrm>
            <a:off x="5257800" y="914400"/>
            <a:ext cx="3883436" cy="5943600"/>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19407857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10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fade">
                                      <p:cBhvr>
                                        <p:cTn id="12" dur="10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fade">
                                      <p:cBhvr>
                                        <p:cTn id="17" dur="1000"/>
                                        <p:tgtEl>
                                          <p:spTgt spid="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5">
                                            <p:txEl>
                                              <p:pRg st="3" end="3"/>
                                            </p:txEl>
                                          </p:spTgt>
                                        </p:tgtEl>
                                        <p:attrNameLst>
                                          <p:attrName>style.visibility</p:attrName>
                                        </p:attrNameLst>
                                      </p:cBhvr>
                                      <p:to>
                                        <p:strVal val="visible"/>
                                      </p:to>
                                    </p:set>
                                    <p:animEffect transition="in" filter="fade">
                                      <p:cBhvr>
                                        <p:cTn id="22" dur="1000"/>
                                        <p:tgtEl>
                                          <p:spTgt spid="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9" descr="K:\Training\Projects\Customer\AIA\Online Courses\Concrete Repair Applications\Images\Form and Pour 3.png"/>
          <p:cNvPicPr>
            <a:picLocks noChangeAspect="1" noChangeArrowheads="1"/>
          </p:cNvPicPr>
          <p:nvPr/>
        </p:nvPicPr>
        <p:blipFill rotWithShape="1">
          <a:blip r:embed="rId4">
            <a:extLst>
              <a:ext uri="{28A0092B-C50C-407E-A947-70E740481C1C}">
                <a14:useLocalDpi xmlns:a14="http://schemas.microsoft.com/office/drawing/2010/main" val="0"/>
              </a:ext>
            </a:extLst>
          </a:blip>
          <a:srcRect l="16903" r="17710"/>
          <a:stretch/>
        </p:blipFill>
        <p:spPr bwMode="auto">
          <a:xfrm>
            <a:off x="772851" y="2111444"/>
            <a:ext cx="3269441" cy="3451156"/>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r>
              <a:rPr lang="en-US" dirty="0" smtClean="0"/>
              <a:t>Executing the Repair</a:t>
            </a:r>
            <a:endParaRPr lang="en-US" dirty="0"/>
          </a:p>
        </p:txBody>
      </p:sp>
      <p:grpSp>
        <p:nvGrpSpPr>
          <p:cNvPr id="5" name="Group 4"/>
          <p:cNvGrpSpPr/>
          <p:nvPr/>
        </p:nvGrpSpPr>
        <p:grpSpPr>
          <a:xfrm>
            <a:off x="1608841" y="1409473"/>
            <a:ext cx="1536870" cy="888546"/>
            <a:chOff x="75058" y="990600"/>
            <a:chExt cx="1536870" cy="888546"/>
          </a:xfrm>
        </p:grpSpPr>
        <p:sp>
          <p:nvSpPr>
            <p:cNvPr id="6" name="Rounded Rectangle 5"/>
            <p:cNvSpPr/>
            <p:nvPr/>
          </p:nvSpPr>
          <p:spPr>
            <a:xfrm>
              <a:off x="75058" y="990600"/>
              <a:ext cx="1536870" cy="888546"/>
            </a:xfrm>
            <a:prstGeom prst="roundRect">
              <a:avLst/>
            </a:prstGeom>
            <a:gradFill>
              <a:gsLst>
                <a:gs pos="0">
                  <a:schemeClr val="lt1">
                    <a:tint val="40000"/>
                    <a:satMod val="350000"/>
                  </a:schemeClr>
                </a:gs>
                <a:gs pos="40000">
                  <a:schemeClr val="lt1">
                    <a:tint val="45000"/>
                    <a:shade val="99000"/>
                    <a:satMod val="350000"/>
                  </a:schemeClr>
                </a:gs>
                <a:gs pos="100000">
                  <a:schemeClr val="accent6">
                    <a:lumMod val="20000"/>
                    <a:lumOff val="80000"/>
                  </a:schemeClr>
                </a:gs>
              </a:gsLst>
            </a:gradFill>
          </p:spPr>
          <p:style>
            <a:lnRef idx="1">
              <a:schemeClr val="accent5"/>
            </a:lnRef>
            <a:fillRef idx="1002">
              <a:schemeClr val="lt1"/>
            </a:fillRef>
            <a:effectRef idx="2">
              <a:schemeClr val="accent5"/>
            </a:effectRef>
            <a:fontRef idx="minor">
              <a:schemeClr val="lt1"/>
            </a:fontRef>
          </p:style>
          <p:txBody>
            <a:bodyPr/>
            <a:lstStyle/>
            <a:p>
              <a:endParaRPr lang="en-US"/>
            </a:p>
          </p:txBody>
        </p:sp>
        <p:sp>
          <p:nvSpPr>
            <p:cNvPr id="7" name="TextBox 6"/>
            <p:cNvSpPr txBox="1"/>
            <p:nvPr/>
          </p:nvSpPr>
          <p:spPr>
            <a:xfrm>
              <a:off x="181428" y="1181286"/>
              <a:ext cx="1324130" cy="523220"/>
            </a:xfrm>
            <a:prstGeom prst="rect">
              <a:avLst/>
            </a:prstGeom>
            <a:noFill/>
          </p:spPr>
          <p:txBody>
            <a:bodyPr wrap="square" rtlCol="0">
              <a:spAutoFit/>
            </a:bodyPr>
            <a:lstStyle/>
            <a:p>
              <a:r>
                <a:rPr lang="en-US" sz="2800" dirty="0" smtClean="0"/>
                <a:t>Execute</a:t>
              </a:r>
              <a:endParaRPr lang="en-US" sz="2800" dirty="0"/>
            </a:p>
          </p:txBody>
        </p:sp>
      </p:grpSp>
      <p:sp>
        <p:nvSpPr>
          <p:cNvPr id="3" name="TextBox 2"/>
          <p:cNvSpPr txBox="1"/>
          <p:nvPr/>
        </p:nvSpPr>
        <p:spPr>
          <a:xfrm>
            <a:off x="4368188" y="1935323"/>
            <a:ext cx="4191000" cy="1200329"/>
          </a:xfrm>
          <a:prstGeom prst="rect">
            <a:avLst/>
          </a:prstGeom>
          <a:noFill/>
        </p:spPr>
        <p:txBody>
          <a:bodyPr wrap="square" rtlCol="0">
            <a:spAutoFit/>
          </a:bodyPr>
          <a:lstStyle/>
          <a:p>
            <a:pPr algn="ctr"/>
            <a:r>
              <a:rPr lang="en-US" sz="2400" dirty="0" smtClean="0"/>
              <a:t>Once the surface is properly prepared, it is time to apply the repair material. </a:t>
            </a:r>
            <a:endParaRPr lang="en-US" sz="3600" dirty="0"/>
          </a:p>
        </p:txBody>
      </p:sp>
      <p:sp>
        <p:nvSpPr>
          <p:cNvPr id="4" name="TextBox 3"/>
          <p:cNvSpPr txBox="1"/>
          <p:nvPr/>
        </p:nvSpPr>
        <p:spPr>
          <a:xfrm>
            <a:off x="4343400" y="3429000"/>
            <a:ext cx="4191000" cy="1938992"/>
          </a:xfrm>
          <a:prstGeom prst="rect">
            <a:avLst/>
          </a:prstGeom>
          <a:noFill/>
        </p:spPr>
        <p:txBody>
          <a:bodyPr wrap="square" rtlCol="0">
            <a:spAutoFit/>
          </a:bodyPr>
          <a:lstStyle/>
          <a:p>
            <a:pPr algn="ctr"/>
            <a:r>
              <a:rPr lang="en-US" sz="2400" dirty="0" smtClean="0"/>
              <a:t>There are many different methods to do this. The method selected will not only need to fix the issue, but also be feasible for the constraints of the repair.</a:t>
            </a:r>
            <a:endParaRPr lang="en-US" sz="2400" dirty="0"/>
          </a:p>
        </p:txBody>
      </p:sp>
    </p:spTree>
    <p:custDataLst>
      <p:tags r:id="rId1"/>
    </p:custDataLst>
    <p:extLst>
      <p:ext uri="{BB962C8B-B14F-4D97-AF65-F5344CB8AC3E}">
        <p14:creationId xmlns:p14="http://schemas.microsoft.com/office/powerpoint/2010/main" val="37652835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Methods for Replacement of Delaminated Concrete</a:t>
            </a:r>
            <a:endParaRPr lang="en-US" dirty="0"/>
          </a:p>
        </p:txBody>
      </p:sp>
      <p:pic>
        <p:nvPicPr>
          <p:cNvPr id="7" name="Picture 2" descr="K:\Training\Projects\Customer\AIA\Online Courses\Concrete Repair Applications\Images\Form and Pour.bmp"/>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l="63554"/>
          <a:stretch/>
        </p:blipFill>
        <p:spPr bwMode="auto">
          <a:xfrm>
            <a:off x="5873028" y="1371600"/>
            <a:ext cx="775579" cy="1829306"/>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 descr="K:\Training\Projects\Customer\AIA\Online Courses\Concrete Repair Applications\Images\Form and Pump.bmp"/>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7053702" y="1528858"/>
            <a:ext cx="1858041" cy="1514789"/>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 descr="K:\Training\Projects\Customer\AIA\Online Courses\Concrete Repair Applications\Images\Vertical and Overhead Spall Repair by Hand.bmp"/>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5920332" y="3235474"/>
            <a:ext cx="973965" cy="1614001"/>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3" descr="K:\Training\Projects\Customer\AIA\Online Courses\Concrete Repair Applications\Images\Form and pour 5.bmp"/>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7143128" y="3210896"/>
            <a:ext cx="1768937" cy="1610487"/>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2" descr="K:\Training\Projects\Customer\AIA\Online Courses\Concrete Repair Applications\Images\Low pressue spraying spall repair.bmp"/>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5264279" y="5029200"/>
            <a:ext cx="1814199" cy="1639757"/>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3" descr="K:\Training\Projects\Customer\AIA\Online Courses\Concrete Repair Applications\Images\Gravity feed top off.bmp"/>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7548981" y="4824687"/>
            <a:ext cx="1165836" cy="1674083"/>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533401" y="1371600"/>
            <a:ext cx="5486400" cy="3200876"/>
          </a:xfrm>
          <a:prstGeom prst="rect">
            <a:avLst/>
          </a:prstGeom>
          <a:noFill/>
        </p:spPr>
        <p:txBody>
          <a:bodyPr wrap="square" rtlCol="0">
            <a:spAutoFit/>
          </a:bodyPr>
          <a:lstStyle/>
          <a:p>
            <a:r>
              <a:rPr lang="en-US" sz="2800" dirty="0" smtClean="0"/>
              <a:t>The next slides will provide an overview of repair application methods. </a:t>
            </a:r>
          </a:p>
          <a:p>
            <a:endParaRPr lang="en-US" sz="2800" dirty="0"/>
          </a:p>
          <a:p>
            <a:r>
              <a:rPr lang="en-US" dirty="0" smtClean="0"/>
              <a:t>Each overview will include:</a:t>
            </a:r>
          </a:p>
          <a:p>
            <a:pPr marL="285750" indent="-285750">
              <a:buFont typeface="Arial" panose="020B0604020202020204" pitchFamily="34" charset="0"/>
              <a:buChar char="•"/>
            </a:pPr>
            <a:r>
              <a:rPr lang="en-US" dirty="0" smtClean="0"/>
              <a:t>A general overview</a:t>
            </a:r>
          </a:p>
          <a:p>
            <a:pPr marL="285750" indent="-285750">
              <a:buFont typeface="Arial" panose="020B0604020202020204" pitchFamily="34" charset="0"/>
              <a:buChar char="•"/>
            </a:pPr>
            <a:r>
              <a:rPr lang="en-US" dirty="0" smtClean="0"/>
              <a:t>A step-by-step guide of the application</a:t>
            </a:r>
          </a:p>
          <a:p>
            <a:pPr marL="285750" indent="-285750">
              <a:buFont typeface="Arial" panose="020B0604020202020204" pitchFamily="34" charset="0"/>
              <a:buChar char="•"/>
            </a:pPr>
            <a:r>
              <a:rPr lang="en-US" dirty="0" smtClean="0"/>
              <a:t>Advantages and disadvantages of the method</a:t>
            </a:r>
          </a:p>
          <a:p>
            <a:endParaRPr lang="en-US" dirty="0" smtClean="0"/>
          </a:p>
        </p:txBody>
      </p:sp>
      <p:sp>
        <p:nvSpPr>
          <p:cNvPr id="13" name="TextBox 12"/>
          <p:cNvSpPr txBox="1"/>
          <p:nvPr/>
        </p:nvSpPr>
        <p:spPr>
          <a:xfrm>
            <a:off x="1781097" y="4998485"/>
            <a:ext cx="3933903" cy="1077218"/>
          </a:xfrm>
          <a:prstGeom prst="rect">
            <a:avLst/>
          </a:prstGeom>
          <a:noFill/>
        </p:spPr>
        <p:txBody>
          <a:bodyPr wrap="square" rtlCol="0">
            <a:spAutoFit/>
          </a:bodyPr>
          <a:lstStyle/>
          <a:p>
            <a:r>
              <a:rPr lang="en-US" sz="1600" dirty="0" smtClean="0"/>
              <a:t>Each of the repair methods covered has an associated </a:t>
            </a:r>
            <a:r>
              <a:rPr lang="en-US" sz="1600" b="1" dirty="0" smtClean="0"/>
              <a:t>ACI</a:t>
            </a:r>
            <a:r>
              <a:rPr lang="en-US" sz="1600" dirty="0" smtClean="0"/>
              <a:t> </a:t>
            </a:r>
            <a:r>
              <a:rPr lang="en-US" sz="1600" b="1" dirty="0" smtClean="0"/>
              <a:t>R</a:t>
            </a:r>
            <a:r>
              <a:rPr lang="en-US" sz="1600" dirty="0" smtClean="0"/>
              <a:t>epair </a:t>
            </a:r>
            <a:r>
              <a:rPr lang="en-US" sz="1600" b="1" dirty="0" smtClean="0"/>
              <a:t>A</a:t>
            </a:r>
            <a:r>
              <a:rPr lang="en-US" sz="1600" dirty="0" smtClean="0"/>
              <a:t>pplication </a:t>
            </a:r>
            <a:r>
              <a:rPr lang="en-US" sz="1600" b="1" dirty="0" smtClean="0"/>
              <a:t>P</a:t>
            </a:r>
            <a:r>
              <a:rPr lang="en-US" sz="1600" dirty="0" smtClean="0"/>
              <a:t>rocedure (RAP) These are available as an online download from ACI.</a:t>
            </a:r>
            <a:endParaRPr lang="en-US" sz="1600" dirty="0"/>
          </a:p>
        </p:txBody>
      </p:sp>
      <p:grpSp>
        <p:nvGrpSpPr>
          <p:cNvPr id="14" name="Group 13"/>
          <p:cNvGrpSpPr/>
          <p:nvPr/>
        </p:nvGrpSpPr>
        <p:grpSpPr>
          <a:xfrm>
            <a:off x="445478" y="5038141"/>
            <a:ext cx="1230923" cy="810937"/>
            <a:chOff x="7226751" y="5867400"/>
            <a:chExt cx="1230923" cy="810937"/>
          </a:xfrm>
        </p:grpSpPr>
        <p:sp>
          <p:nvSpPr>
            <p:cNvPr id="15" name="Rectangle 14"/>
            <p:cNvSpPr/>
            <p:nvPr/>
          </p:nvSpPr>
          <p:spPr>
            <a:xfrm>
              <a:off x="7287998" y="5926517"/>
              <a:ext cx="1130224" cy="710082"/>
            </a:xfrm>
            <a:prstGeom prst="rect">
              <a:avLst/>
            </a:prstGeom>
            <a:solidFill>
              <a:schemeClr val="bg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6" name="Group 15"/>
            <p:cNvGrpSpPr/>
            <p:nvPr/>
          </p:nvGrpSpPr>
          <p:grpSpPr>
            <a:xfrm>
              <a:off x="7226751" y="5867400"/>
              <a:ext cx="1230923" cy="810937"/>
              <a:chOff x="7445826" y="5742263"/>
              <a:chExt cx="1230923" cy="810937"/>
            </a:xfrm>
          </p:grpSpPr>
          <p:pic>
            <p:nvPicPr>
              <p:cNvPr id="17" name="Picture 2" descr="C:\Users\ccoughlin\AppData\Local\Microsoft\Windows\Temporary Internet Files\Content.IE5\W7XYMR41\thumb-Clipboard-Background-33.3-12658[1].gif"/>
              <p:cNvPicPr>
                <a:picLocks noChangeAspect="1" noChangeArrowheads="1"/>
              </p:cNvPicPr>
              <p:nvPr>
                <p:custDataLst>
                  <p:tags r:id="rId2"/>
                </p:custDataLst>
              </p:nvPr>
            </p:nvPicPr>
            <p:blipFill>
              <a:blip r:embed="rId12">
                <a:extLst>
                  <a:ext uri="{28A0092B-C50C-407E-A947-70E740481C1C}">
                    <a14:useLocalDpi xmlns:a14="http://schemas.microsoft.com/office/drawing/2010/main" val="0"/>
                  </a:ext>
                </a:extLst>
              </a:blip>
              <a:srcRect/>
              <a:stretch>
                <a:fillRect/>
              </a:stretch>
            </p:blipFill>
            <p:spPr bwMode="auto">
              <a:xfrm>
                <a:off x="7497001" y="5742263"/>
                <a:ext cx="1140296" cy="810937"/>
              </a:xfrm>
              <a:prstGeom prst="rect">
                <a:avLst/>
              </a:prstGeom>
              <a:noFill/>
              <a:extLst>
                <a:ext uri="{909E8E84-426E-40DD-AFC4-6F175D3DCCD1}">
                  <a14:hiddenFill xmlns:a14="http://schemas.microsoft.com/office/drawing/2010/main">
                    <a:solidFill>
                      <a:srgbClr val="FFFFFF"/>
                    </a:solidFill>
                  </a14:hiddenFill>
                </a:ext>
              </a:extLst>
            </p:spPr>
          </p:pic>
          <p:sp>
            <p:nvSpPr>
              <p:cNvPr id="18" name="TextBox 17"/>
              <p:cNvSpPr txBox="1"/>
              <p:nvPr/>
            </p:nvSpPr>
            <p:spPr>
              <a:xfrm>
                <a:off x="7445826" y="6172908"/>
                <a:ext cx="1219200" cy="338554"/>
              </a:xfrm>
              <a:prstGeom prst="rect">
                <a:avLst/>
              </a:prstGeom>
              <a:noFill/>
            </p:spPr>
            <p:txBody>
              <a:bodyPr wrap="square" rtlCol="0">
                <a:spAutoFit/>
              </a:bodyPr>
              <a:lstStyle/>
              <a:p>
                <a:pPr algn="ctr"/>
                <a:r>
                  <a:rPr lang="en-US" sz="1600" i="1" dirty="0" smtClean="0"/>
                  <a:t>Bulletin </a:t>
                </a:r>
                <a:endParaRPr lang="en-US" sz="1600" i="1" dirty="0"/>
              </a:p>
            </p:txBody>
          </p:sp>
          <p:sp>
            <p:nvSpPr>
              <p:cNvPr id="19" name="Rectangle 18"/>
              <p:cNvSpPr/>
              <p:nvPr>
                <p:custDataLst>
                  <p:tags r:id="rId3"/>
                </p:custDataLst>
              </p:nvPr>
            </p:nvSpPr>
            <p:spPr>
              <a:xfrm>
                <a:off x="7457549" y="5783795"/>
                <a:ext cx="1219200" cy="523220"/>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28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RAP</a:t>
                </a:r>
              </a:p>
            </p:txBody>
          </p:sp>
        </p:grpSp>
      </p:grpSp>
    </p:spTree>
    <p:custDataLst>
      <p:tags r:id="rId1"/>
    </p:custDataLst>
    <p:extLst>
      <p:ext uri="{BB962C8B-B14F-4D97-AF65-F5344CB8AC3E}">
        <p14:creationId xmlns:p14="http://schemas.microsoft.com/office/powerpoint/2010/main" val="1867100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par>
                                <p:cTn id="8" presetID="10" presetClass="entr" presetSubtype="0" fill="hold"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Reprofiling Application</a:t>
            </a:r>
            <a:endParaRPr lang="en-US" dirty="0"/>
          </a:p>
        </p:txBody>
      </p:sp>
      <p:pic>
        <p:nvPicPr>
          <p:cNvPr id="6147" name="Picture 3" descr="K:\Training\Projects\Customer\AIA\Online Courses\Concrete Repair Applications\Images\ICRI Trowel applied 1.bmp"/>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804272" y="1905000"/>
            <a:ext cx="3887883" cy="3139321"/>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2060575" y="1220545"/>
            <a:ext cx="5257800" cy="523220"/>
          </a:xfrm>
          <a:prstGeom prst="rect">
            <a:avLst/>
          </a:prstGeom>
          <a:noFill/>
        </p:spPr>
        <p:txBody>
          <a:bodyPr wrap="square" rtlCol="0">
            <a:spAutoFit/>
          </a:bodyPr>
          <a:lstStyle/>
          <a:p>
            <a:pPr algn="ctr"/>
            <a:r>
              <a:rPr lang="en-US" sz="2800" b="1" dirty="0" smtClean="0">
                <a:solidFill>
                  <a:schemeClr val="accent1">
                    <a:lumMod val="50000"/>
                  </a:schemeClr>
                </a:solidFill>
              </a:rPr>
              <a:t>Reprofiling Application</a:t>
            </a:r>
            <a:endParaRPr lang="en-US" sz="2800" b="1" dirty="0">
              <a:solidFill>
                <a:schemeClr val="accent1">
                  <a:lumMod val="50000"/>
                </a:schemeClr>
              </a:solidFill>
            </a:endParaRPr>
          </a:p>
        </p:txBody>
      </p:sp>
      <p:sp>
        <p:nvSpPr>
          <p:cNvPr id="4" name="TextBox 3"/>
          <p:cNvSpPr txBox="1"/>
          <p:nvPr/>
        </p:nvSpPr>
        <p:spPr>
          <a:xfrm>
            <a:off x="533400" y="1905000"/>
            <a:ext cx="4267200" cy="2862322"/>
          </a:xfrm>
          <a:prstGeom prst="rect">
            <a:avLst/>
          </a:prstGeom>
          <a:noFill/>
        </p:spPr>
        <p:txBody>
          <a:bodyPr wrap="square" rtlCol="0">
            <a:spAutoFit/>
          </a:bodyPr>
          <a:lstStyle/>
          <a:p>
            <a:r>
              <a:rPr lang="en-US" dirty="0" smtClean="0"/>
              <a:t>Trowel-applied method seeks to reprofile, or level out a surface. </a:t>
            </a:r>
          </a:p>
          <a:p>
            <a:endParaRPr lang="en-US" dirty="0"/>
          </a:p>
          <a:p>
            <a:r>
              <a:rPr lang="en-US" b="1" dirty="0" smtClean="0"/>
              <a:t>Best Application: </a:t>
            </a:r>
            <a:r>
              <a:rPr lang="en-US" dirty="0" smtClean="0"/>
              <a:t>Surface restorations when reinforcing steel is not encountered.</a:t>
            </a:r>
          </a:p>
          <a:p>
            <a:endParaRPr lang="en-US" b="1" dirty="0"/>
          </a:p>
          <a:p>
            <a:r>
              <a:rPr lang="en-US" b="1" dirty="0" smtClean="0"/>
              <a:t>Material Requirements:</a:t>
            </a:r>
            <a:r>
              <a:rPr lang="en-US" dirty="0" smtClean="0"/>
              <a:t> fine-grained material that can be worked into a ball. It should have non-sag properties so that it can stay in place for the life of the repair. </a:t>
            </a:r>
            <a:endParaRPr lang="en-US" b="1" dirty="0"/>
          </a:p>
        </p:txBody>
      </p:sp>
      <p:sp>
        <p:nvSpPr>
          <p:cNvPr id="5" name="TextBox 4"/>
          <p:cNvSpPr txBox="1"/>
          <p:nvPr/>
        </p:nvSpPr>
        <p:spPr>
          <a:xfrm>
            <a:off x="533400" y="5791200"/>
            <a:ext cx="5181600" cy="369332"/>
          </a:xfrm>
          <a:prstGeom prst="rect">
            <a:avLst/>
          </a:prstGeom>
          <a:noFill/>
        </p:spPr>
        <p:txBody>
          <a:bodyPr wrap="square" rtlCol="0">
            <a:spAutoFit/>
          </a:bodyPr>
          <a:lstStyle/>
          <a:p>
            <a:r>
              <a:rPr lang="en-US" dirty="0" smtClean="0"/>
              <a:t>Next, let’s look at the steps in this repair…</a:t>
            </a:r>
            <a:endParaRPr lang="en-US" dirty="0"/>
          </a:p>
        </p:txBody>
      </p:sp>
      <p:grpSp>
        <p:nvGrpSpPr>
          <p:cNvPr id="9" name="Group 8"/>
          <p:cNvGrpSpPr/>
          <p:nvPr/>
        </p:nvGrpSpPr>
        <p:grpSpPr>
          <a:xfrm>
            <a:off x="7620000" y="5913468"/>
            <a:ext cx="1383323" cy="1025772"/>
            <a:chOff x="7226751" y="5867400"/>
            <a:chExt cx="1230923" cy="995639"/>
          </a:xfrm>
        </p:grpSpPr>
        <p:sp>
          <p:nvSpPr>
            <p:cNvPr id="10" name="Rectangle 9"/>
            <p:cNvSpPr/>
            <p:nvPr/>
          </p:nvSpPr>
          <p:spPr>
            <a:xfrm>
              <a:off x="7287998" y="5926517"/>
              <a:ext cx="1130224" cy="710082"/>
            </a:xfrm>
            <a:prstGeom prst="rect">
              <a:avLst/>
            </a:prstGeom>
            <a:solidFill>
              <a:schemeClr val="bg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1" name="Group 10"/>
            <p:cNvGrpSpPr/>
            <p:nvPr/>
          </p:nvGrpSpPr>
          <p:grpSpPr>
            <a:xfrm>
              <a:off x="7226751" y="5867400"/>
              <a:ext cx="1230923" cy="995639"/>
              <a:chOff x="7445826" y="5742263"/>
              <a:chExt cx="1230923" cy="995639"/>
            </a:xfrm>
          </p:grpSpPr>
          <p:pic>
            <p:nvPicPr>
              <p:cNvPr id="12" name="Picture 2" descr="C:\Users\ccoughlin\AppData\Local\Microsoft\Windows\Temporary Internet Files\Content.IE5\W7XYMR41\thumb-Clipboard-Background-33.3-12658[1].gif"/>
              <p:cNvPicPr>
                <a:picLocks noChangeAspect="1" noChangeArrowheads="1"/>
              </p:cNvPicPr>
              <p:nvPr>
                <p:custDataLst>
                  <p:tags r:id="rId2"/>
                </p:custDataLst>
              </p:nvPr>
            </p:nvPicPr>
            <p:blipFill>
              <a:blip r:embed="rId7">
                <a:extLst>
                  <a:ext uri="{28A0092B-C50C-407E-A947-70E740481C1C}">
                    <a14:useLocalDpi xmlns:a14="http://schemas.microsoft.com/office/drawing/2010/main" val="0"/>
                  </a:ext>
                </a:extLst>
              </a:blip>
              <a:srcRect/>
              <a:stretch>
                <a:fillRect/>
              </a:stretch>
            </p:blipFill>
            <p:spPr bwMode="auto">
              <a:xfrm>
                <a:off x="7497001" y="5742263"/>
                <a:ext cx="1140296" cy="810937"/>
              </a:xfrm>
              <a:prstGeom prst="rect">
                <a:avLst/>
              </a:prstGeom>
              <a:noFill/>
              <a:extLst>
                <a:ext uri="{909E8E84-426E-40DD-AFC4-6F175D3DCCD1}">
                  <a14:hiddenFill xmlns:a14="http://schemas.microsoft.com/office/drawing/2010/main">
                    <a:solidFill>
                      <a:srgbClr val="FFFFFF"/>
                    </a:solidFill>
                  </a14:hiddenFill>
                </a:ext>
              </a:extLst>
            </p:spPr>
          </p:pic>
          <p:sp>
            <p:nvSpPr>
              <p:cNvPr id="13" name="TextBox 12"/>
              <p:cNvSpPr txBox="1"/>
              <p:nvPr/>
            </p:nvSpPr>
            <p:spPr>
              <a:xfrm>
                <a:off x="7445826" y="6172908"/>
                <a:ext cx="1219200" cy="338554"/>
              </a:xfrm>
              <a:prstGeom prst="rect">
                <a:avLst/>
              </a:prstGeom>
              <a:noFill/>
            </p:spPr>
            <p:txBody>
              <a:bodyPr wrap="square" rtlCol="0">
                <a:spAutoFit/>
              </a:bodyPr>
              <a:lstStyle/>
              <a:p>
                <a:pPr algn="ctr"/>
                <a:r>
                  <a:rPr lang="en-US" sz="1600" i="1" dirty="0" smtClean="0"/>
                  <a:t>Bulletin </a:t>
                </a:r>
                <a:endParaRPr lang="en-US" sz="1600" i="1" dirty="0"/>
              </a:p>
            </p:txBody>
          </p:sp>
          <p:sp>
            <p:nvSpPr>
              <p:cNvPr id="14" name="Rectangle 13"/>
              <p:cNvSpPr/>
              <p:nvPr>
                <p:custDataLst>
                  <p:tags r:id="rId3"/>
                </p:custDataLst>
              </p:nvPr>
            </p:nvSpPr>
            <p:spPr>
              <a:xfrm>
                <a:off x="7457549" y="5783795"/>
                <a:ext cx="1219200" cy="954107"/>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28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RAP-10</a:t>
                </a:r>
              </a:p>
            </p:txBody>
          </p:sp>
        </p:grpSp>
      </p:grpSp>
    </p:spTree>
    <p:custDataLst>
      <p:tags r:id="rId1"/>
    </p:custDataLst>
    <p:extLst>
      <p:ext uri="{BB962C8B-B14F-4D97-AF65-F5344CB8AC3E}">
        <p14:creationId xmlns:p14="http://schemas.microsoft.com/office/powerpoint/2010/main" val="35621389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animEffect transition="in" filter="fade">
                                      <p:cBhvr>
                                        <p:cTn id="7" dur="1000"/>
                                        <p:tgtEl>
                                          <p:spTgt spid="4">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4" end="4"/>
                                            </p:txEl>
                                          </p:spTgt>
                                        </p:tgtEl>
                                        <p:attrNameLst>
                                          <p:attrName>style.visibility</p:attrName>
                                        </p:attrNameLst>
                                      </p:cBhvr>
                                      <p:to>
                                        <p:strVal val="visible"/>
                                      </p:to>
                                    </p:set>
                                    <p:animEffect transition="in" filter="fade">
                                      <p:cBhvr>
                                        <p:cTn id="12" dur="1000"/>
                                        <p:tgtEl>
                                          <p:spTgt spid="4">
                                            <p:txEl>
                                              <p:pRg st="4" end="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Reprofiling Application</a:t>
            </a:r>
          </a:p>
        </p:txBody>
      </p:sp>
      <p:sp>
        <p:nvSpPr>
          <p:cNvPr id="5" name="TextBox 4"/>
          <p:cNvSpPr txBox="1"/>
          <p:nvPr/>
        </p:nvSpPr>
        <p:spPr>
          <a:xfrm>
            <a:off x="457200" y="1957864"/>
            <a:ext cx="8229600" cy="1477328"/>
          </a:xfrm>
          <a:prstGeom prst="rect">
            <a:avLst/>
          </a:prstGeom>
          <a:noFill/>
        </p:spPr>
        <p:txBody>
          <a:bodyPr wrap="square" rtlCol="0">
            <a:spAutoFit/>
          </a:bodyPr>
          <a:lstStyle/>
          <a:p>
            <a:pPr marL="342900" indent="-342900">
              <a:buFont typeface="+mj-lt"/>
              <a:buAutoNum type="arabicPeriod"/>
            </a:pPr>
            <a:r>
              <a:rPr lang="en-US" dirty="0" smtClean="0"/>
              <a:t>Surface must be free of bond-inhibiting materials such as dust and laitance. Depending on the material, </a:t>
            </a:r>
            <a:r>
              <a:rPr lang="en-US" dirty="0"/>
              <a:t>high-pressure, water-blasting, sand-blasting, etc. may be needed to ensure clean surface with open pores. </a:t>
            </a:r>
            <a:endParaRPr lang="en-US" dirty="0" smtClean="0"/>
          </a:p>
          <a:p>
            <a:pPr marL="342900" indent="-342900">
              <a:buFont typeface="+mj-lt"/>
              <a:buAutoNum type="arabicPeriod"/>
            </a:pPr>
            <a:endParaRPr lang="en-US" dirty="0"/>
          </a:p>
          <a:p>
            <a:pPr marL="342900" indent="-342900">
              <a:buFont typeface="+mj-lt"/>
              <a:buAutoNum type="arabicPeriod"/>
            </a:pPr>
            <a:endParaRPr lang="en-US" dirty="0"/>
          </a:p>
        </p:txBody>
      </p:sp>
      <p:pic>
        <p:nvPicPr>
          <p:cNvPr id="12290" name="Picture 2" descr="K:\Training\Projects\Customer\AIA\Online Courses\Concrete Repair Applications\Images\Surface Cleaning prep.bmp"/>
          <p:cNvPicPr>
            <a:picLocks noChangeAspect="1" noChangeArrowheads="1"/>
          </p:cNvPicPr>
          <p:nvPr/>
        </p:nvPicPr>
        <p:blipFill rotWithShape="1">
          <a:blip r:embed="rId6">
            <a:extLst>
              <a:ext uri="{28A0092B-C50C-407E-A947-70E740481C1C}">
                <a14:useLocalDpi xmlns:a14="http://schemas.microsoft.com/office/drawing/2010/main" val="0"/>
              </a:ext>
            </a:extLst>
          </a:blip>
          <a:srcRect l="8297" t="18318" r="24669"/>
          <a:stretch/>
        </p:blipFill>
        <p:spPr bwMode="auto">
          <a:xfrm>
            <a:off x="2994752" y="3124200"/>
            <a:ext cx="3154496" cy="3563224"/>
          </a:xfrm>
          <a:prstGeom prst="rect">
            <a:avLst/>
          </a:prstGeom>
          <a:noFill/>
          <a:extLst>
            <a:ext uri="{909E8E84-426E-40DD-AFC4-6F175D3DCCD1}">
              <a14:hiddenFill xmlns:a14="http://schemas.microsoft.com/office/drawing/2010/main">
                <a:solidFill>
                  <a:srgbClr val="FFFFFF"/>
                </a:solidFill>
              </a14:hiddenFill>
            </a:ext>
          </a:extLst>
        </p:spPr>
      </p:pic>
      <p:sp>
        <p:nvSpPr>
          <p:cNvPr id="7" name="Oval 6"/>
          <p:cNvSpPr/>
          <p:nvPr/>
        </p:nvSpPr>
        <p:spPr>
          <a:xfrm>
            <a:off x="330506" y="1959531"/>
            <a:ext cx="381000" cy="352276"/>
          </a:xfrm>
          <a:prstGeom prst="ellipse">
            <a:avLst/>
          </a:prstGeom>
        </p:spPr>
        <p:style>
          <a:lnRef idx="1">
            <a:schemeClr val="accent2"/>
          </a:lnRef>
          <a:fillRef idx="2">
            <a:schemeClr val="accent2"/>
          </a:fillRef>
          <a:effectRef idx="1">
            <a:schemeClr val="accent2"/>
          </a:effectRef>
          <a:fontRef idx="minor">
            <a:schemeClr val="dk1"/>
          </a:fontRef>
        </p:style>
        <p:txBody>
          <a:bodyPr anchor="ctr"/>
          <a:lstStyle/>
          <a:p>
            <a:pPr algn="ctr" eaLnBrk="0" hangingPunct="0">
              <a:defRPr/>
            </a:pPr>
            <a:r>
              <a:rPr lang="en-US" sz="2400" dirty="0"/>
              <a:t>1</a:t>
            </a:r>
          </a:p>
        </p:txBody>
      </p:sp>
      <p:sp>
        <p:nvSpPr>
          <p:cNvPr id="8" name="Rectangle 7"/>
          <p:cNvSpPr/>
          <p:nvPr/>
        </p:nvSpPr>
        <p:spPr>
          <a:xfrm>
            <a:off x="330506" y="1297236"/>
            <a:ext cx="2658869" cy="523220"/>
          </a:xfrm>
          <a:prstGeom prst="rect">
            <a:avLst/>
          </a:prstGeom>
        </p:spPr>
        <p:txBody>
          <a:bodyPr wrap="none">
            <a:spAutoFit/>
          </a:bodyPr>
          <a:lstStyle/>
          <a:p>
            <a:r>
              <a:rPr lang="en-US" sz="2800" b="1" dirty="0">
                <a:solidFill>
                  <a:schemeClr val="accent1">
                    <a:lumMod val="50000"/>
                  </a:schemeClr>
                </a:solidFill>
              </a:rPr>
              <a:t>Steps in process:</a:t>
            </a:r>
          </a:p>
        </p:txBody>
      </p:sp>
      <p:grpSp>
        <p:nvGrpSpPr>
          <p:cNvPr id="9" name="Group 8"/>
          <p:cNvGrpSpPr/>
          <p:nvPr/>
        </p:nvGrpSpPr>
        <p:grpSpPr>
          <a:xfrm>
            <a:off x="7620000" y="5913468"/>
            <a:ext cx="1383323" cy="1025772"/>
            <a:chOff x="7226751" y="5867400"/>
            <a:chExt cx="1230923" cy="995639"/>
          </a:xfrm>
        </p:grpSpPr>
        <p:sp>
          <p:nvSpPr>
            <p:cNvPr id="10" name="Rectangle 9"/>
            <p:cNvSpPr/>
            <p:nvPr/>
          </p:nvSpPr>
          <p:spPr>
            <a:xfrm>
              <a:off x="7287998" y="5926517"/>
              <a:ext cx="1130224" cy="710082"/>
            </a:xfrm>
            <a:prstGeom prst="rect">
              <a:avLst/>
            </a:prstGeom>
            <a:solidFill>
              <a:schemeClr val="bg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1" name="Group 10"/>
            <p:cNvGrpSpPr/>
            <p:nvPr/>
          </p:nvGrpSpPr>
          <p:grpSpPr>
            <a:xfrm>
              <a:off x="7226751" y="5867400"/>
              <a:ext cx="1230923" cy="995639"/>
              <a:chOff x="7445826" y="5742263"/>
              <a:chExt cx="1230923" cy="995639"/>
            </a:xfrm>
          </p:grpSpPr>
          <p:pic>
            <p:nvPicPr>
              <p:cNvPr id="12" name="Picture 2" descr="C:\Users\ccoughlin\AppData\Local\Microsoft\Windows\Temporary Internet Files\Content.IE5\W7XYMR41\thumb-Clipboard-Background-33.3-12658[1].gif"/>
              <p:cNvPicPr>
                <a:picLocks noChangeAspect="1" noChangeArrowheads="1"/>
              </p:cNvPicPr>
              <p:nvPr>
                <p:custDataLst>
                  <p:tags r:id="rId2"/>
                </p:custDataLst>
              </p:nvPr>
            </p:nvPicPr>
            <p:blipFill>
              <a:blip r:embed="rId7">
                <a:extLst>
                  <a:ext uri="{28A0092B-C50C-407E-A947-70E740481C1C}">
                    <a14:useLocalDpi xmlns:a14="http://schemas.microsoft.com/office/drawing/2010/main" val="0"/>
                  </a:ext>
                </a:extLst>
              </a:blip>
              <a:srcRect/>
              <a:stretch>
                <a:fillRect/>
              </a:stretch>
            </p:blipFill>
            <p:spPr bwMode="auto">
              <a:xfrm>
                <a:off x="7497001" y="5742263"/>
                <a:ext cx="1140296" cy="810937"/>
              </a:xfrm>
              <a:prstGeom prst="rect">
                <a:avLst/>
              </a:prstGeom>
              <a:noFill/>
              <a:extLst>
                <a:ext uri="{909E8E84-426E-40DD-AFC4-6F175D3DCCD1}">
                  <a14:hiddenFill xmlns:a14="http://schemas.microsoft.com/office/drawing/2010/main">
                    <a:solidFill>
                      <a:srgbClr val="FFFFFF"/>
                    </a:solidFill>
                  </a14:hiddenFill>
                </a:ext>
              </a:extLst>
            </p:spPr>
          </p:pic>
          <p:sp>
            <p:nvSpPr>
              <p:cNvPr id="13" name="TextBox 12"/>
              <p:cNvSpPr txBox="1"/>
              <p:nvPr/>
            </p:nvSpPr>
            <p:spPr>
              <a:xfrm>
                <a:off x="7445826" y="6172908"/>
                <a:ext cx="1219200" cy="338554"/>
              </a:xfrm>
              <a:prstGeom prst="rect">
                <a:avLst/>
              </a:prstGeom>
              <a:noFill/>
            </p:spPr>
            <p:txBody>
              <a:bodyPr wrap="square" rtlCol="0">
                <a:spAutoFit/>
              </a:bodyPr>
              <a:lstStyle/>
              <a:p>
                <a:pPr algn="ctr"/>
                <a:r>
                  <a:rPr lang="en-US" sz="1600" i="1" dirty="0" smtClean="0"/>
                  <a:t>Bulletin </a:t>
                </a:r>
                <a:endParaRPr lang="en-US" sz="1600" i="1" dirty="0"/>
              </a:p>
            </p:txBody>
          </p:sp>
          <p:sp>
            <p:nvSpPr>
              <p:cNvPr id="14" name="Rectangle 13"/>
              <p:cNvSpPr/>
              <p:nvPr>
                <p:custDataLst>
                  <p:tags r:id="rId3"/>
                </p:custDataLst>
              </p:nvPr>
            </p:nvSpPr>
            <p:spPr>
              <a:xfrm>
                <a:off x="7457549" y="5783795"/>
                <a:ext cx="1219200" cy="954107"/>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28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RAP-10</a:t>
                </a:r>
              </a:p>
            </p:txBody>
          </p:sp>
        </p:grpSp>
      </p:grpSp>
      <p:cxnSp>
        <p:nvCxnSpPr>
          <p:cNvPr id="15" name="Straight Connector 14"/>
          <p:cNvCxnSpPr/>
          <p:nvPr/>
        </p:nvCxnSpPr>
        <p:spPr bwMode="auto">
          <a:xfrm>
            <a:off x="613265" y="2895600"/>
            <a:ext cx="7972983" cy="0"/>
          </a:xfrm>
          <a:prstGeom prst="line">
            <a:avLst/>
          </a:prstGeom>
          <a:ln>
            <a:solidFill>
              <a:schemeClr val="bg1">
                <a:lumMod val="75000"/>
              </a:schemeClr>
            </a:solidFill>
            <a:headEnd type="none" w="med" len="med"/>
            <a:tailEnd type="none" w="med" len="med"/>
          </a:ln>
        </p:spPr>
        <p:style>
          <a:lnRef idx="1">
            <a:schemeClr val="dk1"/>
          </a:lnRef>
          <a:fillRef idx="0">
            <a:schemeClr val="dk1"/>
          </a:fillRef>
          <a:effectRef idx="0">
            <a:schemeClr val="dk1"/>
          </a:effectRef>
          <a:fontRef idx="minor">
            <a:schemeClr val="tx1"/>
          </a:fontRef>
        </p:style>
      </p:cxnSp>
    </p:spTree>
    <p:custDataLst>
      <p:tags r:id="rId1"/>
    </p:custDataLst>
    <p:extLst>
      <p:ext uri="{BB962C8B-B14F-4D97-AF65-F5344CB8AC3E}">
        <p14:creationId xmlns:p14="http://schemas.microsoft.com/office/powerpoint/2010/main" val="2736129720"/>
      </p:ext>
    </p:ext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Reprofiling Application</a:t>
            </a:r>
          </a:p>
        </p:txBody>
      </p:sp>
      <p:sp>
        <p:nvSpPr>
          <p:cNvPr id="5" name="TextBox 4"/>
          <p:cNvSpPr txBox="1"/>
          <p:nvPr/>
        </p:nvSpPr>
        <p:spPr>
          <a:xfrm>
            <a:off x="457200" y="1959531"/>
            <a:ext cx="8229600" cy="1200329"/>
          </a:xfrm>
          <a:prstGeom prst="rect">
            <a:avLst/>
          </a:prstGeom>
          <a:noFill/>
        </p:spPr>
        <p:txBody>
          <a:bodyPr wrap="square" rtlCol="0">
            <a:spAutoFit/>
          </a:bodyPr>
          <a:lstStyle/>
          <a:p>
            <a:pPr marL="342900" indent="-342900">
              <a:buFont typeface="+mj-lt"/>
              <a:buAutoNum type="arabicPeriod"/>
            </a:pPr>
            <a:r>
              <a:rPr lang="en-US" dirty="0" smtClean="0"/>
              <a:t>Properly </a:t>
            </a:r>
            <a:r>
              <a:rPr lang="en-US" dirty="0"/>
              <a:t>mix repair materials as specified by manufacturer. Material should be easily formed into a ball. </a:t>
            </a:r>
          </a:p>
          <a:p>
            <a:pPr marL="342900" indent="-342900">
              <a:buFont typeface="+mj-lt"/>
              <a:buAutoNum type="arabicPeriod"/>
            </a:pPr>
            <a:endParaRPr lang="en-US" dirty="0"/>
          </a:p>
          <a:p>
            <a:pPr marL="342900" indent="-342900">
              <a:buFont typeface="+mj-lt"/>
              <a:buAutoNum type="arabicPeriod"/>
            </a:pPr>
            <a:endParaRPr lang="en-US" dirty="0"/>
          </a:p>
        </p:txBody>
      </p:sp>
      <p:pic>
        <p:nvPicPr>
          <p:cNvPr id="13314" name="Picture 2" descr="K:\Training\Projects\Customer\AIA\Online Courses\Concrete Repair Applications\Images\Mix repair materials well.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853260" y="2895600"/>
            <a:ext cx="3437479" cy="3780481"/>
          </a:xfrm>
          <a:prstGeom prst="rect">
            <a:avLst/>
          </a:prstGeom>
          <a:noFill/>
          <a:extLst>
            <a:ext uri="{909E8E84-426E-40DD-AFC4-6F175D3DCCD1}">
              <a14:hiddenFill xmlns:a14="http://schemas.microsoft.com/office/drawing/2010/main">
                <a:solidFill>
                  <a:srgbClr val="FFFFFF"/>
                </a:solidFill>
              </a14:hiddenFill>
            </a:ext>
          </a:extLst>
        </p:spPr>
      </p:pic>
      <p:sp>
        <p:nvSpPr>
          <p:cNvPr id="6" name="Oval 5"/>
          <p:cNvSpPr/>
          <p:nvPr/>
        </p:nvSpPr>
        <p:spPr>
          <a:xfrm>
            <a:off x="330506" y="1959531"/>
            <a:ext cx="381000" cy="352276"/>
          </a:xfrm>
          <a:prstGeom prst="ellipse">
            <a:avLst/>
          </a:prstGeom>
        </p:spPr>
        <p:style>
          <a:lnRef idx="1">
            <a:schemeClr val="accent2"/>
          </a:lnRef>
          <a:fillRef idx="2">
            <a:schemeClr val="accent2"/>
          </a:fillRef>
          <a:effectRef idx="1">
            <a:schemeClr val="accent2"/>
          </a:effectRef>
          <a:fontRef idx="minor">
            <a:schemeClr val="dk1"/>
          </a:fontRef>
        </p:style>
        <p:txBody>
          <a:bodyPr anchor="ctr"/>
          <a:lstStyle/>
          <a:p>
            <a:pPr algn="ctr" eaLnBrk="0" hangingPunct="0">
              <a:defRPr/>
            </a:pPr>
            <a:r>
              <a:rPr lang="en-US" sz="2400" dirty="0"/>
              <a:t>2</a:t>
            </a:r>
          </a:p>
        </p:txBody>
      </p:sp>
      <p:sp>
        <p:nvSpPr>
          <p:cNvPr id="7" name="Rectangle 6"/>
          <p:cNvSpPr/>
          <p:nvPr/>
        </p:nvSpPr>
        <p:spPr>
          <a:xfrm>
            <a:off x="330506" y="1297236"/>
            <a:ext cx="2658869" cy="523220"/>
          </a:xfrm>
          <a:prstGeom prst="rect">
            <a:avLst/>
          </a:prstGeom>
        </p:spPr>
        <p:txBody>
          <a:bodyPr wrap="none">
            <a:spAutoFit/>
          </a:bodyPr>
          <a:lstStyle/>
          <a:p>
            <a:r>
              <a:rPr lang="en-US" sz="2800" b="1" dirty="0">
                <a:solidFill>
                  <a:schemeClr val="accent1">
                    <a:lumMod val="50000"/>
                  </a:schemeClr>
                </a:solidFill>
              </a:rPr>
              <a:t>Steps in process:</a:t>
            </a:r>
          </a:p>
        </p:txBody>
      </p:sp>
      <p:grpSp>
        <p:nvGrpSpPr>
          <p:cNvPr id="8" name="Group 7"/>
          <p:cNvGrpSpPr/>
          <p:nvPr/>
        </p:nvGrpSpPr>
        <p:grpSpPr>
          <a:xfrm>
            <a:off x="7620000" y="5913468"/>
            <a:ext cx="1383323" cy="1025772"/>
            <a:chOff x="7226751" y="5867400"/>
            <a:chExt cx="1230923" cy="995639"/>
          </a:xfrm>
        </p:grpSpPr>
        <p:sp>
          <p:nvSpPr>
            <p:cNvPr id="9" name="Rectangle 8"/>
            <p:cNvSpPr/>
            <p:nvPr/>
          </p:nvSpPr>
          <p:spPr>
            <a:xfrm>
              <a:off x="7287998" y="5926517"/>
              <a:ext cx="1130224" cy="710082"/>
            </a:xfrm>
            <a:prstGeom prst="rect">
              <a:avLst/>
            </a:prstGeom>
            <a:solidFill>
              <a:schemeClr val="bg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p:cNvGrpSpPr/>
            <p:nvPr/>
          </p:nvGrpSpPr>
          <p:grpSpPr>
            <a:xfrm>
              <a:off x="7226751" y="5867400"/>
              <a:ext cx="1230923" cy="995639"/>
              <a:chOff x="7445826" y="5742263"/>
              <a:chExt cx="1230923" cy="995639"/>
            </a:xfrm>
          </p:grpSpPr>
          <p:pic>
            <p:nvPicPr>
              <p:cNvPr id="11" name="Picture 2" descr="C:\Users\ccoughlin\AppData\Local\Microsoft\Windows\Temporary Internet Files\Content.IE5\W7XYMR41\thumb-Clipboard-Background-33.3-12658[1].gif"/>
              <p:cNvPicPr>
                <a:picLocks noChangeAspect="1" noChangeArrowheads="1"/>
              </p:cNvPicPr>
              <p:nvPr>
                <p:custDataLst>
                  <p:tags r:id="rId2"/>
                </p:custDataLst>
              </p:nvPr>
            </p:nvPicPr>
            <p:blipFill>
              <a:blip r:embed="rId7">
                <a:extLst>
                  <a:ext uri="{28A0092B-C50C-407E-A947-70E740481C1C}">
                    <a14:useLocalDpi xmlns:a14="http://schemas.microsoft.com/office/drawing/2010/main" val="0"/>
                  </a:ext>
                </a:extLst>
              </a:blip>
              <a:srcRect/>
              <a:stretch>
                <a:fillRect/>
              </a:stretch>
            </p:blipFill>
            <p:spPr bwMode="auto">
              <a:xfrm>
                <a:off x="7497001" y="5742263"/>
                <a:ext cx="1140296" cy="810937"/>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11"/>
              <p:cNvSpPr txBox="1"/>
              <p:nvPr/>
            </p:nvSpPr>
            <p:spPr>
              <a:xfrm>
                <a:off x="7445826" y="6172908"/>
                <a:ext cx="1219200" cy="338554"/>
              </a:xfrm>
              <a:prstGeom prst="rect">
                <a:avLst/>
              </a:prstGeom>
              <a:noFill/>
            </p:spPr>
            <p:txBody>
              <a:bodyPr wrap="square" rtlCol="0">
                <a:spAutoFit/>
              </a:bodyPr>
              <a:lstStyle/>
              <a:p>
                <a:pPr algn="ctr"/>
                <a:r>
                  <a:rPr lang="en-US" sz="1600" i="1" dirty="0" smtClean="0"/>
                  <a:t>Bulletin </a:t>
                </a:r>
                <a:endParaRPr lang="en-US" sz="1600" i="1" dirty="0"/>
              </a:p>
            </p:txBody>
          </p:sp>
          <p:sp>
            <p:nvSpPr>
              <p:cNvPr id="13" name="Rectangle 12"/>
              <p:cNvSpPr/>
              <p:nvPr>
                <p:custDataLst>
                  <p:tags r:id="rId3"/>
                </p:custDataLst>
              </p:nvPr>
            </p:nvSpPr>
            <p:spPr>
              <a:xfrm>
                <a:off x="7457549" y="5783795"/>
                <a:ext cx="1219200" cy="954107"/>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28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RAP-10</a:t>
                </a:r>
              </a:p>
            </p:txBody>
          </p:sp>
        </p:grpSp>
      </p:grpSp>
      <p:cxnSp>
        <p:nvCxnSpPr>
          <p:cNvPr id="15" name="Straight Connector 14"/>
          <p:cNvCxnSpPr/>
          <p:nvPr/>
        </p:nvCxnSpPr>
        <p:spPr bwMode="auto">
          <a:xfrm>
            <a:off x="613265" y="2895600"/>
            <a:ext cx="7972983" cy="0"/>
          </a:xfrm>
          <a:prstGeom prst="line">
            <a:avLst/>
          </a:prstGeom>
          <a:ln>
            <a:solidFill>
              <a:schemeClr val="bg1">
                <a:lumMod val="75000"/>
              </a:schemeClr>
            </a:solidFill>
            <a:headEnd type="none" w="med" len="med"/>
            <a:tailEnd type="none" w="med" len="med"/>
          </a:ln>
        </p:spPr>
        <p:style>
          <a:lnRef idx="1">
            <a:schemeClr val="dk1"/>
          </a:lnRef>
          <a:fillRef idx="0">
            <a:schemeClr val="dk1"/>
          </a:fillRef>
          <a:effectRef idx="0">
            <a:schemeClr val="dk1"/>
          </a:effectRef>
          <a:fontRef idx="minor">
            <a:schemeClr val="tx1"/>
          </a:fontRef>
        </p:style>
      </p:cxnSp>
    </p:spTree>
    <p:custDataLst>
      <p:tags r:id="rId1"/>
    </p:custDataLst>
    <p:extLst>
      <p:ext uri="{BB962C8B-B14F-4D97-AF65-F5344CB8AC3E}">
        <p14:creationId xmlns:p14="http://schemas.microsoft.com/office/powerpoint/2010/main" val="1170283706"/>
      </p:ext>
    </p:extLst>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Reprofiling Application</a:t>
            </a:r>
          </a:p>
        </p:txBody>
      </p:sp>
      <p:sp>
        <p:nvSpPr>
          <p:cNvPr id="5" name="TextBox 4"/>
          <p:cNvSpPr txBox="1"/>
          <p:nvPr/>
        </p:nvSpPr>
        <p:spPr>
          <a:xfrm>
            <a:off x="381000" y="1948000"/>
            <a:ext cx="8229600" cy="1477328"/>
          </a:xfrm>
          <a:prstGeom prst="rect">
            <a:avLst/>
          </a:prstGeom>
          <a:noFill/>
        </p:spPr>
        <p:txBody>
          <a:bodyPr wrap="square" rtlCol="0">
            <a:spAutoFit/>
          </a:bodyPr>
          <a:lstStyle/>
          <a:p>
            <a:pPr marL="342900" indent="-342900">
              <a:buFont typeface="+mj-lt"/>
              <a:buAutoNum type="arabicPeriod"/>
            </a:pPr>
            <a:r>
              <a:rPr lang="en-US" dirty="0" smtClean="0"/>
              <a:t>Using </a:t>
            </a:r>
            <a:r>
              <a:rPr lang="en-US" dirty="0"/>
              <a:t>force, press the repair material into the cavity using a trowel. Repair material is pressed into the substrate to develop intimate contact without voids. A second coating of the material may be required to provide adequate smoothness.</a:t>
            </a:r>
          </a:p>
          <a:p>
            <a:pPr marL="342900" indent="-342900">
              <a:buFont typeface="+mj-lt"/>
              <a:buAutoNum type="arabicPeriod"/>
            </a:pPr>
            <a:endParaRPr lang="en-US" dirty="0"/>
          </a:p>
          <a:p>
            <a:pPr marL="342900" indent="-342900">
              <a:buFont typeface="+mj-lt"/>
              <a:buAutoNum type="arabicPeriod"/>
            </a:pPr>
            <a:endParaRPr lang="en-US" dirty="0"/>
          </a:p>
        </p:txBody>
      </p:sp>
      <p:pic>
        <p:nvPicPr>
          <p:cNvPr id="14338" name="Picture 2" descr="K:\Training\Projects\Customer\AIA\Online Courses\Concrete Repair Applications\Images\Leveling and Reprofiling of Vertical and Overhead Surfaces.bmp"/>
          <p:cNvPicPr>
            <a:picLocks noChangeAspect="1" noChangeArrowheads="1"/>
          </p:cNvPicPr>
          <p:nvPr/>
        </p:nvPicPr>
        <p:blipFill rotWithShape="1">
          <a:blip r:embed="rId5">
            <a:extLst>
              <a:ext uri="{28A0092B-C50C-407E-A947-70E740481C1C}">
                <a14:useLocalDpi xmlns:a14="http://schemas.microsoft.com/office/drawing/2010/main" val="0"/>
              </a:ext>
            </a:extLst>
          </a:blip>
          <a:srcRect t="26282" b="6532"/>
          <a:stretch/>
        </p:blipFill>
        <p:spPr bwMode="auto">
          <a:xfrm>
            <a:off x="2285106" y="3048000"/>
            <a:ext cx="4573787" cy="3459297"/>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2514600" y="4114800"/>
            <a:ext cx="1852670" cy="646331"/>
          </a:xfrm>
          <a:prstGeom prst="rect">
            <a:avLst/>
          </a:prstGeom>
          <a:solidFill>
            <a:schemeClr val="bg1"/>
          </a:solidFill>
        </p:spPr>
        <p:txBody>
          <a:bodyPr wrap="square" rtlCol="0">
            <a:spAutoFit/>
          </a:bodyPr>
          <a:lstStyle/>
          <a:p>
            <a:r>
              <a:rPr lang="en-US" sz="1200" dirty="0" smtClean="0"/>
              <a:t>Hold trowel tight to surface to force material into voids and </a:t>
            </a:r>
            <a:r>
              <a:rPr lang="en-US" sz="1200" dirty="0" err="1" smtClean="0"/>
              <a:t>bugholes</a:t>
            </a:r>
            <a:r>
              <a:rPr lang="en-US" sz="1200" dirty="0" smtClean="0"/>
              <a:t>.</a:t>
            </a:r>
            <a:endParaRPr lang="en-US" sz="1200" dirty="0"/>
          </a:p>
        </p:txBody>
      </p:sp>
      <p:sp>
        <p:nvSpPr>
          <p:cNvPr id="7" name="TextBox 6"/>
          <p:cNvSpPr txBox="1"/>
          <p:nvPr/>
        </p:nvSpPr>
        <p:spPr>
          <a:xfrm>
            <a:off x="2362200" y="5562600"/>
            <a:ext cx="2057400" cy="276999"/>
          </a:xfrm>
          <a:prstGeom prst="rect">
            <a:avLst/>
          </a:prstGeom>
          <a:solidFill>
            <a:schemeClr val="bg1"/>
          </a:solidFill>
        </p:spPr>
        <p:txBody>
          <a:bodyPr wrap="square" rtlCol="0">
            <a:spAutoFit/>
          </a:bodyPr>
          <a:lstStyle/>
          <a:p>
            <a:pPr algn="ctr"/>
            <a:r>
              <a:rPr lang="en-US" sz="1200" dirty="0" smtClean="0"/>
              <a:t>Strike off excess material.</a:t>
            </a:r>
            <a:endParaRPr lang="en-US" sz="1200" dirty="0"/>
          </a:p>
        </p:txBody>
      </p:sp>
      <p:sp>
        <p:nvSpPr>
          <p:cNvPr id="8" name="Oval 7"/>
          <p:cNvSpPr/>
          <p:nvPr/>
        </p:nvSpPr>
        <p:spPr>
          <a:xfrm>
            <a:off x="330506" y="1959531"/>
            <a:ext cx="381000" cy="352276"/>
          </a:xfrm>
          <a:prstGeom prst="ellipse">
            <a:avLst/>
          </a:prstGeom>
        </p:spPr>
        <p:style>
          <a:lnRef idx="1">
            <a:schemeClr val="accent2"/>
          </a:lnRef>
          <a:fillRef idx="2">
            <a:schemeClr val="accent2"/>
          </a:fillRef>
          <a:effectRef idx="1">
            <a:schemeClr val="accent2"/>
          </a:effectRef>
          <a:fontRef idx="minor">
            <a:schemeClr val="dk1"/>
          </a:fontRef>
        </p:style>
        <p:txBody>
          <a:bodyPr anchor="ctr"/>
          <a:lstStyle/>
          <a:p>
            <a:pPr algn="ctr" eaLnBrk="0" hangingPunct="0">
              <a:defRPr/>
            </a:pPr>
            <a:r>
              <a:rPr lang="en-US" sz="2400" dirty="0"/>
              <a:t>3</a:t>
            </a:r>
          </a:p>
        </p:txBody>
      </p:sp>
      <p:sp>
        <p:nvSpPr>
          <p:cNvPr id="4" name="Rectangle 3"/>
          <p:cNvSpPr/>
          <p:nvPr/>
        </p:nvSpPr>
        <p:spPr>
          <a:xfrm>
            <a:off x="330506" y="1297236"/>
            <a:ext cx="2658869" cy="523220"/>
          </a:xfrm>
          <a:prstGeom prst="rect">
            <a:avLst/>
          </a:prstGeom>
        </p:spPr>
        <p:txBody>
          <a:bodyPr wrap="none">
            <a:spAutoFit/>
          </a:bodyPr>
          <a:lstStyle/>
          <a:p>
            <a:r>
              <a:rPr lang="en-US" sz="2800" b="1" dirty="0">
                <a:solidFill>
                  <a:schemeClr val="accent1">
                    <a:lumMod val="50000"/>
                  </a:schemeClr>
                </a:solidFill>
              </a:rPr>
              <a:t>Steps in process:</a:t>
            </a:r>
          </a:p>
        </p:txBody>
      </p:sp>
      <p:grpSp>
        <p:nvGrpSpPr>
          <p:cNvPr id="10" name="Group 9"/>
          <p:cNvGrpSpPr/>
          <p:nvPr/>
        </p:nvGrpSpPr>
        <p:grpSpPr>
          <a:xfrm>
            <a:off x="7620000" y="5913468"/>
            <a:ext cx="1383323" cy="1025772"/>
            <a:chOff x="7226751" y="5867400"/>
            <a:chExt cx="1230923" cy="995639"/>
          </a:xfrm>
        </p:grpSpPr>
        <p:sp>
          <p:nvSpPr>
            <p:cNvPr id="11" name="Rectangle 10"/>
            <p:cNvSpPr/>
            <p:nvPr/>
          </p:nvSpPr>
          <p:spPr>
            <a:xfrm>
              <a:off x="7287998" y="5926517"/>
              <a:ext cx="1130224" cy="710082"/>
            </a:xfrm>
            <a:prstGeom prst="rect">
              <a:avLst/>
            </a:prstGeom>
            <a:solidFill>
              <a:schemeClr val="bg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2" name="Group 11"/>
            <p:cNvGrpSpPr/>
            <p:nvPr/>
          </p:nvGrpSpPr>
          <p:grpSpPr>
            <a:xfrm>
              <a:off x="7226751" y="5867400"/>
              <a:ext cx="1230923" cy="995639"/>
              <a:chOff x="7445826" y="5742263"/>
              <a:chExt cx="1230923" cy="995639"/>
            </a:xfrm>
          </p:grpSpPr>
          <p:pic>
            <p:nvPicPr>
              <p:cNvPr id="13" name="Picture 2" descr="C:\Users\ccoughlin\AppData\Local\Microsoft\Windows\Temporary Internet Files\Content.IE5\W7XYMR41\thumb-Clipboard-Background-33.3-12658[1].gif"/>
              <p:cNvPicPr>
                <a:picLocks noChangeAspect="1" noChangeArrowheads="1"/>
              </p:cNvPicPr>
              <p:nvPr>
                <p:custDataLst>
                  <p:tags r:id="rId2"/>
                </p:custDataLst>
              </p:nvPr>
            </p:nvPicPr>
            <p:blipFill>
              <a:blip r:embed="rId6">
                <a:extLst>
                  <a:ext uri="{28A0092B-C50C-407E-A947-70E740481C1C}">
                    <a14:useLocalDpi xmlns:a14="http://schemas.microsoft.com/office/drawing/2010/main" val="0"/>
                  </a:ext>
                </a:extLst>
              </a:blip>
              <a:srcRect/>
              <a:stretch>
                <a:fillRect/>
              </a:stretch>
            </p:blipFill>
            <p:spPr bwMode="auto">
              <a:xfrm>
                <a:off x="7497001" y="5742263"/>
                <a:ext cx="1140296" cy="810937"/>
              </a:xfrm>
              <a:prstGeom prst="rect">
                <a:avLst/>
              </a:prstGeom>
              <a:noFill/>
              <a:extLst>
                <a:ext uri="{909E8E84-426E-40DD-AFC4-6F175D3DCCD1}">
                  <a14:hiddenFill xmlns:a14="http://schemas.microsoft.com/office/drawing/2010/main">
                    <a:solidFill>
                      <a:srgbClr val="FFFFFF"/>
                    </a:solidFill>
                  </a14:hiddenFill>
                </a:ext>
              </a:extLst>
            </p:spPr>
          </p:pic>
          <p:sp>
            <p:nvSpPr>
              <p:cNvPr id="14" name="TextBox 13"/>
              <p:cNvSpPr txBox="1"/>
              <p:nvPr/>
            </p:nvSpPr>
            <p:spPr>
              <a:xfrm>
                <a:off x="7445826" y="6172908"/>
                <a:ext cx="1219200" cy="338554"/>
              </a:xfrm>
              <a:prstGeom prst="rect">
                <a:avLst/>
              </a:prstGeom>
              <a:noFill/>
            </p:spPr>
            <p:txBody>
              <a:bodyPr wrap="square" rtlCol="0">
                <a:spAutoFit/>
              </a:bodyPr>
              <a:lstStyle/>
              <a:p>
                <a:pPr algn="ctr"/>
                <a:r>
                  <a:rPr lang="en-US" sz="1600" i="1" dirty="0" smtClean="0"/>
                  <a:t>Bulletin </a:t>
                </a:r>
                <a:endParaRPr lang="en-US" sz="1600" i="1" dirty="0"/>
              </a:p>
            </p:txBody>
          </p:sp>
          <p:sp>
            <p:nvSpPr>
              <p:cNvPr id="15" name="Rectangle 14"/>
              <p:cNvSpPr/>
              <p:nvPr>
                <p:custDataLst>
                  <p:tags r:id="rId3"/>
                </p:custDataLst>
              </p:nvPr>
            </p:nvSpPr>
            <p:spPr>
              <a:xfrm>
                <a:off x="7457549" y="5783795"/>
                <a:ext cx="1219200" cy="954107"/>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28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RAP-10</a:t>
                </a:r>
              </a:p>
            </p:txBody>
          </p:sp>
        </p:grpSp>
      </p:grpSp>
      <p:cxnSp>
        <p:nvCxnSpPr>
          <p:cNvPr id="16" name="Straight Connector 15"/>
          <p:cNvCxnSpPr/>
          <p:nvPr/>
        </p:nvCxnSpPr>
        <p:spPr bwMode="auto">
          <a:xfrm>
            <a:off x="613265" y="2895600"/>
            <a:ext cx="7972983" cy="0"/>
          </a:xfrm>
          <a:prstGeom prst="line">
            <a:avLst/>
          </a:prstGeom>
          <a:ln>
            <a:solidFill>
              <a:schemeClr val="bg1">
                <a:lumMod val="75000"/>
              </a:schemeClr>
            </a:solidFill>
            <a:headEnd type="none" w="med" len="med"/>
            <a:tailEnd type="none" w="med" len="med"/>
          </a:ln>
        </p:spPr>
        <p:style>
          <a:lnRef idx="1">
            <a:schemeClr val="dk1"/>
          </a:lnRef>
          <a:fillRef idx="0">
            <a:schemeClr val="dk1"/>
          </a:fillRef>
          <a:effectRef idx="0">
            <a:schemeClr val="dk1"/>
          </a:effectRef>
          <a:fontRef idx="minor">
            <a:schemeClr val="tx1"/>
          </a:fontRef>
        </p:style>
      </p:cxnSp>
    </p:spTree>
    <p:custDataLst>
      <p:tags r:id="rId1"/>
    </p:custDataLst>
    <p:extLst>
      <p:ext uri="{BB962C8B-B14F-4D97-AF65-F5344CB8AC3E}">
        <p14:creationId xmlns:p14="http://schemas.microsoft.com/office/powerpoint/2010/main" val="1600487274"/>
      </p:ext>
    </p:extLst>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Reprofiling Application</a:t>
            </a:r>
          </a:p>
        </p:txBody>
      </p:sp>
      <p:sp>
        <p:nvSpPr>
          <p:cNvPr id="3" name="TextBox 2"/>
          <p:cNvSpPr txBox="1"/>
          <p:nvPr/>
        </p:nvSpPr>
        <p:spPr>
          <a:xfrm>
            <a:off x="609600" y="2286000"/>
            <a:ext cx="3711574" cy="2123658"/>
          </a:xfrm>
          <a:prstGeom prst="rect">
            <a:avLst/>
          </a:prstGeom>
          <a:noFill/>
        </p:spPr>
        <p:txBody>
          <a:bodyPr wrap="square" rtlCol="0">
            <a:spAutoFit/>
          </a:bodyPr>
          <a:lstStyle/>
          <a:p>
            <a:r>
              <a:rPr lang="en-US" sz="2000" b="1" dirty="0" smtClean="0"/>
              <a:t>Advantages:</a:t>
            </a:r>
          </a:p>
          <a:p>
            <a:pPr marL="285750" indent="-285750">
              <a:buFont typeface="Arial" panose="020B0604020202020204" pitchFamily="34" charset="0"/>
              <a:buChar char="•"/>
            </a:pPr>
            <a:r>
              <a:rPr lang="en-US" sz="1600" dirty="0" smtClean="0"/>
              <a:t>Can be used in vertical and overhead repairs</a:t>
            </a:r>
          </a:p>
          <a:p>
            <a:pPr marL="285750" indent="-285750">
              <a:buFont typeface="Arial" panose="020B0604020202020204" pitchFamily="34" charset="0"/>
              <a:buChar char="•"/>
            </a:pPr>
            <a:endParaRPr lang="en-US" sz="1600" dirty="0"/>
          </a:p>
          <a:p>
            <a:pPr marL="285750" indent="-285750">
              <a:buFont typeface="Arial" panose="020B0604020202020204" pitchFamily="34" charset="0"/>
              <a:buChar char="•"/>
            </a:pPr>
            <a:r>
              <a:rPr lang="en-US" sz="1600" dirty="0" smtClean="0"/>
              <a:t>No formwork necessary</a:t>
            </a:r>
          </a:p>
          <a:p>
            <a:pPr marL="285750" indent="-285750">
              <a:buFont typeface="Arial" panose="020B0604020202020204" pitchFamily="34" charset="0"/>
              <a:buChar char="•"/>
            </a:pPr>
            <a:endParaRPr lang="en-US" sz="1600" dirty="0" smtClean="0"/>
          </a:p>
          <a:p>
            <a:pPr marL="285750" indent="-285750">
              <a:buFont typeface="Arial" panose="020B0604020202020204" pitchFamily="34" charset="0"/>
              <a:buChar char="•"/>
            </a:pPr>
            <a:r>
              <a:rPr lang="en-US" sz="1600" dirty="0" smtClean="0"/>
              <a:t>Less equipment is needed than in other repairs</a:t>
            </a:r>
            <a:endParaRPr lang="en-US" sz="1600" dirty="0"/>
          </a:p>
        </p:txBody>
      </p:sp>
      <p:sp>
        <p:nvSpPr>
          <p:cNvPr id="4" name="TextBox 3"/>
          <p:cNvSpPr txBox="1"/>
          <p:nvPr/>
        </p:nvSpPr>
        <p:spPr>
          <a:xfrm>
            <a:off x="4778647" y="2286000"/>
            <a:ext cx="3711574" cy="1631216"/>
          </a:xfrm>
          <a:prstGeom prst="rect">
            <a:avLst/>
          </a:prstGeom>
          <a:noFill/>
        </p:spPr>
        <p:txBody>
          <a:bodyPr wrap="square" rtlCol="0">
            <a:spAutoFit/>
          </a:bodyPr>
          <a:lstStyle/>
          <a:p>
            <a:r>
              <a:rPr lang="en-US" sz="2000" b="1" dirty="0" smtClean="0"/>
              <a:t>Disadvantages:</a:t>
            </a:r>
          </a:p>
          <a:p>
            <a:pPr marL="171450" indent="-171450">
              <a:buFont typeface="Arial" panose="020B0604020202020204" pitchFamily="34" charset="0"/>
              <a:buChar char="•"/>
            </a:pPr>
            <a:r>
              <a:rPr lang="en-US" sz="1600" dirty="0" smtClean="0"/>
              <a:t>Only ideal for areas where reinforced steel is not encountered</a:t>
            </a:r>
          </a:p>
          <a:p>
            <a:pPr marL="171450" indent="-171450">
              <a:buFont typeface="Arial" panose="020B0604020202020204" pitchFamily="34" charset="0"/>
              <a:buChar char="•"/>
            </a:pPr>
            <a:endParaRPr lang="en-US" sz="1600" dirty="0"/>
          </a:p>
          <a:p>
            <a:pPr marL="171450" indent="-171450">
              <a:buFont typeface="Arial" panose="020B0604020202020204" pitchFamily="34" charset="0"/>
              <a:buChar char="•"/>
            </a:pPr>
            <a:r>
              <a:rPr lang="en-US" sz="1600" dirty="0" smtClean="0"/>
              <a:t>Success of repair is dependent on the laborer</a:t>
            </a:r>
            <a:endParaRPr lang="en-US" sz="1600" dirty="0"/>
          </a:p>
        </p:txBody>
      </p:sp>
      <p:sp>
        <p:nvSpPr>
          <p:cNvPr id="5" name="TextBox 4"/>
          <p:cNvSpPr txBox="1"/>
          <p:nvPr/>
        </p:nvSpPr>
        <p:spPr>
          <a:xfrm>
            <a:off x="439645" y="1482155"/>
            <a:ext cx="8077200" cy="523220"/>
          </a:xfrm>
          <a:prstGeom prst="rect">
            <a:avLst/>
          </a:prstGeom>
          <a:noFill/>
        </p:spPr>
        <p:txBody>
          <a:bodyPr wrap="square" rtlCol="0">
            <a:spAutoFit/>
          </a:bodyPr>
          <a:lstStyle/>
          <a:p>
            <a:pPr algn="ctr"/>
            <a:r>
              <a:rPr lang="en-US" sz="2800" b="1" dirty="0" smtClean="0">
                <a:solidFill>
                  <a:schemeClr val="accent1">
                    <a:lumMod val="50000"/>
                  </a:schemeClr>
                </a:solidFill>
              </a:rPr>
              <a:t>Reprofiling Application: Things to Consider</a:t>
            </a:r>
            <a:endParaRPr lang="en-US" sz="2800" b="1" dirty="0">
              <a:solidFill>
                <a:schemeClr val="accent1">
                  <a:lumMod val="50000"/>
                </a:schemeClr>
              </a:solidFill>
            </a:endParaRPr>
          </a:p>
        </p:txBody>
      </p:sp>
      <p:grpSp>
        <p:nvGrpSpPr>
          <p:cNvPr id="6" name="Group 5"/>
          <p:cNvGrpSpPr/>
          <p:nvPr/>
        </p:nvGrpSpPr>
        <p:grpSpPr>
          <a:xfrm>
            <a:off x="7620000" y="5913468"/>
            <a:ext cx="1383323" cy="1025772"/>
            <a:chOff x="7226751" y="5867400"/>
            <a:chExt cx="1230923" cy="995639"/>
          </a:xfrm>
        </p:grpSpPr>
        <p:sp>
          <p:nvSpPr>
            <p:cNvPr id="7" name="Rectangle 6"/>
            <p:cNvSpPr/>
            <p:nvPr/>
          </p:nvSpPr>
          <p:spPr>
            <a:xfrm>
              <a:off x="7287998" y="5926517"/>
              <a:ext cx="1130224" cy="710082"/>
            </a:xfrm>
            <a:prstGeom prst="rect">
              <a:avLst/>
            </a:prstGeom>
            <a:solidFill>
              <a:schemeClr val="bg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7"/>
            <p:cNvGrpSpPr/>
            <p:nvPr/>
          </p:nvGrpSpPr>
          <p:grpSpPr>
            <a:xfrm>
              <a:off x="7226751" y="5867400"/>
              <a:ext cx="1230923" cy="995639"/>
              <a:chOff x="7445826" y="5742263"/>
              <a:chExt cx="1230923" cy="995639"/>
            </a:xfrm>
          </p:grpSpPr>
          <p:pic>
            <p:nvPicPr>
              <p:cNvPr id="9" name="Picture 2" descr="C:\Users\ccoughlin\AppData\Local\Microsoft\Windows\Temporary Internet Files\Content.IE5\W7XYMR41\thumb-Clipboard-Background-33.3-12658[1].gif"/>
              <p:cNvPicPr>
                <a:picLocks noChangeAspect="1" noChangeArrowheads="1"/>
              </p:cNvPicPr>
              <p:nvPr>
                <p:custDataLst>
                  <p:tags r:id="rId2"/>
                </p:custDataLst>
              </p:nvPr>
            </p:nvPicPr>
            <p:blipFill>
              <a:blip r:embed="rId6">
                <a:extLst>
                  <a:ext uri="{28A0092B-C50C-407E-A947-70E740481C1C}">
                    <a14:useLocalDpi xmlns:a14="http://schemas.microsoft.com/office/drawing/2010/main" val="0"/>
                  </a:ext>
                </a:extLst>
              </a:blip>
              <a:srcRect/>
              <a:stretch>
                <a:fillRect/>
              </a:stretch>
            </p:blipFill>
            <p:spPr bwMode="auto">
              <a:xfrm>
                <a:off x="7497001" y="5742263"/>
                <a:ext cx="1140296" cy="810937"/>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p:cNvSpPr txBox="1"/>
              <p:nvPr/>
            </p:nvSpPr>
            <p:spPr>
              <a:xfrm>
                <a:off x="7445826" y="6172908"/>
                <a:ext cx="1219200" cy="338554"/>
              </a:xfrm>
              <a:prstGeom prst="rect">
                <a:avLst/>
              </a:prstGeom>
              <a:noFill/>
            </p:spPr>
            <p:txBody>
              <a:bodyPr wrap="square" rtlCol="0">
                <a:spAutoFit/>
              </a:bodyPr>
              <a:lstStyle/>
              <a:p>
                <a:pPr algn="ctr"/>
                <a:r>
                  <a:rPr lang="en-US" sz="1600" i="1" dirty="0" smtClean="0"/>
                  <a:t>Bulletin </a:t>
                </a:r>
                <a:endParaRPr lang="en-US" sz="1600" i="1" dirty="0"/>
              </a:p>
            </p:txBody>
          </p:sp>
          <p:sp>
            <p:nvSpPr>
              <p:cNvPr id="11" name="Rectangle 10"/>
              <p:cNvSpPr/>
              <p:nvPr>
                <p:custDataLst>
                  <p:tags r:id="rId3"/>
                </p:custDataLst>
              </p:nvPr>
            </p:nvSpPr>
            <p:spPr>
              <a:xfrm>
                <a:off x="7457549" y="5783795"/>
                <a:ext cx="1219200" cy="954107"/>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28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RAP-10</a:t>
                </a:r>
              </a:p>
            </p:txBody>
          </p:sp>
        </p:grpSp>
      </p:grpSp>
    </p:spTree>
    <p:custDataLst>
      <p:tags r:id="rId1"/>
    </p:custDataLst>
    <p:extLst>
      <p:ext uri="{BB962C8B-B14F-4D97-AF65-F5344CB8AC3E}">
        <p14:creationId xmlns:p14="http://schemas.microsoft.com/office/powerpoint/2010/main" val="12831252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100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animEffect transition="in" filter="fade">
                                      <p:cBhvr>
                                        <p:cTn id="15" dur="1000"/>
                                        <p:tgtEl>
                                          <p:spTgt spid="3">
                                            <p:txEl>
                                              <p:pRg st="3" end="3"/>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3">
                                            <p:txEl>
                                              <p:pRg st="5" end="5"/>
                                            </p:txEl>
                                          </p:spTgt>
                                        </p:tgtEl>
                                        <p:attrNameLst>
                                          <p:attrName>style.visibility</p:attrName>
                                        </p:attrNameLst>
                                      </p:cBhvr>
                                      <p:to>
                                        <p:strVal val="visible"/>
                                      </p:to>
                                    </p:set>
                                    <p:animEffect transition="in" filter="fade">
                                      <p:cBhvr>
                                        <p:cTn id="20" dur="1000"/>
                                        <p:tgtEl>
                                          <p:spTgt spid="3">
                                            <p:txEl>
                                              <p:pRg st="5" end="5"/>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4">
                                            <p:txEl>
                                              <p:pRg st="0" end="0"/>
                                            </p:txEl>
                                          </p:spTgt>
                                        </p:tgtEl>
                                        <p:attrNameLst>
                                          <p:attrName>style.visibility</p:attrName>
                                        </p:attrNameLst>
                                      </p:cBhvr>
                                      <p:to>
                                        <p:strVal val="visible"/>
                                      </p:to>
                                    </p:set>
                                    <p:animEffect transition="in" filter="fade">
                                      <p:cBhvr>
                                        <p:cTn id="25" dur="1000"/>
                                        <p:tgtEl>
                                          <p:spTgt spid="4">
                                            <p:txEl>
                                              <p:pRg st="0" end="0"/>
                                            </p:txEl>
                                          </p:spTgt>
                                        </p:tgtEl>
                                      </p:cBhvr>
                                    </p:animEffect>
                                  </p:childTnLst>
                                </p:cTn>
                              </p:par>
                              <p:par>
                                <p:cTn id="26" presetID="10" presetClass="entr" presetSubtype="0" fill="hold" nodeType="withEffect">
                                  <p:stCondLst>
                                    <p:cond delay="0"/>
                                  </p:stCondLst>
                                  <p:childTnLst>
                                    <p:set>
                                      <p:cBhvr>
                                        <p:cTn id="27" dur="1" fill="hold">
                                          <p:stCondLst>
                                            <p:cond delay="0"/>
                                          </p:stCondLst>
                                        </p:cTn>
                                        <p:tgtEl>
                                          <p:spTgt spid="4">
                                            <p:txEl>
                                              <p:pRg st="1" end="1"/>
                                            </p:txEl>
                                          </p:spTgt>
                                        </p:tgtEl>
                                        <p:attrNameLst>
                                          <p:attrName>style.visibility</p:attrName>
                                        </p:attrNameLst>
                                      </p:cBhvr>
                                      <p:to>
                                        <p:strVal val="visible"/>
                                      </p:to>
                                    </p:set>
                                    <p:animEffect transition="in" filter="fade">
                                      <p:cBhvr>
                                        <p:cTn id="28" dur="1000"/>
                                        <p:tgtEl>
                                          <p:spTgt spid="4">
                                            <p:txEl>
                                              <p:pRg st="1" end="1"/>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4">
                                            <p:txEl>
                                              <p:pRg st="3" end="3"/>
                                            </p:txEl>
                                          </p:spTgt>
                                        </p:tgtEl>
                                        <p:attrNameLst>
                                          <p:attrName>style.visibility</p:attrName>
                                        </p:attrNameLst>
                                      </p:cBhvr>
                                      <p:to>
                                        <p:strVal val="visible"/>
                                      </p:to>
                                    </p:set>
                                    <p:animEffect transition="in" filter="fade">
                                      <p:cBhvr>
                                        <p:cTn id="33" dur="10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Hand-Applied (Dry Pack) Application</a:t>
            </a:r>
            <a:endParaRPr lang="en-US" dirty="0"/>
          </a:p>
        </p:txBody>
      </p:sp>
      <p:sp>
        <p:nvSpPr>
          <p:cNvPr id="6" name="TextBox 5"/>
          <p:cNvSpPr txBox="1"/>
          <p:nvPr/>
        </p:nvSpPr>
        <p:spPr>
          <a:xfrm>
            <a:off x="1447800" y="1220545"/>
            <a:ext cx="6400800" cy="523220"/>
          </a:xfrm>
          <a:prstGeom prst="rect">
            <a:avLst/>
          </a:prstGeom>
          <a:noFill/>
        </p:spPr>
        <p:txBody>
          <a:bodyPr wrap="square" rtlCol="0">
            <a:spAutoFit/>
          </a:bodyPr>
          <a:lstStyle/>
          <a:p>
            <a:pPr algn="ctr"/>
            <a:r>
              <a:rPr lang="en-US" sz="2800" b="1" dirty="0" smtClean="0">
                <a:solidFill>
                  <a:schemeClr val="accent1">
                    <a:lumMod val="50000"/>
                  </a:schemeClr>
                </a:solidFill>
              </a:rPr>
              <a:t>Hand-Applied (Dry Pack) Application</a:t>
            </a:r>
            <a:endParaRPr lang="en-US" sz="2800" b="1" dirty="0">
              <a:solidFill>
                <a:schemeClr val="accent1">
                  <a:lumMod val="50000"/>
                </a:schemeClr>
              </a:solidFill>
            </a:endParaRPr>
          </a:p>
        </p:txBody>
      </p:sp>
      <p:sp>
        <p:nvSpPr>
          <p:cNvPr id="4" name="TextBox 3"/>
          <p:cNvSpPr txBox="1"/>
          <p:nvPr/>
        </p:nvSpPr>
        <p:spPr>
          <a:xfrm>
            <a:off x="533400" y="1905000"/>
            <a:ext cx="4267200" cy="2585323"/>
          </a:xfrm>
          <a:prstGeom prst="rect">
            <a:avLst/>
          </a:prstGeom>
          <a:noFill/>
        </p:spPr>
        <p:txBody>
          <a:bodyPr wrap="square" rtlCol="0">
            <a:spAutoFit/>
          </a:bodyPr>
          <a:lstStyle/>
          <a:p>
            <a:r>
              <a:rPr lang="en-US" dirty="0" smtClean="0"/>
              <a:t>Hand-applying mortar and then packing it into the cavity is sometimes known as “dry-packing.”</a:t>
            </a:r>
          </a:p>
          <a:p>
            <a:endParaRPr lang="en-US" dirty="0"/>
          </a:p>
          <a:p>
            <a:r>
              <a:rPr lang="en-US" b="1" dirty="0" smtClean="0"/>
              <a:t>Best Application: </a:t>
            </a:r>
            <a:r>
              <a:rPr lang="en-US" dirty="0" smtClean="0"/>
              <a:t>thin or cosmetic repairs for vertical or overhead locations.</a:t>
            </a:r>
          </a:p>
          <a:p>
            <a:endParaRPr lang="en-US" b="1" dirty="0"/>
          </a:p>
          <a:p>
            <a:r>
              <a:rPr lang="en-US" b="1" dirty="0" smtClean="0"/>
              <a:t>Material Requirements:</a:t>
            </a:r>
            <a:r>
              <a:rPr lang="en-US" dirty="0" smtClean="0"/>
              <a:t> mortars that can be molded into a ball without sagging.</a:t>
            </a:r>
            <a:endParaRPr lang="en-US" b="1" dirty="0"/>
          </a:p>
        </p:txBody>
      </p:sp>
      <p:pic>
        <p:nvPicPr>
          <p:cNvPr id="7170" name="Picture 2" descr="K:\Training\Projects\Customer\AIA\Online Courses\Concrete Repair Applications\Images\Vertical and Overhead Spall Repair by Hand.bmp"/>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498713" y="1776816"/>
            <a:ext cx="2818420" cy="4670524"/>
          </a:xfrm>
          <a:prstGeom prst="rect">
            <a:avLst/>
          </a:prstGeom>
          <a:noFill/>
          <a:extLst>
            <a:ext uri="{909E8E84-426E-40DD-AFC4-6F175D3DCCD1}">
              <a14:hiddenFill xmlns:a14="http://schemas.microsoft.com/office/drawing/2010/main">
                <a:solidFill>
                  <a:srgbClr val="FFFFFF"/>
                </a:solidFill>
              </a14:hiddenFill>
            </a:ext>
          </a:extLst>
        </p:spPr>
      </p:pic>
      <p:grpSp>
        <p:nvGrpSpPr>
          <p:cNvPr id="8" name="Group 7"/>
          <p:cNvGrpSpPr/>
          <p:nvPr/>
        </p:nvGrpSpPr>
        <p:grpSpPr>
          <a:xfrm>
            <a:off x="7772400" y="5943600"/>
            <a:ext cx="1230923" cy="810937"/>
            <a:chOff x="7226751" y="5867400"/>
            <a:chExt cx="1230923" cy="810937"/>
          </a:xfrm>
        </p:grpSpPr>
        <p:sp>
          <p:nvSpPr>
            <p:cNvPr id="9" name="Rectangle 8"/>
            <p:cNvSpPr/>
            <p:nvPr/>
          </p:nvSpPr>
          <p:spPr>
            <a:xfrm>
              <a:off x="7287998" y="5926517"/>
              <a:ext cx="1130224" cy="710082"/>
            </a:xfrm>
            <a:prstGeom prst="rect">
              <a:avLst/>
            </a:prstGeom>
            <a:solidFill>
              <a:schemeClr val="bg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p:cNvGrpSpPr/>
            <p:nvPr/>
          </p:nvGrpSpPr>
          <p:grpSpPr>
            <a:xfrm>
              <a:off x="7226751" y="5867400"/>
              <a:ext cx="1230923" cy="810937"/>
              <a:chOff x="7445826" y="5742263"/>
              <a:chExt cx="1230923" cy="810937"/>
            </a:xfrm>
          </p:grpSpPr>
          <p:pic>
            <p:nvPicPr>
              <p:cNvPr id="11" name="Picture 2" descr="C:\Users\ccoughlin\AppData\Local\Microsoft\Windows\Temporary Internet Files\Content.IE5\W7XYMR41\thumb-Clipboard-Background-33.3-12658[1].gif"/>
              <p:cNvPicPr>
                <a:picLocks noChangeAspect="1" noChangeArrowheads="1"/>
              </p:cNvPicPr>
              <p:nvPr>
                <p:custDataLst>
                  <p:tags r:id="rId2"/>
                </p:custDataLst>
              </p:nvPr>
            </p:nvPicPr>
            <p:blipFill>
              <a:blip r:embed="rId7">
                <a:extLst>
                  <a:ext uri="{28A0092B-C50C-407E-A947-70E740481C1C}">
                    <a14:useLocalDpi xmlns:a14="http://schemas.microsoft.com/office/drawing/2010/main" val="0"/>
                  </a:ext>
                </a:extLst>
              </a:blip>
              <a:srcRect/>
              <a:stretch>
                <a:fillRect/>
              </a:stretch>
            </p:blipFill>
            <p:spPr bwMode="auto">
              <a:xfrm>
                <a:off x="7497001" y="5742263"/>
                <a:ext cx="1140296" cy="810937"/>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11"/>
              <p:cNvSpPr txBox="1"/>
              <p:nvPr/>
            </p:nvSpPr>
            <p:spPr>
              <a:xfrm>
                <a:off x="7445826" y="6172908"/>
                <a:ext cx="1219200" cy="338554"/>
              </a:xfrm>
              <a:prstGeom prst="rect">
                <a:avLst/>
              </a:prstGeom>
              <a:noFill/>
            </p:spPr>
            <p:txBody>
              <a:bodyPr wrap="square" rtlCol="0">
                <a:spAutoFit/>
              </a:bodyPr>
              <a:lstStyle/>
              <a:p>
                <a:pPr algn="ctr"/>
                <a:r>
                  <a:rPr lang="en-US" sz="1600" i="1" dirty="0" smtClean="0"/>
                  <a:t>Bulletin </a:t>
                </a:r>
                <a:endParaRPr lang="en-US" sz="1600" i="1" dirty="0"/>
              </a:p>
            </p:txBody>
          </p:sp>
          <p:sp>
            <p:nvSpPr>
              <p:cNvPr id="13" name="Rectangle 12"/>
              <p:cNvSpPr/>
              <p:nvPr>
                <p:custDataLst>
                  <p:tags r:id="rId3"/>
                </p:custDataLst>
              </p:nvPr>
            </p:nvSpPr>
            <p:spPr>
              <a:xfrm>
                <a:off x="7457549" y="5783795"/>
                <a:ext cx="1219200" cy="523220"/>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28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RAP-6</a:t>
                </a:r>
              </a:p>
            </p:txBody>
          </p:sp>
        </p:grpSp>
      </p:grpSp>
    </p:spTree>
    <p:custDataLst>
      <p:tags r:id="rId1"/>
    </p:custDataLst>
    <p:extLst>
      <p:ext uri="{BB962C8B-B14F-4D97-AF65-F5344CB8AC3E}">
        <p14:creationId xmlns:p14="http://schemas.microsoft.com/office/powerpoint/2010/main" val="24764783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animEffect transition="in" filter="fade">
                                      <p:cBhvr>
                                        <p:cTn id="7" dur="1000"/>
                                        <p:tgtEl>
                                          <p:spTgt spid="4">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4" end="4"/>
                                            </p:txEl>
                                          </p:spTgt>
                                        </p:tgtEl>
                                        <p:attrNameLst>
                                          <p:attrName>style.visibility</p:attrName>
                                        </p:attrNameLst>
                                      </p:cBhvr>
                                      <p:to>
                                        <p:strVal val="visible"/>
                                      </p:to>
                                    </p:set>
                                    <p:animEffect transition="in" filter="fade">
                                      <p:cBhvr>
                                        <p:cTn id="12" dur="10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Hand-Applied (Dry Pack) Application</a:t>
            </a:r>
          </a:p>
        </p:txBody>
      </p:sp>
      <p:sp>
        <p:nvSpPr>
          <p:cNvPr id="5" name="TextBox 4"/>
          <p:cNvSpPr txBox="1"/>
          <p:nvPr/>
        </p:nvSpPr>
        <p:spPr>
          <a:xfrm>
            <a:off x="457200" y="1957864"/>
            <a:ext cx="8229600" cy="1477328"/>
          </a:xfrm>
          <a:prstGeom prst="rect">
            <a:avLst/>
          </a:prstGeom>
          <a:noFill/>
        </p:spPr>
        <p:txBody>
          <a:bodyPr wrap="square" rtlCol="0">
            <a:spAutoFit/>
          </a:bodyPr>
          <a:lstStyle/>
          <a:p>
            <a:pPr marL="342900" indent="-342900">
              <a:buFont typeface="+mj-lt"/>
              <a:buAutoNum type="arabicPeriod"/>
            </a:pPr>
            <a:r>
              <a:rPr lang="en-US" dirty="0"/>
              <a:t>Remove unsound concrete and prepare </a:t>
            </a:r>
            <a:r>
              <a:rPr lang="en-US" dirty="0" smtClean="0"/>
              <a:t>using the </a:t>
            </a:r>
            <a:r>
              <a:rPr lang="en-US" dirty="0"/>
              <a:t>method covered earlier. Ensure that surface is SSD (saturate-surface dry) with no standing water. </a:t>
            </a:r>
            <a:r>
              <a:rPr lang="en-US" i="1" dirty="0"/>
              <a:t>Note that an SSD surface is not recommended </a:t>
            </a:r>
            <a:r>
              <a:rPr lang="en-US" i="1" dirty="0" smtClean="0"/>
              <a:t>when </a:t>
            </a:r>
            <a:r>
              <a:rPr lang="en-US" i="1" dirty="0"/>
              <a:t>a polymer bonding agent is used.</a:t>
            </a:r>
            <a:endParaRPr lang="en-US" dirty="0"/>
          </a:p>
          <a:p>
            <a:pPr marL="342900" indent="-342900">
              <a:buFont typeface="+mj-lt"/>
              <a:buAutoNum type="arabicPeriod"/>
            </a:pPr>
            <a:endParaRPr lang="en-US" dirty="0"/>
          </a:p>
          <a:p>
            <a:pPr marL="342900" indent="-342900">
              <a:buFont typeface="+mj-lt"/>
              <a:buAutoNum type="arabicPeriod"/>
            </a:pPr>
            <a:endParaRPr lang="en-US" dirty="0"/>
          </a:p>
        </p:txBody>
      </p:sp>
      <p:sp>
        <p:nvSpPr>
          <p:cNvPr id="7" name="Oval 6"/>
          <p:cNvSpPr/>
          <p:nvPr/>
        </p:nvSpPr>
        <p:spPr>
          <a:xfrm>
            <a:off x="330506" y="1959531"/>
            <a:ext cx="381000" cy="352276"/>
          </a:xfrm>
          <a:prstGeom prst="ellipse">
            <a:avLst/>
          </a:prstGeom>
        </p:spPr>
        <p:style>
          <a:lnRef idx="1">
            <a:schemeClr val="accent2"/>
          </a:lnRef>
          <a:fillRef idx="2">
            <a:schemeClr val="accent2"/>
          </a:fillRef>
          <a:effectRef idx="1">
            <a:schemeClr val="accent2"/>
          </a:effectRef>
          <a:fontRef idx="minor">
            <a:schemeClr val="dk1"/>
          </a:fontRef>
        </p:style>
        <p:txBody>
          <a:bodyPr anchor="ctr"/>
          <a:lstStyle/>
          <a:p>
            <a:pPr algn="ctr" eaLnBrk="0" hangingPunct="0">
              <a:defRPr/>
            </a:pPr>
            <a:r>
              <a:rPr lang="en-US" sz="2400" dirty="0"/>
              <a:t>1</a:t>
            </a:r>
          </a:p>
        </p:txBody>
      </p:sp>
      <p:sp>
        <p:nvSpPr>
          <p:cNvPr id="8" name="Rectangle 7"/>
          <p:cNvSpPr/>
          <p:nvPr/>
        </p:nvSpPr>
        <p:spPr>
          <a:xfrm>
            <a:off x="330506" y="1297236"/>
            <a:ext cx="2658869" cy="523220"/>
          </a:xfrm>
          <a:prstGeom prst="rect">
            <a:avLst/>
          </a:prstGeom>
        </p:spPr>
        <p:txBody>
          <a:bodyPr wrap="none">
            <a:spAutoFit/>
          </a:bodyPr>
          <a:lstStyle/>
          <a:p>
            <a:r>
              <a:rPr lang="en-US" sz="2800" b="1" dirty="0">
                <a:solidFill>
                  <a:schemeClr val="accent1">
                    <a:lumMod val="50000"/>
                  </a:schemeClr>
                </a:solidFill>
              </a:rPr>
              <a:t>Steps in process:</a:t>
            </a:r>
          </a:p>
        </p:txBody>
      </p:sp>
      <p:pic>
        <p:nvPicPr>
          <p:cNvPr id="15362" name="Picture 2" descr="K:\Training\Projects\Customer\AIA\Online Courses\Concrete Repair Applications\Images\Demolition hammer.bmp"/>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989375" y="3007699"/>
            <a:ext cx="2955813" cy="3664564"/>
          </a:xfrm>
          <a:prstGeom prst="rect">
            <a:avLst/>
          </a:prstGeom>
          <a:noFill/>
          <a:extLst>
            <a:ext uri="{909E8E84-426E-40DD-AFC4-6F175D3DCCD1}">
              <a14:hiddenFill xmlns:a14="http://schemas.microsoft.com/office/drawing/2010/main">
                <a:solidFill>
                  <a:srgbClr val="FFFFFF"/>
                </a:solidFill>
              </a14:hiddenFill>
            </a:ext>
          </a:extLst>
        </p:spPr>
      </p:pic>
      <p:cxnSp>
        <p:nvCxnSpPr>
          <p:cNvPr id="15" name="Straight Connector 14"/>
          <p:cNvCxnSpPr/>
          <p:nvPr/>
        </p:nvCxnSpPr>
        <p:spPr bwMode="auto">
          <a:xfrm>
            <a:off x="613265" y="2895600"/>
            <a:ext cx="7972983" cy="0"/>
          </a:xfrm>
          <a:prstGeom prst="line">
            <a:avLst/>
          </a:prstGeom>
          <a:ln>
            <a:solidFill>
              <a:schemeClr val="bg1">
                <a:lumMod val="75000"/>
              </a:schemeClr>
            </a:solidFill>
            <a:headEnd type="none" w="med" len="med"/>
            <a:tailEnd type="none" w="med" len="med"/>
          </a:ln>
        </p:spPr>
        <p:style>
          <a:lnRef idx="1">
            <a:schemeClr val="dk1"/>
          </a:lnRef>
          <a:fillRef idx="0">
            <a:schemeClr val="dk1"/>
          </a:fillRef>
          <a:effectRef idx="0">
            <a:schemeClr val="dk1"/>
          </a:effectRef>
          <a:fontRef idx="minor">
            <a:schemeClr val="tx1"/>
          </a:fontRef>
        </p:style>
      </p:cxnSp>
      <p:grpSp>
        <p:nvGrpSpPr>
          <p:cNvPr id="16" name="Group 15"/>
          <p:cNvGrpSpPr/>
          <p:nvPr/>
        </p:nvGrpSpPr>
        <p:grpSpPr>
          <a:xfrm>
            <a:off x="7772400" y="5943600"/>
            <a:ext cx="1230923" cy="810937"/>
            <a:chOff x="7226751" y="5867400"/>
            <a:chExt cx="1230923" cy="810937"/>
          </a:xfrm>
        </p:grpSpPr>
        <p:sp>
          <p:nvSpPr>
            <p:cNvPr id="17" name="Rectangle 16"/>
            <p:cNvSpPr/>
            <p:nvPr/>
          </p:nvSpPr>
          <p:spPr>
            <a:xfrm>
              <a:off x="7287998" y="5926517"/>
              <a:ext cx="1130224" cy="710082"/>
            </a:xfrm>
            <a:prstGeom prst="rect">
              <a:avLst/>
            </a:prstGeom>
            <a:solidFill>
              <a:schemeClr val="bg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8" name="Group 17"/>
            <p:cNvGrpSpPr/>
            <p:nvPr/>
          </p:nvGrpSpPr>
          <p:grpSpPr>
            <a:xfrm>
              <a:off x="7226751" y="5867400"/>
              <a:ext cx="1230923" cy="810937"/>
              <a:chOff x="7445826" y="5742263"/>
              <a:chExt cx="1230923" cy="810937"/>
            </a:xfrm>
          </p:grpSpPr>
          <p:pic>
            <p:nvPicPr>
              <p:cNvPr id="19" name="Picture 2" descr="C:\Users\ccoughlin\AppData\Local\Microsoft\Windows\Temporary Internet Files\Content.IE5\W7XYMR41\thumb-Clipboard-Background-33.3-12658[1].gif"/>
              <p:cNvPicPr>
                <a:picLocks noChangeAspect="1" noChangeArrowheads="1"/>
              </p:cNvPicPr>
              <p:nvPr>
                <p:custDataLst>
                  <p:tags r:id="rId2"/>
                </p:custDataLst>
              </p:nvPr>
            </p:nvPicPr>
            <p:blipFill>
              <a:blip r:embed="rId7">
                <a:extLst>
                  <a:ext uri="{28A0092B-C50C-407E-A947-70E740481C1C}">
                    <a14:useLocalDpi xmlns:a14="http://schemas.microsoft.com/office/drawing/2010/main" val="0"/>
                  </a:ext>
                </a:extLst>
              </a:blip>
              <a:srcRect/>
              <a:stretch>
                <a:fillRect/>
              </a:stretch>
            </p:blipFill>
            <p:spPr bwMode="auto">
              <a:xfrm>
                <a:off x="7497001" y="5742263"/>
                <a:ext cx="1140296" cy="810937"/>
              </a:xfrm>
              <a:prstGeom prst="rect">
                <a:avLst/>
              </a:prstGeom>
              <a:noFill/>
              <a:extLst>
                <a:ext uri="{909E8E84-426E-40DD-AFC4-6F175D3DCCD1}">
                  <a14:hiddenFill xmlns:a14="http://schemas.microsoft.com/office/drawing/2010/main">
                    <a:solidFill>
                      <a:srgbClr val="FFFFFF"/>
                    </a:solidFill>
                  </a14:hiddenFill>
                </a:ext>
              </a:extLst>
            </p:spPr>
          </p:pic>
          <p:sp>
            <p:nvSpPr>
              <p:cNvPr id="20" name="TextBox 19"/>
              <p:cNvSpPr txBox="1"/>
              <p:nvPr/>
            </p:nvSpPr>
            <p:spPr>
              <a:xfrm>
                <a:off x="7445826" y="6172908"/>
                <a:ext cx="1219200" cy="338554"/>
              </a:xfrm>
              <a:prstGeom prst="rect">
                <a:avLst/>
              </a:prstGeom>
              <a:noFill/>
            </p:spPr>
            <p:txBody>
              <a:bodyPr wrap="square" rtlCol="0">
                <a:spAutoFit/>
              </a:bodyPr>
              <a:lstStyle/>
              <a:p>
                <a:pPr algn="ctr"/>
                <a:r>
                  <a:rPr lang="en-US" sz="1600" i="1" dirty="0" smtClean="0"/>
                  <a:t>Bulletin </a:t>
                </a:r>
                <a:endParaRPr lang="en-US" sz="1600" i="1" dirty="0"/>
              </a:p>
            </p:txBody>
          </p:sp>
          <p:sp>
            <p:nvSpPr>
              <p:cNvPr id="21" name="Rectangle 20"/>
              <p:cNvSpPr/>
              <p:nvPr>
                <p:custDataLst>
                  <p:tags r:id="rId3"/>
                </p:custDataLst>
              </p:nvPr>
            </p:nvSpPr>
            <p:spPr>
              <a:xfrm>
                <a:off x="7457549" y="5783795"/>
                <a:ext cx="1219200" cy="523220"/>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28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RAP-6</a:t>
                </a:r>
              </a:p>
            </p:txBody>
          </p:sp>
        </p:grpSp>
      </p:grpSp>
    </p:spTree>
    <p:custDataLst>
      <p:tags r:id="rId1"/>
    </p:custDataLst>
    <p:extLst>
      <p:ext uri="{BB962C8B-B14F-4D97-AF65-F5344CB8AC3E}">
        <p14:creationId xmlns:p14="http://schemas.microsoft.com/office/powerpoint/2010/main" val="2271790869"/>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ARTICULATE_PRESENTATION_ID" val="5724"/>
  <p:tag name="ARTICULATE_REFERENCE_ID" val="28ded15f-60ee-4e92-882a-27fed4c4084c"/>
  <p:tag name="ENGAGE_INTERACTION_FILENAME_1" val="\\29emc\doc$\Training\Templates\Articulate\Standard Engage Files\Help No Audio.intr"/>
  <p:tag name="ENGAGE_INTERACTION_TABNAME_1" val="Navigation Help"/>
  <p:tag name="AQP_PASS_ACTION_1" val="0"/>
  <p:tag name="AQP_FAIL_ACTION_1" val="0"/>
  <p:tag name="AQP_PASS_SCORE_1" val="0"/>
  <p:tag name="AQP_TRAP_1" val="0"/>
  <p:tag name="AQP_ATTEMPTS_1" val="0"/>
  <p:tag name="ENGAGE_INTERACTION_PAUSE_1" val="1"/>
  <p:tag name="ENGAGE_INTERACTION_ID_1" val="aeb5e"/>
  <p:tag name="ENGAGE_LAST_MODIFY_DATE_1" val="41834.3454861111"/>
  <p:tag name="EMBEDDEDCONTENT_LASTWRITETIMEUTC_1" val="2014-07-14 15:17:30Z"/>
  <p:tag name="ENGAGE_INTERACTION_TITLE_1" val="Navigation Help"/>
  <p:tag name="ENGAGE_INTERACTION_ALIGNMENT_1" val="1"/>
  <p:tag name="ENGAGE_INTERACTION_INDEX_1" val="0"/>
  <p:tag name="ENGAGE_INTERACTION_VISIBLE_1" val="False"/>
  <p:tag name="ENGAGE_TAB_COUNT" val="0"/>
  <p:tag name="ARTICULATE_REFERENCE_TYPE_1" val="1"/>
  <p:tag name="ARTICULATE_REFERENCE_1" val="K:\Training\Projects\Customer\AIA\Online Courses\Concrete Repair Applications\Course Resources\1_Damage Assessment Flowchart.docx"/>
  <p:tag name="ARTICULATE_REFERENCE_TITLE_1" val="1_Damage Assessment Flowchart"/>
  <p:tag name="ARTICULATE_REFERENCE_ID_1" val="6cd96b1c-85b5-4065-95d9-b98500ec5380"/>
  <p:tag name="ARTICULATE_REFERENCE_TYPE_2" val="1"/>
  <p:tag name="ARTICULATE_REFERENCE_2" val="K:\Training\Projects\Customer\AIA\Online Courses\Concrete Repair Applications\Course Resources\2_Concrete Condition Checklist.docx"/>
  <p:tag name="ARTICULATE_REFERENCE_TITLE_2" val="2_Concrete Condition Checklist"/>
  <p:tag name="ARTICULATE_REFERENCE_ID_2" val="45316f27-663d-43b0-b10e-b822ebc4a73d"/>
  <p:tag name="ARTICULATE_REFERENCE_TYPE_3" val="1"/>
  <p:tag name="ARTICULATE_REFERENCE_3" val="K:\Training\Projects\Customer\AIA\Online Courses\Concrete Repair Applications\Course Resources\3_Material Selection- Service Conditions.docx"/>
  <p:tag name="ARTICULATE_REFERENCE_TITLE_3" val="3_Material Selection- Service Conditions"/>
  <p:tag name="ARTICULATE_REFERENCE_ID_3" val="3200bebd-685e-49c8-9080-69f91cbc28fc"/>
  <p:tag name="ARTICULATE_REFERENCE_TYPE_4" val="1"/>
  <p:tag name="ARTICULATE_REFERENCE_4" val="K:\Training\Projects\Customer\AIA\Online Courses\Concrete Repair Applications\Course Resources\4_Material Selection- Owner Requirements.docx"/>
  <p:tag name="ARTICULATE_REFERENCE_TITLE_4" val="4_Material Selection- Owner Requirements"/>
  <p:tag name="ARTICULATE_REFERENCE_ID_4" val="bb6bff8a-62b8-4dec-b692-fa094936f645"/>
  <p:tag name="ARTICULATE_REFERENCE_TYPE_5" val="1"/>
  <p:tag name="ARTICULATE_REFERENCE_5" val="K:\Training\Projects\Customer\AIA\Online Courses\Concrete Repair Applications\Course Resources\5_Material Selection- Application Conditions.docx"/>
  <p:tag name="ARTICULATE_REFERENCE_TITLE_5" val="5_Material Selection- Application Conditions"/>
  <p:tag name="ARTICULATE_REFERENCE_ID_5" val="c00e7261-1910-4144-aa9b-b99a998d350f"/>
  <p:tag name="ARTICULATE_REFERENCE_TYPE_6" val="1"/>
  <p:tag name="ARTICULATE_REFERENCE_6" val="K:\Training\Projects\Customer\AIA\Online Courses\Concrete Repair Applications\Course Resources\6_Crack Repair Materials Table.docx"/>
  <p:tag name="ARTICULATE_REFERENCE_TITLE_6" val="6_Crack Repair Materials Table"/>
  <p:tag name="ARTICULATE_REFERENCE_ID_6" val="80215b38-6d76-4fc9-b13d-ac480fc13ae6"/>
  <p:tag name="ARTICULATE_REFERENCE_TYPE_7" val="1"/>
  <p:tag name="ARTICULATE_REFERENCE_7" val="K:\Training\Projects\Customer\AIA\Online Courses\Concrete Repair Applications\Course Resources\7_Surface Treatments Table.docx"/>
  <p:tag name="ARTICULATE_REFERENCE_TITLE_7" val="7_Surface Treatments Table"/>
  <p:tag name="ARTICULATE_REFERENCE_ID_7" val="0fb8b89e-73c7-40ac-bc88-ff0f8d779599"/>
  <p:tag name="ARTICULATE_META_COURSE_ID" val="4JDFx5Xu8TR_course_id"/>
  <p:tag name="ARTICULATE_META_NAME" val="Casey Coughlin"/>
  <p:tag name="ARTICULATE_META_NAME_SET" val="True"/>
  <p:tag name="TAG_BACKING_FORM_KEY" val="1511024-k:\training\projects\customer\aia\online courses\concrete repair applications\installation concrete repair online 11_9_15.pptx"/>
  <p:tag name="ARTICULATE_USED_PAGE_ORIENTATION" val="1"/>
  <p:tag name="ARTICULATE_USED_PAGE_SIZE" val="1"/>
  <p:tag name="ARTICULATE_REFERENCE_COUNT" val="0"/>
  <p:tag name="ARTICULATE_PLAYER_GLOSSARY_XML" val="&lt;?xml version=&quot;1.0&quot; encoding=&quot;utf-16&quot;?&gt;&lt;glossary xmlns:xsi=&quot;http://www.w3.org/2001/XMLSchema-instance&quot; xmlns:xsd=&quot;http://www.w3.org/2001/XMLSchema&quot;&gt;&lt;terms /&gt;&lt;/glossary&gt;"/>
  <p:tag name="ARTICULATE_PRESENTER_VERSION" val="7"/>
  <p:tag name="ARTICULATE_SLIDE_COUNT" val="150"/>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UDIO_ID" val="257"/>
  <p:tag name="ARTICULATE_TITLE_TAG" val="Concrete Repair: Methods and Materials"/>
  <p:tag name="ARTICULATE_USED_LAYOUT" val="14"/>
  <p:tag name="ARTICULATE_NAV_LEVEL" val="1"/>
  <p:tag name="ARTICULATE_SLIDE_PRESENTER_GUID" val="cf425369-49ee-470f-a744-5efa1df50def"/>
  <p:tag name="ARTICULATE_SLIDE_PAUSE" val="1"/>
  <p:tag name="ARTICULATE_LOCK_SLIDE" val="0"/>
  <p:tag name="ARTICULATE_HIDE_SLIDE" val="0"/>
  <p:tag name="ARTICULATE_PLAYER_CONTROL_PREVIOUS" val="True"/>
  <p:tag name="ARTICULATE_PLAYER_CONTROL_NEXT" val="True"/>
  <p:tag name="ARTICULATE_SLIDE_THUMBNAIL_REFRESH" val="1"/>
</p:tagLst>
</file>

<file path=ppt/tags/tag100.xml><?xml version="1.0" encoding="utf-8"?>
<p:tagLst xmlns:a="http://schemas.openxmlformats.org/drawingml/2006/main" xmlns:r="http://schemas.openxmlformats.org/officeDocument/2006/relationships" xmlns:p="http://schemas.openxmlformats.org/presentationml/2006/main">
  <p:tag name="DUPLICATEID" val="507d1e6c0c694ab8beddde3540c2760d"/>
</p:tagLst>
</file>

<file path=ppt/tags/tag101.xml><?xml version="1.0" encoding="utf-8"?>
<p:tagLst xmlns:a="http://schemas.openxmlformats.org/drawingml/2006/main" xmlns:r="http://schemas.openxmlformats.org/officeDocument/2006/relationships" xmlns:p="http://schemas.openxmlformats.org/presentationml/2006/main">
  <p:tag name="DUPLICATEID" val="5e8c5fcf54a348c5996866bf7219b476"/>
</p:tagLst>
</file>

<file path=ppt/tags/tag102.xml><?xml version="1.0" encoding="utf-8"?>
<p:tagLst xmlns:a="http://schemas.openxmlformats.org/drawingml/2006/main" xmlns:r="http://schemas.openxmlformats.org/officeDocument/2006/relationships" xmlns:p="http://schemas.openxmlformats.org/presentationml/2006/main">
  <p:tag name="DUPLICATEID" val="780e5258304f4704a699b606060dd552"/>
</p:tagLst>
</file>

<file path=ppt/tags/tag103.xml><?xml version="1.0" encoding="utf-8"?>
<p:tagLst xmlns:a="http://schemas.openxmlformats.org/drawingml/2006/main" xmlns:r="http://schemas.openxmlformats.org/officeDocument/2006/relationships" xmlns:p="http://schemas.openxmlformats.org/presentationml/2006/main">
  <p:tag name="DUPLICATEID" val="c4be2cdbcf394dd883b6e98e191e24e4"/>
</p:tagLst>
</file>

<file path=ppt/tags/tag104.xml><?xml version="1.0" encoding="utf-8"?>
<p:tagLst xmlns:a="http://schemas.openxmlformats.org/drawingml/2006/main" xmlns:r="http://schemas.openxmlformats.org/officeDocument/2006/relationships" xmlns:p="http://schemas.openxmlformats.org/presentationml/2006/main">
  <p:tag name="DUPLICATEID" val="9976de7df5f64d2c9279d1afc8aed0aa"/>
</p:tagLst>
</file>

<file path=ppt/tags/tag105.xml><?xml version="1.0" encoding="utf-8"?>
<p:tagLst xmlns:a="http://schemas.openxmlformats.org/drawingml/2006/main" xmlns:r="http://schemas.openxmlformats.org/officeDocument/2006/relationships" xmlns:p="http://schemas.openxmlformats.org/presentationml/2006/main">
  <p:tag name="DUPLICATEID" val="b4141530e31b431db4439696d247abeb"/>
</p:tagLst>
</file>

<file path=ppt/tags/tag106.xml><?xml version="1.0" encoding="utf-8"?>
<p:tagLst xmlns:a="http://schemas.openxmlformats.org/drawingml/2006/main" xmlns:r="http://schemas.openxmlformats.org/officeDocument/2006/relationships" xmlns:p="http://schemas.openxmlformats.org/presentationml/2006/main">
  <p:tag name="DUPLICATEID" val="acf69b1933da472491918f0ce0c3db68"/>
</p:tagLst>
</file>

<file path=ppt/tags/tag107.xml><?xml version="1.0" encoding="utf-8"?>
<p:tagLst xmlns:a="http://schemas.openxmlformats.org/drawingml/2006/main" xmlns:r="http://schemas.openxmlformats.org/officeDocument/2006/relationships" xmlns:p="http://schemas.openxmlformats.org/presentationml/2006/main">
  <p:tag name="DUPLICATEID" val="e9685ec796914db5a776d77f0d07101e"/>
</p:tagLst>
</file>

<file path=ppt/tags/tag108.xml><?xml version="1.0" encoding="utf-8"?>
<p:tagLst xmlns:a="http://schemas.openxmlformats.org/drawingml/2006/main" xmlns:r="http://schemas.openxmlformats.org/officeDocument/2006/relationships" xmlns:p="http://schemas.openxmlformats.org/presentationml/2006/main">
  <p:tag name="DUPLICATEID" val="c48c41a28fee480089b2660033e102ea"/>
</p:tagLst>
</file>

<file path=ppt/tags/tag109.xml><?xml version="1.0" encoding="utf-8"?>
<p:tagLst xmlns:a="http://schemas.openxmlformats.org/drawingml/2006/main" xmlns:r="http://schemas.openxmlformats.org/officeDocument/2006/relationships" xmlns:p="http://schemas.openxmlformats.org/presentationml/2006/main">
  <p:tag name="DUPLICATEID" val="aad2716e8e49413f8d6ccb614aea5f70"/>
</p:tagLst>
</file>

<file path=ppt/tags/tag11.xml><?xml version="1.0" encoding="utf-8"?>
<p:tagLst xmlns:a="http://schemas.openxmlformats.org/drawingml/2006/main" xmlns:r="http://schemas.openxmlformats.org/officeDocument/2006/relationships" xmlns:p="http://schemas.openxmlformats.org/presentationml/2006/main">
  <p:tag name="ARTICULATE_SOURCE_IMAGE" val="C:\Users\bmayer\AppData\Local\Temp\articulate\presenter\imgtemp\w4HJrHxZ_files\slide0001_image001.png"/>
  <p:tag name="ARTICULATE_PUBLISH_MODE" val="2"/>
</p:tagLst>
</file>

<file path=ppt/tags/tag110.xml><?xml version="1.0" encoding="utf-8"?>
<p:tagLst xmlns:a="http://schemas.openxmlformats.org/drawingml/2006/main" xmlns:r="http://schemas.openxmlformats.org/officeDocument/2006/relationships" xmlns:p="http://schemas.openxmlformats.org/presentationml/2006/main">
  <p:tag name="DUPLICATEID" val="63addd9db2f84238aa673033cbd82190"/>
</p:tagLst>
</file>

<file path=ppt/tags/tag111.xml><?xml version="1.0" encoding="utf-8"?>
<p:tagLst xmlns:a="http://schemas.openxmlformats.org/drawingml/2006/main" xmlns:r="http://schemas.openxmlformats.org/officeDocument/2006/relationships" xmlns:p="http://schemas.openxmlformats.org/presentationml/2006/main">
  <p:tag name="DUPLICATEID" val="c46ba767be654daa98246054ac66c4a8"/>
</p:tagLst>
</file>

<file path=ppt/tags/tag112.xml><?xml version="1.0" encoding="utf-8"?>
<p:tagLst xmlns:a="http://schemas.openxmlformats.org/drawingml/2006/main" xmlns:r="http://schemas.openxmlformats.org/officeDocument/2006/relationships" xmlns:p="http://schemas.openxmlformats.org/presentationml/2006/main">
  <p:tag name="DUPLICATEID" val="8801a26a65a2413cb034f779c53a1a37"/>
</p:tagLst>
</file>

<file path=ppt/tags/tag113.xml><?xml version="1.0" encoding="utf-8"?>
<p:tagLst xmlns:a="http://schemas.openxmlformats.org/drawingml/2006/main" xmlns:r="http://schemas.openxmlformats.org/officeDocument/2006/relationships" xmlns:p="http://schemas.openxmlformats.org/presentationml/2006/main">
  <p:tag name="DUPLICATEID" val="caaac1bc17444e89b0eb06532b5bfa15"/>
</p:tagLst>
</file>

<file path=ppt/tags/tag114.xml><?xml version="1.0" encoding="utf-8"?>
<p:tagLst xmlns:a="http://schemas.openxmlformats.org/drawingml/2006/main" xmlns:r="http://schemas.openxmlformats.org/officeDocument/2006/relationships" xmlns:p="http://schemas.openxmlformats.org/presentationml/2006/main">
  <p:tag name="DUPLICATEID" val="7a79ce8cd21c4e50ba27a5e2537afc87"/>
</p:tagLst>
</file>

<file path=ppt/tags/tag115.xml><?xml version="1.0" encoding="utf-8"?>
<p:tagLst xmlns:a="http://schemas.openxmlformats.org/drawingml/2006/main" xmlns:r="http://schemas.openxmlformats.org/officeDocument/2006/relationships" xmlns:p="http://schemas.openxmlformats.org/presentationml/2006/main">
  <p:tag name="DUPLICATEID" val="25f3bf3a998b47ff87cc643041e6a55e"/>
</p:tagLst>
</file>

<file path=ppt/tags/tag116.xml><?xml version="1.0" encoding="utf-8"?>
<p:tagLst xmlns:a="http://schemas.openxmlformats.org/drawingml/2006/main" xmlns:r="http://schemas.openxmlformats.org/officeDocument/2006/relationships" xmlns:p="http://schemas.openxmlformats.org/presentationml/2006/main">
  <p:tag name="DUPLICATEID" val="7c5535068e9848f99333e594329c34e9"/>
</p:tagLst>
</file>

<file path=ppt/tags/tag117.xml><?xml version="1.0" encoding="utf-8"?>
<p:tagLst xmlns:a="http://schemas.openxmlformats.org/drawingml/2006/main" xmlns:r="http://schemas.openxmlformats.org/officeDocument/2006/relationships" xmlns:p="http://schemas.openxmlformats.org/presentationml/2006/main">
  <p:tag name="DUPLICATEID" val="b1c09f10e60a4d20bd7d4486f1bf156c"/>
</p:tagLst>
</file>

<file path=ppt/tags/tag118.xml><?xml version="1.0" encoding="utf-8"?>
<p:tagLst xmlns:a="http://schemas.openxmlformats.org/drawingml/2006/main" xmlns:r="http://schemas.openxmlformats.org/officeDocument/2006/relationships" xmlns:p="http://schemas.openxmlformats.org/presentationml/2006/main">
  <p:tag name="DUPLICATEID" val="939cd9cb33ad45dfb8c235d42c666157"/>
</p:tagLst>
</file>

<file path=ppt/tags/tag119.xml><?xml version="1.0" encoding="utf-8"?>
<p:tagLst xmlns:a="http://schemas.openxmlformats.org/drawingml/2006/main" xmlns:r="http://schemas.openxmlformats.org/officeDocument/2006/relationships" xmlns:p="http://schemas.openxmlformats.org/presentationml/2006/main">
  <p:tag name="DUPLICATEID" val="29d730eff2764252b67e59e2058ef597"/>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0.xml><?xml version="1.0" encoding="utf-8"?>
<p:tagLst xmlns:a="http://schemas.openxmlformats.org/drawingml/2006/main" xmlns:r="http://schemas.openxmlformats.org/officeDocument/2006/relationships" xmlns:p="http://schemas.openxmlformats.org/presentationml/2006/main">
  <p:tag name="DUPLICATEID" val="53a983a2cc3e48f3abe9876e62f5a0c1"/>
</p:tagLst>
</file>

<file path=ppt/tags/tag121.xml><?xml version="1.0" encoding="utf-8"?>
<p:tagLst xmlns:a="http://schemas.openxmlformats.org/drawingml/2006/main" xmlns:r="http://schemas.openxmlformats.org/officeDocument/2006/relationships" xmlns:p="http://schemas.openxmlformats.org/presentationml/2006/main">
  <p:tag name="DUPLICATEID" val="a95ea7a2e9744e259e90f7566b1ad39b"/>
</p:tagLst>
</file>

<file path=ppt/tags/tag122.xml><?xml version="1.0" encoding="utf-8"?>
<p:tagLst xmlns:a="http://schemas.openxmlformats.org/drawingml/2006/main" xmlns:r="http://schemas.openxmlformats.org/officeDocument/2006/relationships" xmlns:p="http://schemas.openxmlformats.org/presentationml/2006/main">
  <p:tag name="DUPLICATEID" val="953d8e3cc71f4d17bb35960eb2de4a82"/>
</p:tagLst>
</file>

<file path=ppt/tags/tag123.xml><?xml version="1.0" encoding="utf-8"?>
<p:tagLst xmlns:a="http://schemas.openxmlformats.org/drawingml/2006/main" xmlns:r="http://schemas.openxmlformats.org/officeDocument/2006/relationships" xmlns:p="http://schemas.openxmlformats.org/presentationml/2006/main">
  <p:tag name="DUPLICATEID" val="d9f4f4e567e34e31ad6d9f233fcff709"/>
</p:tagLst>
</file>

<file path=ppt/tags/tag124.xml><?xml version="1.0" encoding="utf-8"?>
<p:tagLst xmlns:a="http://schemas.openxmlformats.org/drawingml/2006/main" xmlns:r="http://schemas.openxmlformats.org/officeDocument/2006/relationships" xmlns:p="http://schemas.openxmlformats.org/presentationml/2006/main">
  <p:tag name="DUPLICATEID" val="92df1bdc324c498eaed424e14e1a427d"/>
</p:tagLst>
</file>

<file path=ppt/tags/tag125.xml><?xml version="1.0" encoding="utf-8"?>
<p:tagLst xmlns:a="http://schemas.openxmlformats.org/drawingml/2006/main" xmlns:r="http://schemas.openxmlformats.org/officeDocument/2006/relationships" xmlns:p="http://schemas.openxmlformats.org/presentationml/2006/main">
  <p:tag name="DUPLICATEID" val="f30a6004811847c99141322808cfcf09"/>
</p:tagLst>
</file>

<file path=ppt/tags/tag126.xml><?xml version="1.0" encoding="utf-8"?>
<p:tagLst xmlns:a="http://schemas.openxmlformats.org/drawingml/2006/main" xmlns:r="http://schemas.openxmlformats.org/officeDocument/2006/relationships" xmlns:p="http://schemas.openxmlformats.org/presentationml/2006/main">
  <p:tag name="DUPLICATEID" val="aa37c9836fbd4a58ab90a0df6bf2b576"/>
</p:tagLst>
</file>

<file path=ppt/tags/tag127.xml><?xml version="1.0" encoding="utf-8"?>
<p:tagLst xmlns:a="http://schemas.openxmlformats.org/drawingml/2006/main" xmlns:r="http://schemas.openxmlformats.org/officeDocument/2006/relationships" xmlns:p="http://schemas.openxmlformats.org/presentationml/2006/main">
  <p:tag name="DUPLICATEID" val="2e753445f6ec40e987fcfd7e917c0726"/>
</p:tagLst>
</file>

<file path=ppt/tags/tag128.xml><?xml version="1.0" encoding="utf-8"?>
<p:tagLst xmlns:a="http://schemas.openxmlformats.org/drawingml/2006/main" xmlns:r="http://schemas.openxmlformats.org/officeDocument/2006/relationships" xmlns:p="http://schemas.openxmlformats.org/presentationml/2006/main">
  <p:tag name="DUPLICATEID" val="a82b154ffadb4010be4a44fa9f40748f"/>
</p:tagLst>
</file>

<file path=ppt/tags/tag129.xml><?xml version="1.0" encoding="utf-8"?>
<p:tagLst xmlns:a="http://schemas.openxmlformats.org/drawingml/2006/main" xmlns:r="http://schemas.openxmlformats.org/officeDocument/2006/relationships" xmlns:p="http://schemas.openxmlformats.org/presentationml/2006/main">
  <p:tag name="DUPLICATEID" val="ee24dc2760a74556a853d58a0c131c2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0.xml><?xml version="1.0" encoding="utf-8"?>
<p:tagLst xmlns:a="http://schemas.openxmlformats.org/drawingml/2006/main" xmlns:r="http://schemas.openxmlformats.org/officeDocument/2006/relationships" xmlns:p="http://schemas.openxmlformats.org/presentationml/2006/main">
  <p:tag name="DUPLICATEID" val="dc0c40f957df4ee0a247a0f69f1ac7d4"/>
</p:tagLst>
</file>

<file path=ppt/tags/tag131.xml><?xml version="1.0" encoding="utf-8"?>
<p:tagLst xmlns:a="http://schemas.openxmlformats.org/drawingml/2006/main" xmlns:r="http://schemas.openxmlformats.org/officeDocument/2006/relationships" xmlns:p="http://schemas.openxmlformats.org/presentationml/2006/main">
  <p:tag name="DUPLICATEID" val="ffe8b8b4059f4c3da91c0a88eff24648"/>
</p:tagLst>
</file>

<file path=ppt/tags/tag132.xml><?xml version="1.0" encoding="utf-8"?>
<p:tagLst xmlns:a="http://schemas.openxmlformats.org/drawingml/2006/main" xmlns:r="http://schemas.openxmlformats.org/officeDocument/2006/relationships" xmlns:p="http://schemas.openxmlformats.org/presentationml/2006/main">
  <p:tag name="DUPLICATEID" val="7ac257395f854e858a25394ff60d3331"/>
</p:tagLst>
</file>

<file path=ppt/tags/tag133.xml><?xml version="1.0" encoding="utf-8"?>
<p:tagLst xmlns:a="http://schemas.openxmlformats.org/drawingml/2006/main" xmlns:r="http://schemas.openxmlformats.org/officeDocument/2006/relationships" xmlns:p="http://schemas.openxmlformats.org/presentationml/2006/main">
  <p:tag name="DUPLICATEID" val="d8862f3c0b604042b8e750b2b1c39043"/>
</p:tagLst>
</file>

<file path=ppt/tags/tag134.xml><?xml version="1.0" encoding="utf-8"?>
<p:tagLst xmlns:a="http://schemas.openxmlformats.org/drawingml/2006/main" xmlns:r="http://schemas.openxmlformats.org/officeDocument/2006/relationships" xmlns:p="http://schemas.openxmlformats.org/presentationml/2006/main">
  <p:tag name="DUPLICATEID" val="f5770ea160de4e43b5e9e1135f4b551f"/>
</p:tagLst>
</file>

<file path=ppt/tags/tag135.xml><?xml version="1.0" encoding="utf-8"?>
<p:tagLst xmlns:a="http://schemas.openxmlformats.org/drawingml/2006/main" xmlns:r="http://schemas.openxmlformats.org/officeDocument/2006/relationships" xmlns:p="http://schemas.openxmlformats.org/presentationml/2006/main">
  <p:tag name="AUDIO_ID" val="481"/>
  <p:tag name="ARTICULATE_TITLE_TAG" val="Undercut Reinforcing Bar Cont."/>
  <p:tag name="ARTICULATE_USED_LAYOUT" val="2"/>
  <p:tag name="ARTICULATE_NAV_LEVEL" val="3"/>
  <p:tag name="ARTICULATE_SLIDE_PRESENTER_GUID" val="cf425369-49ee-470f-a744-5efa1df50def"/>
  <p:tag name="ARTICULATE_SLIDE_PAUSE" val="1"/>
  <p:tag name="ARTICULATE_LOCK_SLIDE" val="0"/>
  <p:tag name="ARTICULATE_HIDE_SLIDE" val="0"/>
  <p:tag name="ARTICULATE_PLAYER_CONTROL_PREVIOUS" val="True"/>
  <p:tag name="ARTICULATE_PLAYER_CONTROL_NEXT" val="True"/>
  <p:tag name="ARTICULATE_SLIDE_THUMBNAIL_REFRESH" val="1"/>
</p:tagLst>
</file>

<file path=ppt/tags/tag136.xml><?xml version="1.0" encoding="utf-8"?>
<p:tagLst xmlns:a="http://schemas.openxmlformats.org/drawingml/2006/main" xmlns:r="http://schemas.openxmlformats.org/officeDocument/2006/relationships" xmlns:p="http://schemas.openxmlformats.org/presentationml/2006/main">
  <p:tag name="AUDIO_ID" val="482"/>
  <p:tag name="ARTICULATE_TITLE_TAG" val="Prepare the Surface"/>
  <p:tag name="ARTICULATE_USED_LAYOUT" val="2"/>
  <p:tag name="ARTICULATE_NAV_LEVEL" val="2"/>
  <p:tag name="ARTICULATE_SLIDE_PRESENTER_GUID" val="cf425369-49ee-470f-a744-5efa1df50def"/>
  <p:tag name="ARTICULATE_SLIDE_PAUSE" val="1"/>
  <p:tag name="ARTICULATE_LOCK_SLIDE" val="0"/>
  <p:tag name="ARTICULATE_HIDE_SLIDE" val="0"/>
  <p:tag name="ARTICULATE_PLAYER_CONTROL_PREVIOUS" val="True"/>
  <p:tag name="ARTICULATE_PLAYER_CONTROL_NEXT" val="True"/>
  <p:tag name="ARTICULATE_SLIDE_THUMBNAIL_REFRESH" val="1"/>
</p:tagLst>
</file>

<file path=ppt/tags/tag137.xml><?xml version="1.0" encoding="utf-8"?>
<p:tagLst xmlns:a="http://schemas.openxmlformats.org/drawingml/2006/main" xmlns:r="http://schemas.openxmlformats.org/officeDocument/2006/relationships" xmlns:p="http://schemas.openxmlformats.org/presentationml/2006/main">
  <p:tag name="AUDIO_ID" val="364"/>
  <p:tag name="ARTICULATE_TITLE_TAG" val="Concrete Surface Profile Chips"/>
  <p:tag name="ARTICULATE_USED_LAYOUT" val="2"/>
  <p:tag name="ARTICULATE_NAV_LEVEL" val="3"/>
  <p:tag name="ARTICULATE_SLIDE_PRESENTER_GUID" val="cf425369-49ee-470f-a744-5efa1df50def"/>
  <p:tag name="ARTICULATE_SLIDE_PAUSE" val="1"/>
  <p:tag name="ARTICULATE_LOCK_SLIDE" val="0"/>
  <p:tag name="ARTICULATE_HIDE_SLIDE" val="0"/>
  <p:tag name="ARTICULATE_PLAYER_CONTROL_PREVIOUS" val="True"/>
  <p:tag name="ARTICULATE_PLAYER_CONTROL_NEXT" val="True"/>
  <p:tag name="ARTICULATE_SLIDE_THUMBNAIL_REFRESH" val="1"/>
</p:tagLst>
</file>

<file path=ppt/tags/tag138.xml><?xml version="1.0" encoding="utf-8"?>
<p:tagLst xmlns:a="http://schemas.openxmlformats.org/drawingml/2006/main" xmlns:r="http://schemas.openxmlformats.org/officeDocument/2006/relationships" xmlns:p="http://schemas.openxmlformats.org/presentationml/2006/main">
  <p:tag name="AUDIO_ID" val="363"/>
  <p:tag name="ARTICULATE_USED_LAYOUT" val="2"/>
  <p:tag name="ARTICULATE_NAV_LEVEL" val="3"/>
  <p:tag name="ARTICULATE_SLIDE_PRESENTER_GUID" val="cf425369-49ee-470f-a744-5efa1df50def"/>
  <p:tag name="ARTICULATE_SLIDE_PAUSE" val="1"/>
  <p:tag name="ARTICULATE_LOCK_SLIDE" val="0"/>
  <p:tag name="ARTICULATE_HIDE_SLIDE" val="0"/>
  <p:tag name="ARTICULATE_PLAYER_CONTROL_PREVIOUS" val="True"/>
  <p:tag name="ARTICULATE_PLAYER_CONTROL_NEXT" val="True"/>
  <p:tag name="ARTICULATE_SLIDE_THUMBNAIL_REFRESH" val="1"/>
</p:tagLst>
</file>

<file path=ppt/tags/tag139.xml><?xml version="1.0" encoding="utf-8"?>
<p:tagLst xmlns:a="http://schemas.openxmlformats.org/drawingml/2006/main" xmlns:r="http://schemas.openxmlformats.org/officeDocument/2006/relationships" xmlns:p="http://schemas.openxmlformats.org/presentationml/2006/main">
  <p:tag name="DUPLICATEID" val="d5cdb428bacd477397a03febd3b32fdf"/>
</p:tagLst>
</file>

<file path=ppt/tags/tag14.xml><?xml version="1.0" encoding="utf-8"?>
<p:tagLst xmlns:a="http://schemas.openxmlformats.org/drawingml/2006/main" xmlns:r="http://schemas.openxmlformats.org/officeDocument/2006/relationships" xmlns:p="http://schemas.openxmlformats.org/presentationml/2006/main">
  <p:tag name="ARTICULATE_PUBLISH_MODE" val="2"/>
  <p:tag name="ARTICULATE_SOURCE_IMAGE" val="C:\Users\CCOUGH~1\AppData\Local\Temp\articulate\presenter\imgtemp\GQH4Hsfz_files\slide0001_image001.emz"/>
</p:tagLst>
</file>

<file path=ppt/tags/tag140.xml><?xml version="1.0" encoding="utf-8"?>
<p:tagLst xmlns:a="http://schemas.openxmlformats.org/drawingml/2006/main" xmlns:r="http://schemas.openxmlformats.org/officeDocument/2006/relationships" xmlns:p="http://schemas.openxmlformats.org/presentationml/2006/main">
  <p:tag name="DUPLICATEID" val="63e5925f889d47668f9100d8d7229a22"/>
</p:tagLst>
</file>

<file path=ppt/tags/tag141.xml><?xml version="1.0" encoding="utf-8"?>
<p:tagLst xmlns:a="http://schemas.openxmlformats.org/drawingml/2006/main" xmlns:r="http://schemas.openxmlformats.org/officeDocument/2006/relationships" xmlns:p="http://schemas.openxmlformats.org/presentationml/2006/main">
  <p:tag name="DUPLICATEID" val="d80fa517324744d9802c12f9ec2f30e7"/>
</p:tagLst>
</file>

<file path=ppt/tags/tag142.xml><?xml version="1.0" encoding="utf-8"?>
<p:tagLst xmlns:a="http://schemas.openxmlformats.org/drawingml/2006/main" xmlns:r="http://schemas.openxmlformats.org/officeDocument/2006/relationships" xmlns:p="http://schemas.openxmlformats.org/presentationml/2006/main">
  <p:tag name="DUPLICATEID" val="ae95ac16593547599b3548095a5b6b21"/>
</p:tagLst>
</file>

<file path=ppt/tags/tag143.xml><?xml version="1.0" encoding="utf-8"?>
<p:tagLst xmlns:a="http://schemas.openxmlformats.org/drawingml/2006/main" xmlns:r="http://schemas.openxmlformats.org/officeDocument/2006/relationships" xmlns:p="http://schemas.openxmlformats.org/presentationml/2006/main">
  <p:tag name="DUPLICATEID" val="303e4372500349a2a07c786a0fb0ddf0"/>
</p:tagLst>
</file>

<file path=ppt/tags/tag144.xml><?xml version="1.0" encoding="utf-8"?>
<p:tagLst xmlns:a="http://schemas.openxmlformats.org/drawingml/2006/main" xmlns:r="http://schemas.openxmlformats.org/officeDocument/2006/relationships" xmlns:p="http://schemas.openxmlformats.org/presentationml/2006/main">
  <p:tag name="DUPLICATEID" val="19e57654d6594b358e9fa011b57b8871"/>
</p:tagLst>
</file>

<file path=ppt/tags/tag145.xml><?xml version="1.0" encoding="utf-8"?>
<p:tagLst xmlns:a="http://schemas.openxmlformats.org/drawingml/2006/main" xmlns:r="http://schemas.openxmlformats.org/officeDocument/2006/relationships" xmlns:p="http://schemas.openxmlformats.org/presentationml/2006/main">
  <p:tag name="DUPLICATEID" val="50f9422645f24d3abdd49bf89172e91d"/>
</p:tagLst>
</file>

<file path=ppt/tags/tag146.xml><?xml version="1.0" encoding="utf-8"?>
<p:tagLst xmlns:a="http://schemas.openxmlformats.org/drawingml/2006/main" xmlns:r="http://schemas.openxmlformats.org/officeDocument/2006/relationships" xmlns:p="http://schemas.openxmlformats.org/presentationml/2006/main">
  <p:tag name="DUPLICATEID" val="e4773edad5ae400aa38002d6e33aea92"/>
</p:tagLst>
</file>

<file path=ppt/tags/tag147.xml><?xml version="1.0" encoding="utf-8"?>
<p:tagLst xmlns:a="http://schemas.openxmlformats.org/drawingml/2006/main" xmlns:r="http://schemas.openxmlformats.org/officeDocument/2006/relationships" xmlns:p="http://schemas.openxmlformats.org/presentationml/2006/main">
  <p:tag name="DUPLICATEID" val="482cf86efe9040e39fdc31ac935964a4"/>
</p:tagLst>
</file>

<file path=ppt/tags/tag148.xml><?xml version="1.0" encoding="utf-8"?>
<p:tagLst xmlns:a="http://schemas.openxmlformats.org/drawingml/2006/main" xmlns:r="http://schemas.openxmlformats.org/officeDocument/2006/relationships" xmlns:p="http://schemas.openxmlformats.org/presentationml/2006/main">
  <p:tag name="DUPLICATEID" val="a0bd30a41e6a404ea00119225a8670ad"/>
</p:tagLst>
</file>

<file path=ppt/tags/tag149.xml><?xml version="1.0" encoding="utf-8"?>
<p:tagLst xmlns:a="http://schemas.openxmlformats.org/drawingml/2006/main" xmlns:r="http://schemas.openxmlformats.org/officeDocument/2006/relationships" xmlns:p="http://schemas.openxmlformats.org/presentationml/2006/main">
  <p:tag name="DUPLICATEID" val="7a97cc3fb1e5417f9629b7748d34cbab"/>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0.xml><?xml version="1.0" encoding="utf-8"?>
<p:tagLst xmlns:a="http://schemas.openxmlformats.org/drawingml/2006/main" xmlns:r="http://schemas.openxmlformats.org/officeDocument/2006/relationships" xmlns:p="http://schemas.openxmlformats.org/presentationml/2006/main">
  <p:tag name="DUPLICATEID" val="3f83c2bad7db486d89408dc8de2c6445"/>
</p:tagLst>
</file>

<file path=ppt/tags/tag151.xml><?xml version="1.0" encoding="utf-8"?>
<p:tagLst xmlns:a="http://schemas.openxmlformats.org/drawingml/2006/main" xmlns:r="http://schemas.openxmlformats.org/officeDocument/2006/relationships" xmlns:p="http://schemas.openxmlformats.org/presentationml/2006/main">
  <p:tag name="DUPLICATEID" val="741494842308479289170c0e4104b5bb"/>
</p:tagLst>
</file>

<file path=ppt/tags/tag152.xml><?xml version="1.0" encoding="utf-8"?>
<p:tagLst xmlns:a="http://schemas.openxmlformats.org/drawingml/2006/main" xmlns:r="http://schemas.openxmlformats.org/officeDocument/2006/relationships" xmlns:p="http://schemas.openxmlformats.org/presentationml/2006/main">
  <p:tag name="DUPLICATEID" val="bb316e4b5d1d4d1ca0d3749dd63412d6"/>
</p:tagLst>
</file>

<file path=ppt/tags/tag153.xml><?xml version="1.0" encoding="utf-8"?>
<p:tagLst xmlns:a="http://schemas.openxmlformats.org/drawingml/2006/main" xmlns:r="http://schemas.openxmlformats.org/officeDocument/2006/relationships" xmlns:p="http://schemas.openxmlformats.org/presentationml/2006/main">
  <p:tag name="DUPLICATEID" val="08b2d29a0d054e92831d4e58953acc1f"/>
</p:tagLst>
</file>

<file path=ppt/tags/tag154.xml><?xml version="1.0" encoding="utf-8"?>
<p:tagLst xmlns:a="http://schemas.openxmlformats.org/drawingml/2006/main" xmlns:r="http://schemas.openxmlformats.org/officeDocument/2006/relationships" xmlns:p="http://schemas.openxmlformats.org/presentationml/2006/main">
  <p:tag name="DUPLICATEID" val="b4e236c0d02c498ea334936bfa515902"/>
</p:tagLst>
</file>

<file path=ppt/tags/tag155.xml><?xml version="1.0" encoding="utf-8"?>
<p:tagLst xmlns:a="http://schemas.openxmlformats.org/drawingml/2006/main" xmlns:r="http://schemas.openxmlformats.org/officeDocument/2006/relationships" xmlns:p="http://schemas.openxmlformats.org/presentationml/2006/main">
  <p:tag name="DUPLICATEID" val="e92ac4891b7c491ca100004f501c0596"/>
</p:tagLst>
</file>

<file path=ppt/tags/tag156.xml><?xml version="1.0" encoding="utf-8"?>
<p:tagLst xmlns:a="http://schemas.openxmlformats.org/drawingml/2006/main" xmlns:r="http://schemas.openxmlformats.org/officeDocument/2006/relationships" xmlns:p="http://schemas.openxmlformats.org/presentationml/2006/main">
  <p:tag name="DUPLICATEID" val="dfed35e905804dc99fcfa58d62dbe7d9"/>
</p:tagLst>
</file>

<file path=ppt/tags/tag157.xml><?xml version="1.0" encoding="utf-8"?>
<p:tagLst xmlns:a="http://schemas.openxmlformats.org/drawingml/2006/main" xmlns:r="http://schemas.openxmlformats.org/officeDocument/2006/relationships" xmlns:p="http://schemas.openxmlformats.org/presentationml/2006/main">
  <p:tag name="DUPLICATEID" val="c566d56e134546999665a56194fa12f3"/>
</p:tagLst>
</file>

<file path=ppt/tags/tag158.xml><?xml version="1.0" encoding="utf-8"?>
<p:tagLst xmlns:a="http://schemas.openxmlformats.org/drawingml/2006/main" xmlns:r="http://schemas.openxmlformats.org/officeDocument/2006/relationships" xmlns:p="http://schemas.openxmlformats.org/presentationml/2006/main">
  <p:tag name="DUPLICATEID" val="438929a4983e4ab4a63fbda344e1c411"/>
</p:tagLst>
</file>

<file path=ppt/tags/tag159.xml><?xml version="1.0" encoding="utf-8"?>
<p:tagLst xmlns:a="http://schemas.openxmlformats.org/drawingml/2006/main" xmlns:r="http://schemas.openxmlformats.org/officeDocument/2006/relationships" xmlns:p="http://schemas.openxmlformats.org/presentationml/2006/main">
  <p:tag name="DUPLICATEID" val="83bcc00fe9aa46b19f63287b2807059e"/>
</p:tagLst>
</file>

<file path=ppt/tags/tag16.xml><?xml version="1.0" encoding="utf-8"?>
<p:tagLst xmlns:a="http://schemas.openxmlformats.org/drawingml/2006/main" xmlns:r="http://schemas.openxmlformats.org/officeDocument/2006/relationships" xmlns:p="http://schemas.openxmlformats.org/presentationml/2006/main">
  <p:tag name="ARTICULATE_PUBLISH_MODE" val="2"/>
  <p:tag name="ARTICULATE_SOURCE_IMAGE" val="C:\Users\CCOUGH~1\AppData\Local\Temp\articulate\presenter\imgtemp\GQH4Hsfz_files\slide0001_image001.emz"/>
</p:tagLst>
</file>

<file path=ppt/tags/tag160.xml><?xml version="1.0" encoding="utf-8"?>
<p:tagLst xmlns:a="http://schemas.openxmlformats.org/drawingml/2006/main" xmlns:r="http://schemas.openxmlformats.org/officeDocument/2006/relationships" xmlns:p="http://schemas.openxmlformats.org/presentationml/2006/main">
  <p:tag name="DUPLICATEID" val="7ac26893064b447a847c96eaedf64d7a"/>
</p:tagLst>
</file>

<file path=ppt/tags/tag161.xml><?xml version="1.0" encoding="utf-8"?>
<p:tagLst xmlns:a="http://schemas.openxmlformats.org/drawingml/2006/main" xmlns:r="http://schemas.openxmlformats.org/officeDocument/2006/relationships" xmlns:p="http://schemas.openxmlformats.org/presentationml/2006/main">
  <p:tag name="DUPLICATEID" val="6b8609feea344374aa01a9eb6d924266"/>
</p:tagLst>
</file>

<file path=ppt/tags/tag162.xml><?xml version="1.0" encoding="utf-8"?>
<p:tagLst xmlns:a="http://schemas.openxmlformats.org/drawingml/2006/main" xmlns:r="http://schemas.openxmlformats.org/officeDocument/2006/relationships" xmlns:p="http://schemas.openxmlformats.org/presentationml/2006/main">
  <p:tag name="DUPLICATEID" val="036da9454a0349c4863c85209d586cbe"/>
</p:tagLst>
</file>

<file path=ppt/tags/tag163.xml><?xml version="1.0" encoding="utf-8"?>
<p:tagLst xmlns:a="http://schemas.openxmlformats.org/drawingml/2006/main" xmlns:r="http://schemas.openxmlformats.org/officeDocument/2006/relationships" xmlns:p="http://schemas.openxmlformats.org/presentationml/2006/main">
  <p:tag name="DUPLICATEID" val="104184a5f13142a0b7f87da2513629e8"/>
</p:tagLst>
</file>

<file path=ppt/tags/tag164.xml><?xml version="1.0" encoding="utf-8"?>
<p:tagLst xmlns:a="http://schemas.openxmlformats.org/drawingml/2006/main" xmlns:r="http://schemas.openxmlformats.org/officeDocument/2006/relationships" xmlns:p="http://schemas.openxmlformats.org/presentationml/2006/main">
  <p:tag name="DUPLICATEID" val="121e487b577b442693e08b67634dd358"/>
</p:tagLst>
</file>

<file path=ppt/tags/tag165.xml><?xml version="1.0" encoding="utf-8"?>
<p:tagLst xmlns:a="http://schemas.openxmlformats.org/drawingml/2006/main" xmlns:r="http://schemas.openxmlformats.org/officeDocument/2006/relationships" xmlns:p="http://schemas.openxmlformats.org/presentationml/2006/main">
  <p:tag name="DUPLICATEID" val="8094e98daf6345a4b04e7e6b48d09782"/>
</p:tagLst>
</file>

<file path=ppt/tags/tag166.xml><?xml version="1.0" encoding="utf-8"?>
<p:tagLst xmlns:a="http://schemas.openxmlformats.org/drawingml/2006/main" xmlns:r="http://schemas.openxmlformats.org/officeDocument/2006/relationships" xmlns:p="http://schemas.openxmlformats.org/presentationml/2006/main">
  <p:tag name="DUPLICATEID" val="182d141a37d040759d484560c8e30bf4"/>
</p:tagLst>
</file>

<file path=ppt/tags/tag167.xml><?xml version="1.0" encoding="utf-8"?>
<p:tagLst xmlns:a="http://schemas.openxmlformats.org/drawingml/2006/main" xmlns:r="http://schemas.openxmlformats.org/officeDocument/2006/relationships" xmlns:p="http://schemas.openxmlformats.org/presentationml/2006/main">
  <p:tag name="DUPLICATEID" val="369a93a5a12442adb1c61a0a580ea972"/>
</p:tagLst>
</file>

<file path=ppt/tags/tag168.xml><?xml version="1.0" encoding="utf-8"?>
<p:tagLst xmlns:a="http://schemas.openxmlformats.org/drawingml/2006/main" xmlns:r="http://schemas.openxmlformats.org/officeDocument/2006/relationships" xmlns:p="http://schemas.openxmlformats.org/presentationml/2006/main">
  <p:tag name="DUPLICATEID" val="28c71e0f2a08466bb48ad3fab2563d59"/>
</p:tagLst>
</file>

<file path=ppt/tags/tag169.xml><?xml version="1.0" encoding="utf-8"?>
<p:tagLst xmlns:a="http://schemas.openxmlformats.org/drawingml/2006/main" xmlns:r="http://schemas.openxmlformats.org/officeDocument/2006/relationships" xmlns:p="http://schemas.openxmlformats.org/presentationml/2006/main">
  <p:tag name="DUPLICATEID" val="7f347fe15bb74850ae611316b03a9f3d"/>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0.xml><?xml version="1.0" encoding="utf-8"?>
<p:tagLst xmlns:a="http://schemas.openxmlformats.org/drawingml/2006/main" xmlns:r="http://schemas.openxmlformats.org/officeDocument/2006/relationships" xmlns:p="http://schemas.openxmlformats.org/presentationml/2006/main">
  <p:tag name="DUPLICATEID" val="dbc35f74542d451c92d7437eda5b697d"/>
</p:tagLst>
</file>

<file path=ppt/tags/tag171.xml><?xml version="1.0" encoding="utf-8"?>
<p:tagLst xmlns:a="http://schemas.openxmlformats.org/drawingml/2006/main" xmlns:r="http://schemas.openxmlformats.org/officeDocument/2006/relationships" xmlns:p="http://schemas.openxmlformats.org/presentationml/2006/main">
  <p:tag name="DUPLICATEID" val="b902083020684cf2a95f0d6ddb509716"/>
</p:tagLst>
</file>

<file path=ppt/tags/tag172.xml><?xml version="1.0" encoding="utf-8"?>
<p:tagLst xmlns:a="http://schemas.openxmlformats.org/drawingml/2006/main" xmlns:r="http://schemas.openxmlformats.org/officeDocument/2006/relationships" xmlns:p="http://schemas.openxmlformats.org/presentationml/2006/main">
  <p:tag name="DUPLICATEID" val="954a4c56a87641f4a7e22d02d83c748f"/>
</p:tagLst>
</file>

<file path=ppt/tags/tag173.xml><?xml version="1.0" encoding="utf-8"?>
<p:tagLst xmlns:a="http://schemas.openxmlformats.org/drawingml/2006/main" xmlns:r="http://schemas.openxmlformats.org/officeDocument/2006/relationships" xmlns:p="http://schemas.openxmlformats.org/presentationml/2006/main">
  <p:tag name="DUPLICATEID" val="7c4189f020b9440db2fed34e63e11bb3"/>
</p:tagLst>
</file>

<file path=ppt/tags/tag174.xml><?xml version="1.0" encoding="utf-8"?>
<p:tagLst xmlns:a="http://schemas.openxmlformats.org/drawingml/2006/main" xmlns:r="http://schemas.openxmlformats.org/officeDocument/2006/relationships" xmlns:p="http://schemas.openxmlformats.org/presentationml/2006/main">
  <p:tag name="DUPLICATEID" val="8c787c12b0644c7fa2a116cfb052abe1"/>
</p:tagLst>
</file>

<file path=ppt/tags/tag175.xml><?xml version="1.0" encoding="utf-8"?>
<p:tagLst xmlns:a="http://schemas.openxmlformats.org/drawingml/2006/main" xmlns:r="http://schemas.openxmlformats.org/officeDocument/2006/relationships" xmlns:p="http://schemas.openxmlformats.org/presentationml/2006/main">
  <p:tag name="DUPLICATEID" val="af230b29387348449aca0e6a5ecce38d"/>
</p:tagLst>
</file>

<file path=ppt/tags/tag176.xml><?xml version="1.0" encoding="utf-8"?>
<p:tagLst xmlns:a="http://schemas.openxmlformats.org/drawingml/2006/main" xmlns:r="http://schemas.openxmlformats.org/officeDocument/2006/relationships" xmlns:p="http://schemas.openxmlformats.org/presentationml/2006/main">
  <p:tag name="DUPLICATEID" val="422254b94bce4ba08c46e7d90d6dceb7"/>
</p:tagLst>
</file>

<file path=ppt/tags/tag177.xml><?xml version="1.0" encoding="utf-8"?>
<p:tagLst xmlns:a="http://schemas.openxmlformats.org/drawingml/2006/main" xmlns:r="http://schemas.openxmlformats.org/officeDocument/2006/relationships" xmlns:p="http://schemas.openxmlformats.org/presentationml/2006/main">
  <p:tag name="DUPLICATEID" val="8f57d08f27e8456896c89a36ee2c1ab6"/>
</p:tagLst>
</file>

<file path=ppt/tags/tag178.xml><?xml version="1.0" encoding="utf-8"?>
<p:tagLst xmlns:a="http://schemas.openxmlformats.org/drawingml/2006/main" xmlns:r="http://schemas.openxmlformats.org/officeDocument/2006/relationships" xmlns:p="http://schemas.openxmlformats.org/presentationml/2006/main">
  <p:tag name="DUPLICATEID" val="ae98caeb37e647078b4d3cf749d74b6d"/>
</p:tagLst>
</file>

<file path=ppt/tags/tag179.xml><?xml version="1.0" encoding="utf-8"?>
<p:tagLst xmlns:a="http://schemas.openxmlformats.org/drawingml/2006/main" xmlns:r="http://schemas.openxmlformats.org/officeDocument/2006/relationships" xmlns:p="http://schemas.openxmlformats.org/presentationml/2006/main">
  <p:tag name="DUPLICATEID" val="7e90dd4840c04acfa84555d0e9874e12"/>
</p:tagLst>
</file>

<file path=ppt/tags/tag18.xml><?xml version="1.0" encoding="utf-8"?>
<p:tagLst xmlns:a="http://schemas.openxmlformats.org/drawingml/2006/main" xmlns:r="http://schemas.openxmlformats.org/officeDocument/2006/relationships" xmlns:p="http://schemas.openxmlformats.org/presentationml/2006/main">
  <p:tag name="AUDIO_ID" val="256"/>
  <p:tag name="ARTICULATE_USED_LAYOUT" val="2"/>
  <p:tag name="ARTICULATE_NAV_LEVEL" val="2"/>
  <p:tag name="ARTICULATE_SLIDE_PRESENTER_GUID" val="cf425369-49ee-470f-a744-5efa1df50def"/>
  <p:tag name="ARTICULATE_SLIDE_PAUSE" val="1"/>
  <p:tag name="ARTICULATE_LOCK_SLIDE" val="0"/>
  <p:tag name="ARTICULATE_HIDE_SLIDE" val="0"/>
  <p:tag name="ARTICULATE_PLAYER_CONTROL_PREVIOUS" val="True"/>
  <p:tag name="ARTICULATE_PLAYER_CONTROL_NEXT" val="True"/>
  <p:tag name="ARTICULATE_SLIDE_THUMBNAIL_REFRESH" val="1"/>
</p:tagLst>
</file>

<file path=ppt/tags/tag180.xml><?xml version="1.0" encoding="utf-8"?>
<p:tagLst xmlns:a="http://schemas.openxmlformats.org/drawingml/2006/main" xmlns:r="http://schemas.openxmlformats.org/officeDocument/2006/relationships" xmlns:p="http://schemas.openxmlformats.org/presentationml/2006/main">
  <p:tag name="DUPLICATEID" val="b6cb6966f105491b888994f5ff16e92b"/>
</p:tagLst>
</file>

<file path=ppt/tags/tag181.xml><?xml version="1.0" encoding="utf-8"?>
<p:tagLst xmlns:a="http://schemas.openxmlformats.org/drawingml/2006/main" xmlns:r="http://schemas.openxmlformats.org/officeDocument/2006/relationships" xmlns:p="http://schemas.openxmlformats.org/presentationml/2006/main">
  <p:tag name="DUPLICATEID" val="c2b26008252c467e8d7e7b7b15567de3"/>
</p:tagLst>
</file>

<file path=ppt/tags/tag182.xml><?xml version="1.0" encoding="utf-8"?>
<p:tagLst xmlns:a="http://schemas.openxmlformats.org/drawingml/2006/main" xmlns:r="http://schemas.openxmlformats.org/officeDocument/2006/relationships" xmlns:p="http://schemas.openxmlformats.org/presentationml/2006/main">
  <p:tag name="DUPLICATEID" val="80c8c9e36c8045669ac72349fb26a7a5"/>
</p:tagLst>
</file>

<file path=ppt/tags/tag183.xml><?xml version="1.0" encoding="utf-8"?>
<p:tagLst xmlns:a="http://schemas.openxmlformats.org/drawingml/2006/main" xmlns:r="http://schemas.openxmlformats.org/officeDocument/2006/relationships" xmlns:p="http://schemas.openxmlformats.org/presentationml/2006/main">
  <p:tag name="DUPLICATEID" val="06d683cfb0d249a3a3355aafdded0b89"/>
</p:tagLst>
</file>

<file path=ppt/tags/tag184.xml><?xml version="1.0" encoding="utf-8"?>
<p:tagLst xmlns:a="http://schemas.openxmlformats.org/drawingml/2006/main" xmlns:r="http://schemas.openxmlformats.org/officeDocument/2006/relationships" xmlns:p="http://schemas.openxmlformats.org/presentationml/2006/main">
  <p:tag name="DUPLICATEID" val="f170d35eb41e4bfcbdb6305ae66580ea"/>
</p:tagLst>
</file>

<file path=ppt/tags/tag185.xml><?xml version="1.0" encoding="utf-8"?>
<p:tagLst xmlns:a="http://schemas.openxmlformats.org/drawingml/2006/main" xmlns:r="http://schemas.openxmlformats.org/officeDocument/2006/relationships" xmlns:p="http://schemas.openxmlformats.org/presentationml/2006/main">
  <p:tag name="DUPLICATEID" val="3de77dd269744609a8b4c00c50d8f34d"/>
</p:tagLst>
</file>

<file path=ppt/tags/tag186.xml><?xml version="1.0" encoding="utf-8"?>
<p:tagLst xmlns:a="http://schemas.openxmlformats.org/drawingml/2006/main" xmlns:r="http://schemas.openxmlformats.org/officeDocument/2006/relationships" xmlns:p="http://schemas.openxmlformats.org/presentationml/2006/main">
  <p:tag name="DUPLICATEID" val="8584cb04ae724f5ca710ca7e495a796d"/>
</p:tagLst>
</file>

<file path=ppt/tags/tag187.xml><?xml version="1.0" encoding="utf-8"?>
<p:tagLst xmlns:a="http://schemas.openxmlformats.org/drawingml/2006/main" xmlns:r="http://schemas.openxmlformats.org/officeDocument/2006/relationships" xmlns:p="http://schemas.openxmlformats.org/presentationml/2006/main">
  <p:tag name="DUPLICATEID" val="a264270ed483459f8cda3fbe75349e2c"/>
</p:tagLst>
</file>

<file path=ppt/tags/tag188.xml><?xml version="1.0" encoding="utf-8"?>
<p:tagLst xmlns:a="http://schemas.openxmlformats.org/drawingml/2006/main" xmlns:r="http://schemas.openxmlformats.org/officeDocument/2006/relationships" xmlns:p="http://schemas.openxmlformats.org/presentationml/2006/main">
  <p:tag name="DUPLICATEID" val="ceb8c1b0593648429182603b1fa11ff7"/>
</p:tagLst>
</file>

<file path=ppt/tags/tag189.xml><?xml version="1.0" encoding="utf-8"?>
<p:tagLst xmlns:a="http://schemas.openxmlformats.org/drawingml/2006/main" xmlns:r="http://schemas.openxmlformats.org/officeDocument/2006/relationships" xmlns:p="http://schemas.openxmlformats.org/presentationml/2006/main">
  <p:tag name="DUPLICATEID" val="1cddaf6c327746a7ac4bfeaa7199cb25"/>
</p:tagLst>
</file>

<file path=ppt/tags/tag19.xml><?xml version="1.0" encoding="utf-8"?>
<p:tagLst xmlns:a="http://schemas.openxmlformats.org/drawingml/2006/main" xmlns:r="http://schemas.openxmlformats.org/officeDocument/2006/relationships" xmlns:p="http://schemas.openxmlformats.org/presentationml/2006/main">
  <p:tag name="AUDIO_ID" val="258"/>
  <p:tag name="ARTICULATE_USED_LAYOUT" val="2"/>
  <p:tag name="ARTICULATE_NAV_LEVEL" val="2"/>
  <p:tag name="ARTICULATE_SLIDE_PRESENTER_GUID" val="cf425369-49ee-470f-a744-5efa1df50def"/>
  <p:tag name="ARTICULATE_SLIDE_PAUSE" val="1"/>
  <p:tag name="ARTICULATE_LOCK_SLIDE" val="0"/>
  <p:tag name="ARTICULATE_HIDE_SLIDE" val="0"/>
  <p:tag name="ARTICULATE_PLAYER_CONTROL_PREVIOUS" val="True"/>
  <p:tag name="ARTICULATE_PLAYER_CONTROL_NEXT" val="True"/>
  <p:tag name="ARTICULATE_SLIDE_THUMBNAIL_REFRESH" val="1"/>
</p:tagLst>
</file>

<file path=ppt/tags/tag190.xml><?xml version="1.0" encoding="utf-8"?>
<p:tagLst xmlns:a="http://schemas.openxmlformats.org/drawingml/2006/main" xmlns:r="http://schemas.openxmlformats.org/officeDocument/2006/relationships" xmlns:p="http://schemas.openxmlformats.org/presentationml/2006/main">
  <p:tag name="DUPLICATEID" val="92b866ce19a04f2cbf5332f61db887eb"/>
</p:tagLst>
</file>

<file path=ppt/tags/tag191.xml><?xml version="1.0" encoding="utf-8"?>
<p:tagLst xmlns:a="http://schemas.openxmlformats.org/drawingml/2006/main" xmlns:r="http://schemas.openxmlformats.org/officeDocument/2006/relationships" xmlns:p="http://schemas.openxmlformats.org/presentationml/2006/main">
  <p:tag name="DUPLICATEID" val="f41a6d7f37be4e8e8cfaf8797513c7f1"/>
</p:tagLst>
</file>

<file path=ppt/tags/tag192.xml><?xml version="1.0" encoding="utf-8"?>
<p:tagLst xmlns:a="http://schemas.openxmlformats.org/drawingml/2006/main" xmlns:r="http://schemas.openxmlformats.org/officeDocument/2006/relationships" xmlns:p="http://schemas.openxmlformats.org/presentationml/2006/main">
  <p:tag name="DUPLICATEID" val="1342b3e1b5c446a39a901e1fcf8cc080"/>
</p:tagLst>
</file>

<file path=ppt/tags/tag193.xml><?xml version="1.0" encoding="utf-8"?>
<p:tagLst xmlns:a="http://schemas.openxmlformats.org/drawingml/2006/main" xmlns:r="http://schemas.openxmlformats.org/officeDocument/2006/relationships" xmlns:p="http://schemas.openxmlformats.org/presentationml/2006/main">
  <p:tag name="DUPLICATEID" val="534507efbbbb449f98c3b35325476f19"/>
</p:tagLst>
</file>

<file path=ppt/tags/tag194.xml><?xml version="1.0" encoding="utf-8"?>
<p:tagLst xmlns:a="http://schemas.openxmlformats.org/drawingml/2006/main" xmlns:r="http://schemas.openxmlformats.org/officeDocument/2006/relationships" xmlns:p="http://schemas.openxmlformats.org/presentationml/2006/main">
  <p:tag name="DUPLICATEID" val="fc16065bac2c4c5baddb66901ce2a973"/>
</p:tagLst>
</file>

<file path=ppt/tags/tag195.xml><?xml version="1.0" encoding="utf-8"?>
<p:tagLst xmlns:a="http://schemas.openxmlformats.org/drawingml/2006/main" xmlns:r="http://schemas.openxmlformats.org/officeDocument/2006/relationships" xmlns:p="http://schemas.openxmlformats.org/presentationml/2006/main">
  <p:tag name="DUPLICATEID" val="79cd071402e94b25addbc3d925bffe39"/>
</p:tagLst>
</file>

<file path=ppt/tags/tag196.xml><?xml version="1.0" encoding="utf-8"?>
<p:tagLst xmlns:a="http://schemas.openxmlformats.org/drawingml/2006/main" xmlns:r="http://schemas.openxmlformats.org/officeDocument/2006/relationships" xmlns:p="http://schemas.openxmlformats.org/presentationml/2006/main">
  <p:tag name="DUPLICATEID" val="0af77d1b6c24467485d6ed4ccc175868"/>
</p:tagLst>
</file>

<file path=ppt/tags/tag197.xml><?xml version="1.0" encoding="utf-8"?>
<p:tagLst xmlns:a="http://schemas.openxmlformats.org/drawingml/2006/main" xmlns:r="http://schemas.openxmlformats.org/officeDocument/2006/relationships" xmlns:p="http://schemas.openxmlformats.org/presentationml/2006/main">
  <p:tag name="DUPLICATEID" val="89a81d0090ee4d11a6e978036fac4b37"/>
</p:tagLst>
</file>

<file path=ppt/tags/tag198.xml><?xml version="1.0" encoding="utf-8"?>
<p:tagLst xmlns:a="http://schemas.openxmlformats.org/drawingml/2006/main" xmlns:r="http://schemas.openxmlformats.org/officeDocument/2006/relationships" xmlns:p="http://schemas.openxmlformats.org/presentationml/2006/main">
  <p:tag name="DUPLICATEID" val="8636087dca5b470cbd8f959211491f36"/>
</p:tagLst>
</file>

<file path=ppt/tags/tag199.xml><?xml version="1.0" encoding="utf-8"?>
<p:tagLst xmlns:a="http://schemas.openxmlformats.org/drawingml/2006/main" xmlns:r="http://schemas.openxmlformats.org/officeDocument/2006/relationships" xmlns:p="http://schemas.openxmlformats.org/presentationml/2006/main">
  <p:tag name="DUPLICATEID" val="237407e73adb4ee499a3e7facb39c29e"/>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0.xml><?xml version="1.0" encoding="utf-8"?>
<p:tagLst xmlns:a="http://schemas.openxmlformats.org/drawingml/2006/main" xmlns:r="http://schemas.openxmlformats.org/officeDocument/2006/relationships" xmlns:p="http://schemas.openxmlformats.org/presentationml/2006/main">
  <p:tag name="DUPLICATEID" val="2985eda1eb7d478e8533cb1a1cd61cc3"/>
</p:tagLst>
</file>

<file path=ppt/tags/tag201.xml><?xml version="1.0" encoding="utf-8"?>
<p:tagLst xmlns:a="http://schemas.openxmlformats.org/drawingml/2006/main" xmlns:r="http://schemas.openxmlformats.org/officeDocument/2006/relationships" xmlns:p="http://schemas.openxmlformats.org/presentationml/2006/main">
  <p:tag name="DUPLICATEID" val="68d6ec822ea341a7b7a32695c59b583b"/>
</p:tagLst>
</file>

<file path=ppt/tags/tag202.xml><?xml version="1.0" encoding="utf-8"?>
<p:tagLst xmlns:a="http://schemas.openxmlformats.org/drawingml/2006/main" xmlns:r="http://schemas.openxmlformats.org/officeDocument/2006/relationships" xmlns:p="http://schemas.openxmlformats.org/presentationml/2006/main">
  <p:tag name="DUPLICATEID" val="e09c79a39df1424e95cad7ef8e324698"/>
</p:tagLst>
</file>

<file path=ppt/tags/tag203.xml><?xml version="1.0" encoding="utf-8"?>
<p:tagLst xmlns:a="http://schemas.openxmlformats.org/drawingml/2006/main" xmlns:r="http://schemas.openxmlformats.org/officeDocument/2006/relationships" xmlns:p="http://schemas.openxmlformats.org/presentationml/2006/main">
  <p:tag name="DUPLICATEID" val="62796a826e564aeeb566f31115f3e9bf"/>
</p:tagLst>
</file>

<file path=ppt/tags/tag204.xml><?xml version="1.0" encoding="utf-8"?>
<p:tagLst xmlns:a="http://schemas.openxmlformats.org/drawingml/2006/main" xmlns:r="http://schemas.openxmlformats.org/officeDocument/2006/relationships" xmlns:p="http://schemas.openxmlformats.org/presentationml/2006/main">
  <p:tag name="DUPLICATEID" val="0638760c1df148ab94d0b72e888839b1"/>
</p:tagLst>
</file>

<file path=ppt/tags/tag205.xml><?xml version="1.0" encoding="utf-8"?>
<p:tagLst xmlns:a="http://schemas.openxmlformats.org/drawingml/2006/main" xmlns:r="http://schemas.openxmlformats.org/officeDocument/2006/relationships" xmlns:p="http://schemas.openxmlformats.org/presentationml/2006/main">
  <p:tag name="DUPLICATEID" val="abe0c104c42d4fdb90bc383a0ec042cd"/>
</p:tagLst>
</file>

<file path=ppt/tags/tag206.xml><?xml version="1.0" encoding="utf-8"?>
<p:tagLst xmlns:a="http://schemas.openxmlformats.org/drawingml/2006/main" xmlns:r="http://schemas.openxmlformats.org/officeDocument/2006/relationships" xmlns:p="http://schemas.openxmlformats.org/presentationml/2006/main">
  <p:tag name="DUPLICATEID" val="ad305673360c437f96bb904908e794af"/>
</p:tagLst>
</file>

<file path=ppt/tags/tag207.xml><?xml version="1.0" encoding="utf-8"?>
<p:tagLst xmlns:a="http://schemas.openxmlformats.org/drawingml/2006/main" xmlns:r="http://schemas.openxmlformats.org/officeDocument/2006/relationships" xmlns:p="http://schemas.openxmlformats.org/presentationml/2006/main">
  <p:tag name="DUPLICATEID" val="fc6318921cfd498784766714e8018e1a"/>
</p:tagLst>
</file>

<file path=ppt/tags/tag208.xml><?xml version="1.0" encoding="utf-8"?>
<p:tagLst xmlns:a="http://schemas.openxmlformats.org/drawingml/2006/main" xmlns:r="http://schemas.openxmlformats.org/officeDocument/2006/relationships" xmlns:p="http://schemas.openxmlformats.org/presentationml/2006/main">
  <p:tag name="DUPLICATEID" val="ebe7ed2395ce4fe5921f437af090f133"/>
</p:tagLst>
</file>

<file path=ppt/tags/tag209.xml><?xml version="1.0" encoding="utf-8"?>
<p:tagLst xmlns:a="http://schemas.openxmlformats.org/drawingml/2006/main" xmlns:r="http://schemas.openxmlformats.org/officeDocument/2006/relationships" xmlns:p="http://schemas.openxmlformats.org/presentationml/2006/main">
  <p:tag name="DUPLICATEID" val="8ef34cf8482d4ddabc7e0257fc8302bd"/>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0.xml><?xml version="1.0" encoding="utf-8"?>
<p:tagLst xmlns:a="http://schemas.openxmlformats.org/drawingml/2006/main" xmlns:r="http://schemas.openxmlformats.org/officeDocument/2006/relationships" xmlns:p="http://schemas.openxmlformats.org/presentationml/2006/main">
  <p:tag name="DUPLICATEID" val="a26163056231462d9ddd7b0540a6662d"/>
</p:tagLst>
</file>

<file path=ppt/tags/tag211.xml><?xml version="1.0" encoding="utf-8"?>
<p:tagLst xmlns:a="http://schemas.openxmlformats.org/drawingml/2006/main" xmlns:r="http://schemas.openxmlformats.org/officeDocument/2006/relationships" xmlns:p="http://schemas.openxmlformats.org/presentationml/2006/main">
  <p:tag name="DUPLICATEID" val="0fe7e740c57649edb28a1c2d9145eea6"/>
</p:tagLst>
</file>

<file path=ppt/tags/tag212.xml><?xml version="1.0" encoding="utf-8"?>
<p:tagLst xmlns:a="http://schemas.openxmlformats.org/drawingml/2006/main" xmlns:r="http://schemas.openxmlformats.org/officeDocument/2006/relationships" xmlns:p="http://schemas.openxmlformats.org/presentationml/2006/main">
  <p:tag name="AUDIO_ID" val="385"/>
  <p:tag name="ARTICULATE_USED_LAYOUT" val="2"/>
  <p:tag name="ARTICULATE_NAV_LEVEL" val="3"/>
  <p:tag name="ARTICULATE_SLIDE_PRESENTER_GUID" val="cf425369-49ee-470f-a744-5efa1df50def"/>
  <p:tag name="ARTICULATE_SLIDE_PAUSE" val="1"/>
  <p:tag name="ARTICULATE_LOCK_SLIDE" val="0"/>
  <p:tag name="ARTICULATE_HIDE_SLIDE" val="0"/>
  <p:tag name="ARTICULATE_PLAYER_CONTROL_PREVIOUS" val="True"/>
  <p:tag name="ARTICULATE_PLAYER_CONTROL_NEXT" val="True"/>
  <p:tag name="ARTICULATE_SLIDE_THUMBNAIL_REFRESH" val="1"/>
</p:tagLst>
</file>

<file path=ppt/tags/tag213.xml><?xml version="1.0" encoding="utf-8"?>
<p:tagLst xmlns:a="http://schemas.openxmlformats.org/drawingml/2006/main" xmlns:r="http://schemas.openxmlformats.org/officeDocument/2006/relationships" xmlns:p="http://schemas.openxmlformats.org/presentationml/2006/main">
  <p:tag name="AUDIO_ID" val="604"/>
  <p:tag name="ARTICULATE_USED_LAYOUT" val="2"/>
  <p:tag name="ARTICULATE_NAV_LEVEL" val="2"/>
  <p:tag name="ARTICULATE_SLIDE_PRESENTER_GUID" val="cf425369-49ee-470f-a744-5efa1df50def"/>
  <p:tag name="ARTICULATE_SLIDE_PAUSE" val="1"/>
  <p:tag name="ARTICULATE_LOCK_SLIDE" val="0"/>
  <p:tag name="ARTICULATE_HIDE_SLIDE" val="0"/>
  <p:tag name="ARTICULATE_PLAYER_CONTROL_PREVIOUS" val="True"/>
  <p:tag name="ARTICULATE_PLAYER_CONTROL_NEXT" val="True"/>
  <p:tag name="ARTICULATE_SLIDE_THUMBNAIL_REFRESH" val="1"/>
</p:tagLst>
</file>

<file path=ppt/tags/tag214.xml><?xml version="1.0" encoding="utf-8"?>
<p:tagLst xmlns:a="http://schemas.openxmlformats.org/drawingml/2006/main" xmlns:r="http://schemas.openxmlformats.org/officeDocument/2006/relationships" xmlns:p="http://schemas.openxmlformats.org/presentationml/2006/main">
  <p:tag name="DUPLICATEID" val="8fdb7932638b488b855a5a6b98583d64"/>
</p:tagLst>
</file>

<file path=ppt/tags/tag215.xml><?xml version="1.0" encoding="utf-8"?>
<p:tagLst xmlns:a="http://schemas.openxmlformats.org/drawingml/2006/main" xmlns:r="http://schemas.openxmlformats.org/officeDocument/2006/relationships" xmlns:p="http://schemas.openxmlformats.org/presentationml/2006/main">
  <p:tag name="DUPLICATEID" val="a590b287ddc5431094f05b276be0c7f4"/>
</p:tagLst>
</file>

<file path=ppt/tags/tag216.xml><?xml version="1.0" encoding="utf-8"?>
<p:tagLst xmlns:a="http://schemas.openxmlformats.org/drawingml/2006/main" xmlns:r="http://schemas.openxmlformats.org/officeDocument/2006/relationships" xmlns:p="http://schemas.openxmlformats.org/presentationml/2006/main">
  <p:tag name="DUPLICATEID" val="2c4e5b15b8374d5e9ae8d71a52132afe"/>
</p:tagLst>
</file>

<file path=ppt/tags/tag217.xml><?xml version="1.0" encoding="utf-8"?>
<p:tagLst xmlns:a="http://schemas.openxmlformats.org/drawingml/2006/main" xmlns:r="http://schemas.openxmlformats.org/officeDocument/2006/relationships" xmlns:p="http://schemas.openxmlformats.org/presentationml/2006/main">
  <p:tag name="DUPLICATEID" val="12bd6ca70c264bcdbb8f3738f1764585"/>
</p:tagLst>
</file>

<file path=ppt/tags/tag218.xml><?xml version="1.0" encoding="utf-8"?>
<p:tagLst xmlns:a="http://schemas.openxmlformats.org/drawingml/2006/main" xmlns:r="http://schemas.openxmlformats.org/officeDocument/2006/relationships" xmlns:p="http://schemas.openxmlformats.org/presentationml/2006/main">
  <p:tag name="DUPLICATEID" val="dacdb8942fee4ef1b21a40d7abe8b96a"/>
</p:tagLst>
</file>

<file path=ppt/tags/tag219.xml><?xml version="1.0" encoding="utf-8"?>
<p:tagLst xmlns:a="http://schemas.openxmlformats.org/drawingml/2006/main" xmlns:r="http://schemas.openxmlformats.org/officeDocument/2006/relationships" xmlns:p="http://schemas.openxmlformats.org/presentationml/2006/main">
  <p:tag name="DUPLICATEID" val="c617cf12fb6243f18d6613ca8bc193fc"/>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0.xml><?xml version="1.0" encoding="utf-8"?>
<p:tagLst xmlns:a="http://schemas.openxmlformats.org/drawingml/2006/main" xmlns:r="http://schemas.openxmlformats.org/officeDocument/2006/relationships" xmlns:p="http://schemas.openxmlformats.org/presentationml/2006/main">
  <p:tag name="DUPLICATEID" val="c5c52eb55dd646ba88d63599b7007c1d"/>
</p:tagLst>
</file>

<file path=ppt/tags/tag221.xml><?xml version="1.0" encoding="utf-8"?>
<p:tagLst xmlns:a="http://schemas.openxmlformats.org/drawingml/2006/main" xmlns:r="http://schemas.openxmlformats.org/officeDocument/2006/relationships" xmlns:p="http://schemas.openxmlformats.org/presentationml/2006/main">
  <p:tag name="DUPLICATEID" val="17413bde797d4a5c804a0ae5f4989a2e"/>
</p:tagLst>
</file>

<file path=ppt/tags/tag222.xml><?xml version="1.0" encoding="utf-8"?>
<p:tagLst xmlns:a="http://schemas.openxmlformats.org/drawingml/2006/main" xmlns:r="http://schemas.openxmlformats.org/officeDocument/2006/relationships" xmlns:p="http://schemas.openxmlformats.org/presentationml/2006/main">
  <p:tag name="DUPLICATEID" val="f1ef94c24ca64ef0b6fab1b4d0aad08a"/>
</p:tagLst>
</file>

<file path=ppt/tags/tag223.xml><?xml version="1.0" encoding="utf-8"?>
<p:tagLst xmlns:a="http://schemas.openxmlformats.org/drawingml/2006/main" xmlns:r="http://schemas.openxmlformats.org/officeDocument/2006/relationships" xmlns:p="http://schemas.openxmlformats.org/presentationml/2006/main">
  <p:tag name="DUPLICATEID" val="e64eca054a29413abe165ab6578a5c32"/>
</p:tagLst>
</file>

<file path=ppt/tags/tag224.xml><?xml version="1.0" encoding="utf-8"?>
<p:tagLst xmlns:a="http://schemas.openxmlformats.org/drawingml/2006/main" xmlns:r="http://schemas.openxmlformats.org/officeDocument/2006/relationships" xmlns:p="http://schemas.openxmlformats.org/presentationml/2006/main">
  <p:tag name="DUPLICATEID" val="e54b949ef8da4451ae3d43eee36e4321"/>
</p:tagLst>
</file>

<file path=ppt/tags/tag225.xml><?xml version="1.0" encoding="utf-8"?>
<p:tagLst xmlns:a="http://schemas.openxmlformats.org/drawingml/2006/main" xmlns:r="http://schemas.openxmlformats.org/officeDocument/2006/relationships" xmlns:p="http://schemas.openxmlformats.org/presentationml/2006/main">
  <p:tag name="DUPLICATEID" val="3d41aa82b2064c5f9bf73b8368496794"/>
</p:tagLst>
</file>

<file path=ppt/tags/tag226.xml><?xml version="1.0" encoding="utf-8"?>
<p:tagLst xmlns:a="http://schemas.openxmlformats.org/drawingml/2006/main" xmlns:r="http://schemas.openxmlformats.org/officeDocument/2006/relationships" xmlns:p="http://schemas.openxmlformats.org/presentationml/2006/main">
  <p:tag name="DUPLICATEID" val="c6a47d3d952640a9be7e0e655fb27892"/>
</p:tagLst>
</file>

<file path=ppt/tags/tag227.xml><?xml version="1.0" encoding="utf-8"?>
<p:tagLst xmlns:a="http://schemas.openxmlformats.org/drawingml/2006/main" xmlns:r="http://schemas.openxmlformats.org/officeDocument/2006/relationships" xmlns:p="http://schemas.openxmlformats.org/presentationml/2006/main">
  <p:tag name="DUPLICATEID" val="9e795d8dd91a4f59801208803de8f98f"/>
</p:tagLst>
</file>

<file path=ppt/tags/tag228.xml><?xml version="1.0" encoding="utf-8"?>
<p:tagLst xmlns:a="http://schemas.openxmlformats.org/drawingml/2006/main" xmlns:r="http://schemas.openxmlformats.org/officeDocument/2006/relationships" xmlns:p="http://schemas.openxmlformats.org/presentationml/2006/main">
  <p:tag name="DUPLICATEID" val="7b1f84abd834493cbf99ea8c81edd167"/>
</p:tagLst>
</file>

<file path=ppt/tags/tag229.xml><?xml version="1.0" encoding="utf-8"?>
<p:tagLst xmlns:a="http://schemas.openxmlformats.org/drawingml/2006/main" xmlns:r="http://schemas.openxmlformats.org/officeDocument/2006/relationships" xmlns:p="http://schemas.openxmlformats.org/presentationml/2006/main">
  <p:tag name="DUPLICATEID" val="4f10a7210e7d4baf832f7bfe09df5a0a"/>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0.xml><?xml version="1.0" encoding="utf-8"?>
<p:tagLst xmlns:a="http://schemas.openxmlformats.org/drawingml/2006/main" xmlns:r="http://schemas.openxmlformats.org/officeDocument/2006/relationships" xmlns:p="http://schemas.openxmlformats.org/presentationml/2006/main">
  <p:tag name="DUPLICATEID" val="8feba8a2841e4939a83af8319a1e78b7"/>
</p:tagLst>
</file>

<file path=ppt/tags/tag231.xml><?xml version="1.0" encoding="utf-8"?>
<p:tagLst xmlns:a="http://schemas.openxmlformats.org/drawingml/2006/main" xmlns:r="http://schemas.openxmlformats.org/officeDocument/2006/relationships" xmlns:p="http://schemas.openxmlformats.org/presentationml/2006/main">
  <p:tag name="DUPLICATEID" val="6fe5dd04926f44b287ebc75219bfd262"/>
</p:tagLst>
</file>

<file path=ppt/tags/tag232.xml><?xml version="1.0" encoding="utf-8"?>
<p:tagLst xmlns:a="http://schemas.openxmlformats.org/drawingml/2006/main" xmlns:r="http://schemas.openxmlformats.org/officeDocument/2006/relationships" xmlns:p="http://schemas.openxmlformats.org/presentationml/2006/main">
  <p:tag name="DUPLICATEID" val="f304d1b3f93c4e24ac2767aa727bc252"/>
</p:tagLst>
</file>

<file path=ppt/tags/tag233.xml><?xml version="1.0" encoding="utf-8"?>
<p:tagLst xmlns:a="http://schemas.openxmlformats.org/drawingml/2006/main" xmlns:r="http://schemas.openxmlformats.org/officeDocument/2006/relationships" xmlns:p="http://schemas.openxmlformats.org/presentationml/2006/main">
  <p:tag name="DUPLICATEID" val="be73a0f786f243beb7d99bb16e897432"/>
</p:tagLst>
</file>

<file path=ppt/tags/tag234.xml><?xml version="1.0" encoding="utf-8"?>
<p:tagLst xmlns:a="http://schemas.openxmlformats.org/drawingml/2006/main" xmlns:r="http://schemas.openxmlformats.org/officeDocument/2006/relationships" xmlns:p="http://schemas.openxmlformats.org/presentationml/2006/main">
  <p:tag name="DUPLICATEID" val="e40b1d22850e4de19a5c423df768a5ad"/>
</p:tagLst>
</file>

<file path=ppt/tags/tag235.xml><?xml version="1.0" encoding="utf-8"?>
<p:tagLst xmlns:a="http://schemas.openxmlformats.org/drawingml/2006/main" xmlns:r="http://schemas.openxmlformats.org/officeDocument/2006/relationships" xmlns:p="http://schemas.openxmlformats.org/presentationml/2006/main">
  <p:tag name="DUPLICATEID" val="f5a1715c2202461a90df624a131bdf1e"/>
</p:tagLst>
</file>

<file path=ppt/tags/tag236.xml><?xml version="1.0" encoding="utf-8"?>
<p:tagLst xmlns:a="http://schemas.openxmlformats.org/drawingml/2006/main" xmlns:r="http://schemas.openxmlformats.org/officeDocument/2006/relationships" xmlns:p="http://schemas.openxmlformats.org/presentationml/2006/main">
  <p:tag name="DUPLICATEID" val="bcdfc16042bb49fd97da68956090c5d5"/>
</p:tagLst>
</file>

<file path=ppt/tags/tag237.xml><?xml version="1.0" encoding="utf-8"?>
<p:tagLst xmlns:a="http://schemas.openxmlformats.org/drawingml/2006/main" xmlns:r="http://schemas.openxmlformats.org/officeDocument/2006/relationships" xmlns:p="http://schemas.openxmlformats.org/presentationml/2006/main">
  <p:tag name="DUPLICATEID" val="6bf6236dae9f4d9d9536e07da909cc87"/>
</p:tagLst>
</file>

<file path=ppt/tags/tag238.xml><?xml version="1.0" encoding="utf-8"?>
<p:tagLst xmlns:a="http://schemas.openxmlformats.org/drawingml/2006/main" xmlns:r="http://schemas.openxmlformats.org/officeDocument/2006/relationships" xmlns:p="http://schemas.openxmlformats.org/presentationml/2006/main">
  <p:tag name="DUPLICATEID" val="f9e637eb46d3410bb8fb996fcf00a291"/>
</p:tagLst>
</file>

<file path=ppt/tags/tag239.xml><?xml version="1.0" encoding="utf-8"?>
<p:tagLst xmlns:a="http://schemas.openxmlformats.org/drawingml/2006/main" xmlns:r="http://schemas.openxmlformats.org/officeDocument/2006/relationships" xmlns:p="http://schemas.openxmlformats.org/presentationml/2006/main">
  <p:tag name="DUPLICATEID" val="263c0976e6154d03957e899c31f11368"/>
</p:tagLst>
</file>

<file path=ppt/tags/tag24.xml><?xml version="1.0" encoding="utf-8"?>
<p:tagLst xmlns:a="http://schemas.openxmlformats.org/drawingml/2006/main" xmlns:r="http://schemas.openxmlformats.org/officeDocument/2006/relationships" xmlns:p="http://schemas.openxmlformats.org/presentationml/2006/main">
  <p:tag name="AUDIO_ID" val="260"/>
  <p:tag name="ARTICULATE_USED_LAYOUT" val="13"/>
  <p:tag name="ARTICULATE_NAV_LEVEL" val="1"/>
  <p:tag name="ARTICULATE_SLIDE_PRESENTER_GUID" val="cf425369-49ee-470f-a744-5efa1df50def"/>
  <p:tag name="ARTICULATE_SLIDE_PAUSE" val="1"/>
  <p:tag name="ARTICULATE_LOCK_SLIDE" val="0"/>
  <p:tag name="ARTICULATE_HIDE_SLIDE" val="0"/>
  <p:tag name="ARTICULATE_PLAYER_CONTROL_PREVIOUS" val="True"/>
  <p:tag name="ARTICULATE_PLAYER_CONTROL_NEXT" val="True"/>
  <p:tag name="ARTICULATE_SLIDE_THUMBNAIL_REFRESH" val="1"/>
</p:tagLst>
</file>

<file path=ppt/tags/tag240.xml><?xml version="1.0" encoding="utf-8"?>
<p:tagLst xmlns:a="http://schemas.openxmlformats.org/drawingml/2006/main" xmlns:r="http://schemas.openxmlformats.org/officeDocument/2006/relationships" xmlns:p="http://schemas.openxmlformats.org/presentationml/2006/main">
  <p:tag name="DUPLICATEID" val="010429d0bf264edf812680bbb4a521b7"/>
</p:tagLst>
</file>

<file path=ppt/tags/tag241.xml><?xml version="1.0" encoding="utf-8"?>
<p:tagLst xmlns:a="http://schemas.openxmlformats.org/drawingml/2006/main" xmlns:r="http://schemas.openxmlformats.org/officeDocument/2006/relationships" xmlns:p="http://schemas.openxmlformats.org/presentationml/2006/main">
  <p:tag name="DUPLICATEID" val="dd33d451d39f4c3881bde6be458efc4e"/>
</p:tagLst>
</file>

<file path=ppt/tags/tag242.xml><?xml version="1.0" encoding="utf-8"?>
<p:tagLst xmlns:a="http://schemas.openxmlformats.org/drawingml/2006/main" xmlns:r="http://schemas.openxmlformats.org/officeDocument/2006/relationships" xmlns:p="http://schemas.openxmlformats.org/presentationml/2006/main">
  <p:tag name="DUPLICATEID" val="1223db2de2ae4246887595b96019fc49"/>
</p:tagLst>
</file>

<file path=ppt/tags/tag243.xml><?xml version="1.0" encoding="utf-8"?>
<p:tagLst xmlns:a="http://schemas.openxmlformats.org/drawingml/2006/main" xmlns:r="http://schemas.openxmlformats.org/officeDocument/2006/relationships" xmlns:p="http://schemas.openxmlformats.org/presentationml/2006/main">
  <p:tag name="DUPLICATEID" val="463727833f7148f1b0fd9a53f6d36359"/>
</p:tagLst>
</file>

<file path=ppt/tags/tag244.xml><?xml version="1.0" encoding="utf-8"?>
<p:tagLst xmlns:a="http://schemas.openxmlformats.org/drawingml/2006/main" xmlns:r="http://schemas.openxmlformats.org/officeDocument/2006/relationships" xmlns:p="http://schemas.openxmlformats.org/presentationml/2006/main">
  <p:tag name="DUPLICATEID" val="07a4a4319c4e4bf0b763976a22ac2a2d"/>
</p:tagLst>
</file>

<file path=ppt/tags/tag245.xml><?xml version="1.0" encoding="utf-8"?>
<p:tagLst xmlns:a="http://schemas.openxmlformats.org/drawingml/2006/main" xmlns:r="http://schemas.openxmlformats.org/officeDocument/2006/relationships" xmlns:p="http://schemas.openxmlformats.org/presentationml/2006/main">
  <p:tag name="DUPLICATEID" val="2ebc92dc1d0341efb003f73d66661a4a"/>
</p:tagLst>
</file>

<file path=ppt/tags/tag246.xml><?xml version="1.0" encoding="utf-8"?>
<p:tagLst xmlns:a="http://schemas.openxmlformats.org/drawingml/2006/main" xmlns:r="http://schemas.openxmlformats.org/officeDocument/2006/relationships" xmlns:p="http://schemas.openxmlformats.org/presentationml/2006/main">
  <p:tag name="DUPLICATEID" val="78dc8c62a273434c8e4059c743c691cb"/>
</p:tagLst>
</file>

<file path=ppt/tags/tag247.xml><?xml version="1.0" encoding="utf-8"?>
<p:tagLst xmlns:a="http://schemas.openxmlformats.org/drawingml/2006/main" xmlns:r="http://schemas.openxmlformats.org/officeDocument/2006/relationships" xmlns:p="http://schemas.openxmlformats.org/presentationml/2006/main">
  <p:tag name="DUPLICATEID" val="b73b913082a44e1fb2abaa664e125177"/>
</p:tagLst>
</file>

<file path=ppt/tags/tag248.xml><?xml version="1.0" encoding="utf-8"?>
<p:tagLst xmlns:a="http://schemas.openxmlformats.org/drawingml/2006/main" xmlns:r="http://schemas.openxmlformats.org/officeDocument/2006/relationships" xmlns:p="http://schemas.openxmlformats.org/presentationml/2006/main">
  <p:tag name="DUPLICATEID" val="5509360942dd4e599451f7a3a6984ac7"/>
</p:tagLst>
</file>

<file path=ppt/tags/tag249.xml><?xml version="1.0" encoding="utf-8"?>
<p:tagLst xmlns:a="http://schemas.openxmlformats.org/drawingml/2006/main" xmlns:r="http://schemas.openxmlformats.org/officeDocument/2006/relationships" xmlns:p="http://schemas.openxmlformats.org/presentationml/2006/main">
  <p:tag name="DUPLICATEID" val="712e008edfb949ac9f1f12daab22e041"/>
</p:tagLst>
</file>

<file path=ppt/tags/tag25.xml><?xml version="1.0" encoding="utf-8"?>
<p:tagLst xmlns:a="http://schemas.openxmlformats.org/drawingml/2006/main" xmlns:r="http://schemas.openxmlformats.org/officeDocument/2006/relationships" xmlns:p="http://schemas.openxmlformats.org/presentationml/2006/main">
  <p:tag name="ARTICULATE_TITLE_TAG" val="Section Introduction"/>
  <p:tag name="AUDIO_ID" val="575"/>
  <p:tag name="ARTICULATE_USED_LAYOUT" val="2"/>
  <p:tag name="ARTICULATE_NAV_LEVEL" val="2"/>
  <p:tag name="ARTICULATE_SLIDE_PRESENTER_GUID" val="cf425369-49ee-470f-a744-5efa1df50def"/>
  <p:tag name="ARTICULATE_SLIDE_PAUSE" val="1"/>
  <p:tag name="ARTICULATE_LOCK_SLIDE" val="0"/>
  <p:tag name="ARTICULATE_HIDE_SLIDE" val="0"/>
  <p:tag name="ARTICULATE_PLAYER_CONTROL_PREVIOUS" val="True"/>
  <p:tag name="ARTICULATE_PLAYER_CONTROL_NEXT" val="True"/>
  <p:tag name="ARTICULATE_SLIDE_THUMBNAIL_REFRESH" val="1"/>
</p:tagLst>
</file>

<file path=ppt/tags/tag250.xml><?xml version="1.0" encoding="utf-8"?>
<p:tagLst xmlns:a="http://schemas.openxmlformats.org/drawingml/2006/main" xmlns:r="http://schemas.openxmlformats.org/officeDocument/2006/relationships" xmlns:p="http://schemas.openxmlformats.org/presentationml/2006/main">
  <p:tag name="DUPLICATEID" val="2a1faae164864a3e92ae4058a21deec9"/>
</p:tagLst>
</file>

<file path=ppt/tags/tag251.xml><?xml version="1.0" encoding="utf-8"?>
<p:tagLst xmlns:a="http://schemas.openxmlformats.org/drawingml/2006/main" xmlns:r="http://schemas.openxmlformats.org/officeDocument/2006/relationships" xmlns:p="http://schemas.openxmlformats.org/presentationml/2006/main">
  <p:tag name="ARTICULATE_TITLE_TAG" val="Apply Primers Cont."/>
  <p:tag name="AUDIO_ID" val="605"/>
  <p:tag name="ARTICULATE_USED_LAYOUT" val="2"/>
  <p:tag name="ARTICULATE_NAV_LEVEL" val="3"/>
  <p:tag name="ARTICULATE_SLIDE_PRESENTER_GUID" val="cf425369-49ee-470f-a744-5efa1df50def"/>
  <p:tag name="ARTICULATE_SLIDE_PAUSE" val="1"/>
  <p:tag name="ARTICULATE_LOCK_SLIDE" val="0"/>
  <p:tag name="ARTICULATE_HIDE_SLIDE" val="0"/>
  <p:tag name="ARTICULATE_PLAYER_CONTROL_PREVIOUS" val="True"/>
  <p:tag name="ARTICULATE_PLAYER_CONTROL_NEXT" val="True"/>
  <p:tag name="ARTICULATE_SLIDE_THUMBNAIL_REFRESH" val="1"/>
</p:tagLst>
</file>

<file path=ppt/tags/tag252.xml><?xml version="1.0" encoding="utf-8"?>
<p:tagLst xmlns:a="http://schemas.openxmlformats.org/drawingml/2006/main" xmlns:r="http://schemas.openxmlformats.org/officeDocument/2006/relationships" xmlns:p="http://schemas.openxmlformats.org/presentationml/2006/main">
  <p:tag name="AUDIO_ID" val="606"/>
  <p:tag name="ARTICULATE_USED_LAYOUT" val="2"/>
  <p:tag name="ARTICULATE_NAV_LEVEL" val="2"/>
  <p:tag name="ARTICULATE_SLIDE_PRESENTER_GUID" val="cf425369-49ee-470f-a744-5efa1df50def"/>
  <p:tag name="ARTICULATE_SLIDE_PAUSE" val="1"/>
  <p:tag name="ARTICULATE_LOCK_SLIDE" val="0"/>
  <p:tag name="ARTICULATE_HIDE_SLIDE" val="0"/>
  <p:tag name="ARTICULATE_PLAYER_CONTROL_PREVIOUS" val="True"/>
  <p:tag name="ARTICULATE_PLAYER_CONTROL_NEXT" val="True"/>
  <p:tag name="ARTICULATE_SLIDE_THUMBNAIL_REFRESH" val="1"/>
</p:tagLst>
</file>

<file path=ppt/tags/tag253.xml><?xml version="1.0" encoding="utf-8"?>
<p:tagLst xmlns:a="http://schemas.openxmlformats.org/drawingml/2006/main" xmlns:r="http://schemas.openxmlformats.org/officeDocument/2006/relationships" xmlns:p="http://schemas.openxmlformats.org/presentationml/2006/main">
  <p:tag name="AUDIO_ID" val="607"/>
  <p:tag name="ARTICULATE_USED_LAYOUT" val="2"/>
  <p:tag name="ARTICULATE_NAV_LEVEL" val="2"/>
  <p:tag name="ARTICULATE_SLIDE_PRESENTER_GUID" val="cf425369-49ee-470f-a744-5efa1df50def"/>
  <p:tag name="ARTICULATE_SLIDE_PAUSE" val="1"/>
  <p:tag name="ARTICULATE_LOCK_SLIDE" val="0"/>
  <p:tag name="ARTICULATE_HIDE_SLIDE" val="0"/>
  <p:tag name="ARTICULATE_PLAYER_CONTROL_PREVIOUS" val="True"/>
  <p:tag name="ARTICULATE_PLAYER_CONTROL_NEXT" val="True"/>
  <p:tag name="ARTICULATE_SLIDE_THUMBNAIL_REFRESH" val="1"/>
</p:tagLst>
</file>

<file path=ppt/tags/tag254.xml><?xml version="1.0" encoding="utf-8"?>
<p:tagLst xmlns:a="http://schemas.openxmlformats.org/drawingml/2006/main" xmlns:r="http://schemas.openxmlformats.org/officeDocument/2006/relationships" xmlns:p="http://schemas.openxmlformats.org/presentationml/2006/main">
  <p:tag name="DUPLICATEID" val="0d8459c00fee4d87b1c7f00670dbada2"/>
</p:tagLst>
</file>

<file path=ppt/tags/tag255.xml><?xml version="1.0" encoding="utf-8"?>
<p:tagLst xmlns:a="http://schemas.openxmlformats.org/drawingml/2006/main" xmlns:r="http://schemas.openxmlformats.org/officeDocument/2006/relationships" xmlns:p="http://schemas.openxmlformats.org/presentationml/2006/main">
  <p:tag name="DUPLICATEID" val="fbd5e87928cc4a71b777f8b71fb771ad"/>
</p:tagLst>
</file>

<file path=ppt/tags/tag256.xml><?xml version="1.0" encoding="utf-8"?>
<p:tagLst xmlns:a="http://schemas.openxmlformats.org/drawingml/2006/main" xmlns:r="http://schemas.openxmlformats.org/officeDocument/2006/relationships" xmlns:p="http://schemas.openxmlformats.org/presentationml/2006/main">
  <p:tag name="ARTICULATE_TITLE_TAG" val="Apply Bonding Agents Cont."/>
  <p:tag name="AUDIO_ID" val="608"/>
  <p:tag name="ARTICULATE_USED_LAYOUT" val="2"/>
  <p:tag name="ARTICULATE_NAV_LEVEL" val="3"/>
  <p:tag name="ARTICULATE_SLIDE_PRESENTER_GUID" val="cf425369-49ee-470f-a744-5efa1df50def"/>
  <p:tag name="ARTICULATE_SLIDE_PAUSE" val="1"/>
  <p:tag name="ARTICULATE_LOCK_SLIDE" val="0"/>
  <p:tag name="ARTICULATE_HIDE_SLIDE" val="0"/>
  <p:tag name="ARTICULATE_PLAYER_CONTROL_PREVIOUS" val="True"/>
  <p:tag name="ARTICULATE_PLAYER_CONTROL_NEXT" val="True"/>
  <p:tag name="ARTICULATE_SLIDE_THUMBNAIL_REFRESH" val="1"/>
</p:tagLst>
</file>

<file path=ppt/tags/tag257.xml><?xml version="1.0" encoding="utf-8"?>
<p:tagLst xmlns:a="http://schemas.openxmlformats.org/drawingml/2006/main" xmlns:r="http://schemas.openxmlformats.org/officeDocument/2006/relationships" xmlns:p="http://schemas.openxmlformats.org/presentationml/2006/main">
  <p:tag name="ARTICULATE_PUBLISH_MODE" val="2"/>
</p:tagLst>
</file>

<file path=ppt/tags/tag258.xml><?xml version="1.0" encoding="utf-8"?>
<p:tagLst xmlns:a="http://schemas.openxmlformats.org/drawingml/2006/main" xmlns:r="http://schemas.openxmlformats.org/officeDocument/2006/relationships" xmlns:p="http://schemas.openxmlformats.org/presentationml/2006/main">
  <p:tag name="TIMELINE" val="3.1"/>
  <p:tag name="ELAPSEDTIME" val="5.6"/>
  <p:tag name="ARTICULATE_TITLE_TAG" val="Apply Bonding Agents Cont."/>
  <p:tag name="AUDIO_ID" val="609"/>
  <p:tag name="ARTICULATE_USED_LAYOUT" val="2"/>
  <p:tag name="ARTICULATE_NAV_LEVEL" val="3"/>
  <p:tag name="ARTICULATE_SLIDE_PRESENTER_GUID" val="cf425369-49ee-470f-a744-5efa1df50def"/>
  <p:tag name="ARTICULATE_SLIDE_PAUSE" val="1"/>
  <p:tag name="ARTICULATE_LOCK_SLIDE" val="0"/>
  <p:tag name="ARTICULATE_HIDE_SLIDE" val="0"/>
  <p:tag name="ARTICULATE_PLAYER_CONTROL_PREVIOUS" val="True"/>
  <p:tag name="ARTICULATE_PLAYER_CONTROL_NEXT" val="True"/>
  <p:tag name="ARTICULATE_SLIDE_THUMBNAIL_REFRESH" val="1"/>
</p:tagLst>
</file>

<file path=ppt/tags/tag259.xml><?xml version="1.0" encoding="utf-8"?>
<p:tagLst xmlns:a="http://schemas.openxmlformats.org/drawingml/2006/main" xmlns:r="http://schemas.openxmlformats.org/officeDocument/2006/relationships" xmlns:p="http://schemas.openxmlformats.org/presentationml/2006/main">
  <p:tag name="AUDIO_ID" val="386"/>
  <p:tag name="ARTICULATE_USED_LAYOUT" val="2"/>
  <p:tag name="ARTICULATE_NAV_LEVEL" val="2"/>
  <p:tag name="ARTICULATE_SLIDE_PRESENTER_GUID" val="cf425369-49ee-470f-a744-5efa1df50def"/>
  <p:tag name="ARTICULATE_SLIDE_PAUSE" val="1"/>
  <p:tag name="ARTICULATE_LOCK_SLIDE" val="0"/>
  <p:tag name="ARTICULATE_HIDE_SLIDE" val="0"/>
  <p:tag name="ARTICULATE_PLAYER_CONTROL_PREVIOUS" val="True"/>
  <p:tag name="ARTICULATE_PLAYER_CONTROL_NEXT" val="True"/>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UDIO_ID" val="264"/>
  <p:tag name="TIMELINE" val="5.9"/>
  <p:tag name="ELAPSEDTIME" val="6.7"/>
  <p:tag name="ARTICULATE_USED_LAYOUT" val="2"/>
  <p:tag name="ARTICULATE_NAV_LEVEL" val="2"/>
  <p:tag name="ARTICULATE_SLIDE_PRESENTER_GUID" val="cf425369-49ee-470f-a744-5efa1df50def"/>
  <p:tag name="ARTICULATE_SLIDE_PAUSE" val="1"/>
  <p:tag name="ARTICULATE_LOCK_SLIDE" val="0"/>
  <p:tag name="ARTICULATE_HIDE_SLIDE" val="0"/>
  <p:tag name="ARTICULATE_PLAYER_CONTROL_PREVIOUS" val="True"/>
  <p:tag name="ARTICULATE_PLAYER_CONTROL_NEXT" val="True"/>
  <p:tag name="ARTICULATE_SLIDE_THUMBNAIL_REFRESH" val="1"/>
</p:tagLst>
</file>

<file path=ppt/tags/tag26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6.xml><?xml version="1.0" encoding="utf-8"?>
<p:tagLst xmlns:a="http://schemas.openxmlformats.org/drawingml/2006/main" xmlns:r="http://schemas.openxmlformats.org/officeDocument/2006/relationships" xmlns:p="http://schemas.openxmlformats.org/presentationml/2006/main">
  <p:tag name="ARTICULATE_TITLE_TAG" val="Section Review"/>
  <p:tag name="AUDIO_ID" val="672"/>
  <p:tag name="ARTICULATE_USED_LAYOUT" val="2"/>
  <p:tag name="ARTICULATE_NAV_LEVEL" val="2"/>
  <p:tag name="ARTICULATE_SLIDE_PRESENTER_GUID" val="cf425369-49ee-470f-a744-5efa1df50def"/>
  <p:tag name="ARTICULATE_SLIDE_PAUSE" val="1"/>
  <p:tag name="ARTICULATE_LOCK_SLIDE" val="0"/>
  <p:tag name="ARTICULATE_HIDE_SLIDE" val="0"/>
  <p:tag name="ARTICULATE_PLAYER_CONTROL_PREVIOUS" val="True"/>
  <p:tag name="ARTICULATE_PLAYER_CONTROL_NEXT" val="True"/>
  <p:tag name="ARTICULATE_SLIDE_THUMBNAIL_REFRESH" val="1"/>
</p:tagLst>
</file>

<file path=ppt/tags/tag267.xml><?xml version="1.0" encoding="utf-8"?>
<p:tagLst xmlns:a="http://schemas.openxmlformats.org/drawingml/2006/main" xmlns:r="http://schemas.openxmlformats.org/officeDocument/2006/relationships" xmlns:p="http://schemas.openxmlformats.org/presentationml/2006/main">
  <p:tag name="AUDIO_ID" val="263"/>
  <p:tag name="ARTICULATE_USED_LAYOUT" val="13"/>
  <p:tag name="ARTICULATE_NAV_LEVEL" val="1"/>
  <p:tag name="ARTICULATE_SLIDE_PRESENTER_GUID" val="cf425369-49ee-470f-a744-5efa1df50def"/>
  <p:tag name="ARTICULATE_SLIDE_PAUSE" val="1"/>
  <p:tag name="ARTICULATE_LOCK_SLIDE" val="0"/>
  <p:tag name="ARTICULATE_HIDE_SLIDE" val="0"/>
  <p:tag name="ARTICULATE_PLAYER_CONTROL_PREVIOUS" val="True"/>
  <p:tag name="ARTICULATE_PLAYER_CONTROL_NEXT" val="True"/>
  <p:tag name="ARTICULATE_SLIDE_THUMBNAIL_REFRESH" val="1"/>
</p:tagLst>
</file>

<file path=ppt/tags/tag268.xml><?xml version="1.0" encoding="utf-8"?>
<p:tagLst xmlns:a="http://schemas.openxmlformats.org/drawingml/2006/main" xmlns:r="http://schemas.openxmlformats.org/officeDocument/2006/relationships" xmlns:p="http://schemas.openxmlformats.org/presentationml/2006/main">
  <p:tag name="ARTICULATE_TITLE_TAG" val="Section Introduction"/>
  <p:tag name="AUDIO_ID" val="602"/>
  <p:tag name="ARTICULATE_USED_LAYOUT" val="2"/>
  <p:tag name="ARTICULATE_NAV_LEVEL" val="2"/>
  <p:tag name="ARTICULATE_SLIDE_PRESENTER_GUID" val="cf425369-49ee-470f-a744-5efa1df50def"/>
  <p:tag name="ARTICULATE_SLIDE_PAUSE" val="1"/>
  <p:tag name="ARTICULATE_LOCK_SLIDE" val="0"/>
  <p:tag name="ARTICULATE_HIDE_SLIDE" val="0"/>
  <p:tag name="ARTICULATE_PLAYER_CONTROL_PREVIOUS" val="True"/>
  <p:tag name="ARTICULATE_PLAYER_CONTROL_NEXT" val="True"/>
  <p:tag name="ARTICULATE_SLIDE_THUMBNAIL_REFRESH" val="1"/>
</p:tagLst>
</file>

<file path=ppt/tags/tag269.xml><?xml version="1.0" encoding="utf-8"?>
<p:tagLst xmlns:a="http://schemas.openxmlformats.org/drawingml/2006/main" xmlns:r="http://schemas.openxmlformats.org/officeDocument/2006/relationships" xmlns:p="http://schemas.openxmlformats.org/presentationml/2006/main">
  <p:tag name="TIMELINE" val="2.7"/>
  <p:tag name="ELAPSEDTIME" val="5"/>
  <p:tag name="ARTICULATE_TITLE_TAG" val="Execute the Repair"/>
  <p:tag name="AUDIO_ID" val="603"/>
  <p:tag name="ARTICULATE_USED_LAYOUT" val="2"/>
  <p:tag name="ARTICULATE_NAV_LEVEL" val="2"/>
  <p:tag name="ARTICULATE_SLIDE_PRESENTER_GUID" val="cf425369-49ee-470f-a744-5efa1df50def"/>
  <p:tag name="ARTICULATE_SLIDE_PAUSE" val="1"/>
  <p:tag name="ARTICULATE_LOCK_SLIDE" val="0"/>
  <p:tag name="ARTICULATE_HIDE_SLIDE" val="0"/>
  <p:tag name="ARTICULATE_PLAYER_CONTROL_PREVIOUS" val="True"/>
  <p:tag name="ARTICULATE_PLAYER_CONTROL_NEXT" val="True"/>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UDIO_ID" val="259"/>
  <p:tag name="TIMELINE" val="1.0/5.2"/>
  <p:tag name="ELAPSEDTIME" val="6.7"/>
  <p:tag name="ARTICULATE_USED_LAYOUT" val="2"/>
  <p:tag name="ARTICULATE_NAV_LEVEL" val="2"/>
  <p:tag name="ARTICULATE_SLIDE_PRESENTER_GUID" val="cf425369-49ee-470f-a744-5efa1df50def"/>
  <p:tag name="ARTICULATE_SLIDE_PAUSE" val="1"/>
  <p:tag name="ARTICULATE_LOCK_SLIDE" val="0"/>
  <p:tag name="ARTICULATE_HIDE_SLIDE" val="0"/>
  <p:tag name="ARTICULATE_PLAYER_CONTROL_PREVIOUS" val="True"/>
  <p:tag name="ARTICULATE_PLAYER_CONTROL_NEXT" val="True"/>
  <p:tag name="ARTICULATE_SLIDE_THUMBNAIL_REFRESH" val="1"/>
</p:tagLst>
</file>

<file path=ppt/tags/tag270.xml><?xml version="1.0" encoding="utf-8"?>
<p:tagLst xmlns:a="http://schemas.openxmlformats.org/drawingml/2006/main" xmlns:r="http://schemas.openxmlformats.org/officeDocument/2006/relationships" xmlns:p="http://schemas.openxmlformats.org/presentationml/2006/main">
  <p:tag name="ARTICULATE_TITLE_TAG" val="Application Methods for Replacing Delaminated Concrete"/>
  <p:tag name="AUDIO_ID" val="611"/>
  <p:tag name="ARTICULATE_USED_LAYOUT" val="2"/>
  <p:tag name="ARTICULATE_NAV_LEVEL" val="2"/>
  <p:tag name="ARTICULATE_SLIDE_PRESENTER_GUID" val="cf425369-49ee-470f-a744-5efa1df50def"/>
  <p:tag name="ARTICULATE_SLIDE_PAUSE" val="1"/>
  <p:tag name="ARTICULATE_LOCK_SLIDE" val="0"/>
  <p:tag name="ARTICULATE_HIDE_SLIDE" val="0"/>
  <p:tag name="ARTICULATE_PLAYER_CONTROL_PREVIOUS" val="True"/>
  <p:tag name="ARTICULATE_PLAYER_CONTROL_NEXT" val="True"/>
  <p:tag name="ARTICULATE_SLIDE_THUMBNAIL_REFRESH" val="1"/>
</p:tagLst>
</file>

<file path=ppt/tags/tag271.xml><?xml version="1.0" encoding="utf-8"?>
<p:tagLst xmlns:a="http://schemas.openxmlformats.org/drawingml/2006/main" xmlns:r="http://schemas.openxmlformats.org/officeDocument/2006/relationships" xmlns:p="http://schemas.openxmlformats.org/presentationml/2006/main">
  <p:tag name="DUPLICATEID" val="38143a7ec23743c798e60c2bc5a17e29"/>
</p:tagLst>
</file>

<file path=ppt/tags/tag272.xml><?xml version="1.0" encoding="utf-8"?>
<p:tagLst xmlns:a="http://schemas.openxmlformats.org/drawingml/2006/main" xmlns:r="http://schemas.openxmlformats.org/officeDocument/2006/relationships" xmlns:p="http://schemas.openxmlformats.org/presentationml/2006/main">
  <p:tag name="DUPLICATEID" val="2b678822cb954f1fa1258403eb05f4ba"/>
</p:tagLst>
</file>

<file path=ppt/tags/tag273.xml><?xml version="1.0" encoding="utf-8"?>
<p:tagLst xmlns:a="http://schemas.openxmlformats.org/drawingml/2006/main" xmlns:r="http://schemas.openxmlformats.org/officeDocument/2006/relationships" xmlns:p="http://schemas.openxmlformats.org/presentationml/2006/main">
  <p:tag name="AUDIO_ID" val="614"/>
  <p:tag name="ARTICULATE_USED_LAYOUT" val="2"/>
  <p:tag name="ARTICULATE_NAV_LEVEL" val="2"/>
  <p:tag name="ARTICULATE_SLIDE_PRESENTER_GUID" val="cf425369-49ee-470f-a744-5efa1df50def"/>
  <p:tag name="ARTICULATE_SLIDE_PAUSE" val="1"/>
  <p:tag name="ARTICULATE_LOCK_SLIDE" val="0"/>
  <p:tag name="ARTICULATE_HIDE_SLIDE" val="0"/>
  <p:tag name="ARTICULATE_PLAYER_CONTROL_PREVIOUS" val="True"/>
  <p:tag name="ARTICULATE_PLAYER_CONTROL_NEXT" val="True"/>
  <p:tag name="ARTICULATE_SLIDE_THUMBNAIL_REFRESH" val="1"/>
</p:tagLst>
</file>

<file path=ppt/tags/tag274.xml><?xml version="1.0" encoding="utf-8"?>
<p:tagLst xmlns:a="http://schemas.openxmlformats.org/drawingml/2006/main" xmlns:r="http://schemas.openxmlformats.org/officeDocument/2006/relationships" xmlns:p="http://schemas.openxmlformats.org/presentationml/2006/main">
  <p:tag name="DUPLICATEID" val="9a85d57af15441a3b48db92e7c210db0"/>
</p:tagLst>
</file>

<file path=ppt/tags/tag275.xml><?xml version="1.0" encoding="utf-8"?>
<p:tagLst xmlns:a="http://schemas.openxmlformats.org/drawingml/2006/main" xmlns:r="http://schemas.openxmlformats.org/officeDocument/2006/relationships" xmlns:p="http://schemas.openxmlformats.org/presentationml/2006/main">
  <p:tag name="DUPLICATEID" val="07f2d3480c75479292d6bbcdddb1fb4f"/>
</p:tagLst>
</file>

<file path=ppt/tags/tag276.xml><?xml version="1.0" encoding="utf-8"?>
<p:tagLst xmlns:a="http://schemas.openxmlformats.org/drawingml/2006/main" xmlns:r="http://schemas.openxmlformats.org/officeDocument/2006/relationships" xmlns:p="http://schemas.openxmlformats.org/presentationml/2006/main">
  <p:tag name="ARTICULATE_TITLE_TAG" val="Step 1"/>
  <p:tag name="AUDIO_ID" val="615"/>
  <p:tag name="ARTICULATE_USED_LAYOUT" val="2"/>
  <p:tag name="ARTICULATE_NAV_LEVEL" val="3"/>
  <p:tag name="ARTICULATE_SLIDE_PRESENTER_GUID" val="cf425369-49ee-470f-a744-5efa1df50def"/>
  <p:tag name="ARTICULATE_SLIDE_PAUSE" val="1"/>
  <p:tag name="ARTICULATE_LOCK_SLIDE" val="0"/>
  <p:tag name="ARTICULATE_HIDE_SLIDE" val="0"/>
  <p:tag name="ARTICULATE_PLAYER_CONTROL_PREVIOUS" val="True"/>
  <p:tag name="ARTICULATE_PLAYER_CONTROL_NEXT" val="True"/>
  <p:tag name="ARTICULATE_SLIDE_THUMBNAIL_REFRESH" val="1"/>
</p:tagLst>
</file>

<file path=ppt/tags/tag277.xml><?xml version="1.0" encoding="utf-8"?>
<p:tagLst xmlns:a="http://schemas.openxmlformats.org/drawingml/2006/main" xmlns:r="http://schemas.openxmlformats.org/officeDocument/2006/relationships" xmlns:p="http://schemas.openxmlformats.org/presentationml/2006/main">
  <p:tag name="DUPLICATEID" val="9dc839ece5d84ca8a34b1e845d5f9881"/>
</p:tagLst>
</file>

<file path=ppt/tags/tag278.xml><?xml version="1.0" encoding="utf-8"?>
<p:tagLst xmlns:a="http://schemas.openxmlformats.org/drawingml/2006/main" xmlns:r="http://schemas.openxmlformats.org/officeDocument/2006/relationships" xmlns:p="http://schemas.openxmlformats.org/presentationml/2006/main">
  <p:tag name="DUPLICATEID" val="c6e132567ffc43e8b987f7c74e873b40"/>
</p:tagLst>
</file>

<file path=ppt/tags/tag279.xml><?xml version="1.0" encoding="utf-8"?>
<p:tagLst xmlns:a="http://schemas.openxmlformats.org/drawingml/2006/main" xmlns:r="http://schemas.openxmlformats.org/officeDocument/2006/relationships" xmlns:p="http://schemas.openxmlformats.org/presentationml/2006/main">
  <p:tag name="ARTICULATE_TITLE_TAG" val="Step 2"/>
  <p:tag name="AUDIO_ID" val="639"/>
  <p:tag name="ARTICULATE_USED_LAYOUT" val="2"/>
  <p:tag name="ARTICULATE_NAV_LEVEL" val="3"/>
  <p:tag name="ARTICULATE_SLIDE_PRESENTER_GUID" val="cf425369-49ee-470f-a744-5efa1df50def"/>
  <p:tag name="ARTICULATE_SLIDE_PAUSE" val="1"/>
  <p:tag name="ARTICULATE_LOCK_SLIDE" val="0"/>
  <p:tag name="ARTICULATE_HIDE_SLIDE" val="0"/>
  <p:tag name="ARTICULATE_PLAYER_CONTROL_PREVIOUS" val="True"/>
  <p:tag name="ARTICULATE_PLAYER_CONTROL_NEXT" val="True"/>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UDIO_ID" val="261"/>
  <p:tag name="ARTICULATE_TITLE_TAG" val="How Concrete Reacts Under Loading Cont."/>
  <p:tag name="ARTICULATE_USED_LAYOUT" val="2"/>
  <p:tag name="ARTICULATE_NAV_LEVEL" val="2"/>
  <p:tag name="ARTICULATE_SLIDE_PRESENTER_GUID" val="cf425369-49ee-470f-a744-5efa1df50def"/>
  <p:tag name="ARTICULATE_SLIDE_PAUSE" val="1"/>
  <p:tag name="ARTICULATE_LOCK_SLIDE" val="0"/>
  <p:tag name="ARTICULATE_HIDE_SLIDE" val="0"/>
  <p:tag name="ARTICULATE_PLAYER_CONTROL_PREVIOUS" val="True"/>
  <p:tag name="ARTICULATE_PLAYER_CONTROL_NEXT" val="True"/>
  <p:tag name="ARTICULATE_SLIDE_THUMBNAIL_REFRESH" val="1"/>
</p:tagLst>
</file>

<file path=ppt/tags/tag280.xml><?xml version="1.0" encoding="utf-8"?>
<p:tagLst xmlns:a="http://schemas.openxmlformats.org/drawingml/2006/main" xmlns:r="http://schemas.openxmlformats.org/officeDocument/2006/relationships" xmlns:p="http://schemas.openxmlformats.org/presentationml/2006/main">
  <p:tag name="DUPLICATEID" val="fbdeffa98d414b49a3c867f2a4a254af"/>
</p:tagLst>
</file>

<file path=ppt/tags/tag281.xml><?xml version="1.0" encoding="utf-8"?>
<p:tagLst xmlns:a="http://schemas.openxmlformats.org/drawingml/2006/main" xmlns:r="http://schemas.openxmlformats.org/officeDocument/2006/relationships" xmlns:p="http://schemas.openxmlformats.org/presentationml/2006/main">
  <p:tag name="DUPLICATEID" val="af5004c11c4b448ba910c6152a1f4a4a"/>
</p:tagLst>
</file>

<file path=ppt/tags/tag282.xml><?xml version="1.0" encoding="utf-8"?>
<p:tagLst xmlns:a="http://schemas.openxmlformats.org/drawingml/2006/main" xmlns:r="http://schemas.openxmlformats.org/officeDocument/2006/relationships" xmlns:p="http://schemas.openxmlformats.org/presentationml/2006/main">
  <p:tag name="ARTICULATE_TITLE_TAG" val="Step 3"/>
  <p:tag name="AUDIO_ID" val="640"/>
  <p:tag name="ARTICULATE_USED_LAYOUT" val="2"/>
  <p:tag name="ARTICULATE_NAV_LEVEL" val="3"/>
  <p:tag name="ARTICULATE_SLIDE_PRESENTER_GUID" val="cf425369-49ee-470f-a744-5efa1df50def"/>
  <p:tag name="ARTICULATE_SLIDE_PAUSE" val="1"/>
  <p:tag name="ARTICULATE_LOCK_SLIDE" val="0"/>
  <p:tag name="ARTICULATE_HIDE_SLIDE" val="0"/>
  <p:tag name="ARTICULATE_PLAYER_CONTROL_PREVIOUS" val="True"/>
  <p:tag name="ARTICULATE_PLAYER_CONTROL_NEXT" val="True"/>
  <p:tag name="ARTICULATE_SLIDE_THUMBNAIL_REFRESH" val="1"/>
</p:tagLst>
</file>

<file path=ppt/tags/tag283.xml><?xml version="1.0" encoding="utf-8"?>
<p:tagLst xmlns:a="http://schemas.openxmlformats.org/drawingml/2006/main" xmlns:r="http://schemas.openxmlformats.org/officeDocument/2006/relationships" xmlns:p="http://schemas.openxmlformats.org/presentationml/2006/main">
  <p:tag name="DUPLICATEID" val="c7b15a42cf3d4eb0b563d50b005d22d8"/>
</p:tagLst>
</file>

<file path=ppt/tags/tag284.xml><?xml version="1.0" encoding="utf-8"?>
<p:tagLst xmlns:a="http://schemas.openxmlformats.org/drawingml/2006/main" xmlns:r="http://schemas.openxmlformats.org/officeDocument/2006/relationships" xmlns:p="http://schemas.openxmlformats.org/presentationml/2006/main">
  <p:tag name="DUPLICATEID" val="515b4b9ede2948dd8939be3a3d78b064"/>
</p:tagLst>
</file>

<file path=ppt/tags/tag285.xml><?xml version="1.0" encoding="utf-8"?>
<p:tagLst xmlns:a="http://schemas.openxmlformats.org/drawingml/2006/main" xmlns:r="http://schemas.openxmlformats.org/officeDocument/2006/relationships" xmlns:p="http://schemas.openxmlformats.org/presentationml/2006/main">
  <p:tag name="ARTICULATE_TITLE_TAG" val="Advantages and Disadvantages"/>
  <p:tag name="AUDIO_ID" val="617"/>
  <p:tag name="ARTICULATE_USED_LAYOUT" val="2"/>
  <p:tag name="ARTICULATE_NAV_LEVEL" val="3"/>
  <p:tag name="ARTICULATE_SLIDE_PRESENTER_GUID" val="cf425369-49ee-470f-a744-5efa1df50def"/>
  <p:tag name="ARTICULATE_SLIDE_PAUSE" val="1"/>
  <p:tag name="ARTICULATE_LOCK_SLIDE" val="0"/>
  <p:tag name="ARTICULATE_HIDE_SLIDE" val="0"/>
  <p:tag name="ARTICULATE_PLAYER_CONTROL_PREVIOUS" val="True"/>
  <p:tag name="ARTICULATE_PLAYER_CONTROL_NEXT" val="True"/>
  <p:tag name="ARTICULATE_SLIDE_THUMBNAIL_REFRESH" val="1"/>
</p:tagLst>
</file>

<file path=ppt/tags/tag286.xml><?xml version="1.0" encoding="utf-8"?>
<p:tagLst xmlns:a="http://schemas.openxmlformats.org/drawingml/2006/main" xmlns:r="http://schemas.openxmlformats.org/officeDocument/2006/relationships" xmlns:p="http://schemas.openxmlformats.org/presentationml/2006/main">
  <p:tag name="DUPLICATEID" val="f9b0d0f994f046e8b702cf086c6b802c"/>
</p:tagLst>
</file>

<file path=ppt/tags/tag287.xml><?xml version="1.0" encoding="utf-8"?>
<p:tagLst xmlns:a="http://schemas.openxmlformats.org/drawingml/2006/main" xmlns:r="http://schemas.openxmlformats.org/officeDocument/2006/relationships" xmlns:p="http://schemas.openxmlformats.org/presentationml/2006/main">
  <p:tag name="DUPLICATEID" val="e15f8f51af0147bdbbf9bf1a62d36d95"/>
</p:tagLst>
</file>

<file path=ppt/tags/tag288.xml><?xml version="1.0" encoding="utf-8"?>
<p:tagLst xmlns:a="http://schemas.openxmlformats.org/drawingml/2006/main" xmlns:r="http://schemas.openxmlformats.org/officeDocument/2006/relationships" xmlns:p="http://schemas.openxmlformats.org/presentationml/2006/main">
  <p:tag name="AUDIO_ID" val="618"/>
  <p:tag name="ARTICULATE_USED_LAYOUT" val="2"/>
  <p:tag name="ARTICULATE_NAV_LEVEL" val="2"/>
  <p:tag name="ARTICULATE_SLIDE_PRESENTER_GUID" val="cf425369-49ee-470f-a744-5efa1df50def"/>
  <p:tag name="ARTICULATE_SLIDE_PAUSE" val="1"/>
  <p:tag name="ARTICULATE_LOCK_SLIDE" val="0"/>
  <p:tag name="ARTICULATE_HIDE_SLIDE" val="0"/>
  <p:tag name="ARTICULATE_PLAYER_CONTROL_PREVIOUS" val="True"/>
  <p:tag name="ARTICULATE_PLAYER_CONTROL_NEXT" val="True"/>
  <p:tag name="ARTICULATE_SLIDE_THUMBNAIL_REFRESH" val="1"/>
</p:tagLst>
</file>

<file path=ppt/tags/tag289.xml><?xml version="1.0" encoding="utf-8"?>
<p:tagLst xmlns:a="http://schemas.openxmlformats.org/drawingml/2006/main" xmlns:r="http://schemas.openxmlformats.org/officeDocument/2006/relationships" xmlns:p="http://schemas.openxmlformats.org/presentationml/2006/main">
  <p:tag name="DUPLICATEID" val="d84f2a21d7104d23be10b84bf2e22c6a"/>
</p:tagLst>
</file>

<file path=ppt/tags/tag29.xml><?xml version="1.0" encoding="utf-8"?>
<p:tagLst xmlns:a="http://schemas.openxmlformats.org/drawingml/2006/main" xmlns:r="http://schemas.openxmlformats.org/officeDocument/2006/relationships" xmlns:p="http://schemas.openxmlformats.org/presentationml/2006/main">
  <p:tag name="AUDIO_ID" val="376"/>
  <p:tag name="TIMELINE" val="0.9/2.5/4.6/5.9"/>
  <p:tag name="ELAPSEDTIME" val="9.4"/>
  <p:tag name="ARTICULATE_USED_LAYOUT" val="2"/>
  <p:tag name="ARTICULATE_NAV_LEVEL" val="2"/>
  <p:tag name="ARTICULATE_SLIDE_PRESENTER_GUID" val="cf425369-49ee-470f-a744-5efa1df50def"/>
  <p:tag name="ARTICULATE_SLIDE_PAUSE" val="1"/>
  <p:tag name="ARTICULATE_LOCK_SLIDE" val="0"/>
  <p:tag name="ARTICULATE_HIDE_SLIDE" val="0"/>
  <p:tag name="ARTICULATE_PLAYER_CONTROL_PREVIOUS" val="True"/>
  <p:tag name="ARTICULATE_PLAYER_CONTROL_NEXT" val="True"/>
  <p:tag name="ARTICULATE_SLIDE_THUMBNAIL_REFRESH" val="1"/>
</p:tagLst>
</file>

<file path=ppt/tags/tag290.xml><?xml version="1.0" encoding="utf-8"?>
<p:tagLst xmlns:a="http://schemas.openxmlformats.org/drawingml/2006/main" xmlns:r="http://schemas.openxmlformats.org/officeDocument/2006/relationships" xmlns:p="http://schemas.openxmlformats.org/presentationml/2006/main">
  <p:tag name="DUPLICATEID" val="ebc61679d4de46a1adb5a9a8c794306a"/>
</p:tagLst>
</file>

<file path=ppt/tags/tag291.xml><?xml version="1.0" encoding="utf-8"?>
<p:tagLst xmlns:a="http://schemas.openxmlformats.org/drawingml/2006/main" xmlns:r="http://schemas.openxmlformats.org/officeDocument/2006/relationships" xmlns:p="http://schemas.openxmlformats.org/presentationml/2006/main">
  <p:tag name="ARTICULATE_TITLE_TAG" val="Step 1"/>
  <p:tag name="AUDIO_ID" val="641"/>
  <p:tag name="ARTICULATE_USED_LAYOUT" val="2"/>
  <p:tag name="ARTICULATE_NAV_LEVEL" val="3"/>
  <p:tag name="ARTICULATE_SLIDE_PRESENTER_GUID" val="cf425369-49ee-470f-a744-5efa1df50def"/>
  <p:tag name="ARTICULATE_SLIDE_PAUSE" val="1"/>
  <p:tag name="ARTICULATE_LOCK_SLIDE" val="0"/>
  <p:tag name="ARTICULATE_HIDE_SLIDE" val="0"/>
  <p:tag name="ARTICULATE_PLAYER_CONTROL_PREVIOUS" val="True"/>
  <p:tag name="ARTICULATE_PLAYER_CONTROL_NEXT" val="True"/>
  <p:tag name="ARTICULATE_SLIDE_THUMBNAIL_REFRESH" val="1"/>
</p:tagLst>
</file>

<file path=ppt/tags/tag292.xml><?xml version="1.0" encoding="utf-8"?>
<p:tagLst xmlns:a="http://schemas.openxmlformats.org/drawingml/2006/main" xmlns:r="http://schemas.openxmlformats.org/officeDocument/2006/relationships" xmlns:p="http://schemas.openxmlformats.org/presentationml/2006/main">
  <p:tag name="DUPLICATEID" val="174790e9f8a1430ab227142ed3245a29"/>
</p:tagLst>
</file>

<file path=ppt/tags/tag293.xml><?xml version="1.0" encoding="utf-8"?>
<p:tagLst xmlns:a="http://schemas.openxmlformats.org/drawingml/2006/main" xmlns:r="http://schemas.openxmlformats.org/officeDocument/2006/relationships" xmlns:p="http://schemas.openxmlformats.org/presentationml/2006/main">
  <p:tag name="DUPLICATEID" val="1252e6759ddc409aac2a70709360008e"/>
</p:tagLst>
</file>

<file path=ppt/tags/tag294.xml><?xml version="1.0" encoding="utf-8"?>
<p:tagLst xmlns:a="http://schemas.openxmlformats.org/drawingml/2006/main" xmlns:r="http://schemas.openxmlformats.org/officeDocument/2006/relationships" xmlns:p="http://schemas.openxmlformats.org/presentationml/2006/main">
  <p:tag name="ARTICULATE_TITLE_TAG" val="Step 2"/>
  <p:tag name="AUDIO_ID" val="642"/>
  <p:tag name="ARTICULATE_USED_LAYOUT" val="2"/>
  <p:tag name="ARTICULATE_NAV_LEVEL" val="3"/>
  <p:tag name="ARTICULATE_SLIDE_PRESENTER_GUID" val="cf425369-49ee-470f-a744-5efa1df50def"/>
  <p:tag name="ARTICULATE_SLIDE_PAUSE" val="1"/>
  <p:tag name="ARTICULATE_LOCK_SLIDE" val="0"/>
  <p:tag name="ARTICULATE_HIDE_SLIDE" val="0"/>
  <p:tag name="ARTICULATE_PLAYER_CONTROL_PREVIOUS" val="True"/>
  <p:tag name="ARTICULATE_PLAYER_CONTROL_NEXT" val="True"/>
  <p:tag name="ARTICULATE_SLIDE_THUMBNAIL_REFRESH" val="1"/>
</p:tagLst>
</file>

<file path=ppt/tags/tag295.xml><?xml version="1.0" encoding="utf-8"?>
<p:tagLst xmlns:a="http://schemas.openxmlformats.org/drawingml/2006/main" xmlns:r="http://schemas.openxmlformats.org/officeDocument/2006/relationships" xmlns:p="http://schemas.openxmlformats.org/presentationml/2006/main">
  <p:tag name="DUPLICATEID" val="6fd6166cd31e46a38c72e02cf64a7a3c"/>
</p:tagLst>
</file>

<file path=ppt/tags/tag296.xml><?xml version="1.0" encoding="utf-8"?>
<p:tagLst xmlns:a="http://schemas.openxmlformats.org/drawingml/2006/main" xmlns:r="http://schemas.openxmlformats.org/officeDocument/2006/relationships" xmlns:p="http://schemas.openxmlformats.org/presentationml/2006/main">
  <p:tag name="DUPLICATEID" val="5549f7aec0eb44c58ff2e5b45e689134"/>
</p:tagLst>
</file>

<file path=ppt/tags/tag297.xml><?xml version="1.0" encoding="utf-8"?>
<p:tagLst xmlns:a="http://schemas.openxmlformats.org/drawingml/2006/main" xmlns:r="http://schemas.openxmlformats.org/officeDocument/2006/relationships" xmlns:p="http://schemas.openxmlformats.org/presentationml/2006/main">
  <p:tag name="ARTICULATE_TITLE_TAG" val="Step 3"/>
  <p:tag name="AUDIO_ID" val="643"/>
  <p:tag name="ARTICULATE_USED_LAYOUT" val="2"/>
  <p:tag name="ARTICULATE_NAV_LEVEL" val="3"/>
  <p:tag name="ARTICULATE_SLIDE_PRESENTER_GUID" val="cf425369-49ee-470f-a744-5efa1df50def"/>
  <p:tag name="ARTICULATE_SLIDE_PAUSE" val="1"/>
  <p:tag name="ARTICULATE_LOCK_SLIDE" val="0"/>
  <p:tag name="ARTICULATE_HIDE_SLIDE" val="0"/>
  <p:tag name="ARTICULATE_PLAYER_CONTROL_PREVIOUS" val="True"/>
  <p:tag name="ARTICULATE_PLAYER_CONTROL_NEXT" val="True"/>
  <p:tag name="ARTICULATE_SLIDE_THUMBNAIL_REFRESH" val="1"/>
</p:tagLst>
</file>

<file path=ppt/tags/tag298.xml><?xml version="1.0" encoding="utf-8"?>
<p:tagLst xmlns:a="http://schemas.openxmlformats.org/drawingml/2006/main" xmlns:r="http://schemas.openxmlformats.org/officeDocument/2006/relationships" xmlns:p="http://schemas.openxmlformats.org/presentationml/2006/main">
  <p:tag name="DUPLICATEID" val="e414a328ce1142df84479a9c84a7af40"/>
</p:tagLst>
</file>

<file path=ppt/tags/tag299.xml><?xml version="1.0" encoding="utf-8"?>
<p:tagLst xmlns:a="http://schemas.openxmlformats.org/drawingml/2006/main" xmlns:r="http://schemas.openxmlformats.org/officeDocument/2006/relationships" xmlns:p="http://schemas.openxmlformats.org/presentationml/2006/main">
  <p:tag name="DUPLICATEID" val="16afb137cc424dbeab191f2dd85f42b4"/>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BULLET_1" val="8226"/>
  <p:tag name="MARGIN_1" val="0"/>
  <p:tag name="MARGIN_2" val="36"/>
  <p:tag name="MARGIN_3" val="72"/>
  <p:tag name="MARGIN_4" val="108"/>
  <p:tag name="MARGIN_5" val="144"/>
  <p:tag name="FONT_SIZE" val="12"/>
</p:tagLst>
</file>

<file path=ppt/tags/tag300.xml><?xml version="1.0" encoding="utf-8"?>
<p:tagLst xmlns:a="http://schemas.openxmlformats.org/drawingml/2006/main" xmlns:r="http://schemas.openxmlformats.org/officeDocument/2006/relationships" xmlns:p="http://schemas.openxmlformats.org/presentationml/2006/main">
  <p:tag name="ARTICULATE_TITLE_TAG" val="Step 4"/>
  <p:tag name="AUDIO_ID" val="644"/>
  <p:tag name="ARTICULATE_USED_LAYOUT" val="2"/>
  <p:tag name="ARTICULATE_NAV_LEVEL" val="3"/>
  <p:tag name="ARTICULATE_SLIDE_PRESENTER_GUID" val="cf425369-49ee-470f-a744-5efa1df50def"/>
  <p:tag name="ARTICULATE_SLIDE_PAUSE" val="1"/>
  <p:tag name="ARTICULATE_LOCK_SLIDE" val="0"/>
  <p:tag name="ARTICULATE_HIDE_SLIDE" val="0"/>
  <p:tag name="ARTICULATE_PLAYER_CONTROL_PREVIOUS" val="True"/>
  <p:tag name="ARTICULATE_PLAYER_CONTROL_NEXT" val="True"/>
  <p:tag name="ARTICULATE_SLIDE_THUMBNAIL_REFRESH" val="1"/>
</p:tagLst>
</file>

<file path=ppt/tags/tag301.xml><?xml version="1.0" encoding="utf-8"?>
<p:tagLst xmlns:a="http://schemas.openxmlformats.org/drawingml/2006/main" xmlns:r="http://schemas.openxmlformats.org/officeDocument/2006/relationships" xmlns:p="http://schemas.openxmlformats.org/presentationml/2006/main">
  <p:tag name="DUPLICATEID" val="24484899c42f44369a75e64f771b59ba"/>
</p:tagLst>
</file>

<file path=ppt/tags/tag302.xml><?xml version="1.0" encoding="utf-8"?>
<p:tagLst xmlns:a="http://schemas.openxmlformats.org/drawingml/2006/main" xmlns:r="http://schemas.openxmlformats.org/officeDocument/2006/relationships" xmlns:p="http://schemas.openxmlformats.org/presentationml/2006/main">
  <p:tag name="DUPLICATEID" val="0f47839805564a4d82088d2450dc63f0"/>
</p:tagLst>
</file>

<file path=ppt/tags/tag303.xml><?xml version="1.0" encoding="utf-8"?>
<p:tagLst xmlns:a="http://schemas.openxmlformats.org/drawingml/2006/main" xmlns:r="http://schemas.openxmlformats.org/officeDocument/2006/relationships" xmlns:p="http://schemas.openxmlformats.org/presentationml/2006/main">
  <p:tag name="ARTICULATE_TITLE_TAG" val="Advantages and Disadvantages"/>
  <p:tag name="AUDIO_ID" val="620"/>
  <p:tag name="ARTICULATE_USED_LAYOUT" val="2"/>
  <p:tag name="ARTICULATE_NAV_LEVEL" val="3"/>
  <p:tag name="ARTICULATE_SLIDE_PRESENTER_GUID" val="cf425369-49ee-470f-a744-5efa1df50def"/>
  <p:tag name="ARTICULATE_SLIDE_PAUSE" val="1"/>
  <p:tag name="ARTICULATE_LOCK_SLIDE" val="0"/>
  <p:tag name="ARTICULATE_HIDE_SLIDE" val="0"/>
  <p:tag name="ARTICULATE_PLAYER_CONTROL_PREVIOUS" val="True"/>
  <p:tag name="ARTICULATE_PLAYER_CONTROL_NEXT" val="True"/>
  <p:tag name="ARTICULATE_SLIDE_THUMBNAIL_REFRESH" val="1"/>
</p:tagLst>
</file>

<file path=ppt/tags/tag304.xml><?xml version="1.0" encoding="utf-8"?>
<p:tagLst xmlns:a="http://schemas.openxmlformats.org/drawingml/2006/main" xmlns:r="http://schemas.openxmlformats.org/officeDocument/2006/relationships" xmlns:p="http://schemas.openxmlformats.org/presentationml/2006/main">
  <p:tag name="DUPLICATEID" val="1190cc72d0224529ab1c80f2a8c3d546"/>
</p:tagLst>
</file>

<file path=ppt/tags/tag305.xml><?xml version="1.0" encoding="utf-8"?>
<p:tagLst xmlns:a="http://schemas.openxmlformats.org/drawingml/2006/main" xmlns:r="http://schemas.openxmlformats.org/officeDocument/2006/relationships" xmlns:p="http://schemas.openxmlformats.org/presentationml/2006/main">
  <p:tag name="DUPLICATEID" val="a0d8843cd3654f078e2c1c97c574f08b"/>
</p:tagLst>
</file>

<file path=ppt/tags/tag306.xml><?xml version="1.0" encoding="utf-8"?>
<p:tagLst xmlns:a="http://schemas.openxmlformats.org/drawingml/2006/main" xmlns:r="http://schemas.openxmlformats.org/officeDocument/2006/relationships" xmlns:p="http://schemas.openxmlformats.org/presentationml/2006/main">
  <p:tag name="AUDIO_ID" val="621"/>
  <p:tag name="ARTICULATE_USED_LAYOUT" val="2"/>
  <p:tag name="ARTICULATE_NAV_LEVEL" val="2"/>
  <p:tag name="ARTICULATE_SLIDE_PRESENTER_GUID" val="cf425369-49ee-470f-a744-5efa1df50def"/>
  <p:tag name="ARTICULATE_SLIDE_PAUSE" val="1"/>
  <p:tag name="ARTICULATE_LOCK_SLIDE" val="0"/>
  <p:tag name="ARTICULATE_HIDE_SLIDE" val="0"/>
  <p:tag name="ARTICULATE_PLAYER_CONTROL_PREVIOUS" val="True"/>
  <p:tag name="ARTICULATE_PLAYER_CONTROL_NEXT" val="True"/>
  <p:tag name="ARTICULATE_SLIDE_THUMBNAIL_REFRESH" val="1"/>
</p:tagLst>
</file>

<file path=ppt/tags/tag307.xml><?xml version="1.0" encoding="utf-8"?>
<p:tagLst xmlns:a="http://schemas.openxmlformats.org/drawingml/2006/main" xmlns:r="http://schemas.openxmlformats.org/officeDocument/2006/relationships" xmlns:p="http://schemas.openxmlformats.org/presentationml/2006/main">
  <p:tag name="DUPLICATEID" val="78ac24272fe64a78bbc276353da1904f"/>
</p:tagLst>
</file>

<file path=ppt/tags/tag308.xml><?xml version="1.0" encoding="utf-8"?>
<p:tagLst xmlns:a="http://schemas.openxmlformats.org/drawingml/2006/main" xmlns:r="http://schemas.openxmlformats.org/officeDocument/2006/relationships" xmlns:p="http://schemas.openxmlformats.org/presentationml/2006/main">
  <p:tag name="DUPLICATEID" val="dfc37b3b1c974532bc689e5a41748143"/>
</p:tagLst>
</file>

<file path=ppt/tags/tag309.xml><?xml version="1.0" encoding="utf-8"?>
<p:tagLst xmlns:a="http://schemas.openxmlformats.org/drawingml/2006/main" xmlns:r="http://schemas.openxmlformats.org/officeDocument/2006/relationships" xmlns:p="http://schemas.openxmlformats.org/presentationml/2006/main">
  <p:tag name="ARTICULATE_TITLE_TAG" val="Step 1"/>
  <p:tag name="AUDIO_ID" val="645"/>
  <p:tag name="ARTICULATE_USED_LAYOUT" val="2"/>
  <p:tag name="ARTICULATE_NAV_LEVEL" val="3"/>
  <p:tag name="ARTICULATE_SLIDE_PRESENTER_GUID" val="cf425369-49ee-470f-a744-5efa1df50def"/>
  <p:tag name="ARTICULATE_SLIDE_PAUSE" val="1"/>
  <p:tag name="ARTICULATE_LOCK_SLIDE" val="0"/>
  <p:tag name="ARTICULATE_HIDE_SLIDE" val="0"/>
  <p:tag name="ARTICULATE_PLAYER_CONTROL_PREVIOUS" val="True"/>
  <p:tag name="ARTICULATE_PLAYER_CONTROL_NEXT" val="True"/>
  <p:tag name="ARTICULATE_SLIDE_THUMBNAIL_REFRESH" val="1"/>
</p:tagLst>
</file>

<file path=ppt/tags/tag31.xml><?xml version="1.0" encoding="utf-8"?>
<p:tagLst xmlns:a="http://schemas.openxmlformats.org/drawingml/2006/main" xmlns:r="http://schemas.openxmlformats.org/officeDocument/2006/relationships" xmlns:p="http://schemas.openxmlformats.org/presentationml/2006/main">
  <p:tag name="AUDIO_ID" val="265"/>
  <p:tag name="TIMELINE" val="1.4/3.1"/>
  <p:tag name="ELAPSEDTIME" val="5.3"/>
  <p:tag name="ARTICULATE_USED_LAYOUT" val="2"/>
  <p:tag name="ARTICULATE_NAV_LEVEL" val="2"/>
  <p:tag name="ARTICULATE_SLIDE_PRESENTER_GUID" val="cf425369-49ee-470f-a744-5efa1df50def"/>
  <p:tag name="ARTICULATE_SLIDE_PAUSE" val="1"/>
  <p:tag name="ARTICULATE_LOCK_SLIDE" val="0"/>
  <p:tag name="ARTICULATE_HIDE_SLIDE" val="0"/>
  <p:tag name="ARTICULATE_PLAYER_CONTROL_PREVIOUS" val="True"/>
  <p:tag name="ARTICULATE_PLAYER_CONTROL_NEXT" val="True"/>
  <p:tag name="ARTICULATE_SLIDE_THUMBNAIL_REFRESH" val="1"/>
</p:tagLst>
</file>

<file path=ppt/tags/tag310.xml><?xml version="1.0" encoding="utf-8"?>
<p:tagLst xmlns:a="http://schemas.openxmlformats.org/drawingml/2006/main" xmlns:r="http://schemas.openxmlformats.org/officeDocument/2006/relationships" xmlns:p="http://schemas.openxmlformats.org/presentationml/2006/main">
  <p:tag name="DUPLICATEID" val="87bfe34f3c5245259d0480792b3f9d2a"/>
</p:tagLst>
</file>

<file path=ppt/tags/tag311.xml><?xml version="1.0" encoding="utf-8"?>
<p:tagLst xmlns:a="http://schemas.openxmlformats.org/drawingml/2006/main" xmlns:r="http://schemas.openxmlformats.org/officeDocument/2006/relationships" xmlns:p="http://schemas.openxmlformats.org/presentationml/2006/main">
  <p:tag name="DUPLICATEID" val="ec8379a4668a4f9883932b0acc398d8f"/>
</p:tagLst>
</file>

<file path=ppt/tags/tag312.xml><?xml version="1.0" encoding="utf-8"?>
<p:tagLst xmlns:a="http://schemas.openxmlformats.org/drawingml/2006/main" xmlns:r="http://schemas.openxmlformats.org/officeDocument/2006/relationships" xmlns:p="http://schemas.openxmlformats.org/presentationml/2006/main">
  <p:tag name="ARTICULATE_TITLE_TAG" val="Step 2"/>
  <p:tag name="AUDIO_ID" val="646"/>
  <p:tag name="ARTICULATE_USED_LAYOUT" val="2"/>
  <p:tag name="ARTICULATE_NAV_LEVEL" val="3"/>
  <p:tag name="ARTICULATE_SLIDE_PRESENTER_GUID" val="cf425369-49ee-470f-a744-5efa1df50def"/>
  <p:tag name="ARTICULATE_SLIDE_PAUSE" val="1"/>
  <p:tag name="ARTICULATE_LOCK_SLIDE" val="0"/>
  <p:tag name="ARTICULATE_HIDE_SLIDE" val="0"/>
  <p:tag name="ARTICULATE_PLAYER_CONTROL_PREVIOUS" val="True"/>
  <p:tag name="ARTICULATE_PLAYER_CONTROL_NEXT" val="True"/>
  <p:tag name="ARTICULATE_SLIDE_THUMBNAIL_REFRESH" val="1"/>
</p:tagLst>
</file>

<file path=ppt/tags/tag313.xml><?xml version="1.0" encoding="utf-8"?>
<p:tagLst xmlns:a="http://schemas.openxmlformats.org/drawingml/2006/main" xmlns:r="http://schemas.openxmlformats.org/officeDocument/2006/relationships" xmlns:p="http://schemas.openxmlformats.org/presentationml/2006/main">
  <p:tag name="DUPLICATEID" val="6996b151f68c4ab0b087afe9a54a7437"/>
</p:tagLst>
</file>

<file path=ppt/tags/tag314.xml><?xml version="1.0" encoding="utf-8"?>
<p:tagLst xmlns:a="http://schemas.openxmlformats.org/drawingml/2006/main" xmlns:r="http://schemas.openxmlformats.org/officeDocument/2006/relationships" xmlns:p="http://schemas.openxmlformats.org/presentationml/2006/main">
  <p:tag name="DUPLICATEID" val="f1ebaedd178e439d8c8679ba9724132f"/>
</p:tagLst>
</file>

<file path=ppt/tags/tag315.xml><?xml version="1.0" encoding="utf-8"?>
<p:tagLst xmlns:a="http://schemas.openxmlformats.org/drawingml/2006/main" xmlns:r="http://schemas.openxmlformats.org/officeDocument/2006/relationships" xmlns:p="http://schemas.openxmlformats.org/presentationml/2006/main">
  <p:tag name="ARTICULATE_TITLE_TAG" val="Step 3"/>
  <p:tag name="AUDIO_ID" val="647"/>
  <p:tag name="ARTICULATE_USED_LAYOUT" val="2"/>
  <p:tag name="ARTICULATE_NAV_LEVEL" val="3"/>
  <p:tag name="ARTICULATE_SLIDE_PRESENTER_GUID" val="cf425369-49ee-470f-a744-5efa1df50def"/>
  <p:tag name="ARTICULATE_SLIDE_PAUSE" val="1"/>
  <p:tag name="ARTICULATE_LOCK_SLIDE" val="0"/>
  <p:tag name="ARTICULATE_HIDE_SLIDE" val="0"/>
  <p:tag name="ARTICULATE_PLAYER_CONTROL_PREVIOUS" val="True"/>
  <p:tag name="ARTICULATE_PLAYER_CONTROL_NEXT" val="True"/>
  <p:tag name="ARTICULATE_SLIDE_THUMBNAIL_REFRESH" val="1"/>
</p:tagLst>
</file>

<file path=ppt/tags/tag316.xml><?xml version="1.0" encoding="utf-8"?>
<p:tagLst xmlns:a="http://schemas.openxmlformats.org/drawingml/2006/main" xmlns:r="http://schemas.openxmlformats.org/officeDocument/2006/relationships" xmlns:p="http://schemas.openxmlformats.org/presentationml/2006/main">
  <p:tag name="DUPLICATEID" val="f5adff797ade43e0afad81b7e0d0ba4f"/>
</p:tagLst>
</file>

<file path=ppt/tags/tag317.xml><?xml version="1.0" encoding="utf-8"?>
<p:tagLst xmlns:a="http://schemas.openxmlformats.org/drawingml/2006/main" xmlns:r="http://schemas.openxmlformats.org/officeDocument/2006/relationships" xmlns:p="http://schemas.openxmlformats.org/presentationml/2006/main">
  <p:tag name="DUPLICATEID" val="e869fa310c854913ad687b3b0590956b"/>
</p:tagLst>
</file>

<file path=ppt/tags/tag318.xml><?xml version="1.0" encoding="utf-8"?>
<p:tagLst xmlns:a="http://schemas.openxmlformats.org/drawingml/2006/main" xmlns:r="http://schemas.openxmlformats.org/officeDocument/2006/relationships" xmlns:p="http://schemas.openxmlformats.org/presentationml/2006/main">
  <p:tag name="ARTICULATE_TITLE_TAG" val="Advantages and Disadvantages"/>
  <p:tag name="AUDIO_ID" val="623"/>
  <p:tag name="ARTICULATE_USED_LAYOUT" val="2"/>
  <p:tag name="ARTICULATE_NAV_LEVEL" val="3"/>
  <p:tag name="ARTICULATE_SLIDE_PRESENTER_GUID" val="cf425369-49ee-470f-a744-5efa1df50def"/>
  <p:tag name="ARTICULATE_SLIDE_PAUSE" val="1"/>
  <p:tag name="ARTICULATE_LOCK_SLIDE" val="0"/>
  <p:tag name="ARTICULATE_HIDE_SLIDE" val="0"/>
  <p:tag name="ARTICULATE_PLAYER_CONTROL_PREVIOUS" val="True"/>
  <p:tag name="ARTICULATE_PLAYER_CONTROL_NEXT" val="True"/>
  <p:tag name="ARTICULATE_SLIDE_THUMBNAIL_REFRESH" val="1"/>
</p:tagLst>
</file>

<file path=ppt/tags/tag319.xml><?xml version="1.0" encoding="utf-8"?>
<p:tagLst xmlns:a="http://schemas.openxmlformats.org/drawingml/2006/main" xmlns:r="http://schemas.openxmlformats.org/officeDocument/2006/relationships" xmlns:p="http://schemas.openxmlformats.org/presentationml/2006/main">
  <p:tag name="DUPLICATEID" val="308e45fc0fd14c58aefe17217f664519"/>
</p:tagLst>
</file>

<file path=ppt/tags/tag32.xml><?xml version="1.0" encoding="utf-8"?>
<p:tagLst xmlns:a="http://schemas.openxmlformats.org/drawingml/2006/main" xmlns:r="http://schemas.openxmlformats.org/officeDocument/2006/relationships" xmlns:p="http://schemas.openxmlformats.org/presentationml/2006/main">
  <p:tag name="AUDIO_ID" val="266"/>
  <p:tag name="TIMELINE" val="1.2/2.8/4.2/5.3/6.3/8.0/9.3/10.5/11.9"/>
  <p:tag name="ELAPSEDTIME" val="13.9"/>
  <p:tag name="ARTICULATE_USED_LAYOUT" val="2"/>
  <p:tag name="ARTICULATE_NAV_LEVEL" val="2"/>
  <p:tag name="ARTICULATE_SLIDE_PRESENTER_GUID" val="cf425369-49ee-470f-a744-5efa1df50def"/>
  <p:tag name="ARTICULATE_SLIDE_PAUSE" val="1"/>
  <p:tag name="ARTICULATE_LOCK_SLIDE" val="0"/>
  <p:tag name="ARTICULATE_HIDE_SLIDE" val="0"/>
  <p:tag name="ARTICULATE_PLAYER_CONTROL_PREVIOUS" val="True"/>
  <p:tag name="ARTICULATE_PLAYER_CONTROL_NEXT" val="True"/>
  <p:tag name="ARTICULATE_SLIDE_THUMBNAIL_REFRESH" val="1"/>
</p:tagLst>
</file>

<file path=ppt/tags/tag320.xml><?xml version="1.0" encoding="utf-8"?>
<p:tagLst xmlns:a="http://schemas.openxmlformats.org/drawingml/2006/main" xmlns:r="http://schemas.openxmlformats.org/officeDocument/2006/relationships" xmlns:p="http://schemas.openxmlformats.org/presentationml/2006/main">
  <p:tag name="DUPLICATEID" val="3cbde8f67d964c478f76d4ad60dc56a1"/>
</p:tagLst>
</file>

<file path=ppt/tags/tag321.xml><?xml version="1.0" encoding="utf-8"?>
<p:tagLst xmlns:a="http://schemas.openxmlformats.org/drawingml/2006/main" xmlns:r="http://schemas.openxmlformats.org/officeDocument/2006/relationships" xmlns:p="http://schemas.openxmlformats.org/presentationml/2006/main">
  <p:tag name="AUDIO_ID" val="624"/>
  <p:tag name="ARTICULATE_USED_LAYOUT" val="2"/>
  <p:tag name="ARTICULATE_NAV_LEVEL" val="2"/>
  <p:tag name="ARTICULATE_SLIDE_PRESENTER_GUID" val="cf425369-49ee-470f-a744-5efa1df50def"/>
  <p:tag name="ARTICULATE_SLIDE_PAUSE" val="1"/>
  <p:tag name="ARTICULATE_LOCK_SLIDE" val="0"/>
  <p:tag name="ARTICULATE_HIDE_SLIDE" val="0"/>
  <p:tag name="ARTICULATE_PLAYER_CONTROL_PREVIOUS" val="True"/>
  <p:tag name="ARTICULATE_PLAYER_CONTROL_NEXT" val="True"/>
  <p:tag name="ARTICULATE_SLIDE_THUMBNAIL_REFRESH" val="1"/>
</p:tagLst>
</file>

<file path=ppt/tags/tag322.xml><?xml version="1.0" encoding="utf-8"?>
<p:tagLst xmlns:a="http://schemas.openxmlformats.org/drawingml/2006/main" xmlns:r="http://schemas.openxmlformats.org/officeDocument/2006/relationships" xmlns:p="http://schemas.openxmlformats.org/presentationml/2006/main">
  <p:tag name="DUPLICATEID" val="b2697a87a95c4e9a86f75eed1c1e08d2"/>
</p:tagLst>
</file>

<file path=ppt/tags/tag323.xml><?xml version="1.0" encoding="utf-8"?>
<p:tagLst xmlns:a="http://schemas.openxmlformats.org/drawingml/2006/main" xmlns:r="http://schemas.openxmlformats.org/officeDocument/2006/relationships" xmlns:p="http://schemas.openxmlformats.org/presentationml/2006/main">
  <p:tag name="DUPLICATEID" val="54dce418bca94814b3a63f72afb741dc"/>
</p:tagLst>
</file>

<file path=ppt/tags/tag324.xml><?xml version="1.0" encoding="utf-8"?>
<p:tagLst xmlns:a="http://schemas.openxmlformats.org/drawingml/2006/main" xmlns:r="http://schemas.openxmlformats.org/officeDocument/2006/relationships" xmlns:p="http://schemas.openxmlformats.org/presentationml/2006/main">
  <p:tag name="ARTICULATE_TITLE_TAG" val="Step 1"/>
  <p:tag name="AUDIO_ID" val="648"/>
  <p:tag name="ARTICULATE_USED_LAYOUT" val="2"/>
  <p:tag name="ARTICULATE_NAV_LEVEL" val="3"/>
  <p:tag name="ARTICULATE_SLIDE_PRESENTER_GUID" val="cf425369-49ee-470f-a744-5efa1df50def"/>
  <p:tag name="ARTICULATE_SLIDE_PAUSE" val="1"/>
  <p:tag name="ARTICULATE_LOCK_SLIDE" val="0"/>
  <p:tag name="ARTICULATE_HIDE_SLIDE" val="0"/>
  <p:tag name="ARTICULATE_PLAYER_CONTROL_PREVIOUS" val="True"/>
  <p:tag name="ARTICULATE_PLAYER_CONTROL_NEXT" val="True"/>
  <p:tag name="ARTICULATE_SLIDE_THUMBNAIL_REFRESH" val="1"/>
</p:tagLst>
</file>

<file path=ppt/tags/tag325.xml><?xml version="1.0" encoding="utf-8"?>
<p:tagLst xmlns:a="http://schemas.openxmlformats.org/drawingml/2006/main" xmlns:r="http://schemas.openxmlformats.org/officeDocument/2006/relationships" xmlns:p="http://schemas.openxmlformats.org/presentationml/2006/main">
  <p:tag name="DUPLICATEID" val="5af41b23b0d94056873cf1822b982e51"/>
</p:tagLst>
</file>

<file path=ppt/tags/tag326.xml><?xml version="1.0" encoding="utf-8"?>
<p:tagLst xmlns:a="http://schemas.openxmlformats.org/drawingml/2006/main" xmlns:r="http://schemas.openxmlformats.org/officeDocument/2006/relationships" xmlns:p="http://schemas.openxmlformats.org/presentationml/2006/main">
  <p:tag name="DUPLICATEID" val="4621e80a528d4de9b5cacd8d1898fc6a"/>
</p:tagLst>
</file>

<file path=ppt/tags/tag327.xml><?xml version="1.0" encoding="utf-8"?>
<p:tagLst xmlns:a="http://schemas.openxmlformats.org/drawingml/2006/main" xmlns:r="http://schemas.openxmlformats.org/officeDocument/2006/relationships" xmlns:p="http://schemas.openxmlformats.org/presentationml/2006/main">
  <p:tag name="ARTICULATE_TITLE_TAG" val="Step 2"/>
  <p:tag name="AUDIO_ID" val="649"/>
  <p:tag name="ARTICULATE_USED_LAYOUT" val="2"/>
  <p:tag name="ARTICULATE_NAV_LEVEL" val="3"/>
  <p:tag name="ARTICULATE_SLIDE_PRESENTER_GUID" val="cf425369-49ee-470f-a744-5efa1df50def"/>
  <p:tag name="ARTICULATE_SLIDE_PAUSE" val="1"/>
  <p:tag name="ARTICULATE_LOCK_SLIDE" val="0"/>
  <p:tag name="ARTICULATE_HIDE_SLIDE" val="0"/>
  <p:tag name="ARTICULATE_PLAYER_CONTROL_PREVIOUS" val="True"/>
  <p:tag name="ARTICULATE_PLAYER_CONTROL_NEXT" val="True"/>
  <p:tag name="ARTICULATE_SLIDE_THUMBNAIL_REFRESH" val="1"/>
</p:tagLst>
</file>

<file path=ppt/tags/tag328.xml><?xml version="1.0" encoding="utf-8"?>
<p:tagLst xmlns:a="http://schemas.openxmlformats.org/drawingml/2006/main" xmlns:r="http://schemas.openxmlformats.org/officeDocument/2006/relationships" xmlns:p="http://schemas.openxmlformats.org/presentationml/2006/main">
  <p:tag name="DUPLICATEID" val="1a6b1c0e2daa425db4099e242bb25944"/>
</p:tagLst>
</file>

<file path=ppt/tags/tag329.xml><?xml version="1.0" encoding="utf-8"?>
<p:tagLst xmlns:a="http://schemas.openxmlformats.org/drawingml/2006/main" xmlns:r="http://schemas.openxmlformats.org/officeDocument/2006/relationships" xmlns:p="http://schemas.openxmlformats.org/presentationml/2006/main">
  <p:tag name="DUPLICATEID" val="3e479198d0e547f897a15007791eaf80"/>
</p:tagLst>
</file>

<file path=ppt/tags/tag33.xml><?xml version="1.0" encoding="utf-8"?>
<p:tagLst xmlns:a="http://schemas.openxmlformats.org/drawingml/2006/main" xmlns:r="http://schemas.openxmlformats.org/officeDocument/2006/relationships" xmlns:p="http://schemas.openxmlformats.org/presentationml/2006/main">
  <p:tag name="AUDIO_ID" val="379"/>
  <p:tag name="TIMELINE" val="4.4"/>
  <p:tag name="ELAPSEDTIME" val="6.4"/>
  <p:tag name="ARTICULATE_USED_LAYOUT" val="2"/>
  <p:tag name="ARTICULATE_NAV_LEVEL" val="2"/>
  <p:tag name="ARTICULATE_SLIDE_PRESENTER_GUID" val="cf425369-49ee-470f-a744-5efa1df50def"/>
  <p:tag name="ARTICULATE_SLIDE_PAUSE" val="1"/>
  <p:tag name="ARTICULATE_LOCK_SLIDE" val="0"/>
  <p:tag name="ARTICULATE_HIDE_SLIDE" val="0"/>
  <p:tag name="ARTICULATE_PLAYER_CONTROL_PREVIOUS" val="True"/>
  <p:tag name="ARTICULATE_PLAYER_CONTROL_NEXT" val="True"/>
  <p:tag name="ARTICULATE_SLIDE_THUMBNAIL_REFRESH" val="1"/>
</p:tagLst>
</file>

<file path=ppt/tags/tag330.xml><?xml version="1.0" encoding="utf-8"?>
<p:tagLst xmlns:a="http://schemas.openxmlformats.org/drawingml/2006/main" xmlns:r="http://schemas.openxmlformats.org/officeDocument/2006/relationships" xmlns:p="http://schemas.openxmlformats.org/presentationml/2006/main">
  <p:tag name="ARTICULATE_TITLE_TAG" val="Step 3"/>
  <p:tag name="AUDIO_ID" val="650"/>
  <p:tag name="ARTICULATE_USED_LAYOUT" val="2"/>
  <p:tag name="ARTICULATE_NAV_LEVEL" val="3"/>
  <p:tag name="ARTICULATE_SLIDE_PRESENTER_GUID" val="cf425369-49ee-470f-a744-5efa1df50def"/>
  <p:tag name="ARTICULATE_SLIDE_PAUSE" val="1"/>
  <p:tag name="ARTICULATE_LOCK_SLIDE" val="0"/>
  <p:tag name="ARTICULATE_HIDE_SLIDE" val="0"/>
  <p:tag name="ARTICULATE_PLAYER_CONTROL_PREVIOUS" val="True"/>
  <p:tag name="ARTICULATE_PLAYER_CONTROL_NEXT" val="True"/>
  <p:tag name="ARTICULATE_SLIDE_THUMBNAIL_REFRESH" val="1"/>
</p:tagLst>
</file>

<file path=ppt/tags/tag331.xml><?xml version="1.0" encoding="utf-8"?>
<p:tagLst xmlns:a="http://schemas.openxmlformats.org/drawingml/2006/main" xmlns:r="http://schemas.openxmlformats.org/officeDocument/2006/relationships" xmlns:p="http://schemas.openxmlformats.org/presentationml/2006/main">
  <p:tag name="DUPLICATEID" val="1e810fd1a91f4a3cb1998ea00d9c0442"/>
</p:tagLst>
</file>

<file path=ppt/tags/tag332.xml><?xml version="1.0" encoding="utf-8"?>
<p:tagLst xmlns:a="http://schemas.openxmlformats.org/drawingml/2006/main" xmlns:r="http://schemas.openxmlformats.org/officeDocument/2006/relationships" xmlns:p="http://schemas.openxmlformats.org/presentationml/2006/main">
  <p:tag name="DUPLICATEID" val="8cc2442936654f6c9a3fc4a98bcf0b7f"/>
</p:tagLst>
</file>

<file path=ppt/tags/tag333.xml><?xml version="1.0" encoding="utf-8"?>
<p:tagLst xmlns:a="http://schemas.openxmlformats.org/drawingml/2006/main" xmlns:r="http://schemas.openxmlformats.org/officeDocument/2006/relationships" xmlns:p="http://schemas.openxmlformats.org/presentationml/2006/main">
  <p:tag name="ARTICULATE_TITLE_TAG" val="Advantages and Disadvantages"/>
  <p:tag name="AUDIO_ID" val="626"/>
  <p:tag name="ARTICULATE_USED_LAYOUT" val="2"/>
  <p:tag name="ARTICULATE_NAV_LEVEL" val="3"/>
  <p:tag name="ARTICULATE_SLIDE_PRESENTER_GUID" val="cf425369-49ee-470f-a744-5efa1df50def"/>
  <p:tag name="ARTICULATE_SLIDE_PAUSE" val="1"/>
  <p:tag name="ARTICULATE_LOCK_SLIDE" val="0"/>
  <p:tag name="ARTICULATE_HIDE_SLIDE" val="0"/>
  <p:tag name="ARTICULATE_PLAYER_CONTROL_PREVIOUS" val="True"/>
  <p:tag name="ARTICULATE_PLAYER_CONTROL_NEXT" val="True"/>
  <p:tag name="ARTICULATE_SLIDE_THUMBNAIL_REFRESH" val="1"/>
</p:tagLst>
</file>

<file path=ppt/tags/tag334.xml><?xml version="1.0" encoding="utf-8"?>
<p:tagLst xmlns:a="http://schemas.openxmlformats.org/drawingml/2006/main" xmlns:r="http://schemas.openxmlformats.org/officeDocument/2006/relationships" xmlns:p="http://schemas.openxmlformats.org/presentationml/2006/main">
  <p:tag name="DUPLICATEID" val="a89ae644281b49a88b95454714654050"/>
</p:tagLst>
</file>

<file path=ppt/tags/tag335.xml><?xml version="1.0" encoding="utf-8"?>
<p:tagLst xmlns:a="http://schemas.openxmlformats.org/drawingml/2006/main" xmlns:r="http://schemas.openxmlformats.org/officeDocument/2006/relationships" xmlns:p="http://schemas.openxmlformats.org/presentationml/2006/main">
  <p:tag name="DUPLICATEID" val="5ceafd912a0d4f9595548ddd18896419"/>
</p:tagLst>
</file>

<file path=ppt/tags/tag336.xml><?xml version="1.0" encoding="utf-8"?>
<p:tagLst xmlns:a="http://schemas.openxmlformats.org/drawingml/2006/main" xmlns:r="http://schemas.openxmlformats.org/officeDocument/2006/relationships" xmlns:p="http://schemas.openxmlformats.org/presentationml/2006/main">
  <p:tag name="AUDIO_ID" val="627"/>
  <p:tag name="ARTICULATE_USED_LAYOUT" val="2"/>
  <p:tag name="ARTICULATE_NAV_LEVEL" val="2"/>
  <p:tag name="ARTICULATE_SLIDE_PRESENTER_GUID" val="cf425369-49ee-470f-a744-5efa1df50def"/>
  <p:tag name="ARTICULATE_SLIDE_PAUSE" val="1"/>
  <p:tag name="ARTICULATE_LOCK_SLIDE" val="0"/>
  <p:tag name="ARTICULATE_HIDE_SLIDE" val="0"/>
  <p:tag name="ARTICULATE_PLAYER_CONTROL_PREVIOUS" val="True"/>
  <p:tag name="ARTICULATE_PLAYER_CONTROL_NEXT" val="True"/>
  <p:tag name="ARTICULATE_SLIDE_THUMBNAIL_REFRESH" val="1"/>
</p:tagLst>
</file>

<file path=ppt/tags/tag337.xml><?xml version="1.0" encoding="utf-8"?>
<p:tagLst xmlns:a="http://schemas.openxmlformats.org/drawingml/2006/main" xmlns:r="http://schemas.openxmlformats.org/officeDocument/2006/relationships" xmlns:p="http://schemas.openxmlformats.org/presentationml/2006/main">
  <p:tag name="DUPLICATEID" val="f4b026b39c0947c9b2d6730dd2180d4b"/>
</p:tagLst>
</file>

<file path=ppt/tags/tag338.xml><?xml version="1.0" encoding="utf-8"?>
<p:tagLst xmlns:a="http://schemas.openxmlformats.org/drawingml/2006/main" xmlns:r="http://schemas.openxmlformats.org/officeDocument/2006/relationships" xmlns:p="http://schemas.openxmlformats.org/presentationml/2006/main">
  <p:tag name="DUPLICATEID" val="56138e17b456456b9b3befa99dac6832"/>
</p:tagLst>
</file>

<file path=ppt/tags/tag339.xml><?xml version="1.0" encoding="utf-8"?>
<p:tagLst xmlns:a="http://schemas.openxmlformats.org/drawingml/2006/main" xmlns:r="http://schemas.openxmlformats.org/officeDocument/2006/relationships" xmlns:p="http://schemas.openxmlformats.org/presentationml/2006/main">
  <p:tag name="ARTICULATE_TITLE_TAG" val="Step 1"/>
  <p:tag name="AUDIO_ID" val="651"/>
  <p:tag name="ARTICULATE_USED_LAYOUT" val="2"/>
  <p:tag name="ARTICULATE_NAV_LEVEL" val="3"/>
  <p:tag name="ARTICULATE_SLIDE_PRESENTER_GUID" val="cf425369-49ee-470f-a744-5efa1df50def"/>
  <p:tag name="ARTICULATE_SLIDE_PAUSE" val="1"/>
  <p:tag name="ARTICULATE_LOCK_SLIDE" val="0"/>
  <p:tag name="ARTICULATE_HIDE_SLIDE" val="0"/>
  <p:tag name="ARTICULATE_PLAYER_CONTROL_PREVIOUS" val="True"/>
  <p:tag name="ARTICULATE_PLAYER_CONTROL_NEXT" val="True"/>
  <p:tag name="ARTICULATE_SLIDE_THUMBNAIL_REFRESH" val="1"/>
</p:tagLst>
</file>

<file path=ppt/tags/tag34.xml><?xml version="1.0" encoding="utf-8"?>
<p:tagLst xmlns:a="http://schemas.openxmlformats.org/drawingml/2006/main" xmlns:r="http://schemas.openxmlformats.org/officeDocument/2006/relationships" xmlns:p="http://schemas.openxmlformats.org/presentationml/2006/main">
  <p:tag name="AUDIO_ID" val="554"/>
  <p:tag name="ARTICULATE_USED_LAYOUT" val="2"/>
  <p:tag name="ARTICULATE_NAV_LEVEL" val="2"/>
  <p:tag name="ARTICULATE_SLIDE_PRESENTER_GUID" val="cf425369-49ee-470f-a744-5efa1df50def"/>
  <p:tag name="ARTICULATE_SLIDE_PAUSE" val="1"/>
  <p:tag name="ARTICULATE_LOCK_SLIDE" val="0"/>
  <p:tag name="ARTICULATE_HIDE_SLIDE" val="0"/>
  <p:tag name="ARTICULATE_PLAYER_CONTROL_PREVIOUS" val="True"/>
  <p:tag name="ARTICULATE_PLAYER_CONTROL_NEXT" val="True"/>
  <p:tag name="ARTICULATE_SLIDE_THUMBNAIL_REFRESH" val="1"/>
</p:tagLst>
</file>

<file path=ppt/tags/tag340.xml><?xml version="1.0" encoding="utf-8"?>
<p:tagLst xmlns:a="http://schemas.openxmlformats.org/drawingml/2006/main" xmlns:r="http://schemas.openxmlformats.org/officeDocument/2006/relationships" xmlns:p="http://schemas.openxmlformats.org/presentationml/2006/main">
  <p:tag name="DUPLICATEID" val="c62c08ff17904eb29840ce9a5c6b9306"/>
</p:tagLst>
</file>

<file path=ppt/tags/tag341.xml><?xml version="1.0" encoding="utf-8"?>
<p:tagLst xmlns:a="http://schemas.openxmlformats.org/drawingml/2006/main" xmlns:r="http://schemas.openxmlformats.org/officeDocument/2006/relationships" xmlns:p="http://schemas.openxmlformats.org/presentationml/2006/main">
  <p:tag name="DUPLICATEID" val="70a49b364b5a4f67b7f017d4d705f098"/>
</p:tagLst>
</file>

<file path=ppt/tags/tag342.xml><?xml version="1.0" encoding="utf-8"?>
<p:tagLst xmlns:a="http://schemas.openxmlformats.org/drawingml/2006/main" xmlns:r="http://schemas.openxmlformats.org/officeDocument/2006/relationships" xmlns:p="http://schemas.openxmlformats.org/presentationml/2006/main">
  <p:tag name="ARTICULATE_TITLE_TAG" val="Step 2"/>
  <p:tag name="AUDIO_ID" val="652"/>
  <p:tag name="ARTICULATE_USED_LAYOUT" val="2"/>
  <p:tag name="ARTICULATE_NAV_LEVEL" val="3"/>
  <p:tag name="ARTICULATE_SLIDE_PRESENTER_GUID" val="cf425369-49ee-470f-a744-5efa1df50def"/>
  <p:tag name="ARTICULATE_SLIDE_PAUSE" val="1"/>
  <p:tag name="ARTICULATE_LOCK_SLIDE" val="0"/>
  <p:tag name="ARTICULATE_HIDE_SLIDE" val="0"/>
  <p:tag name="ARTICULATE_PLAYER_CONTROL_PREVIOUS" val="True"/>
  <p:tag name="ARTICULATE_PLAYER_CONTROL_NEXT" val="True"/>
  <p:tag name="ARTICULATE_SLIDE_THUMBNAIL_REFRESH" val="1"/>
</p:tagLst>
</file>

<file path=ppt/tags/tag343.xml><?xml version="1.0" encoding="utf-8"?>
<p:tagLst xmlns:a="http://schemas.openxmlformats.org/drawingml/2006/main" xmlns:r="http://schemas.openxmlformats.org/officeDocument/2006/relationships" xmlns:p="http://schemas.openxmlformats.org/presentationml/2006/main">
  <p:tag name="DUPLICATEID" val="81c3c6dd3f964f19b5da0e1b593b377c"/>
</p:tagLst>
</file>

<file path=ppt/tags/tag344.xml><?xml version="1.0" encoding="utf-8"?>
<p:tagLst xmlns:a="http://schemas.openxmlformats.org/drawingml/2006/main" xmlns:r="http://schemas.openxmlformats.org/officeDocument/2006/relationships" xmlns:p="http://schemas.openxmlformats.org/presentationml/2006/main">
  <p:tag name="DUPLICATEID" val="703b0cde7ae748efb30da552c2ddce43"/>
</p:tagLst>
</file>

<file path=ppt/tags/tag345.xml><?xml version="1.0" encoding="utf-8"?>
<p:tagLst xmlns:a="http://schemas.openxmlformats.org/drawingml/2006/main" xmlns:r="http://schemas.openxmlformats.org/officeDocument/2006/relationships" xmlns:p="http://schemas.openxmlformats.org/presentationml/2006/main">
  <p:tag name="ARTICULATE_TITLE_TAG" val="Step 3"/>
  <p:tag name="AUDIO_ID" val="653"/>
  <p:tag name="ARTICULATE_USED_LAYOUT" val="2"/>
  <p:tag name="ARTICULATE_NAV_LEVEL" val="3"/>
  <p:tag name="ARTICULATE_SLIDE_PRESENTER_GUID" val="cf425369-49ee-470f-a744-5efa1df50def"/>
  <p:tag name="ARTICULATE_SLIDE_PAUSE" val="1"/>
  <p:tag name="ARTICULATE_LOCK_SLIDE" val="0"/>
  <p:tag name="ARTICULATE_HIDE_SLIDE" val="0"/>
  <p:tag name="ARTICULATE_PLAYER_CONTROL_PREVIOUS" val="True"/>
  <p:tag name="ARTICULATE_PLAYER_CONTROL_NEXT" val="True"/>
  <p:tag name="ARTICULATE_SLIDE_THUMBNAIL_REFRESH" val="1"/>
</p:tagLst>
</file>

<file path=ppt/tags/tag346.xml><?xml version="1.0" encoding="utf-8"?>
<p:tagLst xmlns:a="http://schemas.openxmlformats.org/drawingml/2006/main" xmlns:r="http://schemas.openxmlformats.org/officeDocument/2006/relationships" xmlns:p="http://schemas.openxmlformats.org/presentationml/2006/main">
  <p:tag name="DUPLICATEID" val="af8f4abb016c4b4d8d528b78faa1093a"/>
</p:tagLst>
</file>

<file path=ppt/tags/tag347.xml><?xml version="1.0" encoding="utf-8"?>
<p:tagLst xmlns:a="http://schemas.openxmlformats.org/drawingml/2006/main" xmlns:r="http://schemas.openxmlformats.org/officeDocument/2006/relationships" xmlns:p="http://schemas.openxmlformats.org/presentationml/2006/main">
  <p:tag name="DUPLICATEID" val="8aec0a21af88409aab1f2c9518e62f7d"/>
</p:tagLst>
</file>

<file path=ppt/tags/tag348.xml><?xml version="1.0" encoding="utf-8"?>
<p:tagLst xmlns:a="http://schemas.openxmlformats.org/drawingml/2006/main" xmlns:r="http://schemas.openxmlformats.org/officeDocument/2006/relationships" xmlns:p="http://schemas.openxmlformats.org/presentationml/2006/main">
  <p:tag name="ARTICULATE_TITLE_TAG" val="Step 4"/>
  <p:tag name="AUDIO_ID" val="654"/>
  <p:tag name="ARTICULATE_USED_LAYOUT" val="2"/>
  <p:tag name="ARTICULATE_NAV_LEVEL" val="3"/>
  <p:tag name="ARTICULATE_SLIDE_PRESENTER_GUID" val="cf425369-49ee-470f-a744-5efa1df50def"/>
  <p:tag name="ARTICULATE_SLIDE_PAUSE" val="1"/>
  <p:tag name="ARTICULATE_LOCK_SLIDE" val="0"/>
  <p:tag name="ARTICULATE_HIDE_SLIDE" val="0"/>
  <p:tag name="ARTICULATE_PLAYER_CONTROL_PREVIOUS" val="True"/>
  <p:tag name="ARTICULATE_PLAYER_CONTROL_NEXT" val="True"/>
  <p:tag name="ARTICULATE_SLIDE_THUMBNAIL_REFRESH" val="1"/>
</p:tagLst>
</file>

<file path=ppt/tags/tag349.xml><?xml version="1.0" encoding="utf-8"?>
<p:tagLst xmlns:a="http://schemas.openxmlformats.org/drawingml/2006/main" xmlns:r="http://schemas.openxmlformats.org/officeDocument/2006/relationships" xmlns:p="http://schemas.openxmlformats.org/presentationml/2006/main">
  <p:tag name="DUPLICATEID" val="be57c1a65956429c9fd90f53ea6a23c2"/>
</p:tagLst>
</file>

<file path=ppt/tags/tag35.xml><?xml version="1.0" encoding="utf-8"?>
<p:tagLst xmlns:a="http://schemas.openxmlformats.org/drawingml/2006/main" xmlns:r="http://schemas.openxmlformats.org/officeDocument/2006/relationships" xmlns:p="http://schemas.openxmlformats.org/presentationml/2006/main">
  <p:tag name="AUDIO_ID" val="268"/>
  <p:tag name="TIMELINE" val="1.4/3.2"/>
  <p:tag name="ELAPSEDTIME" val="5.4"/>
  <p:tag name="ARTICULATE_USED_LAYOUT" val="2"/>
  <p:tag name="ARTICULATE_NAV_LEVEL" val="2"/>
  <p:tag name="ARTICULATE_SLIDE_PRESENTER_GUID" val="cf425369-49ee-470f-a744-5efa1df50def"/>
  <p:tag name="ARTICULATE_SLIDE_PAUSE" val="1"/>
  <p:tag name="ARTICULATE_LOCK_SLIDE" val="0"/>
  <p:tag name="ARTICULATE_HIDE_SLIDE" val="0"/>
  <p:tag name="ARTICULATE_PLAYER_CONTROL_PREVIOUS" val="True"/>
  <p:tag name="ARTICULATE_PLAYER_CONTROL_NEXT" val="True"/>
  <p:tag name="ARTICULATE_SLIDE_THUMBNAIL_REFRESH" val="1"/>
</p:tagLst>
</file>

<file path=ppt/tags/tag350.xml><?xml version="1.0" encoding="utf-8"?>
<p:tagLst xmlns:a="http://schemas.openxmlformats.org/drawingml/2006/main" xmlns:r="http://schemas.openxmlformats.org/officeDocument/2006/relationships" xmlns:p="http://schemas.openxmlformats.org/presentationml/2006/main">
  <p:tag name="DUPLICATEID" val="af295ddde9cf4e5e88567ed4713ea586"/>
</p:tagLst>
</file>

<file path=ppt/tags/tag351.xml><?xml version="1.0" encoding="utf-8"?>
<p:tagLst xmlns:a="http://schemas.openxmlformats.org/drawingml/2006/main" xmlns:r="http://schemas.openxmlformats.org/officeDocument/2006/relationships" xmlns:p="http://schemas.openxmlformats.org/presentationml/2006/main">
  <p:tag name="AUDIO_ID" val="508"/>
  <p:tag name="ARTICULATE_TITLE_TAG" val="Advantages and Disadvantages"/>
  <p:tag name="ARTICULATE_USED_LAYOUT" val="2"/>
  <p:tag name="ARTICULATE_NAV_LEVEL" val="3"/>
  <p:tag name="ARTICULATE_SLIDE_PRESENTER_GUID" val="cf425369-49ee-470f-a744-5efa1df50def"/>
  <p:tag name="ARTICULATE_SLIDE_PAUSE" val="1"/>
  <p:tag name="ARTICULATE_LOCK_SLIDE" val="0"/>
  <p:tag name="ARTICULATE_HIDE_SLIDE" val="0"/>
  <p:tag name="ARTICULATE_PLAYER_CONTROL_PREVIOUS" val="True"/>
  <p:tag name="ARTICULATE_PLAYER_CONTROL_NEXT" val="True"/>
  <p:tag name="ARTICULATE_SLIDE_THUMBNAIL_REFRESH" val="1"/>
</p:tagLst>
</file>

<file path=ppt/tags/tag352.xml><?xml version="1.0" encoding="utf-8"?>
<p:tagLst xmlns:a="http://schemas.openxmlformats.org/drawingml/2006/main" xmlns:r="http://schemas.openxmlformats.org/officeDocument/2006/relationships" xmlns:p="http://schemas.openxmlformats.org/presentationml/2006/main">
  <p:tag name="DUPLICATEID" val="b0d12b210b7444e9a502800c2f66a8eb"/>
</p:tagLst>
</file>

<file path=ppt/tags/tag353.xml><?xml version="1.0" encoding="utf-8"?>
<p:tagLst xmlns:a="http://schemas.openxmlformats.org/drawingml/2006/main" xmlns:r="http://schemas.openxmlformats.org/officeDocument/2006/relationships" xmlns:p="http://schemas.openxmlformats.org/presentationml/2006/main">
  <p:tag name="DUPLICATEID" val="5a5f75d075a44d63bac6d58b7c11f8f8"/>
</p:tagLst>
</file>

<file path=ppt/tags/tag354.xml><?xml version="1.0" encoding="utf-8"?>
<p:tagLst xmlns:a="http://schemas.openxmlformats.org/drawingml/2006/main" xmlns:r="http://schemas.openxmlformats.org/officeDocument/2006/relationships" xmlns:p="http://schemas.openxmlformats.org/presentationml/2006/main">
  <p:tag name="AUDIO_ID" val="629"/>
  <p:tag name="ARTICULATE_USED_LAYOUT" val="2"/>
  <p:tag name="ARTICULATE_NAV_LEVEL" val="2"/>
  <p:tag name="ARTICULATE_SLIDE_PRESENTER_GUID" val="cf425369-49ee-470f-a744-5efa1df50def"/>
  <p:tag name="ARTICULATE_SLIDE_PAUSE" val="1"/>
  <p:tag name="ARTICULATE_LOCK_SLIDE" val="0"/>
  <p:tag name="ARTICULATE_HIDE_SLIDE" val="0"/>
  <p:tag name="ARTICULATE_PLAYER_CONTROL_PREVIOUS" val="True"/>
  <p:tag name="ARTICULATE_PLAYER_CONTROL_NEXT" val="True"/>
  <p:tag name="ARTICULATE_SLIDE_THUMBNAIL_REFRESH" val="1"/>
</p:tagLst>
</file>

<file path=ppt/tags/tag355.xml><?xml version="1.0" encoding="utf-8"?>
<p:tagLst xmlns:a="http://schemas.openxmlformats.org/drawingml/2006/main" xmlns:r="http://schemas.openxmlformats.org/officeDocument/2006/relationships" xmlns:p="http://schemas.openxmlformats.org/presentationml/2006/main">
  <p:tag name="DUPLICATEID" val="7fb92a4a3cad4dd2831425c23e4f0b40"/>
</p:tagLst>
</file>

<file path=ppt/tags/tag356.xml><?xml version="1.0" encoding="utf-8"?>
<p:tagLst xmlns:a="http://schemas.openxmlformats.org/drawingml/2006/main" xmlns:r="http://schemas.openxmlformats.org/officeDocument/2006/relationships" xmlns:p="http://schemas.openxmlformats.org/presentationml/2006/main">
  <p:tag name="DUPLICATEID" val="0dbcae77031041c09b33df2d5ffae6dd"/>
</p:tagLst>
</file>

<file path=ppt/tags/tag357.xml><?xml version="1.0" encoding="utf-8"?>
<p:tagLst xmlns:a="http://schemas.openxmlformats.org/drawingml/2006/main" xmlns:r="http://schemas.openxmlformats.org/officeDocument/2006/relationships" xmlns:p="http://schemas.openxmlformats.org/presentationml/2006/main">
  <p:tag name="ARTICULATE_TITLE_TAG" val="Step 1"/>
  <p:tag name="AUDIO_ID" val="655"/>
  <p:tag name="ARTICULATE_USED_LAYOUT" val="2"/>
  <p:tag name="ARTICULATE_NAV_LEVEL" val="3"/>
  <p:tag name="ARTICULATE_SLIDE_PRESENTER_GUID" val="cf425369-49ee-470f-a744-5efa1df50def"/>
  <p:tag name="ARTICULATE_SLIDE_PAUSE" val="1"/>
  <p:tag name="ARTICULATE_LOCK_SLIDE" val="0"/>
  <p:tag name="ARTICULATE_HIDE_SLIDE" val="0"/>
  <p:tag name="ARTICULATE_PLAYER_CONTROL_PREVIOUS" val="True"/>
  <p:tag name="ARTICULATE_PLAYER_CONTROL_NEXT" val="True"/>
  <p:tag name="ARTICULATE_SLIDE_THUMBNAIL_REFRESH" val="1"/>
</p:tagLst>
</file>

<file path=ppt/tags/tag358.xml><?xml version="1.0" encoding="utf-8"?>
<p:tagLst xmlns:a="http://schemas.openxmlformats.org/drawingml/2006/main" xmlns:r="http://schemas.openxmlformats.org/officeDocument/2006/relationships" xmlns:p="http://schemas.openxmlformats.org/presentationml/2006/main">
  <p:tag name="DUPLICATEID" val="7cc12115247d46cfa3d34e7958ba44a5"/>
</p:tagLst>
</file>

<file path=ppt/tags/tag359.xml><?xml version="1.0" encoding="utf-8"?>
<p:tagLst xmlns:a="http://schemas.openxmlformats.org/drawingml/2006/main" xmlns:r="http://schemas.openxmlformats.org/officeDocument/2006/relationships" xmlns:p="http://schemas.openxmlformats.org/presentationml/2006/main">
  <p:tag name="DUPLICATEID" val="d4c58473010741f1af337fbedb324720"/>
</p:tagLst>
</file>

<file path=ppt/tags/tag36.xml><?xml version="1.0" encoding="utf-8"?>
<p:tagLst xmlns:a="http://schemas.openxmlformats.org/drawingml/2006/main" xmlns:r="http://schemas.openxmlformats.org/officeDocument/2006/relationships" xmlns:p="http://schemas.openxmlformats.org/presentationml/2006/main">
  <p:tag name="AUDIO_ID" val="310"/>
  <p:tag name="TIMELINE" val="1.1/2.7"/>
  <p:tag name="ELAPSEDTIME" val="4.4"/>
  <p:tag name="ARTICULATE_USED_LAYOUT" val="2"/>
  <p:tag name="ARTICULATE_NAV_LEVEL" val="2"/>
  <p:tag name="ARTICULATE_SLIDE_PRESENTER_GUID" val="cf425369-49ee-470f-a744-5efa1df50def"/>
  <p:tag name="ARTICULATE_SLIDE_PAUSE" val="1"/>
  <p:tag name="ARTICULATE_LOCK_SLIDE" val="0"/>
  <p:tag name="ARTICULATE_HIDE_SLIDE" val="0"/>
  <p:tag name="ARTICULATE_PLAYER_CONTROL_PREVIOUS" val="True"/>
  <p:tag name="ARTICULATE_PLAYER_CONTROL_NEXT" val="True"/>
  <p:tag name="ARTICULATE_SLIDE_THUMBNAIL_REFRESH" val="1"/>
</p:tagLst>
</file>

<file path=ppt/tags/tag360.xml><?xml version="1.0" encoding="utf-8"?>
<p:tagLst xmlns:a="http://schemas.openxmlformats.org/drawingml/2006/main" xmlns:r="http://schemas.openxmlformats.org/officeDocument/2006/relationships" xmlns:p="http://schemas.openxmlformats.org/presentationml/2006/main">
  <p:tag name="ARTICULATE_TITLE_TAG" val="Step 2"/>
  <p:tag name="AUDIO_ID" val="656"/>
  <p:tag name="ARTICULATE_USED_LAYOUT" val="2"/>
  <p:tag name="ARTICULATE_NAV_LEVEL" val="3"/>
  <p:tag name="ARTICULATE_SLIDE_PRESENTER_GUID" val="cf425369-49ee-470f-a744-5efa1df50def"/>
  <p:tag name="ARTICULATE_SLIDE_PAUSE" val="1"/>
  <p:tag name="ARTICULATE_LOCK_SLIDE" val="0"/>
  <p:tag name="ARTICULATE_HIDE_SLIDE" val="0"/>
  <p:tag name="ARTICULATE_PLAYER_CONTROL_PREVIOUS" val="True"/>
  <p:tag name="ARTICULATE_PLAYER_CONTROL_NEXT" val="True"/>
  <p:tag name="ARTICULATE_SLIDE_THUMBNAIL_REFRESH" val="1"/>
</p:tagLst>
</file>

<file path=ppt/tags/tag361.xml><?xml version="1.0" encoding="utf-8"?>
<p:tagLst xmlns:a="http://schemas.openxmlformats.org/drawingml/2006/main" xmlns:r="http://schemas.openxmlformats.org/officeDocument/2006/relationships" xmlns:p="http://schemas.openxmlformats.org/presentationml/2006/main">
  <p:tag name="DUPLICATEID" val="5b5dbad66b944067b44973a674e55e9c"/>
</p:tagLst>
</file>

<file path=ppt/tags/tag362.xml><?xml version="1.0" encoding="utf-8"?>
<p:tagLst xmlns:a="http://schemas.openxmlformats.org/drawingml/2006/main" xmlns:r="http://schemas.openxmlformats.org/officeDocument/2006/relationships" xmlns:p="http://schemas.openxmlformats.org/presentationml/2006/main">
  <p:tag name="DUPLICATEID" val="689c9aadd84245b09527eed9a07314a2"/>
</p:tagLst>
</file>

<file path=ppt/tags/tag363.xml><?xml version="1.0" encoding="utf-8"?>
<p:tagLst xmlns:a="http://schemas.openxmlformats.org/drawingml/2006/main" xmlns:r="http://schemas.openxmlformats.org/officeDocument/2006/relationships" xmlns:p="http://schemas.openxmlformats.org/presentationml/2006/main">
  <p:tag name="ARTICULATE_TITLE_TAG" val="Step 3"/>
  <p:tag name="AUDIO_ID" val="657"/>
  <p:tag name="ARTICULATE_USED_LAYOUT" val="2"/>
  <p:tag name="ARTICULATE_NAV_LEVEL" val="3"/>
  <p:tag name="ARTICULATE_SLIDE_PRESENTER_GUID" val="cf425369-49ee-470f-a744-5efa1df50def"/>
  <p:tag name="ARTICULATE_SLIDE_PAUSE" val="1"/>
  <p:tag name="ARTICULATE_LOCK_SLIDE" val="0"/>
  <p:tag name="ARTICULATE_HIDE_SLIDE" val="0"/>
  <p:tag name="ARTICULATE_PLAYER_CONTROL_PREVIOUS" val="True"/>
  <p:tag name="ARTICULATE_PLAYER_CONTROL_NEXT" val="True"/>
  <p:tag name="ARTICULATE_SLIDE_THUMBNAIL_REFRESH" val="1"/>
</p:tagLst>
</file>

<file path=ppt/tags/tag364.xml><?xml version="1.0" encoding="utf-8"?>
<p:tagLst xmlns:a="http://schemas.openxmlformats.org/drawingml/2006/main" xmlns:r="http://schemas.openxmlformats.org/officeDocument/2006/relationships" xmlns:p="http://schemas.openxmlformats.org/presentationml/2006/main">
  <p:tag name="DUPLICATEID" val="6b76772067d24b1eaebd6f0799021941"/>
</p:tagLst>
</file>

<file path=ppt/tags/tag365.xml><?xml version="1.0" encoding="utf-8"?>
<p:tagLst xmlns:a="http://schemas.openxmlformats.org/drawingml/2006/main" xmlns:r="http://schemas.openxmlformats.org/officeDocument/2006/relationships" xmlns:p="http://schemas.openxmlformats.org/presentationml/2006/main">
  <p:tag name="DUPLICATEID" val="0f9e6b1438aa440e9219018b67ae38d5"/>
</p:tagLst>
</file>

<file path=ppt/tags/tag366.xml><?xml version="1.0" encoding="utf-8"?>
<p:tagLst xmlns:a="http://schemas.openxmlformats.org/drawingml/2006/main" xmlns:r="http://schemas.openxmlformats.org/officeDocument/2006/relationships" xmlns:p="http://schemas.openxmlformats.org/presentationml/2006/main">
  <p:tag name="ARTICULATE_TITLE_TAG" val="Advantages and Disadvantages"/>
  <p:tag name="AUDIO_ID" val="631"/>
  <p:tag name="ARTICULATE_USED_LAYOUT" val="2"/>
  <p:tag name="ARTICULATE_NAV_LEVEL" val="3"/>
  <p:tag name="ARTICULATE_SLIDE_PRESENTER_GUID" val="cf425369-49ee-470f-a744-5efa1df50def"/>
  <p:tag name="ARTICULATE_SLIDE_PAUSE" val="1"/>
  <p:tag name="ARTICULATE_LOCK_SLIDE" val="0"/>
  <p:tag name="ARTICULATE_HIDE_SLIDE" val="0"/>
  <p:tag name="ARTICULATE_PLAYER_CONTROL_PREVIOUS" val="True"/>
  <p:tag name="ARTICULATE_PLAYER_CONTROL_NEXT" val="True"/>
  <p:tag name="ARTICULATE_SLIDE_THUMBNAIL_REFRESH" val="1"/>
</p:tagLst>
</file>

<file path=ppt/tags/tag367.xml><?xml version="1.0" encoding="utf-8"?>
<p:tagLst xmlns:a="http://schemas.openxmlformats.org/drawingml/2006/main" xmlns:r="http://schemas.openxmlformats.org/officeDocument/2006/relationships" xmlns:p="http://schemas.openxmlformats.org/presentationml/2006/main">
  <p:tag name="DUPLICATEID" val="6c74f15bbe23450badaf7d2d4bbef0af"/>
</p:tagLst>
</file>

<file path=ppt/tags/tag368.xml><?xml version="1.0" encoding="utf-8"?>
<p:tagLst xmlns:a="http://schemas.openxmlformats.org/drawingml/2006/main" xmlns:r="http://schemas.openxmlformats.org/officeDocument/2006/relationships" xmlns:p="http://schemas.openxmlformats.org/presentationml/2006/main">
  <p:tag name="DUPLICATEID" val="577c31de62b440b583c780efbf4b70d2"/>
</p:tagLst>
</file>

<file path=ppt/tags/tag369.xml><?xml version="1.0" encoding="utf-8"?>
<p:tagLst xmlns:a="http://schemas.openxmlformats.org/drawingml/2006/main" xmlns:r="http://schemas.openxmlformats.org/officeDocument/2006/relationships" xmlns:p="http://schemas.openxmlformats.org/presentationml/2006/main">
  <p:tag name="AUDIO_ID" val="632"/>
  <p:tag name="ARTICULATE_USED_LAYOUT" val="2"/>
  <p:tag name="ARTICULATE_NAV_LEVEL" val="2"/>
  <p:tag name="ARTICULATE_SLIDE_PRESENTER_GUID" val="cf425369-49ee-470f-a744-5efa1df50def"/>
  <p:tag name="ARTICULATE_SLIDE_PAUSE" val="1"/>
  <p:tag name="ARTICULATE_LOCK_SLIDE" val="0"/>
  <p:tag name="ARTICULATE_HIDE_SLIDE" val="0"/>
  <p:tag name="ARTICULATE_PLAYER_CONTROL_PREVIOUS" val="True"/>
  <p:tag name="ARTICULATE_PLAYER_CONTROL_NEXT" val="True"/>
  <p:tag name="ARTICULATE_SLIDE_THUMBNAIL_REFRESH" val="1"/>
</p:tagLst>
</file>

<file path=ppt/tags/tag37.xml><?xml version="1.0" encoding="utf-8"?>
<p:tagLst xmlns:a="http://schemas.openxmlformats.org/drawingml/2006/main" xmlns:r="http://schemas.openxmlformats.org/officeDocument/2006/relationships" xmlns:p="http://schemas.openxmlformats.org/presentationml/2006/main">
  <p:tag name="ARTICULATE_PUBLISH_MODE" val="2"/>
</p:tagLst>
</file>

<file path=ppt/tags/tag370.xml><?xml version="1.0" encoding="utf-8"?>
<p:tagLst xmlns:a="http://schemas.openxmlformats.org/drawingml/2006/main" xmlns:r="http://schemas.openxmlformats.org/officeDocument/2006/relationships" xmlns:p="http://schemas.openxmlformats.org/presentationml/2006/main">
  <p:tag name="DUPLICATEID" val="ca0b4667dd494dfdb476ed39e42f3267"/>
</p:tagLst>
</file>

<file path=ppt/tags/tag371.xml><?xml version="1.0" encoding="utf-8"?>
<p:tagLst xmlns:a="http://schemas.openxmlformats.org/drawingml/2006/main" xmlns:r="http://schemas.openxmlformats.org/officeDocument/2006/relationships" xmlns:p="http://schemas.openxmlformats.org/presentationml/2006/main">
  <p:tag name="DUPLICATEID" val="35889c65306a4fb088cf09b3f69ac093"/>
</p:tagLst>
</file>

<file path=ppt/tags/tag372.xml><?xml version="1.0" encoding="utf-8"?>
<p:tagLst xmlns:a="http://schemas.openxmlformats.org/drawingml/2006/main" xmlns:r="http://schemas.openxmlformats.org/officeDocument/2006/relationships" xmlns:p="http://schemas.openxmlformats.org/presentationml/2006/main">
  <p:tag name="ARTICULATE_TITLE_TAG" val="Dry vs. Wet Shotcrete"/>
  <p:tag name="AUDIO_ID" val="635"/>
  <p:tag name="ARTICULATE_USED_LAYOUT" val="2"/>
  <p:tag name="ARTICULATE_NAV_LEVEL" val="3"/>
  <p:tag name="ARTICULATE_SLIDE_PRESENTER_GUID" val="cf425369-49ee-470f-a744-5efa1df50def"/>
  <p:tag name="ARTICULATE_SLIDE_PAUSE" val="1"/>
  <p:tag name="ARTICULATE_LOCK_SLIDE" val="0"/>
  <p:tag name="ARTICULATE_HIDE_SLIDE" val="0"/>
  <p:tag name="ARTICULATE_PLAYER_CONTROL_PREVIOUS" val="True"/>
  <p:tag name="ARTICULATE_PLAYER_CONTROL_NEXT" val="True"/>
  <p:tag name="ARTICULATE_SLIDE_THUMBNAIL_REFRESH" val="1"/>
</p:tagLst>
</file>

<file path=ppt/tags/tag373.xml><?xml version="1.0" encoding="utf-8"?>
<p:tagLst xmlns:a="http://schemas.openxmlformats.org/drawingml/2006/main" xmlns:r="http://schemas.openxmlformats.org/officeDocument/2006/relationships" xmlns:p="http://schemas.openxmlformats.org/presentationml/2006/main">
  <p:tag name="DUPLICATEID" val="7c44553e871a449ab8027bb0d4e86dd1"/>
</p:tagLst>
</file>

<file path=ppt/tags/tag374.xml><?xml version="1.0" encoding="utf-8"?>
<p:tagLst xmlns:a="http://schemas.openxmlformats.org/drawingml/2006/main" xmlns:r="http://schemas.openxmlformats.org/officeDocument/2006/relationships" xmlns:p="http://schemas.openxmlformats.org/presentationml/2006/main">
  <p:tag name="DUPLICATEID" val="8c5c8e6ddb7a429a87fa25fbbc159a66"/>
</p:tagLst>
</file>

<file path=ppt/tags/tag375.xml><?xml version="1.0" encoding="utf-8"?>
<p:tagLst xmlns:a="http://schemas.openxmlformats.org/drawingml/2006/main" xmlns:r="http://schemas.openxmlformats.org/officeDocument/2006/relationships" xmlns:p="http://schemas.openxmlformats.org/presentationml/2006/main">
  <p:tag name="ARTICULATE_TITLE_TAG" val="Step 1"/>
  <p:tag name="AUDIO_ID" val="658"/>
  <p:tag name="ARTICULATE_USED_LAYOUT" val="2"/>
  <p:tag name="ARTICULATE_NAV_LEVEL" val="3"/>
  <p:tag name="ARTICULATE_SLIDE_PRESENTER_GUID" val="cf425369-49ee-470f-a744-5efa1df50def"/>
  <p:tag name="ARTICULATE_SLIDE_PAUSE" val="1"/>
  <p:tag name="ARTICULATE_LOCK_SLIDE" val="0"/>
  <p:tag name="ARTICULATE_HIDE_SLIDE" val="0"/>
  <p:tag name="ARTICULATE_PLAYER_CONTROL_PREVIOUS" val="True"/>
  <p:tag name="ARTICULATE_PLAYER_CONTROL_NEXT" val="True"/>
  <p:tag name="ARTICULATE_SLIDE_THUMBNAIL_REFRESH" val="1"/>
</p:tagLst>
</file>

<file path=ppt/tags/tag376.xml><?xml version="1.0" encoding="utf-8"?>
<p:tagLst xmlns:a="http://schemas.openxmlformats.org/drawingml/2006/main" xmlns:r="http://schemas.openxmlformats.org/officeDocument/2006/relationships" xmlns:p="http://schemas.openxmlformats.org/presentationml/2006/main">
  <p:tag name="DUPLICATEID" val="fb0fb7efc340478e90f7cbd63c14091f"/>
</p:tagLst>
</file>

<file path=ppt/tags/tag377.xml><?xml version="1.0" encoding="utf-8"?>
<p:tagLst xmlns:a="http://schemas.openxmlformats.org/drawingml/2006/main" xmlns:r="http://schemas.openxmlformats.org/officeDocument/2006/relationships" xmlns:p="http://schemas.openxmlformats.org/presentationml/2006/main">
  <p:tag name="DUPLICATEID" val="780fefc2aa8e4000a7ba931e7a84a095"/>
</p:tagLst>
</file>

<file path=ppt/tags/tag378.xml><?xml version="1.0" encoding="utf-8"?>
<p:tagLst xmlns:a="http://schemas.openxmlformats.org/drawingml/2006/main" xmlns:r="http://schemas.openxmlformats.org/officeDocument/2006/relationships" xmlns:p="http://schemas.openxmlformats.org/presentationml/2006/main">
  <p:tag name="ARTICULATE_TITLE_TAG" val="Step 2"/>
  <p:tag name="AUDIO_ID" val="659"/>
  <p:tag name="ARTICULATE_USED_LAYOUT" val="2"/>
  <p:tag name="ARTICULATE_NAV_LEVEL" val="3"/>
  <p:tag name="ARTICULATE_SLIDE_PRESENTER_GUID" val="cf425369-49ee-470f-a744-5efa1df50def"/>
  <p:tag name="ARTICULATE_SLIDE_PAUSE" val="1"/>
  <p:tag name="ARTICULATE_LOCK_SLIDE" val="0"/>
  <p:tag name="ARTICULATE_HIDE_SLIDE" val="0"/>
  <p:tag name="ARTICULATE_PLAYER_CONTROL_PREVIOUS" val="True"/>
  <p:tag name="ARTICULATE_PLAYER_CONTROL_NEXT" val="True"/>
  <p:tag name="ARTICULATE_SLIDE_THUMBNAIL_REFRESH" val="1"/>
</p:tagLst>
</file>

<file path=ppt/tags/tag379.xml><?xml version="1.0" encoding="utf-8"?>
<p:tagLst xmlns:a="http://schemas.openxmlformats.org/drawingml/2006/main" xmlns:r="http://schemas.openxmlformats.org/officeDocument/2006/relationships" xmlns:p="http://schemas.openxmlformats.org/presentationml/2006/main">
  <p:tag name="DUPLICATEID" val="2c15b26a72844fb1b9ebd89f1f1d2d5b"/>
</p:tagLst>
</file>

<file path=ppt/tags/tag38.xml><?xml version="1.0" encoding="utf-8"?>
<p:tagLst xmlns:a="http://schemas.openxmlformats.org/drawingml/2006/main" xmlns:r="http://schemas.openxmlformats.org/officeDocument/2006/relationships" xmlns:p="http://schemas.openxmlformats.org/presentationml/2006/main">
  <p:tag name="AUDIO_ID" val="555"/>
  <p:tag name="TIMELINE" val="1.7"/>
  <p:tag name="ELAPSEDTIME" val="3.9"/>
  <p:tag name="ARTICULATE_USED_LAYOUT" val="2"/>
  <p:tag name="ARTICULATE_NAV_LEVEL" val="2"/>
  <p:tag name="ARTICULATE_SLIDE_PRESENTER_GUID" val="cf425369-49ee-470f-a744-5efa1df50def"/>
  <p:tag name="ARTICULATE_SLIDE_PAUSE" val="1"/>
  <p:tag name="ARTICULATE_LOCK_SLIDE" val="0"/>
  <p:tag name="ARTICULATE_HIDE_SLIDE" val="0"/>
  <p:tag name="ARTICULATE_PLAYER_CONTROL_PREVIOUS" val="True"/>
  <p:tag name="ARTICULATE_PLAYER_CONTROL_NEXT" val="True"/>
  <p:tag name="ARTICULATE_SLIDE_THUMBNAIL_REFRESH" val="1"/>
</p:tagLst>
</file>

<file path=ppt/tags/tag380.xml><?xml version="1.0" encoding="utf-8"?>
<p:tagLst xmlns:a="http://schemas.openxmlformats.org/drawingml/2006/main" xmlns:r="http://schemas.openxmlformats.org/officeDocument/2006/relationships" xmlns:p="http://schemas.openxmlformats.org/presentationml/2006/main">
  <p:tag name="DUPLICATEID" val="4b71d0d0046d4ca9b9f4064fe25bcc7e"/>
</p:tagLst>
</file>

<file path=ppt/tags/tag381.xml><?xml version="1.0" encoding="utf-8"?>
<p:tagLst xmlns:a="http://schemas.openxmlformats.org/drawingml/2006/main" xmlns:r="http://schemas.openxmlformats.org/officeDocument/2006/relationships" xmlns:p="http://schemas.openxmlformats.org/presentationml/2006/main">
  <p:tag name="ARTICULATE_TITLE_TAG" val="Step 3"/>
  <p:tag name="AUDIO_ID" val="660"/>
  <p:tag name="ARTICULATE_USED_LAYOUT" val="2"/>
  <p:tag name="ARTICULATE_NAV_LEVEL" val="3"/>
  <p:tag name="ARTICULATE_SLIDE_PRESENTER_GUID" val="cf425369-49ee-470f-a744-5efa1df50def"/>
  <p:tag name="ARTICULATE_SLIDE_PAUSE" val="1"/>
  <p:tag name="ARTICULATE_LOCK_SLIDE" val="0"/>
  <p:tag name="ARTICULATE_HIDE_SLIDE" val="0"/>
  <p:tag name="ARTICULATE_PLAYER_CONTROL_PREVIOUS" val="True"/>
  <p:tag name="ARTICULATE_PLAYER_CONTROL_NEXT" val="True"/>
  <p:tag name="ARTICULATE_SLIDE_THUMBNAIL_REFRESH" val="1"/>
</p:tagLst>
</file>

<file path=ppt/tags/tag382.xml><?xml version="1.0" encoding="utf-8"?>
<p:tagLst xmlns:a="http://schemas.openxmlformats.org/drawingml/2006/main" xmlns:r="http://schemas.openxmlformats.org/officeDocument/2006/relationships" xmlns:p="http://schemas.openxmlformats.org/presentationml/2006/main">
  <p:tag name="DUPLICATEID" val="98d5bf0eb9ee46598edb26555004e8b3"/>
</p:tagLst>
</file>

<file path=ppt/tags/tag383.xml><?xml version="1.0" encoding="utf-8"?>
<p:tagLst xmlns:a="http://schemas.openxmlformats.org/drawingml/2006/main" xmlns:r="http://schemas.openxmlformats.org/officeDocument/2006/relationships" xmlns:p="http://schemas.openxmlformats.org/presentationml/2006/main">
  <p:tag name="DUPLICATEID" val="b472c923228549b1abf4070ab1daa92c"/>
</p:tagLst>
</file>

<file path=ppt/tags/tag384.xml><?xml version="1.0" encoding="utf-8"?>
<p:tagLst xmlns:a="http://schemas.openxmlformats.org/drawingml/2006/main" xmlns:r="http://schemas.openxmlformats.org/officeDocument/2006/relationships" xmlns:p="http://schemas.openxmlformats.org/presentationml/2006/main">
  <p:tag name="ARTICULATE_TITLE_TAG" val="Advantages and Disadvantages"/>
  <p:tag name="AUDIO_ID" val="636"/>
  <p:tag name="ARTICULATE_USED_LAYOUT" val="2"/>
  <p:tag name="ARTICULATE_NAV_LEVEL" val="3"/>
  <p:tag name="ARTICULATE_SLIDE_PRESENTER_GUID" val="cf425369-49ee-470f-a744-5efa1df50def"/>
  <p:tag name="ARTICULATE_SLIDE_PAUSE" val="1"/>
  <p:tag name="ARTICULATE_LOCK_SLIDE" val="0"/>
  <p:tag name="ARTICULATE_HIDE_SLIDE" val="0"/>
  <p:tag name="ARTICULATE_PLAYER_CONTROL_PREVIOUS" val="True"/>
  <p:tag name="ARTICULATE_PLAYER_CONTROL_NEXT" val="True"/>
  <p:tag name="ARTICULATE_SLIDE_THUMBNAIL_REFRESH" val="1"/>
</p:tagLst>
</file>

<file path=ppt/tags/tag385.xml><?xml version="1.0" encoding="utf-8"?>
<p:tagLst xmlns:a="http://schemas.openxmlformats.org/drawingml/2006/main" xmlns:r="http://schemas.openxmlformats.org/officeDocument/2006/relationships" xmlns:p="http://schemas.openxmlformats.org/presentationml/2006/main">
  <p:tag name="DUPLICATEID" val="c6f15d3af4fa41ef9f3739afc100543e"/>
</p:tagLst>
</file>

<file path=ppt/tags/tag386.xml><?xml version="1.0" encoding="utf-8"?>
<p:tagLst xmlns:a="http://schemas.openxmlformats.org/drawingml/2006/main" xmlns:r="http://schemas.openxmlformats.org/officeDocument/2006/relationships" xmlns:p="http://schemas.openxmlformats.org/presentationml/2006/main">
  <p:tag name="DUPLICATEID" val="79b1d8061491418082c6f8c75ef58456"/>
</p:tagLst>
</file>

<file path=ppt/tags/tag387.xml><?xml version="1.0" encoding="utf-8"?>
<p:tagLst xmlns:a="http://schemas.openxmlformats.org/drawingml/2006/main" xmlns:r="http://schemas.openxmlformats.org/officeDocument/2006/relationships" xmlns:p="http://schemas.openxmlformats.org/presentationml/2006/main">
  <p:tag name="AUDIO_ID" val="533"/>
  <p:tag name="ARTICULATE_USED_LAYOUT" val="2"/>
  <p:tag name="ARTICULATE_NAV_LEVEL" val="2"/>
  <p:tag name="ARTICULATE_SLIDE_PRESENTER_GUID" val="cf425369-49ee-470f-a744-5efa1df50def"/>
  <p:tag name="ARTICULATE_SLIDE_PAUSE" val="1"/>
  <p:tag name="ARTICULATE_LOCK_SLIDE" val="0"/>
  <p:tag name="ARTICULATE_HIDE_SLIDE" val="0"/>
  <p:tag name="ARTICULATE_PLAYER_CONTROL_PREVIOUS" val="True"/>
  <p:tag name="ARTICULATE_PLAYER_CONTROL_NEXT" val="True"/>
  <p:tag name="ARTICULATE_SLIDE_THUMBNAIL_REFRESH" val="1"/>
</p:tagLst>
</file>

<file path=ppt/tags/tag388.xml><?xml version="1.0" encoding="utf-8"?>
<p:tagLst xmlns:a="http://schemas.openxmlformats.org/drawingml/2006/main" xmlns:r="http://schemas.openxmlformats.org/officeDocument/2006/relationships" xmlns:p="http://schemas.openxmlformats.org/presentationml/2006/main">
  <p:tag name="ARTICULATE_PUBLISH_MODE" val="2"/>
</p:tagLst>
</file>

<file path=ppt/tags/tag389.xml><?xml version="1.0" encoding="utf-8"?>
<p:tagLst xmlns:a="http://schemas.openxmlformats.org/drawingml/2006/main" xmlns:r="http://schemas.openxmlformats.org/officeDocument/2006/relationships" xmlns:p="http://schemas.openxmlformats.org/presentationml/2006/main">
  <p:tag name="AUDIO_ID" val="355"/>
  <p:tag name="ARTICULATE_USED_LAYOUT" val="2"/>
  <p:tag name="ARTICULATE_NAV_LEVEL" val="3"/>
  <p:tag name="ARTICULATE_SLIDE_PRESENTER_GUID" val="cf425369-49ee-470f-a744-5efa1df50def"/>
  <p:tag name="ARTICULATE_SLIDE_PAUSE" val="1"/>
  <p:tag name="ARTICULATE_LOCK_SLIDE" val="0"/>
  <p:tag name="ARTICULATE_HIDE_SLIDE" val="0"/>
  <p:tag name="ARTICULATE_PLAYER_CONTROL_PREVIOUS" val="True"/>
  <p:tag name="ARTICULATE_PLAYER_CONTROL_NEXT" val="True"/>
  <p:tag name="ARTICULATE_SLIDE_THUMBNAIL_REFRESH" val="1"/>
</p:tagLst>
</file>

<file path=ppt/tags/tag39.xml><?xml version="1.0" encoding="utf-8"?>
<p:tagLst xmlns:a="http://schemas.openxmlformats.org/drawingml/2006/main" xmlns:r="http://schemas.openxmlformats.org/officeDocument/2006/relationships" xmlns:p="http://schemas.openxmlformats.org/presentationml/2006/main">
  <p:tag name="ARTICULATE_PUBLISH_MODE" val="2"/>
  <p:tag name="ARTICULATE_SOURCE_IMAGE" val="C:\Users\bmayer\AppData\Local\Temp\articulate\presenter\imgtemp\h6CQvoF3_files\slide0001_image001.png"/>
</p:tagLst>
</file>

<file path=ppt/tags/tag390.xml><?xml version="1.0" encoding="utf-8"?>
<p:tagLst xmlns:a="http://schemas.openxmlformats.org/drawingml/2006/main" xmlns:r="http://schemas.openxmlformats.org/officeDocument/2006/relationships" xmlns:p="http://schemas.openxmlformats.org/presentationml/2006/main">
  <p:tag name="AUDIO_ID" val="494"/>
  <p:tag name="ARTICULATE_USED_LAYOUT" val="2"/>
  <p:tag name="ARTICULATE_NAV_LEVEL" val="3"/>
  <p:tag name="ARTICULATE_SLIDE_PRESENTER_GUID" val="cf425369-49ee-470f-a744-5efa1df50def"/>
  <p:tag name="ARTICULATE_SLIDE_PAUSE" val="1"/>
  <p:tag name="ARTICULATE_LOCK_SLIDE" val="0"/>
  <p:tag name="ARTICULATE_HIDE_SLIDE" val="0"/>
  <p:tag name="ARTICULATE_PLAYER_CONTROL_PREVIOUS" val="True"/>
  <p:tag name="ARTICULATE_PLAYER_CONTROL_NEXT" val="True"/>
  <p:tag name="ARTICULATE_SLIDE_THUMBNAIL_REFRESH" val="1"/>
</p:tagLst>
</file>

<file path=ppt/tags/tag391.xml><?xml version="1.0" encoding="utf-8"?>
<p:tagLst xmlns:a="http://schemas.openxmlformats.org/drawingml/2006/main" xmlns:r="http://schemas.openxmlformats.org/officeDocument/2006/relationships" xmlns:p="http://schemas.openxmlformats.org/presentationml/2006/main">
  <p:tag name="ARTICULATE_TITLE_TAG" val="Non-Moving Crack Repair Materials"/>
  <p:tag name="ARTICULATE_NAV_LEVEL" val="3"/>
  <p:tag name="ARTICULATE_SLIDE_PRESENTER_GUID" val="2e1d7f10-ecb4-4162-8059-b3750dea1c4e"/>
  <p:tag name="ARTICULATE_SLIDE_PAUSE" val="1"/>
  <p:tag name="ARTICULATE_LOCK_SLIDE" val="0"/>
  <p:tag name="ARTICULATE_HIDE_SLIDE" val="0"/>
  <p:tag name="ARTICULATE_PLAYER_CONTROL_PREVIOUS" val="True"/>
  <p:tag name="ARTICULATE_PLAYER_CONTROL_NEXT" val="True"/>
  <p:tag name="AUDIO_ID" val="679"/>
  <p:tag name="ARTICULATE_USED_LAYOUT" val="2"/>
  <p:tag name="ARTICULATE_SLIDE_THUMBNAIL_REFRESH" val="1"/>
</p:tagLst>
</file>

<file path=ppt/tags/tag392.xml><?xml version="1.0" encoding="utf-8"?>
<p:tagLst xmlns:a="http://schemas.openxmlformats.org/drawingml/2006/main" xmlns:r="http://schemas.openxmlformats.org/officeDocument/2006/relationships" xmlns:p="http://schemas.openxmlformats.org/presentationml/2006/main">
  <p:tag name="ARTICULATE_TITLE_TAG" val="Moving Crack Repair Materials"/>
  <p:tag name="ARTICULATE_NAV_LEVEL" val="3"/>
  <p:tag name="ARTICULATE_SLIDE_PRESENTER_GUID" val="2e1d7f10-ecb4-4162-8059-b3750dea1c4e"/>
  <p:tag name="ARTICULATE_SLIDE_PAUSE" val="1"/>
  <p:tag name="ARTICULATE_LOCK_SLIDE" val="0"/>
  <p:tag name="ARTICULATE_HIDE_SLIDE" val="0"/>
  <p:tag name="ARTICULATE_PLAYER_CONTROL_PREVIOUS" val="True"/>
  <p:tag name="ARTICULATE_PLAYER_CONTROL_NEXT" val="True"/>
  <p:tag name="AUDIO_ID" val="680"/>
  <p:tag name="ARTICULATE_USED_LAYOUT" val="2"/>
  <p:tag name="ARTICULATE_SLIDE_THUMBNAIL_REFRESH" val="1"/>
</p:tagLst>
</file>

<file path=ppt/tags/tag393.xml><?xml version="1.0" encoding="utf-8"?>
<p:tagLst xmlns:a="http://schemas.openxmlformats.org/drawingml/2006/main" xmlns:r="http://schemas.openxmlformats.org/officeDocument/2006/relationships" xmlns:p="http://schemas.openxmlformats.org/presentationml/2006/main">
  <p:tag name="AUDIO_ID" val="661"/>
  <p:tag name="ARTICULATE_USED_LAYOUT" val="2"/>
  <p:tag name="ARTICULATE_NAV_LEVEL" val="3"/>
  <p:tag name="ARTICULATE_SLIDE_PRESENTER_GUID" val="cf425369-49ee-470f-a744-5efa1df50def"/>
  <p:tag name="ARTICULATE_SLIDE_PAUSE" val="1"/>
  <p:tag name="ARTICULATE_LOCK_SLIDE" val="0"/>
  <p:tag name="ARTICULATE_HIDE_SLIDE" val="0"/>
  <p:tag name="ARTICULATE_PLAYER_CONTROL_PREVIOUS" val="True"/>
  <p:tag name="ARTICULATE_PLAYER_CONTROL_NEXT" val="True"/>
  <p:tag name="ARTICULATE_SLIDE_THUMBNAIL_REFRESH" val="1"/>
</p:tagLst>
</file>

<file path=ppt/tags/tag394.xml><?xml version="1.0" encoding="utf-8"?>
<p:tagLst xmlns:a="http://schemas.openxmlformats.org/drawingml/2006/main" xmlns:r="http://schemas.openxmlformats.org/officeDocument/2006/relationships" xmlns:p="http://schemas.openxmlformats.org/presentationml/2006/main">
  <p:tag name="DUPLICATEID" val="d1c077abd3364cd4bd403d452fe62819"/>
</p:tagLst>
</file>

<file path=ppt/tags/tag395.xml><?xml version="1.0" encoding="utf-8"?>
<p:tagLst xmlns:a="http://schemas.openxmlformats.org/drawingml/2006/main" xmlns:r="http://schemas.openxmlformats.org/officeDocument/2006/relationships" xmlns:p="http://schemas.openxmlformats.org/presentationml/2006/main">
  <p:tag name="DUPLICATEID" val="70c3743045174c689bdfe0f19a96a13c"/>
</p:tagLst>
</file>

<file path=ppt/tags/tag396.xml><?xml version="1.0" encoding="utf-8"?>
<p:tagLst xmlns:a="http://schemas.openxmlformats.org/drawingml/2006/main" xmlns:r="http://schemas.openxmlformats.org/officeDocument/2006/relationships" xmlns:p="http://schemas.openxmlformats.org/presentationml/2006/main">
  <p:tag name="AUDIO_ID" val="662"/>
  <p:tag name="ARTICULATE_USED_LAYOUT" val="2"/>
  <p:tag name="ARTICULATE_NAV_LEVEL" val="3"/>
  <p:tag name="ARTICULATE_SLIDE_PRESENTER_GUID" val="cf425369-49ee-470f-a744-5efa1df50def"/>
  <p:tag name="ARTICULATE_SLIDE_PAUSE" val="1"/>
  <p:tag name="ARTICULATE_LOCK_SLIDE" val="0"/>
  <p:tag name="ARTICULATE_HIDE_SLIDE" val="0"/>
  <p:tag name="ARTICULATE_PLAYER_CONTROL_PREVIOUS" val="True"/>
  <p:tag name="ARTICULATE_PLAYER_CONTROL_NEXT" val="True"/>
  <p:tag name="ARTICULATE_SLIDE_THUMBNAIL_REFRESH" val="1"/>
</p:tagLst>
</file>

<file path=ppt/tags/tag397.xml><?xml version="1.0" encoding="utf-8"?>
<p:tagLst xmlns:a="http://schemas.openxmlformats.org/drawingml/2006/main" xmlns:r="http://schemas.openxmlformats.org/officeDocument/2006/relationships" xmlns:p="http://schemas.openxmlformats.org/presentationml/2006/main">
  <p:tag name="DUPLICATEID" val="eeef0146e6ad4a52b80042f687a30bb1"/>
</p:tagLst>
</file>

<file path=ppt/tags/tag398.xml><?xml version="1.0" encoding="utf-8"?>
<p:tagLst xmlns:a="http://schemas.openxmlformats.org/drawingml/2006/main" xmlns:r="http://schemas.openxmlformats.org/officeDocument/2006/relationships" xmlns:p="http://schemas.openxmlformats.org/presentationml/2006/main">
  <p:tag name="DUPLICATEID" val="c576dc474f9f4805a6bdb2154d210d6f"/>
</p:tagLst>
</file>

<file path=ppt/tags/tag399.xml><?xml version="1.0" encoding="utf-8"?>
<p:tagLst xmlns:a="http://schemas.openxmlformats.org/drawingml/2006/main" xmlns:r="http://schemas.openxmlformats.org/officeDocument/2006/relationships" xmlns:p="http://schemas.openxmlformats.org/presentationml/2006/main">
  <p:tag name="AUDIO_ID" val="663"/>
  <p:tag name="ARTICULATE_USED_LAYOUT" val="2"/>
  <p:tag name="ARTICULATE_NAV_LEVEL" val="3"/>
  <p:tag name="ARTICULATE_SLIDE_PRESENTER_GUID" val="cf425369-49ee-470f-a744-5efa1df50def"/>
  <p:tag name="ARTICULATE_SLIDE_PAUSE" val="1"/>
  <p:tag name="ARTICULATE_LOCK_SLIDE" val="0"/>
  <p:tag name="ARTICULATE_HIDE_SLIDE" val="0"/>
  <p:tag name="ARTICULATE_PLAYER_CONTROL_PREVIOUS" val="True"/>
  <p:tag name="ARTICULATE_PLAYER_CONTROL_NEXT" val="True"/>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0.xml><?xml version="1.0" encoding="utf-8"?>
<p:tagLst xmlns:a="http://schemas.openxmlformats.org/drawingml/2006/main" xmlns:r="http://schemas.openxmlformats.org/officeDocument/2006/relationships" xmlns:p="http://schemas.openxmlformats.org/presentationml/2006/main">
  <p:tag name="AUDIO_ID" val="377"/>
  <p:tag name="ELAPSEDTIME" val="2.9"/>
  <p:tag name="ARTICULATE_USED_LAYOUT" val="2"/>
  <p:tag name="ARTICULATE_NAV_LEVEL" val="2"/>
  <p:tag name="ARTICULATE_SLIDE_PRESENTER_GUID" val="cf425369-49ee-470f-a744-5efa1df50def"/>
  <p:tag name="ARTICULATE_SLIDE_PAUSE" val="1"/>
  <p:tag name="ARTICULATE_LOCK_SLIDE" val="0"/>
  <p:tag name="ARTICULATE_HIDE_SLIDE" val="0"/>
  <p:tag name="ARTICULATE_PLAYER_CONTROL_PREVIOUS" val="True"/>
  <p:tag name="ARTICULATE_PLAYER_CONTROL_NEXT" val="True"/>
  <p:tag name="ARTICULATE_SLIDE_THUMBNAIL_REFRESH" val="1"/>
</p:tagLst>
</file>

<file path=ppt/tags/tag400.xml><?xml version="1.0" encoding="utf-8"?>
<p:tagLst xmlns:a="http://schemas.openxmlformats.org/drawingml/2006/main" xmlns:r="http://schemas.openxmlformats.org/officeDocument/2006/relationships" xmlns:p="http://schemas.openxmlformats.org/presentationml/2006/main">
  <p:tag name="ARTICULATE_PUBLISH_MODE" val="2"/>
</p:tagLst>
</file>

<file path=ppt/tags/tag401.xml><?xml version="1.0" encoding="utf-8"?>
<p:tagLst xmlns:a="http://schemas.openxmlformats.org/drawingml/2006/main" xmlns:r="http://schemas.openxmlformats.org/officeDocument/2006/relationships" xmlns:p="http://schemas.openxmlformats.org/presentationml/2006/main">
  <p:tag name="ARTICULATE_PUBLISH_MODE" val="2"/>
</p:tagLst>
</file>

<file path=ppt/tags/tag402.xml><?xml version="1.0" encoding="utf-8"?>
<p:tagLst xmlns:a="http://schemas.openxmlformats.org/drawingml/2006/main" xmlns:r="http://schemas.openxmlformats.org/officeDocument/2006/relationships" xmlns:p="http://schemas.openxmlformats.org/presentationml/2006/main">
  <p:tag name="ARTICULATE_PUBLISH_MODE" val="2"/>
</p:tagLst>
</file>

<file path=ppt/tags/tag403.xml><?xml version="1.0" encoding="utf-8"?>
<p:tagLst xmlns:a="http://schemas.openxmlformats.org/drawingml/2006/main" xmlns:r="http://schemas.openxmlformats.org/officeDocument/2006/relationships" xmlns:p="http://schemas.openxmlformats.org/presentationml/2006/main">
  <p:tag name="AUDIO_ID" val="664"/>
  <p:tag name="ARTICULATE_USED_LAYOUT" val="2"/>
  <p:tag name="ARTICULATE_NAV_LEVEL" val="3"/>
  <p:tag name="ARTICULATE_SLIDE_PRESENTER_GUID" val="cf425369-49ee-470f-a744-5efa1df50def"/>
  <p:tag name="ARTICULATE_SLIDE_PAUSE" val="1"/>
  <p:tag name="ARTICULATE_LOCK_SLIDE" val="0"/>
  <p:tag name="ARTICULATE_HIDE_SLIDE" val="0"/>
  <p:tag name="ARTICULATE_PLAYER_CONTROL_PREVIOUS" val="True"/>
  <p:tag name="ARTICULATE_PLAYER_CONTROL_NEXT" val="True"/>
  <p:tag name="ARTICULATE_SLIDE_THUMBNAIL_REFRESH" val="1"/>
</p:tagLst>
</file>

<file path=ppt/tags/tag404.xml><?xml version="1.0" encoding="utf-8"?>
<p:tagLst xmlns:a="http://schemas.openxmlformats.org/drawingml/2006/main" xmlns:r="http://schemas.openxmlformats.org/officeDocument/2006/relationships" xmlns:p="http://schemas.openxmlformats.org/presentationml/2006/main">
  <p:tag name="DUPLICATEID" val="9c8a0798e6a6452fac838f234fe6f7ed"/>
</p:tagLst>
</file>

<file path=ppt/tags/tag405.xml><?xml version="1.0" encoding="utf-8"?>
<p:tagLst xmlns:a="http://schemas.openxmlformats.org/drawingml/2006/main" xmlns:r="http://schemas.openxmlformats.org/officeDocument/2006/relationships" xmlns:p="http://schemas.openxmlformats.org/presentationml/2006/main">
  <p:tag name="DUPLICATEID" val="7e03ac9f192845d5b5d2d23813357509"/>
</p:tagLst>
</file>

<file path=ppt/tags/tag406.xml><?xml version="1.0" encoding="utf-8"?>
<p:tagLst xmlns:a="http://schemas.openxmlformats.org/drawingml/2006/main" xmlns:r="http://schemas.openxmlformats.org/officeDocument/2006/relationships" xmlns:p="http://schemas.openxmlformats.org/presentationml/2006/main">
  <p:tag name="AUDIO_ID" val="665"/>
  <p:tag name="ARTICULATE_USED_LAYOUT" val="2"/>
  <p:tag name="ARTICULATE_NAV_LEVEL" val="3"/>
  <p:tag name="ARTICULATE_SLIDE_PRESENTER_GUID" val="cf425369-49ee-470f-a744-5efa1df50def"/>
  <p:tag name="ARTICULATE_SLIDE_PAUSE" val="1"/>
  <p:tag name="ARTICULATE_LOCK_SLIDE" val="0"/>
  <p:tag name="ARTICULATE_HIDE_SLIDE" val="0"/>
  <p:tag name="ARTICULATE_PLAYER_CONTROL_PREVIOUS" val="True"/>
  <p:tag name="ARTICULATE_PLAYER_CONTROL_NEXT" val="True"/>
  <p:tag name="ARTICULATE_SLIDE_THUMBNAIL_REFRESH" val="1"/>
</p:tagLst>
</file>

<file path=ppt/tags/tag407.xml><?xml version="1.0" encoding="utf-8"?>
<p:tagLst xmlns:a="http://schemas.openxmlformats.org/drawingml/2006/main" xmlns:r="http://schemas.openxmlformats.org/officeDocument/2006/relationships" xmlns:p="http://schemas.openxmlformats.org/presentationml/2006/main">
  <p:tag name="ARTICULATE_TITLE_TAG" val="Moving Crack Application"/>
  <p:tag name="AUDIO_ID" val="666"/>
  <p:tag name="ARTICULATE_USED_LAYOUT" val="2"/>
  <p:tag name="ARTICULATE_NAV_LEVEL" val="3"/>
  <p:tag name="ARTICULATE_SLIDE_PRESENTER_GUID" val="cf425369-49ee-470f-a744-5efa1df50def"/>
  <p:tag name="ARTICULATE_SLIDE_PAUSE" val="1"/>
  <p:tag name="ARTICULATE_LOCK_SLIDE" val="0"/>
  <p:tag name="ARTICULATE_HIDE_SLIDE" val="0"/>
  <p:tag name="ARTICULATE_PLAYER_CONTROL_PREVIOUS" val="True"/>
  <p:tag name="ARTICULATE_PLAYER_CONTROL_NEXT" val="True"/>
  <p:tag name="ARTICULATE_SLIDE_THUMBNAIL_REFRESH" val="1"/>
</p:tagLst>
</file>

<file path=ppt/tags/tag40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0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1.xml><?xml version="1.0" encoding="utf-8"?>
<p:tagLst xmlns:a="http://schemas.openxmlformats.org/drawingml/2006/main" xmlns:r="http://schemas.openxmlformats.org/officeDocument/2006/relationships" xmlns:p="http://schemas.openxmlformats.org/presentationml/2006/main">
  <p:tag name="AUDIO_ID" val="311"/>
  <p:tag name="TIMELINE" val="2.2/3.4/4.8"/>
  <p:tag name="ELAPSEDTIME" val="6.9"/>
  <p:tag name="ARTICULATE_USED_LAYOUT" val="2"/>
  <p:tag name="ARTICULATE_NAV_LEVEL" val="2"/>
  <p:tag name="ARTICULATE_SLIDE_PRESENTER_GUID" val="cf425369-49ee-470f-a744-5efa1df50def"/>
  <p:tag name="ARTICULATE_SLIDE_PAUSE" val="1"/>
  <p:tag name="ARTICULATE_LOCK_SLIDE" val="0"/>
  <p:tag name="ARTICULATE_HIDE_SLIDE" val="0"/>
  <p:tag name="ARTICULATE_PLAYER_CONTROL_PREVIOUS" val="True"/>
  <p:tag name="ARTICULATE_PLAYER_CONTROL_NEXT" val="True"/>
  <p:tag name="ARTICULATE_SLIDE_THUMBNAIL_REFRESH" val="1"/>
</p:tagLst>
</file>

<file path=ppt/tags/tag410.xml><?xml version="1.0" encoding="utf-8"?>
<p:tagLst xmlns:a="http://schemas.openxmlformats.org/drawingml/2006/main" xmlns:r="http://schemas.openxmlformats.org/officeDocument/2006/relationships" xmlns:p="http://schemas.openxmlformats.org/presentationml/2006/main">
  <p:tag name="ARTICULATE_TITLE_TAG" val="Section Review"/>
  <p:tag name="AUDIO_ID" val="670"/>
  <p:tag name="ARTICULATE_USED_LAYOUT" val="2"/>
  <p:tag name="ARTICULATE_NAV_LEVEL" val="2"/>
  <p:tag name="ARTICULATE_SLIDE_PRESENTER_GUID" val="cf425369-49ee-470f-a744-5efa1df50def"/>
  <p:tag name="ARTICULATE_SLIDE_PAUSE" val="1"/>
  <p:tag name="ARTICULATE_LOCK_SLIDE" val="0"/>
  <p:tag name="ARTICULATE_HIDE_SLIDE" val="0"/>
  <p:tag name="ARTICULATE_PLAYER_CONTROL_PREVIOUS" val="True"/>
  <p:tag name="ARTICULATE_PLAYER_CONTROL_NEXT" val="True"/>
  <p:tag name="ARTICULATE_SLIDE_THUMBNAIL_REFRESH" val="1"/>
</p:tagLst>
</file>

<file path=ppt/tags/tag411.xml><?xml version="1.0" encoding="utf-8"?>
<p:tagLst xmlns:a="http://schemas.openxmlformats.org/drawingml/2006/main" xmlns:r="http://schemas.openxmlformats.org/officeDocument/2006/relationships" xmlns:p="http://schemas.openxmlformats.org/presentationml/2006/main">
  <p:tag name="AUDIO_ID" val="289"/>
  <p:tag name="ARTICULATE_USED_LAYOUT" val="13"/>
  <p:tag name="ARTICULATE_NAV_LEVEL" val="1"/>
  <p:tag name="ARTICULATE_SLIDE_PRESENTER_GUID" val="cf425369-49ee-470f-a744-5efa1df50def"/>
  <p:tag name="ARTICULATE_SLIDE_PAUSE" val="1"/>
  <p:tag name="ARTICULATE_LOCK_SLIDE" val="0"/>
  <p:tag name="ARTICULATE_HIDE_SLIDE" val="0"/>
  <p:tag name="ARTICULATE_PLAYER_CONTROL_PREVIOUS" val="True"/>
  <p:tag name="ARTICULATE_PLAYER_CONTROL_NEXT" val="True"/>
  <p:tag name="ARTICULATE_SLIDE_THUMBNAIL_REFRESH" val="1"/>
</p:tagLst>
</file>

<file path=ppt/tags/tag412.xml><?xml version="1.0" encoding="utf-8"?>
<p:tagLst xmlns:a="http://schemas.openxmlformats.org/drawingml/2006/main" xmlns:r="http://schemas.openxmlformats.org/officeDocument/2006/relationships" xmlns:p="http://schemas.openxmlformats.org/presentationml/2006/main">
  <p:tag name="AUDIO_ID" val="434"/>
  <p:tag name="ARTICULATE_TITLE_TAG" val="The Repair Process"/>
  <p:tag name="ARTICULATE_USED_LAYOUT" val="2"/>
  <p:tag name="ARTICULATE_NAV_LEVEL" val="2"/>
  <p:tag name="ARTICULATE_SLIDE_PRESENTER_GUID" val="cf425369-49ee-470f-a744-5efa1df50def"/>
  <p:tag name="ARTICULATE_SLIDE_PAUSE" val="1"/>
  <p:tag name="ARTICULATE_LOCK_SLIDE" val="0"/>
  <p:tag name="ARTICULATE_HIDE_SLIDE" val="0"/>
  <p:tag name="ARTICULATE_PLAYER_CONTROL_PREVIOUS" val="True"/>
  <p:tag name="ARTICULATE_PLAYER_CONTROL_NEXT" val="True"/>
  <p:tag name="ARTICULATE_SLIDE_THUMBNAIL_REFRESH" val="1"/>
</p:tagLst>
</file>

<file path=ppt/tags/tag413.xml><?xml version="1.0" encoding="utf-8"?>
<p:tagLst xmlns:a="http://schemas.openxmlformats.org/drawingml/2006/main" xmlns:r="http://schemas.openxmlformats.org/officeDocument/2006/relationships" xmlns:p="http://schemas.openxmlformats.org/presentationml/2006/main">
  <p:tag name="ARTICULATE_CHARACTER_FILE" val=".\characters\555c9014-e252-4ee7-b8bd-9bac03a5b2f3.emf"/>
  <p:tag name="ARTICULATE_CHARACTER_TYPE" val="illustrated"/>
  <p:tag name="ARTICULATE_CHARACTER_ID" val="Male 3"/>
  <p:tag name="ARTICULATE_CHARACTER_EXPRESSION" val="m3/m3_2_happy_head_side_standing.wmf"/>
  <p:tag name="ARTICULATE_CHARACTER_POSE" val="m3/m3_27_handshakeleft_body_side_standing.wmf"/>
  <p:tag name="ARTICULATE_CHARACTER_FLIP" val="True"/>
</p:tagLst>
</file>

<file path=ppt/tags/tag414.xml><?xml version="1.0" encoding="utf-8"?>
<p:tagLst xmlns:a="http://schemas.openxmlformats.org/drawingml/2006/main" xmlns:r="http://schemas.openxmlformats.org/officeDocument/2006/relationships" xmlns:p="http://schemas.openxmlformats.org/presentationml/2006/main">
  <p:tag name="ARTICULATE_CHARACTER_FILE" val=".\characters\bfd740db-11e0-440d-850a-4f05dfde53d7.emf"/>
  <p:tag name="ARTICULATE_CHARACTER_TYPE" val="illustrated"/>
  <p:tag name="ARTICULATE_CHARACTER_ID" val="Male 4"/>
  <p:tag name="ARTICULATE_CHARACTER_EXPRESSION" val="m4/m4_2_happy_head_side_standing.wmf"/>
  <p:tag name="ARTICULATE_CHARACTER_POSE" val="m4/m4_28_handshakeright_body_side_standing.wmf"/>
  <p:tag name="ARTICULATE_CHARACTER_FLIP" val="False"/>
</p:tagLst>
</file>

<file path=ppt/tags/tag415.xml><?xml version="1.0" encoding="utf-8"?>
<p:tagLst xmlns:a="http://schemas.openxmlformats.org/drawingml/2006/main" xmlns:r="http://schemas.openxmlformats.org/officeDocument/2006/relationships" xmlns:p="http://schemas.openxmlformats.org/presentationml/2006/main">
  <p:tag name="ARTICULATE_CHARACTER_FILE" val=".\characters\085bc5ba-7e99-43ef-8885-9b50ab1dae36.emf"/>
  <p:tag name="ARTICULATE_CHARACTER_TYPE" val="illustrated"/>
  <p:tag name="ARTICULATE_CHARACTER_ID" val="Female 5"/>
  <p:tag name="ARTICULATE_CHARACTER_EXPRESSION" val="5/f5_2_happy_head_side_standing.wmf"/>
  <p:tag name="ARTICULATE_CHARACTER_POSE" val="5/f5_22_suitcase_body_side_standing.wmf"/>
  <p:tag name="ARTICULATE_CHARACTER_FLIP" val="False"/>
</p:tagLst>
</file>

<file path=ppt/tags/tag416.xml><?xml version="1.0" encoding="utf-8"?>
<p:tagLst xmlns:a="http://schemas.openxmlformats.org/drawingml/2006/main" xmlns:r="http://schemas.openxmlformats.org/officeDocument/2006/relationships" xmlns:p="http://schemas.openxmlformats.org/presentationml/2006/main">
  <p:tag name="ARTICULATE_CHARACTER_FILE" val=".\characters\dbe2ed3d-3c1f-4546-bc53-22591c80a052.emf"/>
  <p:tag name="ARTICULATE_CHARACTER_TYPE" val="illustrated"/>
  <p:tag name="ARTICULATE_CHARACTER_ID" val="Male 19"/>
  <p:tag name="ARTICULATE_CHARACTER_EXPRESSION" val="m19/m19_1_neutral_head_side_standing.wmf"/>
  <p:tag name="ARTICULATE_CHARACTER_POSE" val="m19/m19_9_worried_body_side_standing.wmf"/>
  <p:tag name="ARTICULATE_CHARACTER_FLIP" val="False"/>
</p:tagLst>
</file>

<file path=ppt/tags/tag417.xml><?xml version="1.0" encoding="utf-8"?>
<p:tagLst xmlns:a="http://schemas.openxmlformats.org/drawingml/2006/main" xmlns:r="http://schemas.openxmlformats.org/officeDocument/2006/relationships" xmlns:p="http://schemas.openxmlformats.org/presentationml/2006/main">
  <p:tag name="AUDIO_ID" val="290"/>
  <p:tag name="ARTICULATE_TITLE_TAG" val="References"/>
  <p:tag name="ARTICULATE_USED_LAYOUT" val="2"/>
  <p:tag name="ARTICULATE_NAV_LEVEL" val="2"/>
  <p:tag name="ARTICULATE_SLIDE_PRESENTER_GUID" val="cf425369-49ee-470f-a744-5efa1df50def"/>
  <p:tag name="ARTICULATE_SLIDE_PAUSE" val="1"/>
  <p:tag name="ARTICULATE_LOCK_SLIDE" val="0"/>
  <p:tag name="ARTICULATE_HIDE_SLIDE" val="0"/>
  <p:tag name="ARTICULATE_PLAYER_CONTROL_PREVIOUS" val="True"/>
  <p:tag name="ARTICULATE_PLAYER_CONTROL_NEXT" val="True"/>
  <p:tag name="ARTICULATE_SLIDE_THUMBNAIL_REFRESH" val="1"/>
</p:tagLst>
</file>

<file path=ppt/tags/tag418.xml><?xml version="1.0" encoding="utf-8"?>
<p:tagLst xmlns:a="http://schemas.openxmlformats.org/drawingml/2006/main" xmlns:r="http://schemas.openxmlformats.org/officeDocument/2006/relationships" xmlns:p="http://schemas.openxmlformats.org/presentationml/2006/main">
  <p:tag name="ARTICULATE_PUBLISH_MODE" val="2"/>
  <p:tag name="ARTICULATE_SOURCE_IMAGE" val="C:\Users\bmayer\AppData\Local\Temp\articulate\presenter\imgtemp\jl1Zf425_files\slide0001_image001.png"/>
</p:tagLst>
</file>

<file path=ppt/tags/tag4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2.xml><?xml version="1.0" encoding="utf-8"?>
<p:tagLst xmlns:a="http://schemas.openxmlformats.org/drawingml/2006/main" xmlns:r="http://schemas.openxmlformats.org/officeDocument/2006/relationships" xmlns:p="http://schemas.openxmlformats.org/presentationml/2006/main">
  <p:tag name="ARTICULATE_PUBLISH_MODE" val="2"/>
</p:tagLst>
</file>

<file path=ppt/tags/tag4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3.xml><?xml version="1.0" encoding="utf-8"?>
<p:tagLst xmlns:a="http://schemas.openxmlformats.org/drawingml/2006/main" xmlns:r="http://schemas.openxmlformats.org/officeDocument/2006/relationships" xmlns:p="http://schemas.openxmlformats.org/presentationml/2006/main">
  <p:tag name="ARTICULATE_PUBLISH_MODE" val="2"/>
</p:tagLst>
</file>

<file path=ppt/tags/tag44.xml><?xml version="1.0" encoding="utf-8"?>
<p:tagLst xmlns:a="http://schemas.openxmlformats.org/drawingml/2006/main" xmlns:r="http://schemas.openxmlformats.org/officeDocument/2006/relationships" xmlns:p="http://schemas.openxmlformats.org/presentationml/2006/main">
  <p:tag name="AUDIO_ID" val="313"/>
  <p:tag name="TIMELINE" val="1.9"/>
  <p:tag name="ELAPSEDTIME" val="5.9"/>
  <p:tag name="ARTICULATE_USED_LAYOUT" val="2"/>
  <p:tag name="ARTICULATE_NAV_LEVEL" val="2"/>
  <p:tag name="ARTICULATE_SLIDE_PRESENTER_GUID" val="cf425369-49ee-470f-a744-5efa1df50def"/>
  <p:tag name="ARTICULATE_SLIDE_PAUSE" val="1"/>
  <p:tag name="ARTICULATE_LOCK_SLIDE" val="0"/>
  <p:tag name="ARTICULATE_HIDE_SLIDE" val="0"/>
  <p:tag name="ARTICULATE_PLAYER_CONTROL_PREVIOUS" val="True"/>
  <p:tag name="ARTICULATE_PLAYER_CONTROL_NEXT" val="True"/>
  <p:tag name="ARTICULATE_SLIDE_THUMBNAIL_REFRESH" val="1"/>
</p:tagLst>
</file>

<file path=ppt/tags/tag45.xml><?xml version="1.0" encoding="utf-8"?>
<p:tagLst xmlns:a="http://schemas.openxmlformats.org/drawingml/2006/main" xmlns:r="http://schemas.openxmlformats.org/officeDocument/2006/relationships" xmlns:p="http://schemas.openxmlformats.org/presentationml/2006/main">
  <p:tag name="AUDIO_ID" val="312"/>
  <p:tag name="ARTICULATE_USED_LAYOUT" val="13"/>
  <p:tag name="ARTICULATE_NAV_LEVEL" val="1"/>
  <p:tag name="ARTICULATE_SLIDE_PRESENTER_GUID" val="cf425369-49ee-470f-a744-5efa1df50def"/>
  <p:tag name="ARTICULATE_SLIDE_PAUSE" val="1"/>
  <p:tag name="ARTICULATE_LOCK_SLIDE" val="0"/>
  <p:tag name="ARTICULATE_HIDE_SLIDE" val="0"/>
  <p:tag name="ARTICULATE_PLAYER_CONTROL_PREVIOUS" val="True"/>
  <p:tag name="ARTICULATE_PLAYER_CONTROL_NEXT" val="True"/>
  <p:tag name="ARTICULATE_SLIDE_THUMBNAIL_REFRESH" val="1"/>
</p:tagLst>
</file>

<file path=ppt/tags/tag46.xml><?xml version="1.0" encoding="utf-8"?>
<p:tagLst xmlns:a="http://schemas.openxmlformats.org/drawingml/2006/main" xmlns:r="http://schemas.openxmlformats.org/officeDocument/2006/relationships" xmlns:p="http://schemas.openxmlformats.org/presentationml/2006/main">
  <p:tag name="ARTICULATE_TITLE_TAG" val="Section Introduction"/>
  <p:tag name="AUDIO_ID" val="576"/>
  <p:tag name="ARTICULATE_USED_LAYOUT" val="2"/>
  <p:tag name="ARTICULATE_NAV_LEVEL" val="2"/>
  <p:tag name="ARTICULATE_SLIDE_PRESENTER_GUID" val="cf425369-49ee-470f-a744-5efa1df50def"/>
  <p:tag name="ARTICULATE_SLIDE_PAUSE" val="1"/>
  <p:tag name="ARTICULATE_LOCK_SLIDE" val="0"/>
  <p:tag name="ARTICULATE_HIDE_SLIDE" val="0"/>
  <p:tag name="ARTICULATE_PLAYER_CONTROL_PREVIOUS" val="True"/>
  <p:tag name="ARTICULATE_PLAYER_CONTROL_NEXT" val="True"/>
  <p:tag name="ARTICULATE_SLIDE_THUMBNAIL_REFRESH" val="1"/>
</p:tagLst>
</file>

<file path=ppt/tags/tag47.xml><?xml version="1.0" encoding="utf-8"?>
<p:tagLst xmlns:a="http://schemas.openxmlformats.org/drawingml/2006/main" xmlns:r="http://schemas.openxmlformats.org/officeDocument/2006/relationships" xmlns:p="http://schemas.openxmlformats.org/presentationml/2006/main">
  <p:tag name="AUDIO_ID" val="350"/>
  <p:tag name="TIMELINE" val="2.7"/>
  <p:tag name="ELAPSEDTIME" val="5"/>
  <p:tag name="ARTICULATE_USED_LAYOUT" val="2"/>
  <p:tag name="ARTICULATE_NAV_LEVEL" val="2"/>
  <p:tag name="ARTICULATE_SLIDE_PRESENTER_GUID" val="cf425369-49ee-470f-a744-5efa1df50def"/>
  <p:tag name="ARTICULATE_SLIDE_PAUSE" val="1"/>
  <p:tag name="ARTICULATE_LOCK_SLIDE" val="0"/>
  <p:tag name="ARTICULATE_HIDE_SLIDE" val="0"/>
  <p:tag name="ARTICULATE_PLAYER_CONTROL_PREVIOUS" val="True"/>
  <p:tag name="ARTICULATE_PLAYER_CONTROL_NEXT" val="True"/>
  <p:tag name="ARTICULATE_SLIDE_THUMBNAIL_REFRESH" val="1"/>
</p:tagLst>
</file>

<file path=ppt/tags/tag48.xml><?xml version="1.0" encoding="utf-8"?>
<p:tagLst xmlns:a="http://schemas.openxmlformats.org/drawingml/2006/main" xmlns:r="http://schemas.openxmlformats.org/officeDocument/2006/relationships" xmlns:p="http://schemas.openxmlformats.org/presentationml/2006/main">
  <p:tag name="ARTICULATE_TITLE_TAG" val="How does the Project Engineer assess damaged concrete?"/>
  <p:tag name="AUDIO_ID" val="577"/>
  <p:tag name="ARTICULATE_USED_LAYOUT" val="2"/>
  <p:tag name="ARTICULATE_NAV_LEVEL" val="2"/>
  <p:tag name="ARTICULATE_SLIDE_PRESENTER_GUID" val="cf425369-49ee-470f-a744-5efa1df50def"/>
  <p:tag name="ARTICULATE_SLIDE_PAUSE" val="1"/>
  <p:tag name="ARTICULATE_LOCK_SLIDE" val="0"/>
  <p:tag name="ARTICULATE_HIDE_SLIDE" val="0"/>
  <p:tag name="ARTICULATE_PLAYER_CONTROL_PREVIOUS" val="True"/>
  <p:tag name="ARTICULATE_PLAYER_CONTROL_NEXT" val="True"/>
  <p:tag name="ARTICULATE_SLIDE_THUMBNAIL_REFRESH" val="1"/>
</p:tagLst>
</file>

<file path=ppt/tags/tag49.xml><?xml version="1.0" encoding="utf-8"?>
<p:tagLst xmlns:a="http://schemas.openxmlformats.org/drawingml/2006/main" xmlns:r="http://schemas.openxmlformats.org/officeDocument/2006/relationships" xmlns:p="http://schemas.openxmlformats.org/presentationml/2006/main">
  <p:tag name="AUDIO_ID" val="459"/>
  <p:tag name="TIMELINE" val="0.9/2.2/3.4"/>
  <p:tag name="ELAPSEDTIME" val="7.1"/>
  <p:tag name="ARTICULATE_USED_LAYOUT" val="2"/>
  <p:tag name="ARTICULATE_NAV_LEVEL" val="2"/>
  <p:tag name="ARTICULATE_SLIDE_PRESENTER_GUID" val="cf425369-49ee-470f-a744-5efa1df50def"/>
  <p:tag name="ARTICULATE_SLIDE_PAUSE" val="1"/>
  <p:tag name="ARTICULATE_LOCK_SLIDE" val="0"/>
  <p:tag name="ARTICULATE_HIDE_SLIDE" val="0"/>
  <p:tag name="ARTICULATE_PLAYER_CONTROL_PREVIOUS" val="True"/>
  <p:tag name="ARTICULATE_PLAYER_CONTROL_NEXT" val="True"/>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0.xml><?xml version="1.0" encoding="utf-8"?>
<p:tagLst xmlns:a="http://schemas.openxmlformats.org/drawingml/2006/main" xmlns:r="http://schemas.openxmlformats.org/officeDocument/2006/relationships" xmlns:p="http://schemas.openxmlformats.org/presentationml/2006/main">
  <p:tag name="AUDIO_ID" val="578"/>
  <p:tag name="ARTICULATE_USED_LAYOUT" val="2"/>
  <p:tag name="ARTICULATE_NAV_LEVEL" val="2"/>
  <p:tag name="ARTICULATE_SLIDE_PRESENTER_GUID" val="cf425369-49ee-470f-a744-5efa1df50def"/>
  <p:tag name="ARTICULATE_SLIDE_PAUSE" val="1"/>
  <p:tag name="ARTICULATE_LOCK_SLIDE" val="0"/>
  <p:tag name="ARTICULATE_HIDE_SLIDE" val="0"/>
  <p:tag name="ARTICULATE_PLAYER_CONTROL_PREVIOUS" val="True"/>
  <p:tag name="ARTICULATE_PLAYER_CONTROL_NEXT" val="True"/>
  <p:tag name="ARTICULATE_SLIDE_THUMBNAIL_REFRESH" val="1"/>
</p:tagLst>
</file>

<file path=ppt/tags/tag51.xml><?xml version="1.0" encoding="utf-8"?>
<p:tagLst xmlns:a="http://schemas.openxmlformats.org/drawingml/2006/main" xmlns:r="http://schemas.openxmlformats.org/officeDocument/2006/relationships" xmlns:p="http://schemas.openxmlformats.org/presentationml/2006/main">
  <p:tag name="AUDIO_ID" val="594"/>
  <p:tag name="ARTICULATE_USED_LAYOUT" val="2"/>
  <p:tag name="ARTICULATE_NAV_LEVEL" val="2"/>
  <p:tag name="ARTICULATE_SLIDE_PRESENTER_GUID" val="cf425369-49ee-470f-a744-5efa1df50def"/>
  <p:tag name="ARTICULATE_SLIDE_PAUSE" val="1"/>
  <p:tag name="ARTICULATE_LOCK_SLIDE" val="0"/>
  <p:tag name="ARTICULATE_HIDE_SLIDE" val="0"/>
  <p:tag name="ARTICULATE_PLAYER_CONTROL_PREVIOUS" val="True"/>
  <p:tag name="ARTICULATE_PLAYER_CONTROL_NEXT" val="True"/>
  <p:tag name="ARTICULATE_SLIDE_THUMBNAIL_REFRESH" val="1"/>
</p:tagLst>
</file>

<file path=ppt/tags/tag52.xml><?xml version="1.0" encoding="utf-8"?>
<p:tagLst xmlns:a="http://schemas.openxmlformats.org/drawingml/2006/main" xmlns:r="http://schemas.openxmlformats.org/officeDocument/2006/relationships" xmlns:p="http://schemas.openxmlformats.org/presentationml/2006/main">
  <p:tag name="ARTICULATE_CHARACTER_FILE" val=".\characters\af330794-e0c0-4d1d-8ac2-ffcfb17b9f79.emf"/>
  <p:tag name="ARTICULATE_CHARACTER_TYPE" val="illustrated"/>
  <p:tag name="ARTICULATE_CHARACTER_ID" val="Male 3"/>
  <p:tag name="ARTICULATE_CHARACTER_EXPRESSION" val="m3/m3_9_worried_head_front_standing.wmf"/>
  <p:tag name="ARTICULATE_CHARACTER_POSE" val="m3/m3_6_asking_body_front_standing.wmf"/>
  <p:tag name="ARTICULATE_CHARACTER_FLIP" val="False"/>
</p:tagLst>
</file>

<file path=ppt/tags/tag53.xml><?xml version="1.0" encoding="utf-8"?>
<p:tagLst xmlns:a="http://schemas.openxmlformats.org/drawingml/2006/main" xmlns:r="http://schemas.openxmlformats.org/officeDocument/2006/relationships" xmlns:p="http://schemas.openxmlformats.org/presentationml/2006/main">
  <p:tag name="TIMELINE" val="2.3"/>
  <p:tag name="ELAPSEDTIME" val="4.7"/>
  <p:tag name="AUDIO_ID" val="597"/>
  <p:tag name="ARTICULATE_USED_LAYOUT" val="2"/>
  <p:tag name="ARTICULATE_NAV_LEVEL" val="2"/>
  <p:tag name="ARTICULATE_SLIDE_PRESENTER_GUID" val="cf425369-49ee-470f-a744-5efa1df50def"/>
  <p:tag name="ARTICULATE_SLIDE_PAUSE" val="1"/>
  <p:tag name="ARTICULATE_LOCK_SLIDE" val="0"/>
  <p:tag name="ARTICULATE_HIDE_SLIDE" val="0"/>
  <p:tag name="ARTICULATE_PLAYER_CONTROL_PREVIOUS" val="True"/>
  <p:tag name="ARTICULATE_PLAYER_CONTROL_NEXT" val="True"/>
  <p:tag name="ARTICULATE_SLIDE_THUMBNAIL_REFRESH" val="1"/>
</p:tagLst>
</file>

<file path=ppt/tags/tag54.xml><?xml version="1.0" encoding="utf-8"?>
<p:tagLst xmlns:a="http://schemas.openxmlformats.org/drawingml/2006/main" xmlns:r="http://schemas.openxmlformats.org/officeDocument/2006/relationships" xmlns:p="http://schemas.openxmlformats.org/presentationml/2006/main">
  <p:tag name="AUDIO_ID" val="598"/>
  <p:tag name="ARTICULATE_USED_LAYOUT" val="2"/>
  <p:tag name="ARTICULATE_NAV_LEVEL" val="2"/>
  <p:tag name="ARTICULATE_SLIDE_PRESENTER_GUID" val="cf425369-49ee-470f-a744-5efa1df50def"/>
  <p:tag name="ARTICULATE_SLIDE_PAUSE" val="1"/>
  <p:tag name="ARTICULATE_LOCK_SLIDE" val="0"/>
  <p:tag name="ARTICULATE_HIDE_SLIDE" val="0"/>
  <p:tag name="ARTICULATE_PLAYER_CONTROL_PREVIOUS" val="True"/>
  <p:tag name="ARTICULATE_PLAYER_CONTROL_NEXT" val="True"/>
  <p:tag name="ARTICULATE_SLIDE_THUMBNAIL_REFRESH" val="1"/>
</p:tagLst>
</file>

<file path=ppt/tags/tag55.xml><?xml version="1.0" encoding="utf-8"?>
<p:tagLst xmlns:a="http://schemas.openxmlformats.org/drawingml/2006/main" xmlns:r="http://schemas.openxmlformats.org/officeDocument/2006/relationships" xmlns:p="http://schemas.openxmlformats.org/presentationml/2006/main">
  <p:tag name="ARTICULATE_TITLE_TAG" val="Water-to-Cement Ratio"/>
  <p:tag name="AUDIO_ID" val="612"/>
  <p:tag name="ARTICULATE_USED_LAYOUT" val="2"/>
  <p:tag name="ARTICULATE_NAV_LEVEL" val="2"/>
  <p:tag name="ARTICULATE_SLIDE_PRESENTER_GUID" val="cf425369-49ee-470f-a744-5efa1df50def"/>
  <p:tag name="ARTICULATE_SLIDE_PAUSE" val="1"/>
  <p:tag name="ARTICULATE_LOCK_SLIDE" val="0"/>
  <p:tag name="ARTICULATE_HIDE_SLIDE" val="0"/>
  <p:tag name="ARTICULATE_PLAYER_CONTROL_PREVIOUS" val="True"/>
  <p:tag name="ARTICULATE_PLAYER_CONTROL_NEXT" val="True"/>
  <p:tag name="ARTICULATE_SLIDE_THUMBNAIL_REFRESH" val="1"/>
</p:tagLst>
</file>

<file path=ppt/tags/tag56.xml><?xml version="1.0" encoding="utf-8"?>
<p:tagLst xmlns:a="http://schemas.openxmlformats.org/drawingml/2006/main" xmlns:r="http://schemas.openxmlformats.org/officeDocument/2006/relationships" xmlns:p="http://schemas.openxmlformats.org/presentationml/2006/main">
  <p:tag name="ARTICULATE_TITLE_TAG" val="Water-to-Cement Ratio Cont."/>
  <p:tag name="AUDIO_ID" val="613"/>
  <p:tag name="ARTICULATE_USED_LAYOUT" val="2"/>
  <p:tag name="ARTICULATE_NAV_LEVEL" val="3"/>
  <p:tag name="ARTICULATE_SLIDE_PRESENTER_GUID" val="cf425369-49ee-470f-a744-5efa1df50def"/>
  <p:tag name="ARTICULATE_SLIDE_PAUSE" val="1"/>
  <p:tag name="ARTICULATE_LOCK_SLIDE" val="0"/>
  <p:tag name="ARTICULATE_HIDE_SLIDE" val="0"/>
  <p:tag name="ARTICULATE_PLAYER_CONTROL_PREVIOUS" val="True"/>
  <p:tag name="ARTICULATE_PLAYER_CONTROL_NEXT" val="True"/>
  <p:tag name="ARTICULATE_SLIDE_THUMBNAIL_REFRESH" val="1"/>
</p:tagLst>
</file>

<file path=ppt/tags/tag57.xml><?xml version="1.0" encoding="utf-8"?>
<p:tagLst xmlns:a="http://schemas.openxmlformats.org/drawingml/2006/main" xmlns:r="http://schemas.openxmlformats.org/officeDocument/2006/relationships" xmlns:p="http://schemas.openxmlformats.org/presentationml/2006/main">
  <p:tag name="AUDIO_ID" val="590"/>
  <p:tag name="ARTICULATE_USED_LAYOUT" val="2"/>
  <p:tag name="ARTICULATE_NAV_LEVEL" val="2"/>
  <p:tag name="ARTICULATE_SLIDE_PRESENTER_GUID" val="cf425369-49ee-470f-a744-5efa1df50def"/>
  <p:tag name="ARTICULATE_SLIDE_PAUSE" val="1"/>
  <p:tag name="ARTICULATE_LOCK_SLIDE" val="0"/>
  <p:tag name="ARTICULATE_HIDE_SLIDE" val="0"/>
  <p:tag name="ARTICULATE_PLAYER_CONTROL_PREVIOUS" val="True"/>
  <p:tag name="ARTICULATE_PLAYER_CONTROL_NEXT" val="True"/>
  <p:tag name="ARTICULATE_SLIDE_THUMBNAIL_REFRESH" val="1"/>
</p:tagLst>
</file>

<file path=ppt/tags/tag58.xml><?xml version="1.0" encoding="utf-8"?>
<p:tagLst xmlns:a="http://schemas.openxmlformats.org/drawingml/2006/main" xmlns:r="http://schemas.openxmlformats.org/officeDocument/2006/relationships" xmlns:p="http://schemas.openxmlformats.org/presentationml/2006/main">
  <p:tag name="TIMELINE" val="2.8"/>
  <p:tag name="ELAPSEDTIME" val="5.7"/>
  <p:tag name="AUDIO_ID" val="600"/>
  <p:tag name="ARTICULATE_USED_LAYOUT" val="2"/>
  <p:tag name="ARTICULATE_NAV_LEVEL" val="2"/>
  <p:tag name="ARTICULATE_SLIDE_PRESENTER_GUID" val="cf425369-49ee-470f-a744-5efa1df50def"/>
  <p:tag name="ARTICULATE_SLIDE_PAUSE" val="1"/>
  <p:tag name="ARTICULATE_LOCK_SLIDE" val="0"/>
  <p:tag name="ARTICULATE_HIDE_SLIDE" val="0"/>
  <p:tag name="ARTICULATE_PLAYER_CONTROL_PREVIOUS" val="True"/>
  <p:tag name="ARTICULATE_PLAYER_CONTROL_NEXT" val="True"/>
  <p:tag name="ARTICULATE_SLIDE_THUMBNAIL_REFRESH" val="1"/>
</p:tagLst>
</file>

<file path=ppt/tags/tag59.xml><?xml version="1.0" encoding="utf-8"?>
<p:tagLst xmlns:a="http://schemas.openxmlformats.org/drawingml/2006/main" xmlns:r="http://schemas.openxmlformats.org/officeDocument/2006/relationships" xmlns:p="http://schemas.openxmlformats.org/presentationml/2006/main">
  <p:tag name="DUPLICATEID" val="879914a3010444ffaf4047fcaee4dc94"/>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0.xml><?xml version="1.0" encoding="utf-8"?>
<p:tagLst xmlns:a="http://schemas.openxmlformats.org/drawingml/2006/main" xmlns:r="http://schemas.openxmlformats.org/officeDocument/2006/relationships" xmlns:p="http://schemas.openxmlformats.org/presentationml/2006/main">
  <p:tag name="DUPLICATEID" val="b33a0966df1745efadc747101f6c2c36"/>
</p:tagLst>
</file>

<file path=ppt/tags/tag61.xml><?xml version="1.0" encoding="utf-8"?>
<p:tagLst xmlns:a="http://schemas.openxmlformats.org/drawingml/2006/main" xmlns:r="http://schemas.openxmlformats.org/officeDocument/2006/relationships" xmlns:p="http://schemas.openxmlformats.org/presentationml/2006/main">
  <p:tag name="AUDIO_ID" val="601"/>
  <p:tag name="ARTICULATE_USED_LAYOUT" val="2"/>
  <p:tag name="ARTICULATE_NAV_LEVEL" val="2"/>
  <p:tag name="ARTICULATE_SLIDE_PRESENTER_GUID" val="cf425369-49ee-470f-a744-5efa1df50def"/>
  <p:tag name="ARTICULATE_SLIDE_PAUSE" val="1"/>
  <p:tag name="ARTICULATE_LOCK_SLIDE" val="0"/>
  <p:tag name="ARTICULATE_HIDE_SLIDE" val="0"/>
  <p:tag name="ARTICULATE_PLAYER_CONTROL_PREVIOUS" val="True"/>
  <p:tag name="ARTICULATE_PLAYER_CONTROL_NEXT" val="True"/>
  <p:tag name="ARTICULATE_SLIDE_THUMBNAIL_REFRESH" val="1"/>
</p:tagLst>
</file>

<file path=ppt/tags/tag6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0.xml><?xml version="1.0" encoding="utf-8"?>
<p:tagLst xmlns:a="http://schemas.openxmlformats.org/drawingml/2006/main" xmlns:r="http://schemas.openxmlformats.org/officeDocument/2006/relationships" xmlns:p="http://schemas.openxmlformats.org/presentationml/2006/main">
  <p:tag name="ARTICULATE_TITLE_TAG" val="Section Review"/>
  <p:tag name="AUDIO_ID" val="599"/>
  <p:tag name="ARTICULATE_USED_LAYOUT" val="2"/>
  <p:tag name="ARTICULATE_NAV_LEVEL" val="2"/>
  <p:tag name="ARTICULATE_SLIDE_PRESENTER_GUID" val="cf425369-49ee-470f-a744-5efa1df50def"/>
  <p:tag name="ARTICULATE_SLIDE_PAUSE" val="1"/>
  <p:tag name="ARTICULATE_LOCK_SLIDE" val="0"/>
  <p:tag name="ARTICULATE_HIDE_SLIDE" val="0"/>
  <p:tag name="ARTICULATE_PLAYER_CONTROL_PREVIOUS" val="True"/>
  <p:tag name="ARTICULATE_PLAYER_CONTROL_NEXT" val="True"/>
  <p:tag name="ARTICULATE_SLIDE_THUMBNAIL_REFRESH" val="1"/>
</p:tagLst>
</file>

<file path=ppt/tags/tag71.xml><?xml version="1.0" encoding="utf-8"?>
<p:tagLst xmlns:a="http://schemas.openxmlformats.org/drawingml/2006/main" xmlns:r="http://schemas.openxmlformats.org/officeDocument/2006/relationships" xmlns:p="http://schemas.openxmlformats.org/presentationml/2006/main">
  <p:tag name="AUDIO_ID" val="366"/>
  <p:tag name="ARTICULATE_USED_LAYOUT" val="13"/>
  <p:tag name="ARTICULATE_NAV_LEVEL" val="1"/>
  <p:tag name="ARTICULATE_SLIDE_PRESENTER_GUID" val="cf425369-49ee-470f-a744-5efa1df50def"/>
  <p:tag name="ARTICULATE_SLIDE_PAUSE" val="1"/>
  <p:tag name="ARTICULATE_LOCK_SLIDE" val="0"/>
  <p:tag name="ARTICULATE_HIDE_SLIDE" val="0"/>
  <p:tag name="ARTICULATE_PLAYER_CONTROL_PREVIOUS" val="True"/>
  <p:tag name="ARTICULATE_PLAYER_CONTROL_NEXT" val="True"/>
  <p:tag name="ARTICULATE_SLIDE_THUMBNAIL_REFRESH" val="1"/>
</p:tagLst>
</file>

<file path=ppt/tags/tag72.xml><?xml version="1.0" encoding="utf-8"?>
<p:tagLst xmlns:a="http://schemas.openxmlformats.org/drawingml/2006/main" xmlns:r="http://schemas.openxmlformats.org/officeDocument/2006/relationships" xmlns:p="http://schemas.openxmlformats.org/presentationml/2006/main">
  <p:tag name="ARTICULATE_TITLE_TAG" val="Section Introduction"/>
  <p:tag name="AUDIO_ID" val="588"/>
  <p:tag name="ARTICULATE_USED_LAYOUT" val="2"/>
  <p:tag name="ARTICULATE_NAV_LEVEL" val="2"/>
  <p:tag name="ARTICULATE_SLIDE_PRESENTER_GUID" val="cf425369-49ee-470f-a744-5efa1df50def"/>
  <p:tag name="ARTICULATE_SLIDE_PAUSE" val="1"/>
  <p:tag name="ARTICULATE_LOCK_SLIDE" val="0"/>
  <p:tag name="ARTICULATE_HIDE_SLIDE" val="0"/>
  <p:tag name="ARTICULATE_PLAYER_CONTROL_PREVIOUS" val="True"/>
  <p:tag name="ARTICULATE_PLAYER_CONTROL_NEXT" val="True"/>
  <p:tag name="ARTICULATE_SLIDE_THUMBNAIL_REFRESH" val="1"/>
</p:tagLst>
</file>

<file path=ppt/tags/tag73.xml><?xml version="1.0" encoding="utf-8"?>
<p:tagLst xmlns:a="http://schemas.openxmlformats.org/drawingml/2006/main" xmlns:r="http://schemas.openxmlformats.org/officeDocument/2006/relationships" xmlns:p="http://schemas.openxmlformats.org/presentationml/2006/main">
  <p:tag name="TIMELINE" val="2.7"/>
  <p:tag name="ELAPSEDTIME" val="5"/>
  <p:tag name="ARTICULATE_TITLE_TAG" val="Preparing For the Repair"/>
  <p:tag name="AUDIO_ID" val="589"/>
  <p:tag name="ARTICULATE_USED_LAYOUT" val="2"/>
  <p:tag name="ARTICULATE_NAV_LEVEL" val="2"/>
  <p:tag name="ARTICULATE_SLIDE_PRESENTER_GUID" val="cf425369-49ee-470f-a744-5efa1df50def"/>
  <p:tag name="ARTICULATE_SLIDE_PAUSE" val="1"/>
  <p:tag name="ARTICULATE_LOCK_SLIDE" val="0"/>
  <p:tag name="ARTICULATE_HIDE_SLIDE" val="0"/>
  <p:tag name="ARTICULATE_PLAYER_CONTROL_PREVIOUS" val="True"/>
  <p:tag name="ARTICULATE_PLAYER_CONTROL_NEXT" val="True"/>
  <p:tag name="ARTICULATE_SLIDE_THUMBNAIL_REFRESH" val="1"/>
</p:tagLst>
</file>

<file path=ppt/tags/tag74.xml><?xml version="1.0" encoding="utf-8"?>
<p:tagLst xmlns:a="http://schemas.openxmlformats.org/drawingml/2006/main" xmlns:r="http://schemas.openxmlformats.org/officeDocument/2006/relationships" xmlns:p="http://schemas.openxmlformats.org/presentationml/2006/main">
  <p:tag name="AUDIO_ID" val="300"/>
  <p:tag name="TIMELINE" val="2.2"/>
  <p:tag name="ELAPSEDTIME" val="4.4"/>
  <p:tag name="ARTICULATE_TITLE_TAG" val="Trial Installation"/>
  <p:tag name="ARTICULATE_USED_LAYOUT" val="2"/>
  <p:tag name="ARTICULATE_NAV_LEVEL" val="2"/>
  <p:tag name="ARTICULATE_SLIDE_PRESENTER_GUID" val="cf425369-49ee-470f-a744-5efa1df50def"/>
  <p:tag name="ARTICULATE_SLIDE_PAUSE" val="1"/>
  <p:tag name="ARTICULATE_LOCK_SLIDE" val="0"/>
  <p:tag name="ARTICULATE_HIDE_SLIDE" val="0"/>
  <p:tag name="ARTICULATE_PLAYER_CONTROL_PREVIOUS" val="True"/>
  <p:tag name="ARTICULATE_PLAYER_CONTROL_NEXT" val="True"/>
  <p:tag name="ARTICULATE_SLIDE_THUMBNAIL_REFRESH" val="1"/>
</p:tagLst>
</file>

<file path=ppt/tags/tag75.xml><?xml version="1.0" encoding="utf-8"?>
<p:tagLst xmlns:a="http://schemas.openxmlformats.org/drawingml/2006/main" xmlns:r="http://schemas.openxmlformats.org/officeDocument/2006/relationships" xmlns:p="http://schemas.openxmlformats.org/presentationml/2006/main">
  <p:tag name="AUDIO_ID" val="299"/>
  <p:tag name="ARTICULATE_USED_LAYOUT" val="2"/>
  <p:tag name="ARTICULATE_NAV_LEVEL" val="2"/>
  <p:tag name="ARTICULATE_SLIDE_PRESENTER_GUID" val="cf425369-49ee-470f-a744-5efa1df50def"/>
  <p:tag name="ARTICULATE_SLIDE_PAUSE" val="1"/>
  <p:tag name="ARTICULATE_LOCK_SLIDE" val="0"/>
  <p:tag name="ARTICULATE_HIDE_SLIDE" val="0"/>
  <p:tag name="ARTICULATE_PLAYER_CONTROL_PREVIOUS" val="True"/>
  <p:tag name="ARTICULATE_PLAYER_CONTROL_NEXT" val="True"/>
  <p:tag name="ARTICULATE_SLIDE_THUMBNAIL_REFRESH" val="1"/>
</p:tagLst>
</file>

<file path=ppt/tags/tag76.xml><?xml version="1.0" encoding="utf-8"?>
<p:tagLst xmlns:a="http://schemas.openxmlformats.org/drawingml/2006/main" xmlns:r="http://schemas.openxmlformats.org/officeDocument/2006/relationships" xmlns:p="http://schemas.openxmlformats.org/presentationml/2006/main">
  <p:tag name="ARTICULATE_CHARACTER_FILE" val=".\characters\9c9af56d-745c-4bbf-9acf-6a0c949872b4.emf"/>
  <p:tag name="ARTICULATE_CHARACTER_TYPE" val="illustrated"/>
  <p:tag name="ARTICULATE_CHARACTER_ID" val="Male 19"/>
  <p:tag name="ARTICULATE_CHARACTER_EXPRESSION" val="m19/m19_1_neutral_head_side_standing.wmf"/>
  <p:tag name="ARTICULATE_CHARACTER_POSE" val="m19/m19_8_stressed_body_side_standing.wmf"/>
  <p:tag name="ARTICULATE_CHARACTER_FLIP" val="True"/>
</p:tagLst>
</file>

<file path=ppt/tags/tag77.xml><?xml version="1.0" encoding="utf-8"?>
<p:tagLst xmlns:a="http://schemas.openxmlformats.org/drawingml/2006/main" xmlns:r="http://schemas.openxmlformats.org/officeDocument/2006/relationships" xmlns:p="http://schemas.openxmlformats.org/presentationml/2006/main">
  <p:tag name="ARTICULATE_CHARACTER_FILE" val=".\characters\a2b9557b-18b8-4f73-8a1a-147a80d5e0b9.emf"/>
  <p:tag name="ARTICULATE_CHARACTER_TYPE" val="illustrated"/>
  <p:tag name="ARTICULATE_CHARACTER_ID" val="Male 3"/>
  <p:tag name="ARTICULATE_CHARACTER_EXPRESSION" val="m3/m3_3_talking_head_side_standing.wmf"/>
  <p:tag name="ARTICULATE_CHARACTER_POSE" val="m3/m3_5_suprised_body_side_standing.wmf"/>
  <p:tag name="ARTICULATE_CHARACTER_FLIP" val="False"/>
</p:tagLst>
</file>

<file path=ppt/tags/tag78.xml><?xml version="1.0" encoding="utf-8"?>
<p:tagLst xmlns:a="http://schemas.openxmlformats.org/drawingml/2006/main" xmlns:r="http://schemas.openxmlformats.org/officeDocument/2006/relationships" xmlns:p="http://schemas.openxmlformats.org/presentationml/2006/main">
  <p:tag name="ARTICULATE_CHARACTER_FILE" val=".\characters\0b929787-b879-445e-9bb0-9f1f2ae098ca.emf"/>
  <p:tag name="ARTICULATE_CHARACTER_TYPE" val="illustrated"/>
  <p:tag name="ARTICULATE_CHARACTER_ID" val="Male 4"/>
  <p:tag name="ARTICULATE_CHARACTER_EXPRESSION" val="m4/m4_1_neutral_head_side_standing.wmf"/>
  <p:tag name="ARTICULATE_CHARACTER_POSE" val="m4/m4_4_thinking_body_side_standing.wmf"/>
  <p:tag name="ARTICULATE_CHARACTER_FLIP" val="True"/>
</p:tagLst>
</file>

<file path=ppt/tags/tag79.xml><?xml version="1.0" encoding="utf-8"?>
<p:tagLst xmlns:a="http://schemas.openxmlformats.org/drawingml/2006/main" xmlns:r="http://schemas.openxmlformats.org/officeDocument/2006/relationships" xmlns:p="http://schemas.openxmlformats.org/presentationml/2006/main">
  <p:tag name="ARTICULATE_CHARACTER_FILE" val=".\characters\77bfb0ca-f016-435e-a187-8add78c856e5.emf"/>
  <p:tag name="ARTICULATE_CHARACTER_TYPE" val="illustrated"/>
  <p:tag name="ARTICULATE_CHARACTER_ID" val="Female 5"/>
  <p:tag name="ARTICULATE_CHARACTER_EXPRESSION" val="5/f5_1_neutral_head_side_standing.wmf"/>
  <p:tag name="ARTICULATE_CHARACTER_POSE" val="5/f5_23_folder_body_side_standing.wmf"/>
  <p:tag name="ARTICULATE_CHARACTER_FLIP" val="True"/>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0.xml><?xml version="1.0" encoding="utf-8"?>
<p:tagLst xmlns:a="http://schemas.openxmlformats.org/drawingml/2006/main" xmlns:r="http://schemas.openxmlformats.org/officeDocument/2006/relationships" xmlns:p="http://schemas.openxmlformats.org/presentationml/2006/main">
  <p:tag name="AUDIO_ID" val="301"/>
  <p:tag name="ARTICULATE_USED_LAYOUT" val="2"/>
  <p:tag name="ARTICULATE_NAV_LEVEL" val="2"/>
  <p:tag name="ARTICULATE_SLIDE_PRESENTER_GUID" val="cf425369-49ee-470f-a744-5efa1df50def"/>
  <p:tag name="ARTICULATE_SLIDE_PAUSE" val="1"/>
  <p:tag name="ARTICULATE_LOCK_SLIDE" val="0"/>
  <p:tag name="ARTICULATE_HIDE_SLIDE" val="0"/>
  <p:tag name="ARTICULATE_PLAYER_CONTROL_PREVIOUS" val="True"/>
  <p:tag name="ARTICULATE_PLAYER_CONTROL_NEXT" val="True"/>
  <p:tag name="ARTICULATE_SLIDE_THUMBNAIL_REFRESH" val="1"/>
</p:tagLst>
</file>

<file path=ppt/tags/tag81.xml><?xml version="1.0" encoding="utf-8"?>
<p:tagLst xmlns:a="http://schemas.openxmlformats.org/drawingml/2006/main" xmlns:r="http://schemas.openxmlformats.org/officeDocument/2006/relationships" xmlns:p="http://schemas.openxmlformats.org/presentationml/2006/main">
  <p:tag name="ARTICULATE_CHARACTER_FILE" val=".\characters\8f96362f-4761-4e05-a119-fb391cf7a252.emf"/>
  <p:tag name="ARTICULATE_CHARACTER_TYPE" val="illustrated"/>
  <p:tag name="ARTICULATE_CHARACTER_ID" val="Male 3"/>
  <p:tag name="ARTICULATE_CHARACTER_EXPRESSION" val="m3/m3_1_neutral_head_front_standing.wmf"/>
  <p:tag name="ARTICULATE_CHARACTER_POSE" val="m3/m3_5_suprised_body_front_standing.wmf"/>
  <p:tag name="ARTICULATE_CHARACTER_FLIP" val="False"/>
</p:tagLst>
</file>

<file path=ppt/tags/tag82.xml><?xml version="1.0" encoding="utf-8"?>
<p:tagLst xmlns:a="http://schemas.openxmlformats.org/drawingml/2006/main" xmlns:r="http://schemas.openxmlformats.org/officeDocument/2006/relationships" xmlns:p="http://schemas.openxmlformats.org/presentationml/2006/main">
  <p:tag name="AUDIO_ID" val="358"/>
  <p:tag name="ARTICULATE_USED_LAYOUT" val="2"/>
  <p:tag name="ARTICULATE_NAV_LEVEL" val="2"/>
  <p:tag name="ARTICULATE_SLIDE_PRESENTER_GUID" val="cf425369-49ee-470f-a744-5efa1df50def"/>
  <p:tag name="ARTICULATE_SLIDE_PAUSE" val="1"/>
  <p:tag name="ARTICULATE_LOCK_SLIDE" val="0"/>
  <p:tag name="ARTICULATE_HIDE_SLIDE" val="0"/>
  <p:tag name="ARTICULATE_PLAYER_CONTROL_PREVIOUS" val="True"/>
  <p:tag name="ARTICULATE_PLAYER_CONTROL_NEXT" val="True"/>
  <p:tag name="ARTICULATE_SLIDE_THUMBNAIL_REFRESH" val="1"/>
</p:tagLst>
</file>

<file path=ppt/tags/tag83.xml><?xml version="1.0" encoding="utf-8"?>
<p:tagLst xmlns:a="http://schemas.openxmlformats.org/drawingml/2006/main" xmlns:r="http://schemas.openxmlformats.org/officeDocument/2006/relationships" xmlns:p="http://schemas.openxmlformats.org/presentationml/2006/main">
  <p:tag name="AUDIO_ID" val="382"/>
  <p:tag name="TIMELINE" val="1.6/3.5"/>
  <p:tag name="ELAPSEDTIME" val="6.1"/>
  <p:tag name="ARTICULATE_USED_LAYOUT" val="2"/>
  <p:tag name="ARTICULATE_NAV_LEVEL" val="2"/>
  <p:tag name="ARTICULATE_SLIDE_PRESENTER_GUID" val="cf425369-49ee-470f-a744-5efa1df50def"/>
  <p:tag name="ARTICULATE_SLIDE_PAUSE" val="1"/>
  <p:tag name="ARTICULATE_LOCK_SLIDE" val="0"/>
  <p:tag name="ARTICULATE_HIDE_SLIDE" val="0"/>
  <p:tag name="ARTICULATE_PLAYER_CONTROL_PREVIOUS" val="True"/>
  <p:tag name="ARTICULATE_PLAYER_CONTROL_NEXT" val="True"/>
  <p:tag name="ARTICULATE_SLIDE_THUMBNAIL_REFRESH" val="1"/>
</p:tagLst>
</file>

<file path=ppt/tags/tag84.xml><?xml version="1.0" encoding="utf-8"?>
<p:tagLst xmlns:a="http://schemas.openxmlformats.org/drawingml/2006/main" xmlns:r="http://schemas.openxmlformats.org/officeDocument/2006/relationships" xmlns:p="http://schemas.openxmlformats.org/presentationml/2006/main">
  <p:tag name="DUPLICATEID" val="c52c7d58dcc04998a40f96042e5eadb3"/>
</p:tagLst>
</file>

<file path=ppt/tags/tag85.xml><?xml version="1.0" encoding="utf-8"?>
<p:tagLst xmlns:a="http://schemas.openxmlformats.org/drawingml/2006/main" xmlns:r="http://schemas.openxmlformats.org/officeDocument/2006/relationships" xmlns:p="http://schemas.openxmlformats.org/presentationml/2006/main">
  <p:tag name="DUPLICATEID" val="2d6935a9109043d1a36fe530b72a4c76"/>
</p:tagLst>
</file>

<file path=ppt/tags/tag86.xml><?xml version="1.0" encoding="utf-8"?>
<p:tagLst xmlns:a="http://schemas.openxmlformats.org/drawingml/2006/main" xmlns:r="http://schemas.openxmlformats.org/officeDocument/2006/relationships" xmlns:p="http://schemas.openxmlformats.org/presentationml/2006/main">
  <p:tag name="AUDIO_ID" val="476"/>
  <p:tag name="ARTICULATE_TITLE_TAG" val="Decision Point Cont."/>
  <p:tag name="ARTICULATE_USED_LAYOUT" val="2"/>
  <p:tag name="ARTICULATE_NAV_LEVEL" val="3"/>
  <p:tag name="ARTICULATE_SLIDE_PRESENTER_GUID" val="cf425369-49ee-470f-a744-5efa1df50def"/>
  <p:tag name="ARTICULATE_SLIDE_PAUSE" val="1"/>
  <p:tag name="ARTICULATE_LOCK_SLIDE" val="0"/>
  <p:tag name="ARTICULATE_HIDE_SLIDE" val="0"/>
  <p:tag name="ARTICULATE_PLAYER_CONTROL_PREVIOUS" val="True"/>
  <p:tag name="ARTICULATE_PLAYER_CONTROL_NEXT" val="True"/>
  <p:tag name="ARTICULATE_SLIDE_THUMBNAIL_REFRESH" val="1"/>
</p:tagLst>
</file>

<file path=ppt/tags/tag87.xml><?xml version="1.0" encoding="utf-8"?>
<p:tagLst xmlns:a="http://schemas.openxmlformats.org/drawingml/2006/main" xmlns:r="http://schemas.openxmlformats.org/officeDocument/2006/relationships" xmlns:p="http://schemas.openxmlformats.org/presentationml/2006/main">
  <p:tag name="DUPLICATEID" val="78718b21f366436c88038f24c520ad94"/>
</p:tagLst>
</file>

<file path=ppt/tags/tag88.xml><?xml version="1.0" encoding="utf-8"?>
<p:tagLst xmlns:a="http://schemas.openxmlformats.org/drawingml/2006/main" xmlns:r="http://schemas.openxmlformats.org/officeDocument/2006/relationships" xmlns:p="http://schemas.openxmlformats.org/presentationml/2006/main">
  <p:tag name="AUDIO_ID" val="383"/>
  <p:tag name="ARTICULATE_TITLE_TAG" val="Decision Point Cont."/>
  <p:tag name="TIMELINE" val="2.2"/>
  <p:tag name="ELAPSEDTIME" val="4.7"/>
  <p:tag name="ARTICULATE_USED_LAYOUT" val="2"/>
  <p:tag name="ARTICULATE_NAV_LEVEL" val="3"/>
  <p:tag name="ARTICULATE_SLIDE_PRESENTER_GUID" val="cf425369-49ee-470f-a744-5efa1df50def"/>
  <p:tag name="ARTICULATE_SLIDE_PAUSE" val="1"/>
  <p:tag name="ARTICULATE_LOCK_SLIDE" val="0"/>
  <p:tag name="ARTICULATE_HIDE_SLIDE" val="0"/>
  <p:tag name="ARTICULATE_PLAYER_CONTROL_PREVIOUS" val="True"/>
  <p:tag name="ARTICULATE_PLAYER_CONTROL_NEXT" val="True"/>
  <p:tag name="ARTICULATE_SLIDE_THUMBNAIL_REFRESH" val="1"/>
</p:tagLst>
</file>

<file path=ppt/tags/tag89.xml><?xml version="1.0" encoding="utf-8"?>
<p:tagLst xmlns:a="http://schemas.openxmlformats.org/drawingml/2006/main" xmlns:r="http://schemas.openxmlformats.org/officeDocument/2006/relationships" xmlns:p="http://schemas.openxmlformats.org/presentationml/2006/main">
  <p:tag name="AUDIO_ID" val="381"/>
  <p:tag name="ARTICULATE_TITLE_TAG" val="Decision Point Cont."/>
  <p:tag name="ARTICULATE_USED_LAYOUT" val="2"/>
  <p:tag name="ARTICULATE_NAV_LEVEL" val="3"/>
  <p:tag name="ARTICULATE_SLIDE_PRESENTER_GUID" val="cf425369-49ee-470f-a744-5efa1df50def"/>
  <p:tag name="ARTICULATE_SLIDE_PAUSE" val="1"/>
  <p:tag name="ARTICULATE_LOCK_SLIDE" val="0"/>
  <p:tag name="ARTICULATE_HIDE_SLIDE" val="0"/>
  <p:tag name="ARTICULATE_PLAYER_CONTROL_PREVIOUS" val="True"/>
  <p:tag name="ARTICULATE_PLAYER_CONTROL_NEXT" val="True"/>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GUID" val="ac514481-0f72-4201-a9ce-a65ce46d75e1"/>
  <p:tag name="ARTICULATE_TITLE_TAG" val="Credit Information"/>
  <p:tag name="ARTICULATE_SLIDE_PAUSE" val="1"/>
  <p:tag name="ARTICULATE_NAV_LEVEL" val="2"/>
  <p:tag name="ARTICULATE_PLAYLIST_ID" val="-1"/>
  <p:tag name="ARTICULATE_LOCK_SLIDE" val="0"/>
  <p:tag name="ARTICULATE_SLIDE_NAV" val="3"/>
  <p:tag name="ARTICULATE_SLIDE_THUMBNAIL_REFRESH" val="1"/>
</p:tagLst>
</file>

<file path=ppt/tags/tag90.xml><?xml version="1.0" encoding="utf-8"?>
<p:tagLst xmlns:a="http://schemas.openxmlformats.org/drawingml/2006/main" xmlns:r="http://schemas.openxmlformats.org/officeDocument/2006/relationships" xmlns:p="http://schemas.openxmlformats.org/presentationml/2006/main">
  <p:tag name="ARTICULATE_SOURCE_IMAGE" val="C:\Users\bmayer\AppData\Local\Temp\articulate\presenter\imgtemp\HdpqiI8N_files\slide0001_image001.gif"/>
  <p:tag name="ARTICULATE_PUBLISH_MODE" val="2"/>
</p:tagLst>
</file>

<file path=ppt/tags/tag91.xml><?xml version="1.0" encoding="utf-8"?>
<p:tagLst xmlns:a="http://schemas.openxmlformats.org/drawingml/2006/main" xmlns:r="http://schemas.openxmlformats.org/officeDocument/2006/relationships" xmlns:p="http://schemas.openxmlformats.org/presentationml/2006/main">
  <p:tag name="DUPLICATEID" val="fcbed40370694f3d9a7ce75dfdbb4135"/>
</p:tagLst>
</file>

<file path=ppt/tags/tag92.xml><?xml version="1.0" encoding="utf-8"?>
<p:tagLst xmlns:a="http://schemas.openxmlformats.org/drawingml/2006/main" xmlns:r="http://schemas.openxmlformats.org/officeDocument/2006/relationships" xmlns:p="http://schemas.openxmlformats.org/presentationml/2006/main">
  <p:tag name="AUDIO_ID" val="477"/>
  <p:tag name="ARTICULATE_TITLE_TAG" val="Remove Delaminated Concrete: Chipping Hammer"/>
  <p:tag name="ARTICULATE_USED_LAYOUT" val="2"/>
  <p:tag name="ARTICULATE_NAV_LEVEL" val="2"/>
  <p:tag name="ARTICULATE_SLIDE_PRESENTER_GUID" val="cf425369-49ee-470f-a744-5efa1df50def"/>
  <p:tag name="ARTICULATE_SLIDE_PAUSE" val="1"/>
  <p:tag name="ARTICULATE_LOCK_SLIDE" val="0"/>
  <p:tag name="ARTICULATE_HIDE_SLIDE" val="0"/>
  <p:tag name="ARTICULATE_PLAYER_CONTROL_PREVIOUS" val="True"/>
  <p:tag name="ARTICULATE_PLAYER_CONTROL_NEXT" val="True"/>
  <p:tag name="ARTICULATE_SLIDE_THUMBNAIL_REFRESH" val="1"/>
</p:tagLst>
</file>

<file path=ppt/tags/tag93.xml><?xml version="1.0" encoding="utf-8"?>
<p:tagLst xmlns:a="http://schemas.openxmlformats.org/drawingml/2006/main" xmlns:r="http://schemas.openxmlformats.org/officeDocument/2006/relationships" xmlns:p="http://schemas.openxmlformats.org/presentationml/2006/main">
  <p:tag name="DUPLICATEID" val="ddef2a3eab884e5e99e761cac4f18d36"/>
</p:tagLst>
</file>

<file path=ppt/tags/tag94.xml><?xml version="1.0" encoding="utf-8"?>
<p:tagLst xmlns:a="http://schemas.openxmlformats.org/drawingml/2006/main" xmlns:r="http://schemas.openxmlformats.org/officeDocument/2006/relationships" xmlns:p="http://schemas.openxmlformats.org/presentationml/2006/main">
  <p:tag name="AUDIO_ID" val="359"/>
  <p:tag name="ARTICULATE_TITLE_TAG" val="Remove Delaminated Concrete: Hydrodemolition"/>
  <p:tag name="ARTICULATE_USED_LAYOUT" val="2"/>
  <p:tag name="ARTICULATE_NAV_LEVEL" val="3"/>
  <p:tag name="ARTICULATE_SLIDE_PRESENTER_GUID" val="cf425369-49ee-470f-a744-5efa1df50def"/>
  <p:tag name="ARTICULATE_SLIDE_PAUSE" val="1"/>
  <p:tag name="ARTICULATE_LOCK_SLIDE" val="0"/>
  <p:tag name="ARTICULATE_HIDE_SLIDE" val="0"/>
  <p:tag name="ARTICULATE_PLAYER_CONTROL_PREVIOUS" val="True"/>
  <p:tag name="ARTICULATE_PLAYER_CONTROL_NEXT" val="True"/>
  <p:tag name="ARTICULATE_SLIDE_THUMBNAIL_REFRESH" val="1"/>
</p:tagLst>
</file>

<file path=ppt/tags/tag95.xml><?xml version="1.0" encoding="utf-8"?>
<p:tagLst xmlns:a="http://schemas.openxmlformats.org/drawingml/2006/main" xmlns:r="http://schemas.openxmlformats.org/officeDocument/2006/relationships" xmlns:p="http://schemas.openxmlformats.org/presentationml/2006/main">
  <p:tag name="DUPLICATEID" val="5f4d89a1f63a4c04a24498fb3790aff2"/>
</p:tagLst>
</file>

<file path=ppt/tags/tag96.xml><?xml version="1.0" encoding="utf-8"?>
<p:tagLst xmlns:a="http://schemas.openxmlformats.org/drawingml/2006/main" xmlns:r="http://schemas.openxmlformats.org/officeDocument/2006/relationships" xmlns:p="http://schemas.openxmlformats.org/presentationml/2006/main">
  <p:tag name="AUDIO_ID" val="480"/>
  <p:tag name="ARTICULATE_USED_LAYOUT" val="2"/>
  <p:tag name="ARTICULATE_NAV_LEVEL" val="2"/>
  <p:tag name="ARTICULATE_SLIDE_PRESENTER_GUID" val="cf425369-49ee-470f-a744-5efa1df50def"/>
  <p:tag name="ARTICULATE_SLIDE_PAUSE" val="1"/>
  <p:tag name="ARTICULATE_LOCK_SLIDE" val="0"/>
  <p:tag name="ARTICULATE_HIDE_SLIDE" val="0"/>
  <p:tag name="ARTICULATE_PLAYER_CONTROL_PREVIOUS" val="True"/>
  <p:tag name="ARTICULATE_PLAYER_CONTROL_NEXT" val="True"/>
  <p:tag name="ARTICULATE_SLIDE_THUMBNAIL_REFRESH" val="1"/>
</p:tagLst>
</file>

<file path=ppt/tags/tag97.xml><?xml version="1.0" encoding="utf-8"?>
<p:tagLst xmlns:a="http://schemas.openxmlformats.org/drawingml/2006/main" xmlns:r="http://schemas.openxmlformats.org/officeDocument/2006/relationships" xmlns:p="http://schemas.openxmlformats.org/presentationml/2006/main">
  <p:tag name="AUDIO_ID" val="361"/>
  <p:tag name="ARTICULATE_TITLE_TAG" val="Mark the Perimeter Cont."/>
  <p:tag name="ARTICULATE_USED_LAYOUT" val="2"/>
  <p:tag name="ARTICULATE_NAV_LEVEL" val="3"/>
  <p:tag name="ARTICULATE_SLIDE_PRESENTER_GUID" val="cf425369-49ee-470f-a744-5efa1df50def"/>
  <p:tag name="ARTICULATE_SLIDE_PAUSE" val="1"/>
  <p:tag name="ARTICULATE_LOCK_SLIDE" val="0"/>
  <p:tag name="ARTICULATE_HIDE_SLIDE" val="0"/>
  <p:tag name="ARTICULATE_PLAYER_CONTROL_PREVIOUS" val="True"/>
  <p:tag name="ARTICULATE_PLAYER_CONTROL_NEXT" val="True"/>
  <p:tag name="ARTICULATE_SLIDE_THUMBNAIL_REFRESH" val="1"/>
</p:tagLst>
</file>

<file path=ppt/tags/tag98.xml><?xml version="1.0" encoding="utf-8"?>
<p:tagLst xmlns:a="http://schemas.openxmlformats.org/drawingml/2006/main" xmlns:r="http://schemas.openxmlformats.org/officeDocument/2006/relationships" xmlns:p="http://schemas.openxmlformats.org/presentationml/2006/main">
  <p:tag name="AUDIO_ID" val="360"/>
  <p:tag name="ARTICULATE_USED_LAYOUT" val="2"/>
  <p:tag name="ARTICULATE_NAV_LEVEL" val="2"/>
  <p:tag name="ARTICULATE_SLIDE_PRESENTER_GUID" val="cf425369-49ee-470f-a744-5efa1df50def"/>
  <p:tag name="ARTICULATE_SLIDE_PAUSE" val="1"/>
  <p:tag name="ARTICULATE_LOCK_SLIDE" val="0"/>
  <p:tag name="ARTICULATE_HIDE_SLIDE" val="0"/>
  <p:tag name="ARTICULATE_PLAYER_CONTROL_PREVIOUS" val="True"/>
  <p:tag name="ARTICULATE_PLAYER_CONTROL_NEXT" val="True"/>
  <p:tag name="ARTICULATE_SLIDE_THUMBNAIL_REFRESH" val="1"/>
</p:tagLst>
</file>

<file path=ppt/tags/tag99.xml><?xml version="1.0" encoding="utf-8"?>
<p:tagLst xmlns:a="http://schemas.openxmlformats.org/drawingml/2006/main" xmlns:r="http://schemas.openxmlformats.org/officeDocument/2006/relationships" xmlns:p="http://schemas.openxmlformats.org/presentationml/2006/main">
  <p:tag name="AUDIO_ID" val="464"/>
  <p:tag name="ARTICULATE_USED_LAYOUT" val="2"/>
  <p:tag name="ARTICULATE_NAV_LEVEL" val="2"/>
  <p:tag name="ARTICULATE_SLIDE_PRESENTER_GUID" val="cf425369-49ee-470f-a744-5efa1df50def"/>
  <p:tag name="ARTICULATE_SLIDE_PAUSE" val="1"/>
  <p:tag name="ARTICULATE_LOCK_SLIDE" val="0"/>
  <p:tag name="ARTICULATE_HIDE_SLIDE" val="0"/>
  <p:tag name="ARTICULATE_PLAYER_CONTROL_PREVIOUS" val="True"/>
  <p:tag name="ARTICULATE_PLAYER_CONTROL_NEXT" val="True"/>
  <p:tag name="ARTICULATE_SLIDE_THUMBNAIL_REFRESH" val="1"/>
</p:tagLst>
</file>

<file path=ppt/theme/theme1.xml><?xml version="1.0" encoding="utf-8"?>
<a:theme xmlns:a="http://schemas.openxmlformats.org/drawingml/2006/main" name="OLC template">
  <a:themeElements>
    <a:clrScheme name="Custom 5">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larity">
      <a:fillStyleLst>
        <a:solidFill>
          <a:schemeClr val="phClr"/>
        </a:solidFill>
        <a:gradFill rotWithShape="1">
          <a:gsLst>
            <a:gs pos="0">
              <a:schemeClr val="phClr">
                <a:tint val="50000"/>
                <a:shade val="86000"/>
                <a:satMod val="140000"/>
              </a:schemeClr>
            </a:gs>
            <a:gs pos="45000">
              <a:schemeClr val="phClr">
                <a:tint val="48000"/>
                <a:satMod val="150000"/>
              </a:schemeClr>
            </a:gs>
            <a:gs pos="100000">
              <a:schemeClr val="phClr">
                <a:tint val="28000"/>
                <a:satMod val="160000"/>
              </a:schemeClr>
            </a:gs>
          </a:gsLst>
          <a:path path="circle">
            <a:fillToRect l="100000" t="100000" r="100000" b="100000"/>
          </a:path>
        </a:gradFill>
        <a:gradFill rotWithShape="1">
          <a:gsLst>
            <a:gs pos="0">
              <a:schemeClr val="phClr">
                <a:shade val="70000"/>
                <a:satMod val="150000"/>
              </a:schemeClr>
            </a:gs>
            <a:gs pos="34000">
              <a:schemeClr val="phClr">
                <a:shade val="70000"/>
                <a:satMod val="140000"/>
              </a:schemeClr>
            </a:gs>
            <a:gs pos="70000">
              <a:schemeClr val="phClr">
                <a:tint val="100000"/>
                <a:shade val="90000"/>
                <a:satMod val="140000"/>
              </a:schemeClr>
            </a:gs>
            <a:gs pos="100000">
              <a:schemeClr val="phClr">
                <a:tint val="100000"/>
                <a:shade val="100000"/>
                <a:satMod val="100000"/>
              </a:schemeClr>
            </a:gs>
          </a:gsLst>
          <a:path path="circle">
            <a:fillToRect l="100000" t="100000" r="100000" b="100000"/>
          </a:path>
        </a:gradFill>
      </a:fillStyleLst>
      <a:lnStyleLst>
        <a:ln w="9525" cap="flat" cmpd="sng" algn="ctr">
          <a:solidFill>
            <a:schemeClr val="phClr"/>
          </a:solidFill>
          <a:prstDash val="solid"/>
        </a:ln>
        <a:ln w="26425" cap="flat" cmpd="sng" algn="ctr">
          <a:solidFill>
            <a:schemeClr val="phClr"/>
          </a:solidFill>
          <a:prstDash val="solid"/>
        </a:ln>
        <a:ln w="4445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38100" dist="25400" dir="2700000" algn="br" rotWithShape="0">
              <a:srgbClr val="000000">
                <a:alpha val="60000"/>
              </a:srgbClr>
            </a:outerShdw>
          </a:effectLst>
          <a:scene3d>
            <a:camera prst="orthographicFront">
              <a:rot lat="0" lon="0" rev="0"/>
            </a:camera>
            <a:lightRig rig="balanced" dir="t">
              <a:rot lat="0" lon="0" rev="5100000"/>
            </a:lightRig>
          </a:scene3d>
          <a:sp3d contourW="6350">
            <a:bevelT w="29210" h="12700"/>
            <a:contourClr>
              <a:schemeClr val="phClr">
                <a:shade val="30000"/>
                <a:satMod val="13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bg2">
            <a:lumMod val="20000"/>
            <a:lumOff val="80000"/>
          </a:schemeClr>
        </a:solidFill>
        <a:ln w="12700">
          <a:solidFill>
            <a:schemeClr val="bg2">
              <a:lumMod val="75000"/>
            </a:schemeClr>
          </a:solidFill>
        </a:ln>
        <a:effectLst>
          <a:outerShdw blurRad="50800" dist="38100" dir="5400000" algn="t" rotWithShape="0">
            <a:prstClr val="black">
              <a:alpha val="40000"/>
            </a:prstClr>
          </a:outerShdw>
        </a:effectLst>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29" tIns="45714" rIns="91429" bIns="45714" numCol="1" anchor="t" anchorCtr="0" compatLnSpc="1">
        <a:prstTxWarp prst="textNoShape">
          <a:avLst/>
        </a:prstTxWarp>
      </a:bodyPr>
      <a:lstStyle>
        <a:defPPr marL="0" marR="0" indent="0" algn="r" defTabSz="914400" rtl="0" eaLnBrk="1" fontAlgn="base" latinLnBrk="0" hangingPunct="1">
          <a:lnSpc>
            <a:spcPct val="100000"/>
          </a:lnSpc>
          <a:spcBef>
            <a:spcPct val="20000"/>
          </a:spcBef>
          <a:spcAft>
            <a:spcPct val="0"/>
          </a:spcAft>
          <a:buClrTx/>
          <a:buSzTx/>
          <a:buFontTx/>
          <a:buNone/>
          <a:tabLst/>
          <a:defRPr kumimoji="0" lang="en-US" sz="2400" b="0" i="0" u="none" strike="noStrike" cap="none" normalizeH="0" baseline="-25000" smtClean="0">
            <a:ln>
              <a:noFill/>
            </a:ln>
            <a:solidFill>
              <a:srgbClr val="4D4D4D"/>
            </a:solidFill>
            <a:effectLst/>
            <a:latin typeface="Eras Medium ITC" pitchFamily="34" charset="0"/>
          </a:defRPr>
        </a:defPPr>
      </a:lstStyle>
    </a:lnDef>
  </a:objectDefaults>
  <a:extraClrSchemeLst>
    <a:extraClrScheme>
      <a:clrScheme name="OLC templat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OLC 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OLC templat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OLC templat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OLC templat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OLC templat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OLC templat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OLC templat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OLC templat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OLC templat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OLC templat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OLC templat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18778</TotalTime>
  <Words>19673</Words>
  <Application>Microsoft Office PowerPoint</Application>
  <PresentationFormat>On-screen Show (4:3)</PresentationFormat>
  <Paragraphs>1826</Paragraphs>
  <Slides>150</Slides>
  <Notes>133</Notes>
  <HiddenSlides>6</HiddenSlides>
  <MMClips>2</MMClips>
  <ScaleCrop>false</ScaleCrop>
  <HeadingPairs>
    <vt:vector size="8" baseType="variant">
      <vt:variant>
        <vt:lpstr>Fonts Used</vt:lpstr>
      </vt:variant>
      <vt:variant>
        <vt:i4>8</vt:i4>
      </vt:variant>
      <vt:variant>
        <vt:lpstr>Theme</vt:lpstr>
      </vt:variant>
      <vt:variant>
        <vt:i4>1</vt:i4>
      </vt:variant>
      <vt:variant>
        <vt:lpstr>Embedded OLE Servers</vt:lpstr>
      </vt:variant>
      <vt:variant>
        <vt:i4>1</vt:i4>
      </vt:variant>
      <vt:variant>
        <vt:lpstr>Slide Titles</vt:lpstr>
      </vt:variant>
      <vt:variant>
        <vt:i4>150</vt:i4>
      </vt:variant>
    </vt:vector>
  </HeadingPairs>
  <TitlesOfParts>
    <vt:vector size="160" baseType="lpstr">
      <vt:lpstr>Arial</vt:lpstr>
      <vt:lpstr>Calibri</vt:lpstr>
      <vt:lpstr>Eras Medium ITC</vt:lpstr>
      <vt:lpstr>Lucida Sans Unicode</vt:lpstr>
      <vt:lpstr>Symbol</vt:lpstr>
      <vt:lpstr>Times New Roman</vt:lpstr>
      <vt:lpstr>Trebuchet MS</vt:lpstr>
      <vt:lpstr>Wingdings</vt:lpstr>
      <vt:lpstr>OLC template</vt:lpstr>
      <vt:lpstr>Microsoft PowerPoint 97-2003 Presentation</vt:lpstr>
      <vt:lpstr>PowerPoint Presentation</vt:lpstr>
      <vt:lpstr>Welcome!</vt:lpstr>
      <vt:lpstr>PowerPoint Presentation</vt:lpstr>
      <vt:lpstr>Credit Information</vt:lpstr>
      <vt:lpstr>Credit Information</vt:lpstr>
      <vt:lpstr>Credit Information, cont.</vt:lpstr>
      <vt:lpstr>Additional Credit Offerings</vt:lpstr>
      <vt:lpstr>Course Description</vt:lpstr>
      <vt:lpstr>Learning Objectives</vt:lpstr>
      <vt:lpstr>Concrete Repair References</vt:lpstr>
      <vt:lpstr>Concrete Repair References</vt:lpstr>
      <vt:lpstr>Concrete Repair References</vt:lpstr>
      <vt:lpstr>Concrete Repair References</vt:lpstr>
      <vt:lpstr>Concrete Basics</vt:lpstr>
      <vt:lpstr>Concrete Basics</vt:lpstr>
      <vt:lpstr>Make-up of Concrete</vt:lpstr>
      <vt:lpstr>How Concrete Reacts Under Loading</vt:lpstr>
      <vt:lpstr>PowerPoint Presentation</vt:lpstr>
      <vt:lpstr>Make-up of Reinforced Concrete</vt:lpstr>
      <vt:lpstr>Where is concrete used?</vt:lpstr>
      <vt:lpstr>Concrete Lifespan and Failure Modes</vt:lpstr>
      <vt:lpstr>What is the most common repair failure?</vt:lpstr>
      <vt:lpstr>Repairing Concrete</vt:lpstr>
      <vt:lpstr>How effective are repairs?</vt:lpstr>
      <vt:lpstr>Example: Cracking</vt:lpstr>
      <vt:lpstr>Example: Cracking</vt:lpstr>
      <vt:lpstr>What does cracking show?</vt:lpstr>
      <vt:lpstr>Example: Cracking</vt:lpstr>
      <vt:lpstr>The Process</vt:lpstr>
      <vt:lpstr>Assessing and Planning the Repair</vt:lpstr>
      <vt:lpstr>Assessing and Planning a Repair</vt:lpstr>
      <vt:lpstr>Assessing the Repair</vt:lpstr>
      <vt:lpstr>Assessing the Repair</vt:lpstr>
      <vt:lpstr>Identify the Cause</vt:lpstr>
      <vt:lpstr>Other Requirements</vt:lpstr>
      <vt:lpstr>Planning the Repair</vt:lpstr>
      <vt:lpstr>Material Compatibility</vt:lpstr>
      <vt:lpstr>Material Properties</vt:lpstr>
      <vt:lpstr>Water to Cement Ratio</vt:lpstr>
      <vt:lpstr>Water-Cement Ratio</vt:lpstr>
      <vt:lpstr>Admixtures</vt:lpstr>
      <vt:lpstr>Proprietary Repair Materials</vt:lpstr>
      <vt:lpstr>Other Repair Materials</vt:lpstr>
      <vt:lpstr>Checkpoint Questions</vt:lpstr>
      <vt:lpstr>Checkpoint Questions</vt:lpstr>
      <vt:lpstr>Checkpoint Questions</vt:lpstr>
      <vt:lpstr>Checkpoint Questions</vt:lpstr>
      <vt:lpstr>Checkpoint Questions</vt:lpstr>
      <vt:lpstr>Checkpoint Questions</vt:lpstr>
      <vt:lpstr>Checkpoint Questions</vt:lpstr>
      <vt:lpstr>Checkpoint Questions</vt:lpstr>
      <vt:lpstr>Section Review</vt:lpstr>
      <vt:lpstr>Preparing For the Repair</vt:lpstr>
      <vt:lpstr>Preparing For a Repair</vt:lpstr>
      <vt:lpstr>Preparing For the Repair</vt:lpstr>
      <vt:lpstr>Trial Installation</vt:lpstr>
      <vt:lpstr>Preconstruction Meeting</vt:lpstr>
      <vt:lpstr>Safety Considerations</vt:lpstr>
      <vt:lpstr>Locate Delaminated Concrete</vt:lpstr>
      <vt:lpstr>Decision Point</vt:lpstr>
      <vt:lpstr>Decision Point</vt:lpstr>
      <vt:lpstr>Decision Point Continued</vt:lpstr>
      <vt:lpstr>Decision Point</vt:lpstr>
      <vt:lpstr>Remove Delaminated Concrete</vt:lpstr>
      <vt:lpstr>Remove Delaminated Concrete</vt:lpstr>
      <vt:lpstr>Mark the Perimeter</vt:lpstr>
      <vt:lpstr>Mark the Perimeter</vt:lpstr>
      <vt:lpstr>Saw Cut the Perimeter</vt:lpstr>
      <vt:lpstr>Undercut Reinforcing Bar</vt:lpstr>
      <vt:lpstr>Undercut Reinforcing Bar</vt:lpstr>
      <vt:lpstr>Prepare the Surface for the Repair Material</vt:lpstr>
      <vt:lpstr>Prepare the Surface for the Repair Material</vt:lpstr>
      <vt:lpstr>Surface Preparation/Cleaning Reinforcement</vt:lpstr>
      <vt:lpstr>Verify That All Delaminated Concrete Has Been Removed</vt:lpstr>
      <vt:lpstr>Apply Primers</vt:lpstr>
      <vt:lpstr>Apply Primers</vt:lpstr>
      <vt:lpstr>What happens if you don’t undercut the rebar?</vt:lpstr>
      <vt:lpstr>Apply Bonding Agents (If Desired)</vt:lpstr>
      <vt:lpstr>Apply Bonding Agents (If Desired)</vt:lpstr>
      <vt:lpstr>Apply Bonding Agents (If Desired)</vt:lpstr>
      <vt:lpstr>Now what?</vt:lpstr>
      <vt:lpstr>Checkpoint Questions</vt:lpstr>
      <vt:lpstr>Checkpoint Questions</vt:lpstr>
      <vt:lpstr>Checkpoint Questions</vt:lpstr>
      <vt:lpstr>Checkpoint Questions</vt:lpstr>
      <vt:lpstr>Checkpoint Questions</vt:lpstr>
      <vt:lpstr>Checkpoint Questions</vt:lpstr>
      <vt:lpstr>Section Review</vt:lpstr>
      <vt:lpstr>Executing the Repair</vt:lpstr>
      <vt:lpstr>Execute the Repair</vt:lpstr>
      <vt:lpstr>Executing the Repair</vt:lpstr>
      <vt:lpstr>Methods for Replacement of Delaminated Concrete</vt:lpstr>
      <vt:lpstr>Reprofiling Application</vt:lpstr>
      <vt:lpstr>Reprofiling Application</vt:lpstr>
      <vt:lpstr>Reprofiling Application</vt:lpstr>
      <vt:lpstr>Reprofiling Application</vt:lpstr>
      <vt:lpstr>Reprofiling Application</vt:lpstr>
      <vt:lpstr>Hand-Applied (Dry Pack) Application</vt:lpstr>
      <vt:lpstr>Hand-Applied (Dry Pack) Application</vt:lpstr>
      <vt:lpstr>Hand-Applied (Dry Pack) Application</vt:lpstr>
      <vt:lpstr>Hand-Applied (Dry Pack) Application</vt:lpstr>
      <vt:lpstr>Hand-Applied (Dry Pack) Application</vt:lpstr>
      <vt:lpstr>Hand-Applied (Dry Pack) Application</vt:lpstr>
      <vt:lpstr>Spall Repair of Horizontal Surfaces</vt:lpstr>
      <vt:lpstr>Spall Repair of Horizontal Surfaces</vt:lpstr>
      <vt:lpstr>Spall Repair of Horizontal Surfaces</vt:lpstr>
      <vt:lpstr>Spall Repair of Horizontal Surfaces</vt:lpstr>
      <vt:lpstr>Spall Repair of Horizontal Surfaces</vt:lpstr>
      <vt:lpstr>Form-and-Pour Application</vt:lpstr>
      <vt:lpstr>Form-and-Pour Application</vt:lpstr>
      <vt:lpstr>Form-and-Pour Application</vt:lpstr>
      <vt:lpstr>Form-and-Pour Application</vt:lpstr>
      <vt:lpstr>Form-and-Pour Application</vt:lpstr>
      <vt:lpstr>Form-and-Pump Application</vt:lpstr>
      <vt:lpstr>Form-and-Pump Application</vt:lpstr>
      <vt:lpstr>Form-and-Pump Application</vt:lpstr>
      <vt:lpstr>Form-and-Pump Application</vt:lpstr>
      <vt:lpstr>Form-and-Pump Application</vt:lpstr>
      <vt:lpstr>Form-and-Pump Application</vt:lpstr>
      <vt:lpstr>Preplaced Aggregate Application</vt:lpstr>
      <vt:lpstr>Preplaced Aggregate Application</vt:lpstr>
      <vt:lpstr>Preplaced Aggregate Application</vt:lpstr>
      <vt:lpstr>Preplaced Aggregate Application</vt:lpstr>
      <vt:lpstr>Preplaced Aggregate Application</vt:lpstr>
      <vt:lpstr>Shotcrete Application</vt:lpstr>
      <vt:lpstr>Shotcrete Application</vt:lpstr>
      <vt:lpstr>Shotcrete Application</vt:lpstr>
      <vt:lpstr>Shotcrete Application</vt:lpstr>
      <vt:lpstr>Shotcrete Application</vt:lpstr>
      <vt:lpstr>Shotcrete Application </vt:lpstr>
      <vt:lpstr>Crack Repair</vt:lpstr>
      <vt:lpstr>Materials for Crack Repairs</vt:lpstr>
      <vt:lpstr>Types of Cracks</vt:lpstr>
      <vt:lpstr>Materials for Crack Repairs</vt:lpstr>
      <vt:lpstr>Materials for Crack Repairs</vt:lpstr>
      <vt:lpstr>Crack Repair by Gravity Feed Resin</vt:lpstr>
      <vt:lpstr>Crack Repair by Epoxy Pressure Injection</vt:lpstr>
      <vt:lpstr>Crack Repair Rout and Seal</vt:lpstr>
      <vt:lpstr>Crack Repair: Flood Coating</vt:lpstr>
      <vt:lpstr>Moving Cracks</vt:lpstr>
      <vt:lpstr>Moving Cracks</vt:lpstr>
      <vt:lpstr>Checkpoint Questions</vt:lpstr>
      <vt:lpstr>Checkpoint Questions</vt:lpstr>
      <vt:lpstr>Section Review</vt:lpstr>
      <vt:lpstr>In Closing</vt:lpstr>
      <vt:lpstr>PowerPoint Presentation</vt:lpstr>
      <vt:lpstr>References</vt:lpstr>
      <vt:lpstr>Course Completion</vt:lpstr>
      <vt:lpstr>Next Steps!</vt:lpstr>
      <vt:lpstr>Next Steps!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Casey Coughlin</dc:creator>
  <cp:lastModifiedBy>Justin Gary Baffico</cp:lastModifiedBy>
  <cp:revision>1110</cp:revision>
  <dcterms:created xsi:type="dcterms:W3CDTF">2015-04-14T20:07:52Z</dcterms:created>
  <dcterms:modified xsi:type="dcterms:W3CDTF">2018-10-01T16:11:30Z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rticulatePath">
    <vt:lpwstr>Presentation3</vt:lpwstr>
  </property>
  <property fmtid="{D5CDD505-2E9C-101B-9397-08002B2CF9AE}" pid="3" name="ArticulateProjectVersion">
    <vt:lpwstr>7</vt:lpwstr>
  </property>
  <property fmtid="{D5CDD505-2E9C-101B-9397-08002B2CF9AE}" pid="4" name="ArticulateUseProject">
    <vt:lpwstr>1</vt:lpwstr>
  </property>
  <property fmtid="{D5CDD505-2E9C-101B-9397-08002B2CF9AE}" pid="5" name="ArticulateGUID">
    <vt:lpwstr>BA83AB3B-E726-42A1-B764-AD936B2D0831</vt:lpwstr>
  </property>
  <property fmtid="{D5CDD505-2E9C-101B-9397-08002B2CF9AE}" pid="6" name="ArticulateProjectFull">
    <vt:lpwstr>\\29emc\doc$\Training\Projects\Customer\AIA\Instructor Led\AIA-RPSI02\AIA-RPSI02_Concrete_Repair_Installation_ILT_2016-03-01.ppta</vt:lpwstr>
  </property>
</Properties>
</file>