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heme/theme5.xml" ContentType="application/vnd.openxmlformats-officedocument.theme+xml"/>
  <Override PartName="/ppt/tags/tag22.xml" ContentType="application/vnd.openxmlformats-officedocument.presentationml.tags+xml"/>
  <Override PartName="/ppt/theme/theme6.xml" ContentType="application/vnd.openxmlformats-officedocument.theme+xml"/>
  <Override PartName="/ppt/tags/tag23.xml" ContentType="application/vnd.openxmlformats-officedocument.presentationml.tags+xml"/>
  <Override PartName="/ppt/theme/theme7.xml" ContentType="application/vnd.openxmlformats-officedocument.theme+xml"/>
  <Override PartName="/ppt/tags/tag24.xml" ContentType="application/vnd.openxmlformats-officedocument.presentationml.tags+xml"/>
  <Override PartName="/ppt/theme/theme8.xml" ContentType="application/vnd.openxmlformats-officedocument.theme+xml"/>
  <Override PartName="/ppt/tags/tag25.xml" ContentType="application/vnd.openxmlformats-officedocument.presentationml.tags+xml"/>
  <Override PartName="/ppt/theme/theme9.xml" ContentType="application/vnd.openxmlformats-officedocument.theme+xml"/>
  <Override PartName="/ppt/tags/tag26.xml" ContentType="application/vnd.openxmlformats-officedocument.presentationml.tags+xml"/>
  <Override PartName="/ppt/theme/theme10.xml" ContentType="application/vnd.openxmlformats-officedocument.theme+xml"/>
  <Override PartName="/ppt/tags/tag27.xml" ContentType="application/vnd.openxmlformats-officedocument.presentationml.tags+xml"/>
  <Override PartName="/ppt/theme/theme11.xml" ContentType="application/vnd.openxmlformats-officedocument.theme+xml"/>
  <Override PartName="/ppt/theme/theme12.xml" ContentType="application/vnd.openxmlformats-officedocument.theme+xml"/>
  <Override PartName="/ppt/tags/tag28.xml" ContentType="application/vnd.openxmlformats-officedocument.presentationml.tags+xml"/>
  <Override PartName="/ppt/tags/tag29.xml" ContentType="application/vnd.openxmlformats-officedocument.presentationml.tags+xml"/>
  <Override PartName="/ppt/notesSlides/notesSlide1.xml" ContentType="application/vnd.openxmlformats-officedocument.presentationml.notesSlide+xml"/>
  <Override PartName="/ppt/tags/tag30.xml" ContentType="application/vnd.openxmlformats-officedocument.presentationml.tags+xml"/>
  <Override PartName="/ppt/notesSlides/notesSlide2.xml" ContentType="application/vnd.openxmlformats-officedocument.presentationml.notesSlide+xml"/>
  <Override PartName="/ppt/tags/tag31.xml" ContentType="application/vnd.openxmlformats-officedocument.presentationml.tags+xml"/>
  <Override PartName="/ppt/notesSlides/notesSlide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4.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5.xml" ContentType="application/vnd.openxmlformats-officedocument.presentationml.notesSlide+xml"/>
  <Override PartName="/ppt/tags/tag36.xml" ContentType="application/vnd.openxmlformats-officedocument.presentationml.tags+xml"/>
  <Override PartName="/ppt/notesSlides/notesSlide6.xml" ContentType="application/vnd.openxmlformats-officedocument.presentationml.notesSlide+xml"/>
  <Override PartName="/ppt/tags/tag37.xml" ContentType="application/vnd.openxmlformats-officedocument.presentationml.tags+xml"/>
  <Override PartName="/ppt/notesSlides/notesSlide7.xml" ContentType="application/vnd.openxmlformats-officedocument.presentationml.notesSlide+xml"/>
  <Override PartName="/ppt/tags/tag38.xml" ContentType="application/vnd.openxmlformats-officedocument.presentationml.tags+xml"/>
  <Override PartName="/ppt/notesSlides/notesSlide8.xml" ContentType="application/vnd.openxmlformats-officedocument.presentationml.notesSlide+xml"/>
  <Override PartName="/ppt/tags/tag39.xml" ContentType="application/vnd.openxmlformats-officedocument.presentationml.tags+xml"/>
  <Override PartName="/ppt/notesSlides/notesSlide9.xml" ContentType="application/vnd.openxmlformats-officedocument.presentationml.notesSlide+xml"/>
  <Override PartName="/ppt/tags/tag40.xml" ContentType="application/vnd.openxmlformats-officedocument.presentationml.tags+xml"/>
  <Override PartName="/ppt/notesSlides/notesSlide10.xml" ContentType="application/vnd.openxmlformats-officedocument.presentationml.notesSlide+xml"/>
  <Override PartName="/ppt/tags/tag41.xml" ContentType="application/vnd.openxmlformats-officedocument.presentationml.tags+xml"/>
  <Override PartName="/ppt/notesSlides/notesSlide11.xml" ContentType="application/vnd.openxmlformats-officedocument.presentationml.notesSlide+xml"/>
  <Override PartName="/ppt/tags/tag42.xml" ContentType="application/vnd.openxmlformats-officedocument.presentationml.tags+xml"/>
  <Override PartName="/ppt/notesSlides/notesSlide12.xml" ContentType="application/vnd.openxmlformats-officedocument.presentationml.notesSlide+xml"/>
  <Override PartName="/ppt/tags/tag43.xml" ContentType="application/vnd.openxmlformats-officedocument.presentationml.tags+xml"/>
  <Override PartName="/ppt/notesSlides/notesSlide13.xml" ContentType="application/vnd.openxmlformats-officedocument.presentationml.notesSlide+xml"/>
  <Override PartName="/ppt/tags/tag44.xml" ContentType="application/vnd.openxmlformats-officedocument.presentationml.tags+xml"/>
  <Override PartName="/ppt/notesSlides/notesSlide14.xml" ContentType="application/vnd.openxmlformats-officedocument.presentationml.notesSlide+xml"/>
  <Override PartName="/ppt/tags/tag45.xml" ContentType="application/vnd.openxmlformats-officedocument.presentationml.tags+xml"/>
  <Override PartName="/ppt/notesSlides/notesSlide15.xml" ContentType="application/vnd.openxmlformats-officedocument.presentationml.notesSlide+xml"/>
  <Override PartName="/ppt/tags/tag46.xml" ContentType="application/vnd.openxmlformats-officedocument.presentationml.tags+xml"/>
  <Override PartName="/ppt/notesSlides/notesSlide16.xml" ContentType="application/vnd.openxmlformats-officedocument.presentationml.notesSlide+xml"/>
  <Override PartName="/ppt/tags/tag47.xml" ContentType="application/vnd.openxmlformats-officedocument.presentationml.tags+xml"/>
  <Override PartName="/ppt/notesSlides/notesSlide17.xml" ContentType="application/vnd.openxmlformats-officedocument.presentationml.notesSlide+xml"/>
  <Override PartName="/ppt/tags/tag48.xml" ContentType="application/vnd.openxmlformats-officedocument.presentationml.tags+xml"/>
  <Override PartName="/ppt/notesSlides/notesSlide18.xml" ContentType="application/vnd.openxmlformats-officedocument.presentationml.notesSlide+xml"/>
  <Override PartName="/ppt/tags/tag49.xml" ContentType="application/vnd.openxmlformats-officedocument.presentationml.tags+xml"/>
  <Override PartName="/ppt/notesSlides/notesSlide19.xml" ContentType="application/vnd.openxmlformats-officedocument.presentationml.notesSlide+xml"/>
  <Override PartName="/ppt/tags/tag50.xml" ContentType="application/vnd.openxmlformats-officedocument.presentationml.tags+xml"/>
  <Override PartName="/ppt/notesSlides/notesSlide20.xml" ContentType="application/vnd.openxmlformats-officedocument.presentationml.notesSlide+xml"/>
  <Override PartName="/ppt/tags/tag51.xml" ContentType="application/vnd.openxmlformats-officedocument.presentationml.tags+xml"/>
  <Override PartName="/ppt/notesSlides/notesSlide21.xml" ContentType="application/vnd.openxmlformats-officedocument.presentationml.notesSlide+xml"/>
  <Override PartName="/ppt/tags/tag52.xml" ContentType="application/vnd.openxmlformats-officedocument.presentationml.tags+xml"/>
  <Override PartName="/ppt/notesSlides/notesSlide22.xml" ContentType="application/vnd.openxmlformats-officedocument.presentationml.notesSlide+xml"/>
  <Override PartName="/ppt/tags/tag53.xml" ContentType="application/vnd.openxmlformats-officedocument.presentationml.tags+xml"/>
  <Override PartName="/ppt/notesSlides/notesSlide23.xml" ContentType="application/vnd.openxmlformats-officedocument.presentationml.notesSlide+xml"/>
  <Override PartName="/ppt/tags/tag54.xml" ContentType="application/vnd.openxmlformats-officedocument.presentationml.tags+xml"/>
  <Override PartName="/ppt/notesSlides/notesSlide24.xml" ContentType="application/vnd.openxmlformats-officedocument.presentationml.notesSlide+xml"/>
  <Override PartName="/ppt/tags/tag55.xml" ContentType="application/vnd.openxmlformats-officedocument.presentationml.tags+xml"/>
  <Override PartName="/ppt/notesSlides/notesSlide25.xml" ContentType="application/vnd.openxmlformats-officedocument.presentationml.notesSlide+xml"/>
  <Override PartName="/ppt/tags/tag56.xml" ContentType="application/vnd.openxmlformats-officedocument.presentationml.tags+xml"/>
  <Override PartName="/ppt/notesSlides/notesSlide26.xml" ContentType="application/vnd.openxmlformats-officedocument.presentationml.notesSlide+xml"/>
  <Override PartName="/ppt/tags/tag57.xml" ContentType="application/vnd.openxmlformats-officedocument.presentationml.tags+xml"/>
  <Override PartName="/ppt/notesSlides/notesSlide27.xml" ContentType="application/vnd.openxmlformats-officedocument.presentationml.notesSlide+xml"/>
  <Override PartName="/ppt/tags/tag58.xml" ContentType="application/vnd.openxmlformats-officedocument.presentationml.tags+xml"/>
  <Override PartName="/ppt/notesSlides/notesSlide28.xml" ContentType="application/vnd.openxmlformats-officedocument.presentationml.notesSlide+xml"/>
  <Override PartName="/ppt/tags/tag59.xml" ContentType="application/vnd.openxmlformats-officedocument.presentationml.tags+xml"/>
  <Override PartName="/ppt/notesSlides/notesSlide29.xml" ContentType="application/vnd.openxmlformats-officedocument.presentationml.notesSlide+xml"/>
  <Override PartName="/ppt/tags/tag60.xml" ContentType="application/vnd.openxmlformats-officedocument.presentationml.tags+xml"/>
  <Override PartName="/ppt/notesSlides/notesSlide30.xml" ContentType="application/vnd.openxmlformats-officedocument.presentationml.notesSlide+xml"/>
  <Override PartName="/ppt/tags/tag61.xml" ContentType="application/vnd.openxmlformats-officedocument.presentationml.tags+xml"/>
  <Override PartName="/ppt/notesSlides/notesSlide31.xml" ContentType="application/vnd.openxmlformats-officedocument.presentationml.notesSlide+xml"/>
  <Override PartName="/ppt/tags/tag62.xml" ContentType="application/vnd.openxmlformats-officedocument.presentationml.tags+xml"/>
  <Override PartName="/ppt/notesSlides/notesSlide32.xml" ContentType="application/vnd.openxmlformats-officedocument.presentationml.notesSlide+xml"/>
  <Override PartName="/ppt/tags/tag63.xml" ContentType="application/vnd.openxmlformats-officedocument.presentationml.tags+xml"/>
  <Override PartName="/ppt/notesSlides/notesSlide33.xml" ContentType="application/vnd.openxmlformats-officedocument.presentationml.notesSlide+xml"/>
  <Override PartName="/ppt/tags/tag64.xml" ContentType="application/vnd.openxmlformats-officedocument.presentationml.tags+xml"/>
  <Override PartName="/ppt/notesSlides/notesSlide34.xml" ContentType="application/vnd.openxmlformats-officedocument.presentationml.notesSlide+xml"/>
  <Override PartName="/ppt/tags/tag65.xml" ContentType="application/vnd.openxmlformats-officedocument.presentationml.tags+xml"/>
  <Override PartName="/ppt/notesSlides/notesSlide35.xml" ContentType="application/vnd.openxmlformats-officedocument.presentationml.notesSlide+xml"/>
  <Override PartName="/ppt/tags/tag66.xml" ContentType="application/vnd.openxmlformats-officedocument.presentationml.tags+xml"/>
  <Override PartName="/ppt/notesSlides/notesSlide36.xml" ContentType="application/vnd.openxmlformats-officedocument.presentationml.notesSlide+xml"/>
  <Override PartName="/ppt/tags/tag67.xml" ContentType="application/vnd.openxmlformats-officedocument.presentationml.tags+xml"/>
  <Override PartName="/ppt/notesSlides/notesSlide37.xml" ContentType="application/vnd.openxmlformats-officedocument.presentationml.notesSlide+xml"/>
  <Override PartName="/ppt/tags/tag68.xml" ContentType="application/vnd.openxmlformats-officedocument.presentationml.tags+xml"/>
  <Override PartName="/ppt/notesSlides/notesSlide38.xml" ContentType="application/vnd.openxmlformats-officedocument.presentationml.notesSlide+xml"/>
  <Override PartName="/ppt/tags/tag69.xml" ContentType="application/vnd.openxmlformats-officedocument.presentationml.tags+xml"/>
  <Override PartName="/ppt/notesSlides/notesSlide39.xml" ContentType="application/vnd.openxmlformats-officedocument.presentationml.notesSlide+xml"/>
  <Override PartName="/ppt/tags/tag70.xml" ContentType="application/vnd.openxmlformats-officedocument.presentationml.tags+xml"/>
  <Override PartName="/ppt/notesSlides/notesSlide40.xml" ContentType="application/vnd.openxmlformats-officedocument.presentationml.notesSlide+xml"/>
  <Override PartName="/ppt/tags/tag71.xml" ContentType="application/vnd.openxmlformats-officedocument.presentationml.tags+xml"/>
  <Override PartName="/ppt/notesSlides/notesSlide41.xml" ContentType="application/vnd.openxmlformats-officedocument.presentationml.notesSlide+xml"/>
  <Override PartName="/ppt/tags/tag72.xml" ContentType="application/vnd.openxmlformats-officedocument.presentationml.tags+xml"/>
  <Override PartName="/ppt/notesSlides/notesSlide42.xml" ContentType="application/vnd.openxmlformats-officedocument.presentationml.notesSlide+xml"/>
  <Override PartName="/ppt/tags/tag73.xml" ContentType="application/vnd.openxmlformats-officedocument.presentationml.tags+xml"/>
  <Override PartName="/ppt/notesSlides/notesSlide43.xml" ContentType="application/vnd.openxmlformats-officedocument.presentationml.notesSlide+xml"/>
  <Override PartName="/ppt/tags/tag74.xml" ContentType="application/vnd.openxmlformats-officedocument.presentationml.tags+xml"/>
  <Override PartName="/ppt/notesSlides/notesSlide44.xml" ContentType="application/vnd.openxmlformats-officedocument.presentationml.notesSlide+xml"/>
  <Override PartName="/ppt/tags/tag75.xml" ContentType="application/vnd.openxmlformats-officedocument.presentationml.tags+xml"/>
  <Override PartName="/ppt/notesSlides/notesSlide45.xml" ContentType="application/vnd.openxmlformats-officedocument.presentationml.notesSlide+xml"/>
  <Override PartName="/ppt/tags/tag76.xml" ContentType="application/vnd.openxmlformats-officedocument.presentationml.tags+xml"/>
  <Override PartName="/ppt/notesSlides/notesSlide46.xml" ContentType="application/vnd.openxmlformats-officedocument.presentationml.notesSlide+xml"/>
  <Override PartName="/ppt/tags/tag77.xml" ContentType="application/vnd.openxmlformats-officedocument.presentationml.tags+xml"/>
  <Override PartName="/ppt/notesSlides/notesSlide47.xml" ContentType="application/vnd.openxmlformats-officedocument.presentationml.notesSlide+xml"/>
  <Override PartName="/ppt/tags/tag78.xml" ContentType="application/vnd.openxmlformats-officedocument.presentationml.tags+xml"/>
  <Override PartName="/ppt/notesSlides/notesSlide48.xml" ContentType="application/vnd.openxmlformats-officedocument.presentationml.notesSlide+xml"/>
  <Override PartName="/ppt/tags/tag79.xml" ContentType="application/vnd.openxmlformats-officedocument.presentationml.tags+xml"/>
  <Override PartName="/ppt/notesSlides/notesSlide49.xml" ContentType="application/vnd.openxmlformats-officedocument.presentationml.notesSlide+xml"/>
  <Override PartName="/ppt/tags/tag80.xml" ContentType="application/vnd.openxmlformats-officedocument.presentationml.tags+xml"/>
  <Override PartName="/ppt/notesSlides/notesSlide50.xml" ContentType="application/vnd.openxmlformats-officedocument.presentationml.notesSlide+xml"/>
  <Override PartName="/ppt/tags/tag81.xml" ContentType="application/vnd.openxmlformats-officedocument.presentationml.tags+xml"/>
  <Override PartName="/ppt/notesSlides/notesSlide51.xml" ContentType="application/vnd.openxmlformats-officedocument.presentationml.notesSlide+xml"/>
  <Override PartName="/ppt/tags/tag82.xml" ContentType="application/vnd.openxmlformats-officedocument.presentationml.tags+xml"/>
  <Override PartName="/ppt/notesSlides/notesSlide52.xml" ContentType="application/vnd.openxmlformats-officedocument.presentationml.notesSlide+xml"/>
  <Override PartName="/ppt/tags/tag83.xml" ContentType="application/vnd.openxmlformats-officedocument.presentationml.tags+xml"/>
  <Override PartName="/ppt/notesSlides/notesSlide53.xml" ContentType="application/vnd.openxmlformats-officedocument.presentationml.notesSlide+xml"/>
  <Override PartName="/ppt/tags/tag84.xml" ContentType="application/vnd.openxmlformats-officedocument.presentationml.tags+xml"/>
  <Override PartName="/ppt/notesSlides/notesSlide54.xml" ContentType="application/vnd.openxmlformats-officedocument.presentationml.notesSlide+xml"/>
  <Override PartName="/ppt/tags/tag85.xml" ContentType="application/vnd.openxmlformats-officedocument.presentationml.tags+xml"/>
  <Override PartName="/ppt/notesSlides/notesSlide55.xml" ContentType="application/vnd.openxmlformats-officedocument.presentationml.notesSlide+xml"/>
  <Override PartName="/ppt/tags/tag86.xml" ContentType="application/vnd.openxmlformats-officedocument.presentationml.tags+xml"/>
  <Override PartName="/ppt/notesSlides/notesSlide56.xml" ContentType="application/vnd.openxmlformats-officedocument.presentationml.notesSlide+xml"/>
  <Override PartName="/ppt/tags/tag87.xml" ContentType="application/vnd.openxmlformats-officedocument.presentationml.tags+xml"/>
  <Override PartName="/ppt/notesSlides/notesSlide57.xml" ContentType="application/vnd.openxmlformats-officedocument.presentationml.notesSlide+xml"/>
  <Override PartName="/ppt/tags/tag88.xml" ContentType="application/vnd.openxmlformats-officedocument.presentationml.tags+xml"/>
  <Override PartName="/ppt/notesSlides/notesSlide58.xml" ContentType="application/vnd.openxmlformats-officedocument.presentationml.notesSlide+xml"/>
  <Override PartName="/ppt/tags/tag89.xml" ContentType="application/vnd.openxmlformats-officedocument.presentationml.tags+xml"/>
  <Override PartName="/ppt/notesSlides/notesSlide59.xml" ContentType="application/vnd.openxmlformats-officedocument.presentationml.notesSlide+xml"/>
  <Override PartName="/ppt/tags/tag90.xml" ContentType="application/vnd.openxmlformats-officedocument.presentationml.tags+xml"/>
  <Override PartName="/ppt/notesSlides/notesSlide60.xml" ContentType="application/vnd.openxmlformats-officedocument.presentationml.notesSlide+xml"/>
  <Override PartName="/ppt/tags/tag91.xml" ContentType="application/vnd.openxmlformats-officedocument.presentationml.tags+xml"/>
  <Override PartName="/ppt/notesSlides/notesSlide61.xml" ContentType="application/vnd.openxmlformats-officedocument.presentationml.notesSlide+xml"/>
  <Override PartName="/ppt/tags/tag92.xml" ContentType="application/vnd.openxmlformats-officedocument.presentationml.tags+xml"/>
  <Override PartName="/ppt/notesSlides/notesSlide62.xml" ContentType="application/vnd.openxmlformats-officedocument.presentationml.notesSlide+xml"/>
  <Override PartName="/ppt/tags/tag93.xml" ContentType="application/vnd.openxmlformats-officedocument.presentationml.tags+xml"/>
  <Override PartName="/ppt/notesSlides/notesSlide63.xml" ContentType="application/vnd.openxmlformats-officedocument.presentationml.notesSlide+xml"/>
  <Override PartName="/ppt/tags/tag94.xml" ContentType="application/vnd.openxmlformats-officedocument.presentationml.tags+xml"/>
  <Override PartName="/ppt/notesSlides/notesSlide64.xml" ContentType="application/vnd.openxmlformats-officedocument.presentationml.notesSlide+xml"/>
  <Override PartName="/ppt/tags/tag95.xml" ContentType="application/vnd.openxmlformats-officedocument.presentationml.tags+xml"/>
  <Override PartName="/ppt/notesSlides/notesSlide65.xml" ContentType="application/vnd.openxmlformats-officedocument.presentationml.notesSlide+xml"/>
  <Override PartName="/ppt/tags/tag96.xml" ContentType="application/vnd.openxmlformats-officedocument.presentationml.tags+xml"/>
  <Override PartName="/ppt/notesSlides/notesSlide66.xml" ContentType="application/vnd.openxmlformats-officedocument.presentationml.notesSlide+xml"/>
  <Override PartName="/ppt/tags/tag97.xml" ContentType="application/vnd.openxmlformats-officedocument.presentationml.tags+xml"/>
  <Override PartName="/ppt/notesSlides/notesSlide67.xml" ContentType="application/vnd.openxmlformats-officedocument.presentationml.notesSlide+xml"/>
  <Override PartName="/ppt/tags/tag98.xml" ContentType="application/vnd.openxmlformats-officedocument.presentationml.tags+xml"/>
  <Override PartName="/ppt/notesSlides/notesSlide68.xml" ContentType="application/vnd.openxmlformats-officedocument.presentationml.notesSlide+xml"/>
  <Override PartName="/ppt/tags/tag99.xml" ContentType="application/vnd.openxmlformats-officedocument.presentationml.tags+xml"/>
  <Override PartName="/ppt/notesSlides/notesSlide69.xml" ContentType="application/vnd.openxmlformats-officedocument.presentationml.notesSlide+xml"/>
  <Override PartName="/ppt/tags/tag100.xml" ContentType="application/vnd.openxmlformats-officedocument.presentationml.tags+xml"/>
  <Override PartName="/ppt/notesSlides/notesSlide70.xml" ContentType="application/vnd.openxmlformats-officedocument.presentationml.notesSlide+xml"/>
  <Override PartName="/ppt/tags/tag101.xml" ContentType="application/vnd.openxmlformats-officedocument.presentationml.tags+xml"/>
  <Override PartName="/ppt/notesSlides/notesSlide71.xml" ContentType="application/vnd.openxmlformats-officedocument.presentationml.notesSlide+xml"/>
  <Override PartName="/ppt/tags/tag102.xml" ContentType="application/vnd.openxmlformats-officedocument.presentationml.tags+xml"/>
  <Override PartName="/ppt/notesSlides/notesSlide72.xml" ContentType="application/vnd.openxmlformats-officedocument.presentationml.notesSlide+xml"/>
  <Override PartName="/ppt/tags/tag103.xml" ContentType="application/vnd.openxmlformats-officedocument.presentationml.tags+xml"/>
  <Override PartName="/ppt/notesSlides/notesSlide73.xml" ContentType="application/vnd.openxmlformats-officedocument.presentationml.notesSlide+xml"/>
  <Override PartName="/ppt/tags/tag104.xml" ContentType="application/vnd.openxmlformats-officedocument.presentationml.tags+xml"/>
  <Override PartName="/ppt/notesSlides/notesSlide74.xml" ContentType="application/vnd.openxmlformats-officedocument.presentationml.notesSlide+xml"/>
  <Override PartName="/ppt/tags/tag105.xml" ContentType="application/vnd.openxmlformats-officedocument.presentationml.tags+xml"/>
  <Override PartName="/ppt/notesSlides/notesSlide75.xml" ContentType="application/vnd.openxmlformats-officedocument.presentationml.notesSlide+xml"/>
  <Override PartName="/ppt/tags/tag106.xml" ContentType="application/vnd.openxmlformats-officedocument.presentationml.tags+xml"/>
  <Override PartName="/ppt/notesSlides/notesSlide76.xml" ContentType="application/vnd.openxmlformats-officedocument.presentationml.notesSlide+xml"/>
  <Override PartName="/ppt/tags/tag107.xml" ContentType="application/vnd.openxmlformats-officedocument.presentationml.tags+xml"/>
  <Override PartName="/ppt/notesSlides/notesSlide77.xml" ContentType="application/vnd.openxmlformats-officedocument.presentationml.notesSlide+xml"/>
  <Override PartName="/ppt/tags/tag108.xml" ContentType="application/vnd.openxmlformats-officedocument.presentationml.tags+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 id="2147483744" r:id="rId2"/>
    <p:sldMasterId id="2147483755" r:id="rId3"/>
    <p:sldMasterId id="2147483751" r:id="rId4"/>
    <p:sldMasterId id="2147483760" r:id="rId5"/>
    <p:sldMasterId id="2147483762" r:id="rId6"/>
    <p:sldMasterId id="2147483764" r:id="rId7"/>
    <p:sldMasterId id="2147483766" r:id="rId8"/>
    <p:sldMasterId id="2147483768" r:id="rId9"/>
    <p:sldMasterId id="2147483770" r:id="rId10"/>
  </p:sldMasterIdLst>
  <p:notesMasterIdLst>
    <p:notesMasterId r:id="rId90"/>
  </p:notesMasterIdLst>
  <p:handoutMasterIdLst>
    <p:handoutMasterId r:id="rId91"/>
  </p:handoutMasterIdLst>
  <p:sldIdLst>
    <p:sldId id="691" r:id="rId11"/>
    <p:sldId id="509" r:id="rId12"/>
    <p:sldId id="504" r:id="rId13"/>
    <p:sldId id="511" r:id="rId14"/>
    <p:sldId id="510" r:id="rId15"/>
    <p:sldId id="565" r:id="rId16"/>
    <p:sldId id="512" r:id="rId17"/>
    <p:sldId id="513" r:id="rId18"/>
    <p:sldId id="514" r:id="rId19"/>
    <p:sldId id="566" r:id="rId20"/>
    <p:sldId id="506" r:id="rId21"/>
    <p:sldId id="610" r:id="rId22"/>
    <p:sldId id="611" r:id="rId23"/>
    <p:sldId id="613" r:id="rId24"/>
    <p:sldId id="614" r:id="rId25"/>
    <p:sldId id="615" r:id="rId26"/>
    <p:sldId id="616" r:id="rId27"/>
    <p:sldId id="692" r:id="rId28"/>
    <p:sldId id="620" r:id="rId29"/>
    <p:sldId id="621" r:id="rId30"/>
    <p:sldId id="522" r:id="rId31"/>
    <p:sldId id="523" r:id="rId32"/>
    <p:sldId id="622" r:id="rId33"/>
    <p:sldId id="623" r:id="rId34"/>
    <p:sldId id="624" r:id="rId35"/>
    <p:sldId id="625" r:id="rId36"/>
    <p:sldId id="626" r:id="rId37"/>
    <p:sldId id="635" r:id="rId38"/>
    <p:sldId id="636" r:id="rId39"/>
    <p:sldId id="637" r:id="rId40"/>
    <p:sldId id="638" r:id="rId41"/>
    <p:sldId id="639" r:id="rId42"/>
    <p:sldId id="641" r:id="rId43"/>
    <p:sldId id="627" r:id="rId44"/>
    <p:sldId id="643" r:id="rId45"/>
    <p:sldId id="645" r:id="rId46"/>
    <p:sldId id="646" r:id="rId47"/>
    <p:sldId id="647" r:id="rId48"/>
    <p:sldId id="649" r:id="rId49"/>
    <p:sldId id="650" r:id="rId50"/>
    <p:sldId id="651" r:id="rId51"/>
    <p:sldId id="628" r:id="rId52"/>
    <p:sldId id="652" r:id="rId53"/>
    <p:sldId id="700" r:id="rId54"/>
    <p:sldId id="655" r:id="rId55"/>
    <p:sldId id="656" r:id="rId56"/>
    <p:sldId id="657" r:id="rId57"/>
    <p:sldId id="658" r:id="rId58"/>
    <p:sldId id="659" r:id="rId59"/>
    <p:sldId id="630" r:id="rId60"/>
    <p:sldId id="631" r:id="rId61"/>
    <p:sldId id="664" r:id="rId62"/>
    <p:sldId id="665" r:id="rId63"/>
    <p:sldId id="670" r:id="rId64"/>
    <p:sldId id="671" r:id="rId65"/>
    <p:sldId id="672" r:id="rId66"/>
    <p:sldId id="666" r:id="rId67"/>
    <p:sldId id="673" r:id="rId68"/>
    <p:sldId id="674" r:id="rId69"/>
    <p:sldId id="667" r:id="rId70"/>
    <p:sldId id="676" r:id="rId71"/>
    <p:sldId id="680" r:id="rId72"/>
    <p:sldId id="681" r:id="rId73"/>
    <p:sldId id="682" r:id="rId74"/>
    <p:sldId id="677" r:id="rId75"/>
    <p:sldId id="668" r:id="rId76"/>
    <p:sldId id="683" r:id="rId77"/>
    <p:sldId id="684" r:id="rId78"/>
    <p:sldId id="685" r:id="rId79"/>
    <p:sldId id="686" r:id="rId80"/>
    <p:sldId id="669" r:id="rId81"/>
    <p:sldId id="687" r:id="rId82"/>
    <p:sldId id="689" r:id="rId83"/>
    <p:sldId id="632" r:id="rId84"/>
    <p:sldId id="690" r:id="rId85"/>
    <p:sldId id="562" r:id="rId86"/>
    <p:sldId id="563" r:id="rId87"/>
    <p:sldId id="564" r:id="rId88"/>
    <p:sldId id="609" r:id="rId89"/>
  </p:sldIdLst>
  <p:sldSz cx="12192000" cy="6858000"/>
  <p:notesSz cx="6985000" cy="9283700"/>
  <p:custDataLst>
    <p:tags r:id="rId9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D4E2760-B4FB-4F5D-9804-166A57858978}">
          <p14:sldIdLst>
            <p14:sldId id="691"/>
            <p14:sldId id="509"/>
            <p14:sldId id="504"/>
            <p14:sldId id="511"/>
            <p14:sldId id="510"/>
            <p14:sldId id="565"/>
            <p14:sldId id="512"/>
            <p14:sldId id="513"/>
            <p14:sldId id="514"/>
            <p14:sldId id="566"/>
          </p14:sldIdLst>
        </p14:section>
        <p14:section name="Lesson 1: Code Concerns" id="{A0316D61-867C-462E-A7E5-05569D647A7E}">
          <p14:sldIdLst>
            <p14:sldId id="506"/>
            <p14:sldId id="610"/>
            <p14:sldId id="611"/>
            <p14:sldId id="613"/>
            <p14:sldId id="614"/>
            <p14:sldId id="615"/>
            <p14:sldId id="616"/>
            <p14:sldId id="692"/>
            <p14:sldId id="620"/>
            <p14:sldId id="621"/>
            <p14:sldId id="522"/>
          </p14:sldIdLst>
        </p14:section>
        <p14:section name="Lesson 2: Inspection of New Construction" id="{096289FD-5726-43E5-B7D0-6FCB2F2F8F49}">
          <p14:sldIdLst>
            <p14:sldId id="523"/>
            <p14:sldId id="622"/>
            <p14:sldId id="623"/>
            <p14:sldId id="624"/>
            <p14:sldId id="625"/>
            <p14:sldId id="626"/>
            <p14:sldId id="635"/>
            <p14:sldId id="636"/>
            <p14:sldId id="637"/>
            <p14:sldId id="638"/>
            <p14:sldId id="639"/>
            <p14:sldId id="641"/>
            <p14:sldId id="627"/>
            <p14:sldId id="643"/>
            <p14:sldId id="645"/>
            <p14:sldId id="646"/>
            <p14:sldId id="647"/>
            <p14:sldId id="649"/>
            <p14:sldId id="650"/>
            <p14:sldId id="651"/>
            <p14:sldId id="628"/>
            <p14:sldId id="652"/>
            <p14:sldId id="700"/>
            <p14:sldId id="655"/>
            <p14:sldId id="656"/>
            <p14:sldId id="657"/>
            <p14:sldId id="658"/>
            <p14:sldId id="659"/>
            <p14:sldId id="630"/>
          </p14:sldIdLst>
        </p14:section>
        <p14:section name="Lesson 3: Inspection of Existing Construction" id="{6FF16C06-A702-4D3D-A585-52ACAFE57F7A}">
          <p14:sldIdLst>
            <p14:sldId id="631"/>
            <p14:sldId id="664"/>
            <p14:sldId id="665"/>
            <p14:sldId id="670"/>
            <p14:sldId id="671"/>
            <p14:sldId id="672"/>
            <p14:sldId id="666"/>
            <p14:sldId id="673"/>
            <p14:sldId id="674"/>
            <p14:sldId id="667"/>
            <p14:sldId id="676"/>
            <p14:sldId id="680"/>
            <p14:sldId id="681"/>
            <p14:sldId id="682"/>
            <p14:sldId id="677"/>
            <p14:sldId id="668"/>
            <p14:sldId id="683"/>
            <p14:sldId id="684"/>
            <p14:sldId id="685"/>
            <p14:sldId id="686"/>
            <p14:sldId id="669"/>
            <p14:sldId id="687"/>
            <p14:sldId id="689"/>
            <p14:sldId id="632"/>
          </p14:sldIdLst>
        </p14:section>
        <p14:section name="Wrap Up / Questions" id="{E2037E02-D203-4151-BC36-09E2D35A8883}">
          <p14:sldIdLst>
            <p14:sldId id="690"/>
            <p14:sldId id="562"/>
            <p14:sldId id="563"/>
            <p14:sldId id="564"/>
            <p14:sldId id="60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m Mailey" initials="JM" lastIdx="35" clrIdx="0">
    <p:extLst>
      <p:ext uri="{19B8F6BF-5375-455C-9EA6-DF929625EA0E}">
        <p15:presenceInfo xmlns:p15="http://schemas.microsoft.com/office/powerpoint/2012/main" userId="S-1-5-21-1763075094-776675513-367356602-1405" providerId="AD"/>
      </p:ext>
    </p:extLst>
  </p:cmAuthor>
  <p:cmAuthor id="2" name="Ryan" initials="R" lastIdx="38" clrIdx="1">
    <p:extLst>
      <p:ext uri="{19B8F6BF-5375-455C-9EA6-DF929625EA0E}">
        <p15:presenceInfo xmlns:p15="http://schemas.microsoft.com/office/powerpoint/2012/main" userId="Ry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F4F4"/>
    <a:srgbClr val="EDEDED"/>
    <a:srgbClr val="E9E9E9"/>
    <a:srgbClr val="E6E6E6"/>
    <a:srgbClr val="FEFEFE"/>
    <a:srgbClr val="F2F2F2"/>
    <a:srgbClr val="663300"/>
    <a:srgbClr val="6A6E74"/>
    <a:srgbClr val="CA974E"/>
    <a:srgbClr val="FF94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76" autoAdjust="0"/>
    <p:restoredTop sz="64748" autoAdjust="0"/>
  </p:normalViewPr>
  <p:slideViewPr>
    <p:cSldViewPr snapToGrid="0" showGuides="1">
      <p:cViewPr varScale="1">
        <p:scale>
          <a:sx n="75" d="100"/>
          <a:sy n="75" d="100"/>
        </p:scale>
        <p:origin x="2004" y="48"/>
      </p:cViewPr>
      <p:guideLst>
        <p:guide orient="horz" pos="2160"/>
        <p:guide pos="3840"/>
      </p:guideLst>
    </p:cSldViewPr>
  </p:slideViewPr>
  <p:notesTextViewPr>
    <p:cViewPr>
      <p:scale>
        <a:sx n="3" d="2"/>
        <a:sy n="3" d="2"/>
      </p:scale>
      <p:origin x="0" y="0"/>
    </p:cViewPr>
  </p:notesTextViewPr>
  <p:sorterViewPr>
    <p:cViewPr varScale="1">
      <p:scale>
        <a:sx n="100" d="100"/>
        <a:sy n="100" d="100"/>
      </p:scale>
      <p:origin x="0" y="0"/>
    </p:cViewPr>
  </p:sorterViewPr>
  <p:gridSpacing cx="38100" cy="381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slide" Target="slides/slide53.xml"/><Relationship Id="rId68" Type="http://schemas.openxmlformats.org/officeDocument/2006/relationships/slide" Target="slides/slide58.xml"/><Relationship Id="rId76" Type="http://schemas.openxmlformats.org/officeDocument/2006/relationships/slide" Target="slides/slide66.xml"/><Relationship Id="rId84" Type="http://schemas.openxmlformats.org/officeDocument/2006/relationships/slide" Target="slides/slide74.xml"/><Relationship Id="rId89" Type="http://schemas.openxmlformats.org/officeDocument/2006/relationships/slide" Target="slides/slide79.xml"/><Relationship Id="rId97"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slide" Target="slides/slide64.xml"/><Relationship Id="rId79" Type="http://schemas.openxmlformats.org/officeDocument/2006/relationships/slide" Target="slides/slide69.xml"/><Relationship Id="rId87" Type="http://schemas.openxmlformats.org/officeDocument/2006/relationships/slide" Target="slides/slide77.xml"/><Relationship Id="rId5" Type="http://schemas.openxmlformats.org/officeDocument/2006/relationships/slideMaster" Target="slideMasters/slideMaster5.xml"/><Relationship Id="rId61" Type="http://schemas.openxmlformats.org/officeDocument/2006/relationships/slide" Target="slides/slide51.xml"/><Relationship Id="rId82" Type="http://schemas.openxmlformats.org/officeDocument/2006/relationships/slide" Target="slides/slide72.xml"/><Relationship Id="rId90" Type="http://schemas.openxmlformats.org/officeDocument/2006/relationships/notesMaster" Target="notesMasters/notesMaster1.xml"/><Relationship Id="rId95" Type="http://schemas.openxmlformats.org/officeDocument/2006/relationships/viewProps" Target="viewProps.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slide" Target="slides/slide67.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slide" Target="slides/slide75.xml"/><Relationship Id="rId93"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slide" Target="slides/slide78.xml"/><Relationship Id="rId91" Type="http://schemas.openxmlformats.org/officeDocument/2006/relationships/handoutMaster" Target="handoutMasters/handoutMaster1.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56550" y="1"/>
            <a:ext cx="3026833" cy="465797"/>
          </a:xfrm>
          <a:prstGeom prst="rect">
            <a:avLst/>
          </a:prstGeom>
        </p:spPr>
        <p:txBody>
          <a:bodyPr vert="horz" lIns="92958" tIns="46479" rIns="92958" bIns="46479" rtlCol="0"/>
          <a:lstStyle>
            <a:lvl1pPr algn="r">
              <a:defRPr sz="1200"/>
            </a:lvl1pPr>
          </a:lstStyle>
          <a:p>
            <a:fld id="{47F54265-55E7-46D7-9ADF-EA398C542F98}" type="datetimeFigureOut">
              <a:rPr lang="en-US" smtClean="0"/>
              <a:t>5/12/2020</a:t>
            </a:fld>
            <a:endParaRPr lang="en-US"/>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B1F7B332-1D5B-4638-B32D-C7D5577E29CA}" type="slidenum">
              <a:rPr lang="en-US" smtClean="0"/>
              <a:t>‹#›</a:t>
            </a:fld>
            <a:endParaRPr lang="en-US"/>
          </a:p>
        </p:txBody>
      </p:sp>
    </p:spTree>
    <p:extLst>
      <p:ext uri="{BB962C8B-B14F-4D97-AF65-F5344CB8AC3E}">
        <p14:creationId xmlns:p14="http://schemas.microsoft.com/office/powerpoint/2010/main" val="3248780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1"/>
            <a:ext cx="3026833" cy="465797"/>
          </a:xfrm>
          <a:prstGeom prst="rect">
            <a:avLst/>
          </a:prstGeom>
        </p:spPr>
        <p:txBody>
          <a:bodyPr vert="horz" lIns="92958" tIns="46479" rIns="92958" bIns="46479" rtlCol="0"/>
          <a:lstStyle>
            <a:lvl1pPr algn="r">
              <a:defRPr sz="1200"/>
            </a:lvl1pPr>
          </a:lstStyle>
          <a:p>
            <a:fld id="{CAC1ACA8-BC86-401F-9008-627316B59ECB}" type="datetimeFigureOut">
              <a:rPr lang="en-US" smtClean="0"/>
              <a:t>5/12/2020</a:t>
            </a:fld>
            <a:endParaRPr lang="en-US"/>
          </a:p>
        </p:txBody>
      </p:sp>
      <p:sp>
        <p:nvSpPr>
          <p:cNvPr id="4" name="Slide Image Placeholder 3"/>
          <p:cNvSpPr>
            <a:spLocks noGrp="1" noRot="1" noChangeAspect="1"/>
          </p:cNvSpPr>
          <p:nvPr>
            <p:ph type="sldImg" idx="2"/>
          </p:nvPr>
        </p:nvSpPr>
        <p:spPr>
          <a:xfrm>
            <a:off x="706438" y="1160463"/>
            <a:ext cx="5572125" cy="31337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67780"/>
            <a:ext cx="5588000" cy="3655458"/>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41BDAC27-EA65-4CFE-B3FB-06977A465F32}" type="slidenum">
              <a:rPr lang="en-US" smtClean="0"/>
              <a:t>‹#›</a:t>
            </a:fld>
            <a:endParaRPr lang="en-US"/>
          </a:p>
        </p:txBody>
      </p:sp>
    </p:spTree>
    <p:extLst>
      <p:ext uri="{BB962C8B-B14F-4D97-AF65-F5344CB8AC3E}">
        <p14:creationId xmlns:p14="http://schemas.microsoft.com/office/powerpoint/2010/main" val="3313562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Meet and greet participants as they arrive. Start learning names, make them feel</a:t>
            </a:r>
            <a:r>
              <a:rPr lang="en-US" baseline="0" dirty="0"/>
              <a:t> </a:t>
            </a:r>
            <a:r>
              <a:rPr lang="en-US" dirty="0"/>
              <a:t>comfortable and settled in the training environment.</a:t>
            </a:r>
          </a:p>
          <a:p>
            <a:endParaRPr lang="en-US" dirty="0"/>
          </a:p>
          <a:p>
            <a:r>
              <a:rPr lang="en-US" dirty="0"/>
              <a:t>Make sure your opening has PUNCH:</a:t>
            </a:r>
          </a:p>
          <a:p>
            <a:pPr marL="171450" indent="-171450">
              <a:buFont typeface="Arial" panose="020B0604020202020204" pitchFamily="34" charset="0"/>
              <a:buChar char="•"/>
            </a:pPr>
            <a:r>
              <a:rPr lang="en-US" dirty="0"/>
              <a:t>Promotes interest and enthusiasm for the session</a:t>
            </a:r>
          </a:p>
          <a:p>
            <a:pPr marL="171450" indent="-171450">
              <a:buFont typeface="Arial" panose="020B0604020202020204" pitchFamily="34" charset="0"/>
              <a:buChar char="•"/>
            </a:pPr>
            <a:r>
              <a:rPr lang="en-US" dirty="0"/>
              <a:t>Understands participants’ needs</a:t>
            </a:r>
          </a:p>
          <a:p>
            <a:pPr marL="171450" indent="-171450">
              <a:buFont typeface="Arial" panose="020B0604020202020204" pitchFamily="34" charset="0"/>
              <a:buChar char="•"/>
            </a:pPr>
            <a:r>
              <a:rPr lang="en-US" dirty="0"/>
              <a:t>Notes ground rules and administrative/housekeeping needs</a:t>
            </a:r>
          </a:p>
          <a:p>
            <a:pPr marL="171450" indent="-171450">
              <a:buFont typeface="Arial" panose="020B0604020202020204" pitchFamily="34" charset="0"/>
              <a:buChar char="•"/>
            </a:pPr>
            <a:r>
              <a:rPr lang="en-US" dirty="0"/>
              <a:t>Clarifies expectations</a:t>
            </a:r>
          </a:p>
          <a:p>
            <a:pPr marL="171450" indent="-171450">
              <a:buFont typeface="Arial" panose="020B0604020202020204" pitchFamily="34" charset="0"/>
              <a:buChar char="•"/>
            </a:pPr>
            <a:r>
              <a:rPr lang="en-US" dirty="0"/>
              <a:t>Helps everyone get to know each other</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State your expectations around participation: Make it known and expected that you will</a:t>
            </a:r>
            <a:r>
              <a:rPr lang="en-US" baseline="0" dirty="0"/>
              <a:t> </a:t>
            </a:r>
            <a:r>
              <a:rPr lang="en-US" dirty="0"/>
              <a:t>be encouraging and inviting participation.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Tips to facilitate connections:</a:t>
            </a:r>
          </a:p>
          <a:p>
            <a:pPr marL="171450" indent="-171450">
              <a:buFont typeface="Arial" panose="020B0604020202020204" pitchFamily="34" charset="0"/>
              <a:buChar char="•"/>
            </a:pPr>
            <a:r>
              <a:rPr lang="en-US" dirty="0"/>
              <a:t>Thank participants for their contribution (ideally with their name)</a:t>
            </a:r>
          </a:p>
          <a:p>
            <a:pPr marL="171450" indent="-171450">
              <a:buFont typeface="Arial" panose="020B0604020202020204" pitchFamily="34" charset="0"/>
              <a:buChar char="•"/>
            </a:pPr>
            <a:r>
              <a:rPr lang="en-US" dirty="0"/>
              <a:t>Praise participation (especially the first person to speak)</a:t>
            </a:r>
          </a:p>
          <a:p>
            <a:pPr marL="171450" indent="-171450">
              <a:buFont typeface="Arial" panose="020B0604020202020204" pitchFamily="34" charset="0"/>
              <a:buChar char="•"/>
            </a:pPr>
            <a:r>
              <a:rPr lang="en-US" dirty="0"/>
              <a:t>Express confidence in the participants</a:t>
            </a:r>
          </a:p>
          <a:p>
            <a:pPr marL="171450" indent="-171450">
              <a:buFont typeface="Arial" panose="020B0604020202020204" pitchFamily="34" charset="0"/>
              <a:buChar char="•"/>
            </a:pPr>
            <a:r>
              <a:rPr lang="en-US" dirty="0"/>
              <a:t>Restate what someone said earlier (“As John mentioned earlier….”)</a:t>
            </a:r>
          </a:p>
          <a:p>
            <a:pPr marL="171450" indent="-171450">
              <a:buFont typeface="Arial" panose="020B0604020202020204" pitchFamily="34" charset="0"/>
              <a:buChar char="•"/>
            </a:pPr>
            <a:r>
              <a:rPr lang="en-US" dirty="0"/>
              <a:t>Encourage participants to share what others were saying in their small groups (without</a:t>
            </a:r>
            <a:r>
              <a:rPr lang="en-US" baseline="0" dirty="0"/>
              <a:t> </a:t>
            </a:r>
            <a:r>
              <a:rPr lang="en-US" dirty="0"/>
              <a:t>naming names)</a:t>
            </a:r>
          </a:p>
          <a:p>
            <a:pPr marL="171450" indent="-171450">
              <a:buFont typeface="Arial" panose="020B0604020202020204" pitchFamily="34" charset="0"/>
              <a:buChar char="•"/>
            </a:pPr>
            <a:r>
              <a:rPr lang="en-US" dirty="0"/>
              <a:t>Invite someone you heard speaking in a small group to share with the entire group</a:t>
            </a:r>
          </a:p>
          <a:p>
            <a:pPr marL="171450" indent="-171450">
              <a:buFont typeface="Arial" panose="020B0604020202020204" pitchFamily="34" charset="0"/>
              <a:buChar char="•"/>
            </a:pPr>
            <a:r>
              <a:rPr lang="en-US" dirty="0"/>
              <a:t>Encourage the group to respond to an individual’s comment/question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Physical Room</a:t>
            </a:r>
            <a:r>
              <a:rPr lang="en-US" baseline="0" dirty="0"/>
              <a:t> / Training Venue Setup:</a:t>
            </a:r>
          </a:p>
          <a:p>
            <a:pPr marL="171450" indent="-171450">
              <a:buFont typeface="Arial" panose="020B0604020202020204" pitchFamily="34" charset="0"/>
              <a:buChar char="•"/>
            </a:pPr>
            <a:r>
              <a:rPr lang="en-US" baseline="0" dirty="0"/>
              <a:t>If using a table arrangement, consider grouping 4 to 6 students at each station. This will help encourage conversation and discussion during activities.</a:t>
            </a:r>
          </a:p>
          <a:p>
            <a:pPr marL="171450" indent="-171450">
              <a:buFont typeface="Arial" panose="020B0604020202020204" pitchFamily="34" charset="0"/>
              <a:buChar char="•"/>
            </a:pPr>
            <a:r>
              <a:rPr lang="en-US" dirty="0"/>
              <a:t>Get people standing at regular intervals during your training session. Research shows</a:t>
            </a:r>
            <a:r>
              <a:rPr lang="en-US" baseline="0" dirty="0"/>
              <a:t> </a:t>
            </a:r>
            <a:r>
              <a:rPr lang="en-US" dirty="0"/>
              <a:t>that people learn up to 15% more when standing up!</a:t>
            </a:r>
          </a:p>
        </p:txBody>
      </p:sp>
      <p:sp>
        <p:nvSpPr>
          <p:cNvPr id="4" name="Slide Number Placeholder 3"/>
          <p:cNvSpPr>
            <a:spLocks noGrp="1"/>
          </p:cNvSpPr>
          <p:nvPr>
            <p:ph type="sldNum" sz="quarter" idx="10"/>
          </p:nvPr>
        </p:nvSpPr>
        <p:spPr/>
        <p:txBody>
          <a:bodyPr/>
          <a:lstStyle/>
          <a:p>
            <a:fld id="{41BDAC27-EA65-4CFE-B3FB-06977A465F32}" type="slidenum">
              <a:rPr lang="en-US" smtClean="0"/>
              <a:t>2</a:t>
            </a:fld>
            <a:endParaRPr lang="en-US"/>
          </a:p>
        </p:txBody>
      </p:sp>
    </p:spTree>
    <p:extLst>
      <p:ext uri="{BB962C8B-B14F-4D97-AF65-F5344CB8AC3E}">
        <p14:creationId xmlns:p14="http://schemas.microsoft.com/office/powerpoint/2010/main" val="2251487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title and objective.</a:t>
            </a:r>
          </a:p>
        </p:txBody>
      </p:sp>
      <p:sp>
        <p:nvSpPr>
          <p:cNvPr id="4" name="Slide Number Placeholder 3"/>
          <p:cNvSpPr>
            <a:spLocks noGrp="1"/>
          </p:cNvSpPr>
          <p:nvPr>
            <p:ph type="sldNum" sz="quarter" idx="10"/>
          </p:nvPr>
        </p:nvSpPr>
        <p:spPr/>
        <p:txBody>
          <a:bodyPr/>
          <a:lstStyle/>
          <a:p>
            <a:fld id="{41BDAC27-EA65-4CFE-B3FB-06977A465F32}" type="slidenum">
              <a:rPr lang="en-US" smtClean="0"/>
              <a:t>11</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As with your home, your deck should be built using a “continuous load path.”</a:t>
            </a:r>
          </a:p>
          <a:p>
            <a:pPr defTabSz="929579">
              <a:defRPr/>
            </a:pPr>
            <a:endParaRPr lang="en-US" dirty="0"/>
          </a:p>
          <a:p>
            <a:pPr defTabSz="929579">
              <a:defRPr/>
            </a:pPr>
            <a:r>
              <a:rPr lang="en-US" dirty="0"/>
              <a:t>The continuous load path is an engineering concept that, when constructed, assures loads are completely transferred from point of application to the foundation via the structural components and connections.</a:t>
            </a:r>
          </a:p>
          <a:p>
            <a:pPr defTabSz="929579">
              <a:defRPr/>
            </a:pPr>
            <a:endParaRPr lang="en-US" dirty="0"/>
          </a:p>
          <a:p>
            <a:pPr defTabSz="929579">
              <a:defRPr/>
            </a:pPr>
            <a:r>
              <a:rPr lang="en-US" dirty="0"/>
              <a:t>The load path, which contains forces from gravity (vertical), lateral (horizontal) and uplift loads, effectively transfers the weight (load) from the deck through its frame and then to the foundation and the adjacent support structure (typically </a:t>
            </a:r>
          </a:p>
          <a:p>
            <a:pPr defTabSz="929579">
              <a:defRPr/>
            </a:pPr>
            <a:r>
              <a:rPr lang="en-US" dirty="0"/>
              <a:t>your home).</a:t>
            </a:r>
          </a:p>
          <a:p>
            <a:pPr defTabSz="929579">
              <a:defRPr/>
            </a:pPr>
            <a:endParaRPr lang="en-US" dirty="0"/>
          </a:p>
          <a:p>
            <a:pPr defTabSz="929579">
              <a:defRPr/>
            </a:pPr>
            <a:r>
              <a:rPr lang="en-US" dirty="0"/>
              <a:t>If your deck is built with a continuous load path, it will be better equipped to resist forces, such as occupancy, wind, snow </a:t>
            </a:r>
          </a:p>
          <a:p>
            <a:pPr defTabSz="929579">
              <a:defRPr/>
            </a:pPr>
            <a:r>
              <a:rPr lang="en-US" dirty="0"/>
              <a:t>and earthquakes.</a:t>
            </a:r>
          </a:p>
        </p:txBody>
      </p:sp>
      <p:sp>
        <p:nvSpPr>
          <p:cNvPr id="4" name="Slide Number Placeholder 3"/>
          <p:cNvSpPr>
            <a:spLocks noGrp="1"/>
          </p:cNvSpPr>
          <p:nvPr>
            <p:ph type="sldNum" sz="quarter" idx="10"/>
          </p:nvPr>
        </p:nvSpPr>
        <p:spPr/>
        <p:txBody>
          <a:bodyPr/>
          <a:lstStyle/>
          <a:p>
            <a:fld id="{41BDAC27-EA65-4CFE-B3FB-06977A465F32}" type="slidenum">
              <a:rPr lang="en-US" smtClean="0"/>
              <a:t>12</a:t>
            </a:fld>
            <a:endParaRPr lang="en-US"/>
          </a:p>
        </p:txBody>
      </p:sp>
    </p:spTree>
    <p:extLst>
      <p:ext uri="{BB962C8B-B14F-4D97-AF65-F5344CB8AC3E}">
        <p14:creationId xmlns:p14="http://schemas.microsoft.com/office/powerpoint/2010/main" val="1555416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Because decks may look relatively simple to build, many people do not realize that they are structures that need to be designed to meet minimum standards and resist certain stresses. Like a house, or any other building, a deck must be designed to support the weight of people and objects placed on it, as well as lateral and uplift loads that can act on the deck as a result of occupant movement, wind or seismic activity. The 2009-2018 versions of both the IBC and IRC contain language outlining the general design requirements of structures. This excerpt from IRC Section R301.1 represents a summary of the intent of both codes:</a:t>
            </a:r>
          </a:p>
          <a:p>
            <a:pPr defTabSz="929579">
              <a:defRPr/>
            </a:pPr>
            <a:endParaRPr lang="en-US" dirty="0"/>
          </a:p>
          <a:p>
            <a:pPr defTabSz="929579">
              <a:defRPr/>
            </a:pPr>
            <a:r>
              <a:rPr lang="en-US" dirty="0"/>
              <a:t>“The construction of buildings and structures in accordance with the provisions of this code shall result in a system that provides a complete load path that meets all requirements for the transfer of all loads from their point of origin through the load-resisting elements to the foundation.”</a:t>
            </a:r>
          </a:p>
          <a:p>
            <a:pPr defTabSz="929579">
              <a:defRPr/>
            </a:pPr>
            <a:endParaRPr lang="en-US" dirty="0"/>
          </a:p>
          <a:p>
            <a:pPr defTabSz="929579">
              <a:defRPr/>
            </a:pPr>
            <a:r>
              <a:rPr lang="en-US" dirty="0"/>
              <a:t>The concept of a complete or continuous load path refers to a series of solid connections and structural members within the deck that transfer load to the ground or adjacent supporting structure (commonly a building). This same principle is applied to the design of all types of wood-frame buildings. This continuous load path is created by using a system of structural connectors and fasteners to connect the wood members together.</a:t>
            </a:r>
          </a:p>
        </p:txBody>
      </p:sp>
      <p:sp>
        <p:nvSpPr>
          <p:cNvPr id="4" name="Slide Number Placeholder 3"/>
          <p:cNvSpPr>
            <a:spLocks noGrp="1"/>
          </p:cNvSpPr>
          <p:nvPr>
            <p:ph type="sldNum" sz="quarter" idx="10"/>
          </p:nvPr>
        </p:nvSpPr>
        <p:spPr/>
        <p:txBody>
          <a:bodyPr/>
          <a:lstStyle/>
          <a:p>
            <a:fld id="{41BDAC27-EA65-4CFE-B3FB-06977A465F32}" type="slidenum">
              <a:rPr lang="en-US" smtClean="0"/>
              <a:t>13</a:t>
            </a:fld>
            <a:endParaRPr lang="en-US"/>
          </a:p>
        </p:txBody>
      </p:sp>
    </p:spTree>
    <p:extLst>
      <p:ext uri="{BB962C8B-B14F-4D97-AF65-F5344CB8AC3E}">
        <p14:creationId xmlns:p14="http://schemas.microsoft.com/office/powerpoint/2010/main" val="440092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marL="0" marR="0" lvl="0" indent="0" algn="l" defTabSz="929579" rtl="0" eaLnBrk="1" fontAlgn="auto" latinLnBrk="0" hangingPunct="1">
              <a:lnSpc>
                <a:spcPct val="100000"/>
              </a:lnSpc>
              <a:spcBef>
                <a:spcPts val="0"/>
              </a:spcBef>
              <a:spcAft>
                <a:spcPts val="0"/>
              </a:spcAft>
              <a:buClrTx/>
              <a:buSzTx/>
              <a:buFontTx/>
              <a:buNone/>
              <a:tabLst/>
              <a:defRPr/>
            </a:pPr>
            <a:r>
              <a:rPr lang="en-US" dirty="0"/>
              <a:t>A Realtor should provide due diligence during the evaluation of a property for sale. However, this is not always the case.</a:t>
            </a:r>
          </a:p>
          <a:p>
            <a:pPr defTabSz="929579">
              <a:defRPr/>
            </a:pPr>
            <a:endParaRPr lang="en-US" dirty="0"/>
          </a:p>
          <a:p>
            <a:pPr defTabSz="929579">
              <a:defRPr/>
            </a:pPr>
            <a:r>
              <a:rPr lang="en-US" dirty="0"/>
              <a:t>In one incident, three people viewing a house for sale in York, Pennsylvania fell from a second-floor deck when it collapsed on August 6th, 2008.</a:t>
            </a:r>
          </a:p>
          <a:p>
            <a:pPr defTabSz="929579">
              <a:defRPr/>
            </a:pPr>
            <a:endParaRPr lang="en-US" dirty="0"/>
          </a:p>
          <a:p>
            <a:pPr defTabSz="929579">
              <a:defRPr/>
            </a:pPr>
            <a:r>
              <a:rPr lang="en-US" dirty="0"/>
              <a:t>In another incident, a two-story deck structure failed catastrophically while a real estate agent was showing a house for sale in Stone Harbor, New Jersey. The collapse of the second-story deck was nearly simultaneous with the floor on the first-floor porch giving way. [April 2, 2014; https://www.capemaycountyherald.com/news/accidents/article_e0470865-2bd8-5888-9618-d591db052d2a.html]</a:t>
            </a:r>
          </a:p>
          <a:p>
            <a:pPr defTabSz="929579">
              <a:defRPr/>
            </a:pPr>
            <a:endParaRPr lang="en-US" dirty="0"/>
          </a:p>
          <a:p>
            <a:pPr defTabSz="929579">
              <a:defRPr/>
            </a:pPr>
            <a:r>
              <a:rPr lang="en-US" dirty="0"/>
              <a:t>---</a:t>
            </a:r>
          </a:p>
          <a:p>
            <a:pPr defTabSz="929579">
              <a:defRPr/>
            </a:pPr>
            <a:r>
              <a:rPr lang="en-US" dirty="0"/>
              <a:t>Pic 1: David </a:t>
            </a:r>
            <a:r>
              <a:rPr lang="en-US" dirty="0" err="1"/>
              <a:t>Willin</a:t>
            </a:r>
            <a:endParaRPr lang="en-US" dirty="0"/>
          </a:p>
          <a:p>
            <a:pPr defTabSz="929579">
              <a:defRPr/>
            </a:pPr>
            <a:r>
              <a:rPr lang="en-US" dirty="0"/>
              <a:t>Pic 2: Jen Mara (http://www.jlconline.com/how-to/exteriors/deck-collapse-while-showing-house-ruins-realtors-day_o)</a:t>
            </a:r>
          </a:p>
        </p:txBody>
      </p:sp>
      <p:sp>
        <p:nvSpPr>
          <p:cNvPr id="4" name="Slide Number Placeholder 3"/>
          <p:cNvSpPr>
            <a:spLocks noGrp="1"/>
          </p:cNvSpPr>
          <p:nvPr>
            <p:ph type="sldNum" sz="quarter" idx="10"/>
          </p:nvPr>
        </p:nvSpPr>
        <p:spPr/>
        <p:txBody>
          <a:bodyPr/>
          <a:lstStyle/>
          <a:p>
            <a:fld id="{41BDAC27-EA65-4CFE-B3FB-06977A465F32}" type="slidenum">
              <a:rPr lang="en-US" smtClean="0"/>
              <a:t>14</a:t>
            </a:fld>
            <a:endParaRPr lang="en-US"/>
          </a:p>
        </p:txBody>
      </p:sp>
    </p:spTree>
    <p:extLst>
      <p:ext uri="{BB962C8B-B14F-4D97-AF65-F5344CB8AC3E}">
        <p14:creationId xmlns:p14="http://schemas.microsoft.com/office/powerpoint/2010/main" val="1323012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[Pics from previous slide]</a:t>
            </a:r>
          </a:p>
        </p:txBody>
      </p:sp>
      <p:sp>
        <p:nvSpPr>
          <p:cNvPr id="4" name="Slide Number Placeholder 3"/>
          <p:cNvSpPr>
            <a:spLocks noGrp="1"/>
          </p:cNvSpPr>
          <p:nvPr>
            <p:ph type="sldNum" sz="quarter" idx="10"/>
          </p:nvPr>
        </p:nvSpPr>
        <p:spPr/>
        <p:txBody>
          <a:bodyPr/>
          <a:lstStyle/>
          <a:p>
            <a:fld id="{41BDAC27-EA65-4CFE-B3FB-06977A465F32}" type="slidenum">
              <a:rPr lang="en-US" smtClean="0"/>
              <a:t>15</a:t>
            </a:fld>
            <a:endParaRPr lang="en-US"/>
          </a:p>
        </p:txBody>
      </p:sp>
    </p:spTree>
    <p:extLst>
      <p:ext uri="{BB962C8B-B14F-4D97-AF65-F5344CB8AC3E}">
        <p14:creationId xmlns:p14="http://schemas.microsoft.com/office/powerpoint/2010/main" val="1382395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If due diligence is provided, what shall be done with unsafe structures?</a:t>
            </a:r>
          </a:p>
          <a:p>
            <a:pPr defTabSz="929579">
              <a:defRPr/>
            </a:pPr>
            <a:endParaRPr lang="en-US" dirty="0"/>
          </a:p>
          <a:p>
            <a:pPr defTabSz="929579">
              <a:defRPr/>
            </a:pPr>
            <a:r>
              <a:rPr lang="en-US" dirty="0"/>
              <a:t>Structures that are unsafe or otherwise dangerous to human life shall be deemed an unsafe condition. Unsafe structures shall be taken down and removed or made safe, as the building official deems necessary.</a:t>
            </a:r>
          </a:p>
          <a:p>
            <a:pPr defTabSz="929579">
              <a:defRPr/>
            </a:pPr>
            <a:endParaRPr lang="en-US" dirty="0"/>
          </a:p>
          <a:p>
            <a:pPr defTabSz="929579">
              <a:defRPr/>
            </a:pPr>
            <a:r>
              <a:rPr lang="en-US" dirty="0"/>
              <a:t>Red tag is a term used by building officials to describe the posting of notices on a property deemed dangerous or unfit for human habitation at the time such hazard is discovered by the building department.  It does not necessarily mean that the building must be condemned, but it is an official warning that remediation is required.</a:t>
            </a:r>
          </a:p>
        </p:txBody>
      </p:sp>
      <p:sp>
        <p:nvSpPr>
          <p:cNvPr id="4" name="Slide Number Placeholder 3"/>
          <p:cNvSpPr>
            <a:spLocks noGrp="1"/>
          </p:cNvSpPr>
          <p:nvPr>
            <p:ph type="sldNum" sz="quarter" idx="10"/>
          </p:nvPr>
        </p:nvSpPr>
        <p:spPr/>
        <p:txBody>
          <a:bodyPr/>
          <a:lstStyle/>
          <a:p>
            <a:fld id="{41BDAC27-EA65-4CFE-B3FB-06977A465F32}" type="slidenum">
              <a:rPr lang="en-US" smtClean="0"/>
              <a:t>16</a:t>
            </a:fld>
            <a:endParaRPr lang="en-US"/>
          </a:p>
        </p:txBody>
      </p:sp>
    </p:spTree>
    <p:extLst>
      <p:ext uri="{BB962C8B-B14F-4D97-AF65-F5344CB8AC3E}">
        <p14:creationId xmlns:p14="http://schemas.microsoft.com/office/powerpoint/2010/main" val="21697696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Is there an exemption for deck construction from new regulations or requirements that would allow unsafe conditions to be acceptable?</a:t>
            </a:r>
          </a:p>
          <a:p>
            <a:pPr defTabSz="929579">
              <a:defRPr/>
            </a:pPr>
            <a:endParaRPr lang="en-US" dirty="0"/>
          </a:p>
          <a:p>
            <a:pPr defTabSz="929579">
              <a:defRPr/>
            </a:pPr>
            <a:r>
              <a:rPr lang="en-US" dirty="0"/>
              <a:t>Unsafe systems or components should be repaired immediately regardless of when the deck or porch was built or whether the system or component passed an inspection.</a:t>
            </a:r>
          </a:p>
          <a:p>
            <a:pPr defTabSz="929579">
              <a:defRPr/>
            </a:pPr>
            <a:endParaRPr lang="en-US" dirty="0"/>
          </a:p>
          <a:p>
            <a:pPr defTabSz="929579">
              <a:defRPr/>
            </a:pPr>
            <a:r>
              <a:rPr lang="en-US" dirty="0"/>
              <a:t>There is no grandfathering of unsafe conditions.</a:t>
            </a:r>
          </a:p>
        </p:txBody>
      </p:sp>
      <p:sp>
        <p:nvSpPr>
          <p:cNvPr id="4" name="Slide Number Placeholder 3"/>
          <p:cNvSpPr>
            <a:spLocks noGrp="1"/>
          </p:cNvSpPr>
          <p:nvPr>
            <p:ph type="sldNum" sz="quarter" idx="10"/>
          </p:nvPr>
        </p:nvSpPr>
        <p:spPr/>
        <p:txBody>
          <a:bodyPr/>
          <a:lstStyle/>
          <a:p>
            <a:fld id="{41BDAC27-EA65-4CFE-B3FB-06977A465F32}" type="slidenum">
              <a:rPr lang="en-US" smtClean="0"/>
              <a:t>17</a:t>
            </a:fld>
            <a:endParaRPr lang="en-US"/>
          </a:p>
        </p:txBody>
      </p:sp>
    </p:spTree>
    <p:extLst>
      <p:ext uri="{BB962C8B-B14F-4D97-AF65-F5344CB8AC3E}">
        <p14:creationId xmlns:p14="http://schemas.microsoft.com/office/powerpoint/2010/main" val="4294631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In 2007, the Study of Life Expectancy of Home Components was completed by the National Association of Home Builders. The results concluded that the average life expectancy of asphalt shingles is approximately 20 years and the expectancy of aluminum and vinyl windows can range from 15 to 20 years. Most importantly, they stated the lifespan of a deck is about 20 years. It was noted that: “Because they are subject to a wide range of conditions in different climates, the life expectancy of wooden decks can vary significantly.  Under ideal conditions – life expectancy of about 20 years.”</a:t>
            </a:r>
          </a:p>
          <a:p>
            <a:pPr defTabSz="929579">
              <a:defRPr/>
            </a:pPr>
            <a:endParaRPr lang="en-US" dirty="0"/>
          </a:p>
          <a:p>
            <a:pPr defTabSz="929579">
              <a:defRPr/>
            </a:pPr>
            <a:r>
              <a:rPr lang="en-US" dirty="0"/>
              <a:t>Another study found in Wood Myths and Fiction by Paul </a:t>
            </a:r>
            <a:r>
              <a:rPr lang="en-US" dirty="0" err="1"/>
              <a:t>Fisette</a:t>
            </a:r>
            <a:r>
              <a:rPr lang="en-US" dirty="0"/>
              <a:t> estimated the life expectancy of a deck to be between 10 and 15 years. </a:t>
            </a:r>
          </a:p>
          <a:p>
            <a:pPr defTabSz="929579">
              <a:defRPr/>
            </a:pPr>
            <a:endParaRPr lang="en-US" dirty="0"/>
          </a:p>
          <a:p>
            <a:pPr defTabSz="929579">
              <a:defRPr/>
            </a:pPr>
            <a:r>
              <a:rPr lang="en-US" dirty="0"/>
              <a:t>Data from a technical report in the Forest Products Journal in 1998 indicated that the average preservative pressure treated (PPT) wood deck only lasts 9 years due to the fact that PPT wood soaks and loses moisture. As a result, the wood twists, bends, cracks and virtually tears itself apart.</a:t>
            </a:r>
          </a:p>
          <a:p>
            <a:pPr defTabSz="929579">
              <a:defRPr/>
            </a:pPr>
            <a:endParaRPr lang="en-US" dirty="0"/>
          </a:p>
          <a:p>
            <a:pPr defTabSz="929579">
              <a:defRPr/>
            </a:pPr>
            <a:r>
              <a:rPr lang="en-US" dirty="0"/>
              <a:t>Therefore, the life expectancy of a deck is generally 10 to 20 years.</a:t>
            </a:r>
          </a:p>
          <a:p>
            <a:pPr defTabSz="929579">
              <a:defRPr/>
            </a:pPr>
            <a:endParaRPr lang="en-US" dirty="0"/>
          </a:p>
          <a:p>
            <a:pPr defTabSz="929579">
              <a:defRPr/>
            </a:pPr>
            <a:r>
              <a:rPr lang="en-US" dirty="0"/>
              <a:t>---</a:t>
            </a:r>
          </a:p>
          <a:p>
            <a:pPr defTabSz="929579">
              <a:defRPr/>
            </a:pPr>
            <a:r>
              <a:rPr lang="en-US" dirty="0"/>
              <a:t>Source A:  National Association of Home Builders/Bank of America Home Equity, Study of Life Expectancy of Home Components 2/07.</a:t>
            </a:r>
          </a:p>
          <a:p>
            <a:pPr defTabSz="929579">
              <a:defRPr/>
            </a:pPr>
            <a:endParaRPr lang="en-US" dirty="0"/>
          </a:p>
          <a:p>
            <a:pPr defTabSz="929579">
              <a:defRPr/>
            </a:pPr>
            <a:r>
              <a:rPr lang="en-US" dirty="0"/>
              <a:t>Source B:  Wood Myths Facts and Fiction, Paul </a:t>
            </a:r>
            <a:r>
              <a:rPr lang="en-US" dirty="0" err="1"/>
              <a:t>Fisette</a:t>
            </a:r>
            <a:r>
              <a:rPr lang="en-US" dirty="0"/>
              <a:t>, 2005 Building Material and Wood Technology-UMass @ Amherst. </a:t>
            </a:r>
          </a:p>
          <a:p>
            <a:pPr defTabSz="929579">
              <a:defRPr/>
            </a:pPr>
            <a:endParaRPr lang="en-US" dirty="0"/>
          </a:p>
          <a:p>
            <a:pPr defTabSz="929579">
              <a:defRPr/>
            </a:pPr>
            <a:r>
              <a:rPr lang="en-US" dirty="0"/>
              <a:t>Source C:</a:t>
            </a:r>
            <a:r>
              <a:rPr lang="en-US" baseline="0" dirty="0"/>
              <a:t> </a:t>
            </a:r>
            <a:r>
              <a:rPr lang="en-US" dirty="0"/>
              <a:t>A technical report in the Forest Products Journal/1998 indicated that the average PPT deck only lasts 9 years due to the fact that PPT wood soaks and loses moisture. As a result, the wood twists, bends, cracks and virtually tears itself apart.</a:t>
            </a:r>
          </a:p>
        </p:txBody>
      </p:sp>
      <p:sp>
        <p:nvSpPr>
          <p:cNvPr id="4" name="Slide Number Placeholder 3"/>
          <p:cNvSpPr>
            <a:spLocks noGrp="1"/>
          </p:cNvSpPr>
          <p:nvPr>
            <p:ph type="sldNum" sz="quarter" idx="10"/>
          </p:nvPr>
        </p:nvSpPr>
        <p:spPr/>
        <p:txBody>
          <a:bodyPr/>
          <a:lstStyle/>
          <a:p>
            <a:fld id="{41BDAC27-EA65-4CFE-B3FB-06977A465F32}" type="slidenum">
              <a:rPr lang="en-US" smtClean="0"/>
              <a:t>18</a:t>
            </a:fld>
            <a:endParaRPr lang="en-US"/>
          </a:p>
        </p:txBody>
      </p:sp>
    </p:spTree>
    <p:extLst>
      <p:ext uri="{BB962C8B-B14F-4D97-AF65-F5344CB8AC3E}">
        <p14:creationId xmlns:p14="http://schemas.microsoft.com/office/powerpoint/2010/main" val="32622507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Even if a deck was built to code or passed an inspection once upon a time, there is the possibility that time and environmental factors have deteriorated the deck to a potentially dangerous condition.</a:t>
            </a:r>
          </a:p>
          <a:p>
            <a:pPr defTabSz="929579">
              <a:defRPr/>
            </a:pPr>
            <a:endParaRPr lang="en-US" dirty="0"/>
          </a:p>
          <a:p>
            <a:pPr defTabSz="929579">
              <a:defRPr/>
            </a:pPr>
            <a:r>
              <a:rPr lang="en-US" dirty="0"/>
              <a:t>Since deck building started more than 35 years ago, many structures are past their useful life and need to be removed and replaced.</a:t>
            </a:r>
          </a:p>
        </p:txBody>
      </p:sp>
      <p:sp>
        <p:nvSpPr>
          <p:cNvPr id="4" name="Slide Number Placeholder 3"/>
          <p:cNvSpPr>
            <a:spLocks noGrp="1"/>
          </p:cNvSpPr>
          <p:nvPr>
            <p:ph type="sldNum" sz="quarter" idx="10"/>
          </p:nvPr>
        </p:nvSpPr>
        <p:spPr/>
        <p:txBody>
          <a:bodyPr/>
          <a:lstStyle/>
          <a:p>
            <a:fld id="{41BDAC27-EA65-4CFE-B3FB-06977A465F32}" type="slidenum">
              <a:rPr lang="en-US" smtClean="0"/>
              <a:t>19</a:t>
            </a:fld>
            <a:endParaRPr lang="en-US"/>
          </a:p>
        </p:txBody>
      </p:sp>
    </p:spTree>
    <p:extLst>
      <p:ext uri="{BB962C8B-B14F-4D97-AF65-F5344CB8AC3E}">
        <p14:creationId xmlns:p14="http://schemas.microsoft.com/office/powerpoint/2010/main" val="35117355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This is a 44-year-old apartment complex where safety maintenance was not properly done. The keep up the illusion of a safe structure, heavy paint was applied to hide the rotted wood and corroded fasteners. Unfortunately, the stairway collapsed sending a man 10 feet to his death.</a:t>
            </a:r>
          </a:p>
        </p:txBody>
      </p:sp>
      <p:sp>
        <p:nvSpPr>
          <p:cNvPr id="4" name="Slide Number Placeholder 3"/>
          <p:cNvSpPr>
            <a:spLocks noGrp="1"/>
          </p:cNvSpPr>
          <p:nvPr>
            <p:ph type="sldNum" sz="quarter" idx="10"/>
          </p:nvPr>
        </p:nvSpPr>
        <p:spPr/>
        <p:txBody>
          <a:bodyPr/>
          <a:lstStyle/>
          <a:p>
            <a:fld id="{41BDAC27-EA65-4CFE-B3FB-06977A465F32}" type="slidenum">
              <a:rPr lang="en-US" smtClean="0"/>
              <a:t>20</a:t>
            </a:fld>
            <a:endParaRPr lang="en-US"/>
          </a:p>
        </p:txBody>
      </p:sp>
    </p:spTree>
    <p:extLst>
      <p:ext uri="{BB962C8B-B14F-4D97-AF65-F5344CB8AC3E}">
        <p14:creationId xmlns:p14="http://schemas.microsoft.com/office/powerpoint/2010/main" val="3653076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a:t>
            </a:fld>
            <a:endParaRPr lang="en-US"/>
          </a:p>
        </p:txBody>
      </p:sp>
    </p:spTree>
    <p:extLst>
      <p:ext uri="{BB962C8B-B14F-4D97-AF65-F5344CB8AC3E}">
        <p14:creationId xmlns:p14="http://schemas.microsoft.com/office/powerpoint/2010/main" val="1341884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objective summary.</a:t>
            </a:r>
          </a:p>
        </p:txBody>
      </p:sp>
      <p:sp>
        <p:nvSpPr>
          <p:cNvPr id="4" name="Slide Number Placeholder 3"/>
          <p:cNvSpPr>
            <a:spLocks noGrp="1"/>
          </p:cNvSpPr>
          <p:nvPr>
            <p:ph type="sldNum" sz="quarter" idx="10"/>
          </p:nvPr>
        </p:nvSpPr>
        <p:spPr/>
        <p:txBody>
          <a:bodyPr/>
          <a:lstStyle/>
          <a:p>
            <a:fld id="{41BDAC27-EA65-4CFE-B3FB-06977A465F32}" type="slidenum">
              <a:rPr lang="en-US" smtClean="0"/>
              <a:t>21</a:t>
            </a:fld>
            <a:endParaRPr lang="en-US"/>
          </a:p>
        </p:txBody>
      </p:sp>
    </p:spTree>
    <p:extLst>
      <p:ext uri="{BB962C8B-B14F-4D97-AF65-F5344CB8AC3E}">
        <p14:creationId xmlns:p14="http://schemas.microsoft.com/office/powerpoint/2010/main" val="3223773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title and objective.</a:t>
            </a:r>
          </a:p>
        </p:txBody>
      </p:sp>
      <p:sp>
        <p:nvSpPr>
          <p:cNvPr id="4" name="Slide Number Placeholder 3"/>
          <p:cNvSpPr>
            <a:spLocks noGrp="1"/>
          </p:cNvSpPr>
          <p:nvPr>
            <p:ph type="sldNum" sz="quarter" idx="10"/>
          </p:nvPr>
        </p:nvSpPr>
        <p:spPr/>
        <p:txBody>
          <a:bodyPr/>
          <a:lstStyle/>
          <a:p>
            <a:fld id="{41BDAC27-EA65-4CFE-B3FB-06977A465F32}" type="slidenum">
              <a:rPr lang="en-US" smtClean="0"/>
              <a:t>22</a:t>
            </a:fld>
            <a:endParaRPr lang="en-US"/>
          </a:p>
        </p:txBody>
      </p:sp>
    </p:spTree>
    <p:extLst>
      <p:ext uri="{BB962C8B-B14F-4D97-AF65-F5344CB8AC3E}">
        <p14:creationId xmlns:p14="http://schemas.microsoft.com/office/powerpoint/2010/main" val="1309317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The following code requirements can be easily overlooked in deck construction:</a:t>
            </a:r>
          </a:p>
          <a:p>
            <a:pPr defTabSz="929579">
              <a:defRPr/>
            </a:pPr>
            <a:endParaRPr lang="en-US" dirty="0"/>
          </a:p>
          <a:p>
            <a:pPr defTabSz="929579">
              <a:defRPr/>
            </a:pPr>
            <a:r>
              <a:rPr lang="en-US" dirty="0"/>
              <a:t>1. Proper fastening of the ledger connection. The building code prohibits the “use of toenails or nails subject to withdrawal” when making this connection, yet a number of deck failures result due to using these or other types of improper fasteners.</a:t>
            </a:r>
          </a:p>
        </p:txBody>
      </p:sp>
      <p:sp>
        <p:nvSpPr>
          <p:cNvPr id="4" name="Slide Number Placeholder 3"/>
          <p:cNvSpPr>
            <a:spLocks noGrp="1"/>
          </p:cNvSpPr>
          <p:nvPr>
            <p:ph type="sldNum" sz="quarter" idx="10"/>
          </p:nvPr>
        </p:nvSpPr>
        <p:spPr/>
        <p:txBody>
          <a:bodyPr/>
          <a:lstStyle/>
          <a:p>
            <a:fld id="{41BDAC27-EA65-4CFE-B3FB-06977A465F32}" type="slidenum">
              <a:rPr lang="en-US" smtClean="0"/>
              <a:t>23</a:t>
            </a:fld>
            <a:endParaRPr lang="en-US"/>
          </a:p>
        </p:txBody>
      </p:sp>
    </p:spTree>
    <p:extLst>
      <p:ext uri="{BB962C8B-B14F-4D97-AF65-F5344CB8AC3E}">
        <p14:creationId xmlns:p14="http://schemas.microsoft.com/office/powerpoint/2010/main" val="4246927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2. Proper fastening of the guard posts to the deck. The building code requires the guard post to resist a 200-pound load. This load, applied to the top of the guard post, creates a large leverage force where the guard post attaches to the deck framing.</a:t>
            </a:r>
          </a:p>
        </p:txBody>
      </p:sp>
      <p:sp>
        <p:nvSpPr>
          <p:cNvPr id="4" name="Slide Number Placeholder 3"/>
          <p:cNvSpPr>
            <a:spLocks noGrp="1"/>
          </p:cNvSpPr>
          <p:nvPr>
            <p:ph type="sldNum" sz="quarter" idx="10"/>
          </p:nvPr>
        </p:nvSpPr>
        <p:spPr/>
        <p:txBody>
          <a:bodyPr/>
          <a:lstStyle/>
          <a:p>
            <a:fld id="{41BDAC27-EA65-4CFE-B3FB-06977A465F32}" type="slidenum">
              <a:rPr lang="en-US" smtClean="0"/>
              <a:t>24</a:t>
            </a:fld>
            <a:endParaRPr lang="en-US"/>
          </a:p>
        </p:txBody>
      </p:sp>
    </p:spTree>
    <p:extLst>
      <p:ext uri="{BB962C8B-B14F-4D97-AF65-F5344CB8AC3E}">
        <p14:creationId xmlns:p14="http://schemas.microsoft.com/office/powerpoint/2010/main" val="2756975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3. Post-base connections. The building code requires posts to “be restrained to prevent lateral displacement at the bottom end.” This requirement is important because most decks cannot safely support part or all of their load if a post can move.</a:t>
            </a:r>
          </a:p>
        </p:txBody>
      </p:sp>
      <p:sp>
        <p:nvSpPr>
          <p:cNvPr id="4" name="Slide Number Placeholder 3"/>
          <p:cNvSpPr>
            <a:spLocks noGrp="1"/>
          </p:cNvSpPr>
          <p:nvPr>
            <p:ph type="sldNum" sz="quarter" idx="10"/>
          </p:nvPr>
        </p:nvSpPr>
        <p:spPr/>
        <p:txBody>
          <a:bodyPr/>
          <a:lstStyle/>
          <a:p>
            <a:fld id="{41BDAC27-EA65-4CFE-B3FB-06977A465F32}" type="slidenum">
              <a:rPr lang="en-US" smtClean="0"/>
              <a:t>25</a:t>
            </a:fld>
            <a:endParaRPr lang="en-US"/>
          </a:p>
        </p:txBody>
      </p:sp>
    </p:spTree>
    <p:extLst>
      <p:ext uri="{BB962C8B-B14F-4D97-AF65-F5344CB8AC3E}">
        <p14:creationId xmlns:p14="http://schemas.microsoft.com/office/powerpoint/2010/main" val="18747656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4. Openings in guards and stair railings. The building code places a limit on the size of openings, for the occupants’ safety in case of tripping or falling, and for the safety of small children.</a:t>
            </a:r>
          </a:p>
          <a:p>
            <a:pPr defTabSz="929579">
              <a:defRPr/>
            </a:pPr>
            <a:endParaRPr lang="en-US" dirty="0"/>
          </a:p>
          <a:p>
            <a:pPr defTabSz="929579">
              <a:defRPr/>
            </a:pPr>
            <a:r>
              <a:rPr lang="en-US" dirty="0"/>
              <a:t>We’ll review the code requirements for these common violations next.</a:t>
            </a:r>
          </a:p>
        </p:txBody>
      </p:sp>
      <p:sp>
        <p:nvSpPr>
          <p:cNvPr id="4" name="Slide Number Placeholder 3"/>
          <p:cNvSpPr>
            <a:spLocks noGrp="1"/>
          </p:cNvSpPr>
          <p:nvPr>
            <p:ph type="sldNum" sz="quarter" idx="10"/>
          </p:nvPr>
        </p:nvSpPr>
        <p:spPr/>
        <p:txBody>
          <a:bodyPr/>
          <a:lstStyle/>
          <a:p>
            <a:fld id="{41BDAC27-EA65-4CFE-B3FB-06977A465F32}" type="slidenum">
              <a:rPr lang="en-US" smtClean="0"/>
              <a:t>26</a:t>
            </a:fld>
            <a:endParaRPr lang="en-US"/>
          </a:p>
        </p:txBody>
      </p:sp>
    </p:spTree>
    <p:extLst>
      <p:ext uri="{BB962C8B-B14F-4D97-AF65-F5344CB8AC3E}">
        <p14:creationId xmlns:p14="http://schemas.microsoft.com/office/powerpoint/2010/main" val="30592667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579">
              <a:defRPr/>
            </a:pPr>
            <a:r>
              <a:rPr lang="en-US" dirty="0"/>
              <a:t>Part 1: Deck Ledger to Rim Joist Connection.</a:t>
            </a:r>
          </a:p>
          <a:p>
            <a:pPr defTabSz="929579">
              <a:defRPr/>
            </a:pPr>
            <a:endParaRPr lang="en-US" dirty="0"/>
          </a:p>
          <a:p>
            <a:pPr defTabSz="929579">
              <a:defRPr/>
            </a:pPr>
            <a:r>
              <a:rPr lang="en-US" dirty="0"/>
              <a:t>We’ll review the following topics:</a:t>
            </a:r>
          </a:p>
          <a:p>
            <a:pPr marL="171450" indent="-171450" defTabSz="929579">
              <a:buFont typeface="Arial" panose="020B0604020202020204" pitchFamily="34" charset="0"/>
              <a:buChar char="•"/>
              <a:defRPr/>
            </a:pPr>
            <a:r>
              <a:rPr lang="en-US" dirty="0"/>
              <a:t>Toenails and Nails Subject to Withdrawal</a:t>
            </a:r>
          </a:p>
          <a:p>
            <a:pPr marL="171450" indent="-171450" defTabSz="929579">
              <a:buFont typeface="Arial" panose="020B0604020202020204" pitchFamily="34" charset="0"/>
              <a:buChar char="•"/>
              <a:defRPr/>
            </a:pPr>
            <a:r>
              <a:rPr lang="en-US" dirty="0"/>
              <a:t>Through-Bolts and Lag Screws</a:t>
            </a:r>
          </a:p>
          <a:p>
            <a:pPr marL="171450" indent="-171450" defTabSz="929579">
              <a:buFont typeface="Arial" panose="020B0604020202020204" pitchFamily="34" charset="0"/>
              <a:buChar char="•"/>
              <a:defRPr/>
            </a:pPr>
            <a:r>
              <a:rPr lang="en-US" dirty="0"/>
              <a:t>Proprietary Structural Wood Screws</a:t>
            </a:r>
          </a:p>
          <a:p>
            <a:pPr marL="171450" indent="-171450" defTabSz="929579">
              <a:buFont typeface="Arial" panose="020B0604020202020204" pitchFamily="34" charset="0"/>
              <a:buChar char="•"/>
              <a:defRPr/>
            </a:pPr>
            <a:r>
              <a:rPr lang="en-US" dirty="0"/>
              <a:t>Rim Board Identification</a:t>
            </a:r>
          </a:p>
        </p:txBody>
      </p:sp>
      <p:sp>
        <p:nvSpPr>
          <p:cNvPr id="4" name="Slide Number Placeholder 3"/>
          <p:cNvSpPr>
            <a:spLocks noGrp="1"/>
          </p:cNvSpPr>
          <p:nvPr>
            <p:ph type="sldNum" sz="quarter" idx="10"/>
          </p:nvPr>
        </p:nvSpPr>
        <p:spPr/>
        <p:txBody>
          <a:bodyPr/>
          <a:lstStyle/>
          <a:p>
            <a:fld id="{41BDAC27-EA65-4CFE-B3FB-06977A465F32}" type="slidenum">
              <a:rPr lang="en-US" smtClean="0"/>
              <a:t>27</a:t>
            </a:fld>
            <a:endParaRPr lang="en-US"/>
          </a:p>
        </p:txBody>
      </p:sp>
    </p:spTree>
    <p:extLst>
      <p:ext uri="{BB962C8B-B14F-4D97-AF65-F5344CB8AC3E}">
        <p14:creationId xmlns:p14="http://schemas.microsoft.com/office/powerpoint/2010/main" val="13026027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The code states that “where positive connections to the primary building structure cannot be verified during inspection, decks shall be self-supporting.”</a:t>
            </a:r>
          </a:p>
          <a:p>
            <a:pPr defTabSz="929579">
              <a:defRPr/>
            </a:pPr>
            <a:endParaRPr lang="en-US" dirty="0"/>
          </a:p>
          <a:p>
            <a:pPr defTabSz="929579">
              <a:defRPr/>
            </a:pPr>
            <a:r>
              <a:rPr lang="en-US" dirty="0"/>
              <a:t>Therefore, all connections into the ledger and rim joist must be able to be verified as to the suitability of the applications. Otherwise, decks shall be free-standing. This usually requires a series of beams and columns, so that the joists can be cantilevered over the beam.</a:t>
            </a:r>
          </a:p>
          <a:p>
            <a:pPr defTabSz="929579">
              <a:defRPr/>
            </a:pPr>
            <a:r>
              <a:rPr lang="en-US" dirty="0"/>
              <a:t>Correct ledger attachment is crucial when building a deck that is attached to another structure. One of the most common causes for deck failure are ledgers that pull away from the primary structure, resulting in complete collapse.</a:t>
            </a:r>
          </a:p>
          <a:p>
            <a:pPr defTabSz="929579">
              <a:defRPr/>
            </a:pPr>
            <a:endParaRPr lang="en-US" dirty="0"/>
          </a:p>
          <a:p>
            <a:pPr defTabSz="929579">
              <a:defRPr/>
            </a:pPr>
            <a:r>
              <a:rPr lang="en-US" dirty="0"/>
              <a:t>Toenails or nails subject to withdrawal shall not be used to attached the deck ledger to the rim board. The practice of using nails, only, has not been permitted since prior to the 2000 IRC.</a:t>
            </a:r>
          </a:p>
          <a:p>
            <a:pPr defTabSz="929579">
              <a:defRPr/>
            </a:pPr>
            <a:endParaRPr lang="en-US" dirty="0"/>
          </a:p>
          <a:p>
            <a:pPr defTabSz="929579">
              <a:defRPr/>
            </a:pPr>
            <a:r>
              <a:rPr lang="en-US" dirty="0"/>
              <a:t>The most common ways to attach a ledger to a structure are lag screws, bolts or proprietary wood screws through the ledger and into the rest of the supporting structure. The installation of through-bolts requires access to the back side of the rim joist which, in some cases, is not possible without significant removal of drywall within the structure. These methods can work, but must meet specific requirements for size, spacing and penetration to be approved.</a:t>
            </a:r>
          </a:p>
          <a:p>
            <a:pPr defTabSz="929579">
              <a:defRPr/>
            </a:pPr>
            <a:endParaRPr lang="en-US" dirty="0"/>
          </a:p>
          <a:p>
            <a:pPr defTabSz="929579">
              <a:defRPr/>
            </a:pPr>
            <a:r>
              <a:rPr lang="en-US" dirty="0"/>
              <a:t>The connection between the deck ledger and rim board must be designed to support both vertical and lateral loads.</a:t>
            </a:r>
          </a:p>
        </p:txBody>
      </p:sp>
      <p:sp>
        <p:nvSpPr>
          <p:cNvPr id="4" name="Slide Number Placeholder 3"/>
          <p:cNvSpPr>
            <a:spLocks noGrp="1"/>
          </p:cNvSpPr>
          <p:nvPr>
            <p:ph type="sldNum" sz="quarter" idx="10"/>
          </p:nvPr>
        </p:nvSpPr>
        <p:spPr/>
        <p:txBody>
          <a:bodyPr/>
          <a:lstStyle/>
          <a:p>
            <a:fld id="{41BDAC27-EA65-4CFE-B3FB-06977A465F32}" type="slidenum">
              <a:rPr lang="en-US" smtClean="0"/>
              <a:t>28</a:t>
            </a:fld>
            <a:endParaRPr lang="en-US"/>
          </a:p>
        </p:txBody>
      </p:sp>
    </p:spTree>
    <p:extLst>
      <p:ext uri="{BB962C8B-B14F-4D97-AF65-F5344CB8AC3E}">
        <p14:creationId xmlns:p14="http://schemas.microsoft.com/office/powerpoint/2010/main" val="18210259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In December 2005, the Building Safety Journal published a prescriptive spacing chart for bolts and lag screws. Prior to then, spacing would have to be determined based on a calculation of the fastener using the AWC NDS.</a:t>
            </a:r>
          </a:p>
          <a:p>
            <a:pPr defTabSz="929579">
              <a:defRPr/>
            </a:pPr>
            <a:endParaRPr lang="en-US" dirty="0"/>
          </a:p>
          <a:p>
            <a:pPr defTabSz="929579">
              <a:defRPr/>
            </a:pPr>
            <a:r>
              <a:rPr lang="en-US" dirty="0"/>
              <a:t>1/2-inch diameter lag screws or bolts with washers can be used per the IRC provided that the fastener stagger pattern is followed, there is a maximum 1/2-inch gap between ledger face and wall sheathing (for bolts only), and when attached to a minimum 1-inch thick engineered wood rim, ledger attachment is designed per accepted engineering practice. Other requirements may apply.</a:t>
            </a:r>
          </a:p>
          <a:p>
            <a:pPr defTabSz="929579">
              <a:defRPr/>
            </a:pPr>
            <a:endParaRPr lang="en-US" dirty="0"/>
          </a:p>
          <a:p>
            <a:pPr defTabSz="929579">
              <a:defRPr/>
            </a:pPr>
            <a:r>
              <a:rPr lang="en-US" dirty="0"/>
              <a:t>Note that accepted engineering practice rules out the use of 1/2-inch diameter lag screws when the combined net thickness of rim and sheathing is less than 2-inches, as 1/2-inch diameter lag screws require a minimum penetration of 4 diameters (2-inches) to achieve holding capacity.  (NDS ’15-12.1.4.6, NDS ’12-11.1.4.6)</a:t>
            </a:r>
          </a:p>
          <a:p>
            <a:pPr defTabSz="929579">
              <a:defRPr/>
            </a:pPr>
            <a:endParaRPr lang="en-US" dirty="0"/>
          </a:p>
          <a:p>
            <a:pPr defTabSz="929579">
              <a:defRPr/>
            </a:pPr>
            <a:r>
              <a:rPr lang="en-US" dirty="0"/>
              <a:t>---</a:t>
            </a:r>
          </a:p>
          <a:p>
            <a:pPr defTabSz="929579">
              <a:defRPr/>
            </a:pPr>
            <a:endParaRPr lang="en-US" dirty="0"/>
          </a:p>
          <a:p>
            <a:pPr defTabSz="929579">
              <a:defRPr/>
            </a:pPr>
            <a:r>
              <a:rPr lang="en-US" dirty="0"/>
              <a:t>Proper</a:t>
            </a:r>
            <a:r>
              <a:rPr lang="en-US" baseline="0" dirty="0"/>
              <a:t> Lag Screw Installation:</a:t>
            </a:r>
          </a:p>
          <a:p>
            <a:pPr defTabSz="929579">
              <a:defRPr/>
            </a:pPr>
            <a:endParaRPr lang="en-US" baseline="0" dirty="0"/>
          </a:p>
          <a:p>
            <a:pPr defTabSz="929579">
              <a:defRPr/>
            </a:pPr>
            <a:r>
              <a:rPr lang="en-US" baseline="0" dirty="0"/>
              <a:t>Two pre-bored holes are required for proper lag screw installation.</a:t>
            </a:r>
          </a:p>
          <a:p>
            <a:pPr marL="171450" indent="-171450" defTabSz="929579">
              <a:buFont typeface="Arial" panose="020B0604020202020204" pitchFamily="34" charset="0"/>
              <a:buChar char="•"/>
              <a:defRPr/>
            </a:pPr>
            <a:r>
              <a:rPr lang="en-US" baseline="0" dirty="0"/>
              <a:t>100% of the screw diameter for the shank portion of the screw (2015 NDS 12.1.4.2a, 2012 NDS 11.1.4.2a, 2005 NDS 11.1.3.2a)</a:t>
            </a:r>
          </a:p>
          <a:p>
            <a:pPr marL="171450" indent="-171450" defTabSz="929579">
              <a:buFont typeface="Arial" panose="020B0604020202020204" pitchFamily="34" charset="0"/>
              <a:buChar char="•"/>
              <a:defRPr/>
            </a:pPr>
            <a:r>
              <a:rPr lang="en-US" baseline="0" dirty="0"/>
              <a:t>40% – 75% of the screw diameter for the threaded portion (2015 NDS 12.1.4.2b, 2012 NDS 11.1.4.2b, 2005 NDS 11.1.3.2b)</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29</a:t>
            </a:fld>
            <a:endParaRPr lang="en-US"/>
          </a:p>
        </p:txBody>
      </p:sp>
    </p:spTree>
    <p:extLst>
      <p:ext uri="{BB962C8B-B14F-4D97-AF65-F5344CB8AC3E}">
        <p14:creationId xmlns:p14="http://schemas.microsoft.com/office/powerpoint/2010/main" val="17502891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An alternative to a specific engineered design when prescriptive solutions can’t be met is to use a pre-engineered ledger connection that is code compliant. </a:t>
            </a:r>
          </a:p>
          <a:p>
            <a:pPr defTabSz="929579">
              <a:defRPr/>
            </a:pPr>
            <a:endParaRPr lang="en-US" dirty="0"/>
          </a:p>
          <a:p>
            <a:pPr defTabSz="929579">
              <a:defRPr/>
            </a:pPr>
            <a:r>
              <a:rPr lang="en-US" dirty="0"/>
              <a:t>Benefits include:</a:t>
            </a:r>
          </a:p>
          <a:p>
            <a:pPr marL="171450" indent="-171450" defTabSz="929579">
              <a:buFont typeface="Arial" panose="020B0604020202020204" pitchFamily="34" charset="0"/>
              <a:buChar char="•"/>
              <a:defRPr/>
            </a:pPr>
            <a:r>
              <a:rPr lang="en-US" dirty="0"/>
              <a:t>Additional engineering fees are not necessary</a:t>
            </a:r>
          </a:p>
          <a:p>
            <a:pPr marL="171450" indent="-171450" defTabSz="929579">
              <a:buFont typeface="Arial" panose="020B0604020202020204" pitchFamily="34" charset="0"/>
              <a:buChar char="•"/>
              <a:defRPr/>
            </a:pPr>
            <a:r>
              <a:rPr lang="en-US" dirty="0"/>
              <a:t>There is no down time waiting for a site-specific solution</a:t>
            </a:r>
          </a:p>
          <a:p>
            <a:pPr marL="171450" indent="-171450" defTabSz="929579">
              <a:buFont typeface="Arial" panose="020B0604020202020204" pitchFamily="34" charset="0"/>
              <a:buChar char="•"/>
              <a:defRPr/>
            </a:pPr>
            <a:r>
              <a:rPr lang="en-US" dirty="0"/>
              <a:t>Code compliance issues have already been addressed based on testing of the ledger assembly to determine performance.</a:t>
            </a:r>
          </a:p>
          <a:p>
            <a:pPr defTabSz="929579">
              <a:defRPr/>
            </a:pPr>
            <a:endParaRPr lang="en-US" dirty="0"/>
          </a:p>
          <a:p>
            <a:pPr defTabSz="929579">
              <a:defRPr/>
            </a:pPr>
            <a:r>
              <a:rPr lang="en-US" dirty="0"/>
              <a:t>Structural wood screws may be used as an alternative to lag screws and through-bolts if the assembly is pre-engineered for compliance with the IRC, the screws meet the load carrying requirements of the design, and the quantity and spacing is specified.</a:t>
            </a:r>
          </a:p>
        </p:txBody>
      </p:sp>
      <p:sp>
        <p:nvSpPr>
          <p:cNvPr id="4" name="Slide Number Placeholder 3"/>
          <p:cNvSpPr>
            <a:spLocks noGrp="1"/>
          </p:cNvSpPr>
          <p:nvPr>
            <p:ph type="sldNum" sz="quarter" idx="10"/>
          </p:nvPr>
        </p:nvSpPr>
        <p:spPr/>
        <p:txBody>
          <a:bodyPr/>
          <a:lstStyle/>
          <a:p>
            <a:fld id="{41BDAC27-EA65-4CFE-B3FB-06977A465F32}" type="slidenum">
              <a:rPr lang="en-US" smtClean="0"/>
              <a:t>30</a:t>
            </a:fld>
            <a:endParaRPr lang="en-US"/>
          </a:p>
        </p:txBody>
      </p:sp>
    </p:spTree>
    <p:extLst>
      <p:ext uri="{BB962C8B-B14F-4D97-AF65-F5344CB8AC3E}">
        <p14:creationId xmlns:p14="http://schemas.microsoft.com/office/powerpoint/2010/main" val="3341474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submission process for audiences requiring IACET CEU credits.</a:t>
            </a:r>
          </a:p>
          <a:p>
            <a:endParaRPr lang="en-US" dirty="0"/>
          </a:p>
          <a:p>
            <a:r>
              <a:rPr lang="en-US" dirty="0"/>
              <a:t>For those seeking IACET credit, they must take and pass the online test. They must self-report CEU credits to their certifying organization or agency.</a:t>
            </a:r>
          </a:p>
          <a:p>
            <a:endParaRPr lang="en-US" dirty="0"/>
          </a:p>
          <a:p>
            <a:r>
              <a:rPr lang="en-US" dirty="0"/>
              <a:t>Explain the credits awarded: IACET: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22553475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Using the AWC National Design Specification (NDS) for Wood Construction assumes connected members are in direct contact with each other, not over structural sheathing or other material. Adding structural or non-structural sheathing between the ledger and rim board may change the dynamics.</a:t>
            </a:r>
          </a:p>
        </p:txBody>
      </p:sp>
      <p:sp>
        <p:nvSpPr>
          <p:cNvPr id="4" name="Slide Number Placeholder 3"/>
          <p:cNvSpPr>
            <a:spLocks noGrp="1"/>
          </p:cNvSpPr>
          <p:nvPr>
            <p:ph type="sldNum" sz="quarter" idx="10"/>
          </p:nvPr>
        </p:nvSpPr>
        <p:spPr/>
        <p:txBody>
          <a:bodyPr/>
          <a:lstStyle/>
          <a:p>
            <a:fld id="{41BDAC27-EA65-4CFE-B3FB-06977A465F32}" type="slidenum">
              <a:rPr lang="en-US" smtClean="0"/>
              <a:t>31</a:t>
            </a:fld>
            <a:endParaRPr lang="en-US"/>
          </a:p>
        </p:txBody>
      </p:sp>
    </p:spTree>
    <p:extLst>
      <p:ext uri="{BB962C8B-B14F-4D97-AF65-F5344CB8AC3E}">
        <p14:creationId xmlns:p14="http://schemas.microsoft.com/office/powerpoint/2010/main" val="31049810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Attaching the ledger directly to masonry veneer is prohibited. Masonry veneer shall not support any vertical load other than the dead load of the veneer above. For a code-compliant connection, remove the brick or masonry veneer just below the ledger, install a single or double 2x ledger, install a steel angle per code above the deck, and start the veneer again.</a:t>
            </a:r>
          </a:p>
          <a:p>
            <a:pPr defTabSz="929579">
              <a:defRPr/>
            </a:pPr>
            <a:endParaRPr lang="en-US" dirty="0"/>
          </a:p>
          <a:p>
            <a:pPr defTabSz="929579">
              <a:defRPr/>
            </a:pPr>
            <a:r>
              <a:rPr lang="en-US" dirty="0"/>
              <a:t>Note: A ledger connection over masonry veneer may be possible in the near future when a connector for</a:t>
            </a:r>
            <a:r>
              <a:rPr lang="en-US" baseline="0" dirty="0"/>
              <a:t> this application is released.</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32</a:t>
            </a:fld>
            <a:endParaRPr lang="en-US"/>
          </a:p>
        </p:txBody>
      </p:sp>
    </p:spTree>
    <p:extLst>
      <p:ext uri="{BB962C8B-B14F-4D97-AF65-F5344CB8AC3E}">
        <p14:creationId xmlns:p14="http://schemas.microsoft.com/office/powerpoint/2010/main" val="14692431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If you cannot gain access to both sides of the deck ledger to rim joist connection, the deck shall be self-supporting. Or, as an inspector, you must identify and document that you did not provide a complete ledger inspection.</a:t>
            </a:r>
          </a:p>
          <a:p>
            <a:pPr defTabSz="929579">
              <a:defRPr/>
            </a:pPr>
            <a:endParaRPr lang="en-US" dirty="0"/>
          </a:p>
          <a:p>
            <a:pPr defTabSz="929579">
              <a:defRPr/>
            </a:pPr>
            <a:r>
              <a:rPr lang="en-US" dirty="0"/>
              <a:t>---</a:t>
            </a:r>
          </a:p>
          <a:p>
            <a:pPr defTabSz="929579">
              <a:defRPr/>
            </a:pPr>
            <a:endParaRPr lang="en-US" dirty="0"/>
          </a:p>
          <a:p>
            <a:pPr defTabSz="929579">
              <a:defRPr/>
            </a:pPr>
            <a:r>
              <a:rPr lang="en-US" dirty="0"/>
              <a:t>Picture: One week old deck. Parallel</a:t>
            </a:r>
            <a:r>
              <a:rPr lang="en-US" baseline="0" dirty="0"/>
              <a:t> chord truss and the ledger was nailed to house siding.</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33</a:t>
            </a:fld>
            <a:endParaRPr lang="en-US"/>
          </a:p>
        </p:txBody>
      </p:sp>
    </p:spTree>
    <p:extLst>
      <p:ext uri="{BB962C8B-B14F-4D97-AF65-F5344CB8AC3E}">
        <p14:creationId xmlns:p14="http://schemas.microsoft.com/office/powerpoint/2010/main" val="9360170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579">
              <a:defRPr/>
            </a:pPr>
            <a:r>
              <a:rPr lang="en-US" dirty="0"/>
              <a:t>Part 2: Guard Post to Deck Connection.</a:t>
            </a:r>
          </a:p>
          <a:p>
            <a:pPr defTabSz="929579">
              <a:defRPr/>
            </a:pPr>
            <a:endParaRPr lang="en-US" dirty="0"/>
          </a:p>
          <a:p>
            <a:pPr defTabSz="929579">
              <a:defRPr/>
            </a:pPr>
            <a:r>
              <a:rPr lang="en-US" dirty="0"/>
              <a:t>We’ll review the following topics:</a:t>
            </a:r>
          </a:p>
          <a:p>
            <a:pPr marL="171450" indent="-171450" defTabSz="929579">
              <a:buFont typeface="Arial" panose="020B0604020202020204" pitchFamily="34" charset="0"/>
              <a:buChar char="•"/>
              <a:defRPr/>
            </a:pPr>
            <a:r>
              <a:rPr lang="en-US" dirty="0"/>
              <a:t>When a Guard is Required</a:t>
            </a:r>
          </a:p>
          <a:p>
            <a:pPr marL="171450" indent="-171450" defTabSz="929579">
              <a:buFont typeface="Arial" panose="020B0604020202020204" pitchFamily="34" charset="0"/>
              <a:buChar char="•"/>
              <a:defRPr/>
            </a:pPr>
            <a:r>
              <a:rPr lang="en-US" dirty="0"/>
              <a:t>Fastening Guard Posts to the Deck</a:t>
            </a:r>
          </a:p>
          <a:p>
            <a:pPr marL="171450" indent="-171450" defTabSz="929579">
              <a:buFont typeface="Arial" panose="020B0604020202020204" pitchFamily="34" charset="0"/>
              <a:buChar char="•"/>
              <a:defRPr/>
            </a:pPr>
            <a:r>
              <a:rPr lang="en-US" dirty="0"/>
              <a:t>Permissible Deflection Limits of Guard Rails</a:t>
            </a:r>
          </a:p>
          <a:p>
            <a:pPr marL="171450" indent="-171450" defTabSz="929579">
              <a:buFont typeface="Arial" panose="020B0604020202020204" pitchFamily="34" charset="0"/>
              <a:buChar char="•"/>
              <a:defRPr/>
            </a:pPr>
            <a:r>
              <a:rPr lang="en-US" dirty="0"/>
              <a:t>Tested Guardrail Post Connections</a:t>
            </a:r>
          </a:p>
        </p:txBody>
      </p:sp>
      <p:sp>
        <p:nvSpPr>
          <p:cNvPr id="4" name="Slide Number Placeholder 3"/>
          <p:cNvSpPr>
            <a:spLocks noGrp="1"/>
          </p:cNvSpPr>
          <p:nvPr>
            <p:ph type="sldNum" sz="quarter" idx="10"/>
          </p:nvPr>
        </p:nvSpPr>
        <p:spPr/>
        <p:txBody>
          <a:bodyPr/>
          <a:lstStyle/>
          <a:p>
            <a:fld id="{41BDAC27-EA65-4CFE-B3FB-06977A465F32}" type="slidenum">
              <a:rPr lang="en-US" smtClean="0"/>
              <a:t>34</a:t>
            </a:fld>
            <a:endParaRPr lang="en-US"/>
          </a:p>
        </p:txBody>
      </p:sp>
    </p:spTree>
    <p:extLst>
      <p:ext uri="{BB962C8B-B14F-4D97-AF65-F5344CB8AC3E}">
        <p14:creationId xmlns:p14="http://schemas.microsoft.com/office/powerpoint/2010/main" val="18016923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A guard is a building component or system of building components that minimizes the possibility of a fall from the walking surface to a lower level. A guard is required along open-sided walking surfaces, including porches,</a:t>
            </a:r>
            <a:r>
              <a:rPr lang="en-US" baseline="0" dirty="0"/>
              <a:t> balconies and ramps,</a:t>
            </a:r>
            <a:r>
              <a:rPr lang="en-US" dirty="0"/>
              <a:t> that are located more than 30 inches to the floor or grade below. In the 2018 IRC, they added that the guard is required </a:t>
            </a:r>
            <a:r>
              <a:rPr lang="en-US" b="1" dirty="0"/>
              <a:t>for only those portions </a:t>
            </a:r>
            <a:r>
              <a:rPr lang="en-US" dirty="0"/>
              <a:t>that are located more than 30 inches to the floor or below.</a:t>
            </a:r>
          </a:p>
          <a:p>
            <a:pPr defTabSz="929579">
              <a:defRPr/>
            </a:pPr>
            <a:endParaRPr lang="en-US" dirty="0"/>
          </a:p>
          <a:p>
            <a:pPr defTabSz="929579">
              <a:defRPr/>
            </a:pPr>
            <a:r>
              <a:rPr lang="en-US" dirty="0"/>
              <a:t>If a guard is built on a deck that is not at least 30 inches above the finish grade, it still must meet the load and deflection requirements because there is an expectation of safety.</a:t>
            </a:r>
          </a:p>
        </p:txBody>
      </p:sp>
      <p:sp>
        <p:nvSpPr>
          <p:cNvPr id="4" name="Slide Number Placeholder 3"/>
          <p:cNvSpPr>
            <a:spLocks noGrp="1"/>
          </p:cNvSpPr>
          <p:nvPr>
            <p:ph type="sldNum" sz="quarter" idx="10"/>
          </p:nvPr>
        </p:nvSpPr>
        <p:spPr/>
        <p:txBody>
          <a:bodyPr/>
          <a:lstStyle/>
          <a:p>
            <a:fld id="{41BDAC27-EA65-4CFE-B3FB-06977A465F32}" type="slidenum">
              <a:rPr lang="en-US" smtClean="0"/>
              <a:t>35</a:t>
            </a:fld>
            <a:endParaRPr lang="en-US"/>
          </a:p>
        </p:txBody>
      </p:sp>
    </p:spTree>
    <p:extLst>
      <p:ext uri="{BB962C8B-B14F-4D97-AF65-F5344CB8AC3E}">
        <p14:creationId xmlns:p14="http://schemas.microsoft.com/office/powerpoint/2010/main" val="7463125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The guardrail system shall be able to resist 200 pounds applied in any direction at any point along the top. A 200-pound load at the top of a 36-inch post results in a load greater than 1,700 pounds at the connection. Thus, when using </a:t>
            </a:r>
            <a:r>
              <a:rPr lang="en-US" dirty="0" err="1"/>
              <a:t>holdowns</a:t>
            </a:r>
            <a:r>
              <a:rPr lang="en-US" dirty="0"/>
              <a:t> to resist the load, it is recommended that the </a:t>
            </a:r>
            <a:r>
              <a:rPr lang="en-US" dirty="0" err="1"/>
              <a:t>holdown</a:t>
            </a:r>
            <a:r>
              <a:rPr lang="en-US" dirty="0"/>
              <a:t> anchor capacity exceeds 1,800 pounds for a 36-inch tall guard height.</a:t>
            </a:r>
          </a:p>
        </p:txBody>
      </p:sp>
      <p:sp>
        <p:nvSpPr>
          <p:cNvPr id="4" name="Slide Number Placeholder 3"/>
          <p:cNvSpPr>
            <a:spLocks noGrp="1"/>
          </p:cNvSpPr>
          <p:nvPr>
            <p:ph type="sldNum" sz="quarter" idx="10"/>
          </p:nvPr>
        </p:nvSpPr>
        <p:spPr/>
        <p:txBody>
          <a:bodyPr/>
          <a:lstStyle/>
          <a:p>
            <a:fld id="{41BDAC27-EA65-4CFE-B3FB-06977A465F32}" type="slidenum">
              <a:rPr lang="en-US" smtClean="0"/>
              <a:t>36</a:t>
            </a:fld>
            <a:endParaRPr lang="en-US"/>
          </a:p>
        </p:txBody>
      </p:sp>
    </p:spTree>
    <p:extLst>
      <p:ext uri="{BB962C8B-B14F-4D97-AF65-F5344CB8AC3E}">
        <p14:creationId xmlns:p14="http://schemas.microsoft.com/office/powerpoint/2010/main" val="11045714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pPr defTabSz="929579">
              <a:defRPr/>
            </a:pPr>
            <a:r>
              <a:rPr lang="en-US" dirty="0"/>
              <a:t>Review equations with the class.</a:t>
            </a:r>
          </a:p>
        </p:txBody>
      </p:sp>
      <p:sp>
        <p:nvSpPr>
          <p:cNvPr id="4" name="Slide Number Placeholder 3"/>
          <p:cNvSpPr>
            <a:spLocks noGrp="1"/>
          </p:cNvSpPr>
          <p:nvPr>
            <p:ph type="sldNum" sz="quarter" idx="10"/>
          </p:nvPr>
        </p:nvSpPr>
        <p:spPr/>
        <p:txBody>
          <a:bodyPr/>
          <a:lstStyle/>
          <a:p>
            <a:fld id="{41BDAC27-EA65-4CFE-B3FB-06977A465F32}" type="slidenum">
              <a:rPr lang="en-US" smtClean="0"/>
              <a:t>37</a:t>
            </a:fld>
            <a:endParaRPr lang="en-US"/>
          </a:p>
        </p:txBody>
      </p:sp>
    </p:spTree>
    <p:extLst>
      <p:ext uri="{BB962C8B-B14F-4D97-AF65-F5344CB8AC3E}">
        <p14:creationId xmlns:p14="http://schemas.microsoft.com/office/powerpoint/2010/main" val="33306281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The code requires that structural members limit the amount of deflection. </a:t>
            </a:r>
          </a:p>
          <a:p>
            <a:pPr defTabSz="929579">
              <a:defRPr/>
            </a:pPr>
            <a:endParaRPr lang="en-US" dirty="0"/>
          </a:p>
          <a:p>
            <a:pPr defTabSz="929579">
              <a:defRPr/>
            </a:pPr>
            <a:r>
              <a:rPr lang="en-US" dirty="0"/>
              <a:t>When utilizing the current code required loads, the “standard railing” as specified in the 1913 Universal Safety Standards resulted in railing deflections between 3/8" and 3/4" (h/56 – h/111). This is very similar to what is in the code for deflection of structural members today.</a:t>
            </a:r>
          </a:p>
          <a:p>
            <a:pPr defTabSz="929579">
              <a:defRPr/>
            </a:pPr>
            <a:endParaRPr lang="en-US" dirty="0"/>
          </a:p>
          <a:p>
            <a:pPr defTabSz="929579">
              <a:defRPr/>
            </a:pPr>
            <a:r>
              <a:rPr lang="en-US" dirty="0"/>
              <a:t>IRC Table R301.7 displays the allowable deflection of any structural member under the live load listed in Section R301.5. In this table, guardrails fall under the category of “all other structural members.” The deflection limit is L (or H)/240 and the footnotes allow L (or H) to be taken as twice the length of the cantilever. Typical railings are classified as a cantilevered member since they extend above the deck surface. Therefore, assuming a 36-inch tall guard post with H/240, the allowable deflection is 0.30" (&lt;3/8").</a:t>
            </a:r>
          </a:p>
          <a:p>
            <a:pPr defTabSz="929579">
              <a:defRPr/>
            </a:pPr>
            <a:endParaRPr lang="en-US" dirty="0"/>
          </a:p>
          <a:p>
            <a:pPr defTabSz="929579">
              <a:defRPr/>
            </a:pPr>
            <a:r>
              <a:rPr lang="en-US" dirty="0"/>
              <a:t>In the IBC, Table 1604.3 displays the permitted deflection of structural members. Guardrails were determined to fall under the “Exterior walls with flexible finishes” category, which is the closest to a deck railing. The deflection limit is L (or H)/120. The footnotes allow L (or H) to be taken as twice the length of  the cantilever. Therefore, assuming a 36-inch tall guard post with H/120, the allowable deflection is 0.60” (&lt;5/8").</a:t>
            </a:r>
          </a:p>
          <a:p>
            <a:pPr defTabSz="929579">
              <a:defRPr/>
            </a:pPr>
            <a:endParaRPr lang="en-US" dirty="0"/>
          </a:p>
          <a:p>
            <a:pPr defTabSz="929579">
              <a:defRPr/>
            </a:pPr>
            <a:r>
              <a:rPr lang="en-US" dirty="0"/>
              <a:t>While these deflections are nearly impossible to design, their stiffness provides a confident perception of safety for the user.</a:t>
            </a:r>
          </a:p>
        </p:txBody>
      </p:sp>
      <p:sp>
        <p:nvSpPr>
          <p:cNvPr id="4" name="Slide Number Placeholder 3"/>
          <p:cNvSpPr>
            <a:spLocks noGrp="1"/>
          </p:cNvSpPr>
          <p:nvPr>
            <p:ph type="sldNum" sz="quarter" idx="10"/>
          </p:nvPr>
        </p:nvSpPr>
        <p:spPr/>
        <p:txBody>
          <a:bodyPr/>
          <a:lstStyle/>
          <a:p>
            <a:fld id="{41BDAC27-EA65-4CFE-B3FB-06977A465F32}" type="slidenum">
              <a:rPr lang="en-US" smtClean="0"/>
              <a:t>38</a:t>
            </a:fld>
            <a:endParaRPr lang="en-US"/>
          </a:p>
        </p:txBody>
      </p:sp>
    </p:spTree>
    <p:extLst>
      <p:ext uri="{BB962C8B-B14F-4D97-AF65-F5344CB8AC3E}">
        <p14:creationId xmlns:p14="http://schemas.microsoft.com/office/powerpoint/2010/main" val="26429384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The four most common methods of attachment were tested in a Virginia Tech study conducted by Dr. Frank </a:t>
            </a:r>
            <a:r>
              <a:rPr lang="en-US" dirty="0" err="1"/>
              <a:t>Woeste</a:t>
            </a:r>
            <a:r>
              <a:rPr lang="en-US" dirty="0"/>
              <a:t>, P.E., Dr. Joseph </a:t>
            </a:r>
            <a:r>
              <a:rPr lang="en-US" dirty="0" err="1"/>
              <a:t>Loferski</a:t>
            </a:r>
            <a:r>
              <a:rPr lang="en-US" dirty="0"/>
              <a:t> and Dustin Albright. It was published by Wood Design Focus in 2006.  Connections were tested to a load of 500 lb.</a:t>
            </a:r>
          </a:p>
          <a:p>
            <a:pPr defTabSz="929579">
              <a:defRPr/>
            </a:pPr>
            <a:endParaRPr lang="en-US" dirty="0"/>
          </a:p>
          <a:p>
            <a:pPr defTabSz="929579">
              <a:defRPr/>
            </a:pPr>
            <a:r>
              <a:rPr lang="en-US" dirty="0"/>
              <a:t>Given a 200 </a:t>
            </a:r>
            <a:r>
              <a:rPr lang="en-US" dirty="0" err="1"/>
              <a:t>lb</a:t>
            </a:r>
            <a:r>
              <a:rPr lang="en-US" dirty="0"/>
              <a:t> design load and a factor of safety of 2.5, the test load resistance is 500 lb.</a:t>
            </a:r>
          </a:p>
          <a:p>
            <a:pPr defTabSz="929579">
              <a:defRPr/>
            </a:pPr>
            <a:endParaRPr lang="en-US" dirty="0"/>
          </a:p>
          <a:p>
            <a:pPr defTabSz="929579">
              <a:defRPr/>
            </a:pPr>
            <a:r>
              <a:rPr lang="en-US" dirty="0"/>
              <a:t>To pass the test, the connection must survive the 500 </a:t>
            </a:r>
            <a:r>
              <a:rPr lang="en-US" dirty="0" err="1"/>
              <a:t>lb</a:t>
            </a:r>
            <a:r>
              <a:rPr lang="en-US" dirty="0"/>
              <a:t> load and have a deflection less than or equal to 3-1/3" when 200 </a:t>
            </a:r>
            <a:r>
              <a:rPr lang="en-US" dirty="0" err="1"/>
              <a:t>lb</a:t>
            </a:r>
            <a:r>
              <a:rPr lang="en-US" dirty="0"/>
              <a:t> is applied at 36".</a:t>
            </a:r>
          </a:p>
          <a:p>
            <a:pPr defTabSz="929579">
              <a:defRPr/>
            </a:pPr>
            <a:endParaRPr lang="en-US" dirty="0"/>
          </a:p>
          <a:p>
            <a:pPr defTabSz="929579">
              <a:defRPr/>
            </a:pPr>
            <a:r>
              <a:rPr lang="en-US" dirty="0"/>
              <a:t>---</a:t>
            </a:r>
          </a:p>
          <a:p>
            <a:pPr defTabSz="929579">
              <a:defRPr/>
            </a:pPr>
            <a:endParaRPr lang="en-US" dirty="0"/>
          </a:p>
          <a:p>
            <a:pPr defTabSz="929579">
              <a:defRPr/>
            </a:pPr>
            <a:r>
              <a:rPr lang="en-US" dirty="0"/>
              <a:t>A note about design loads: The AC273 now requires a load of 600 pounds or 3x factor of safety for wood components, only. It is important to note that many companies tested their connectors to 500 pounds and stopped the test. Their tests do not meet the new criteria.</a:t>
            </a:r>
          </a:p>
        </p:txBody>
      </p:sp>
      <p:sp>
        <p:nvSpPr>
          <p:cNvPr id="4" name="Slide Number Placeholder 3"/>
          <p:cNvSpPr>
            <a:spLocks noGrp="1"/>
          </p:cNvSpPr>
          <p:nvPr>
            <p:ph type="sldNum" sz="quarter" idx="10"/>
          </p:nvPr>
        </p:nvSpPr>
        <p:spPr/>
        <p:txBody>
          <a:bodyPr/>
          <a:lstStyle/>
          <a:p>
            <a:fld id="{41BDAC27-EA65-4CFE-B3FB-06977A465F32}" type="slidenum">
              <a:rPr lang="en-US" smtClean="0"/>
              <a:t>39</a:t>
            </a:fld>
            <a:endParaRPr lang="en-US"/>
          </a:p>
        </p:txBody>
      </p:sp>
    </p:spTree>
    <p:extLst>
      <p:ext uri="{BB962C8B-B14F-4D97-AF65-F5344CB8AC3E}">
        <p14:creationId xmlns:p14="http://schemas.microsoft.com/office/powerpoint/2010/main" val="33414904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pPr defTabSz="929579">
              <a:defRPr/>
            </a:pPr>
            <a:r>
              <a:rPr lang="en-US" dirty="0"/>
              <a:t>Review tested connections that failed.</a:t>
            </a:r>
          </a:p>
        </p:txBody>
      </p:sp>
      <p:sp>
        <p:nvSpPr>
          <p:cNvPr id="4" name="Slide Number Placeholder 3"/>
          <p:cNvSpPr>
            <a:spLocks noGrp="1"/>
          </p:cNvSpPr>
          <p:nvPr>
            <p:ph type="sldNum" sz="quarter" idx="10"/>
          </p:nvPr>
        </p:nvSpPr>
        <p:spPr/>
        <p:txBody>
          <a:bodyPr/>
          <a:lstStyle/>
          <a:p>
            <a:fld id="{41BDAC27-EA65-4CFE-B3FB-06977A465F32}" type="slidenum">
              <a:rPr lang="en-US" smtClean="0"/>
              <a:t>40</a:t>
            </a:fld>
            <a:endParaRPr lang="en-US"/>
          </a:p>
        </p:txBody>
      </p:sp>
    </p:spTree>
    <p:extLst>
      <p:ext uri="{BB962C8B-B14F-4D97-AF65-F5344CB8AC3E}">
        <p14:creationId xmlns:p14="http://schemas.microsoft.com/office/powerpoint/2010/main" val="10669874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Presenter Information</a:t>
            </a:r>
          </a:p>
          <a:p>
            <a:endParaRPr lang="en-US" b="1" dirty="0"/>
          </a:p>
          <a:p>
            <a:r>
              <a:rPr lang="en-US" dirty="0"/>
              <a:t>NOTE:  Please be sure each attendee LEGIBLY signs the event sign-in sheet.</a:t>
            </a:r>
          </a:p>
          <a:p>
            <a:endParaRPr lang="en-US" dirty="0"/>
          </a:p>
          <a:p>
            <a:r>
              <a:rPr lang="en-US" b="1" dirty="0"/>
              <a:t>Say</a:t>
            </a:r>
          </a:p>
          <a:p>
            <a:r>
              <a:rPr lang="en-US" dirty="0"/>
              <a:t>All questions concerning proprietary products will be addressed after the conclusion of the AIA portion of the presentation. The meeting format is 50 minutes of content, followed by 10 minutes of Q &amp; A.</a:t>
            </a:r>
          </a:p>
          <a:p>
            <a:endParaRPr lang="en-US" dirty="0"/>
          </a:p>
          <a:p>
            <a:r>
              <a:rPr lang="en-US" b="1" dirty="0"/>
              <a:t>Do</a:t>
            </a:r>
          </a:p>
          <a:p>
            <a:r>
              <a:rPr lang="en-US" dirty="0"/>
              <a:t>Explain the credits awarded for:</a:t>
            </a:r>
          </a:p>
          <a:p>
            <a:pPr marL="171450" indent="-171450">
              <a:buFont typeface="Arial" panose="020B0604020202020204" pitchFamily="34" charset="0"/>
              <a:buChar char="•"/>
            </a:pPr>
            <a:r>
              <a:rPr lang="en-US" dirty="0"/>
              <a:t>AIA: 1LU/HSW credit.</a:t>
            </a:r>
          </a:p>
          <a:p>
            <a:pPr marL="171450" indent="-171450">
              <a:buFont typeface="Arial" panose="020B0604020202020204" pitchFamily="34" charset="0"/>
              <a:buChar char="•"/>
            </a:pPr>
            <a:r>
              <a:rPr lang="en-US" dirty="0"/>
              <a:t>IACET: 0.1 (Equivalent to 1 hour) CEU credits.</a:t>
            </a:r>
          </a:p>
          <a:p>
            <a:endParaRPr lang="en-US" dirty="0"/>
          </a:p>
          <a:p>
            <a:r>
              <a:rPr lang="en-US" dirty="0"/>
              <a:t>Review the submission process for audiences requiring either AIA LU/HSW (health, safety and welfare) credits or CEU credits:</a:t>
            </a:r>
          </a:p>
          <a:p>
            <a:pPr marL="171450" indent="-171450">
              <a:buFont typeface="Arial" panose="020B0604020202020204" pitchFamily="34" charset="0"/>
              <a:buChar char="•"/>
            </a:pPr>
            <a:r>
              <a:rPr lang="en-US" dirty="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pPr marL="171450" indent="-171450">
              <a:buFont typeface="Arial" panose="020B0604020202020204" pitchFamily="34" charset="0"/>
              <a:buChar char="•"/>
            </a:pPr>
            <a:r>
              <a:rPr lang="en-US" dirty="0"/>
              <a:t>For those seeking IACET credit, they must take and pass the test. They must self-report CEU credits to their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9099128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pPr defTabSz="929579">
              <a:defRPr/>
            </a:pPr>
            <a:r>
              <a:rPr lang="en-US" dirty="0"/>
              <a:t>Review tested connections that passed.</a:t>
            </a:r>
          </a:p>
        </p:txBody>
      </p:sp>
      <p:sp>
        <p:nvSpPr>
          <p:cNvPr id="4" name="Slide Number Placeholder 3"/>
          <p:cNvSpPr>
            <a:spLocks noGrp="1"/>
          </p:cNvSpPr>
          <p:nvPr>
            <p:ph type="sldNum" sz="quarter" idx="10"/>
          </p:nvPr>
        </p:nvSpPr>
        <p:spPr/>
        <p:txBody>
          <a:bodyPr/>
          <a:lstStyle/>
          <a:p>
            <a:fld id="{41BDAC27-EA65-4CFE-B3FB-06977A465F32}" type="slidenum">
              <a:rPr lang="en-US" smtClean="0"/>
              <a:t>41</a:t>
            </a:fld>
            <a:endParaRPr lang="en-US"/>
          </a:p>
        </p:txBody>
      </p:sp>
    </p:spTree>
    <p:extLst>
      <p:ext uri="{BB962C8B-B14F-4D97-AF65-F5344CB8AC3E}">
        <p14:creationId xmlns:p14="http://schemas.microsoft.com/office/powerpoint/2010/main" val="24509817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579">
              <a:defRPr/>
            </a:pPr>
            <a:r>
              <a:rPr lang="en-US" dirty="0"/>
              <a:t>Part 3: Post-base to Foundation Connection.</a:t>
            </a:r>
          </a:p>
          <a:p>
            <a:pPr defTabSz="929579">
              <a:defRPr/>
            </a:pPr>
            <a:endParaRPr lang="en-US" dirty="0"/>
          </a:p>
          <a:p>
            <a:pPr defTabSz="929579">
              <a:defRPr/>
            </a:pPr>
            <a:r>
              <a:rPr lang="en-US" dirty="0"/>
              <a:t>We’ll review the following topics:</a:t>
            </a:r>
          </a:p>
          <a:p>
            <a:pPr marL="171450" indent="-171450" defTabSz="929579">
              <a:buFont typeface="Arial" panose="020B0604020202020204" pitchFamily="34" charset="0"/>
              <a:buChar char="•"/>
              <a:defRPr/>
            </a:pPr>
            <a:r>
              <a:rPr lang="en-US" dirty="0"/>
              <a:t>Minimum Footing Dimensions</a:t>
            </a:r>
          </a:p>
          <a:p>
            <a:pPr marL="171450" indent="-171450" defTabSz="929579">
              <a:buFont typeface="Arial" panose="020B0604020202020204" pitchFamily="34" charset="0"/>
              <a:buChar char="•"/>
              <a:defRPr/>
            </a:pPr>
            <a:r>
              <a:rPr lang="en-US" dirty="0"/>
              <a:t>Support of Live and Dead Loads</a:t>
            </a:r>
          </a:p>
          <a:p>
            <a:pPr marL="171450" indent="-171450" defTabSz="929579">
              <a:buFont typeface="Arial" panose="020B0604020202020204" pitchFamily="34" charset="0"/>
              <a:buChar char="•"/>
              <a:defRPr/>
            </a:pPr>
            <a:r>
              <a:rPr lang="en-US" dirty="0"/>
              <a:t>Resisting Lateral and Uplift Forces</a:t>
            </a:r>
          </a:p>
        </p:txBody>
      </p:sp>
      <p:sp>
        <p:nvSpPr>
          <p:cNvPr id="4" name="Slide Number Placeholder 3"/>
          <p:cNvSpPr>
            <a:spLocks noGrp="1"/>
          </p:cNvSpPr>
          <p:nvPr>
            <p:ph type="sldNum" sz="quarter" idx="10"/>
          </p:nvPr>
        </p:nvSpPr>
        <p:spPr/>
        <p:txBody>
          <a:bodyPr/>
          <a:lstStyle/>
          <a:p>
            <a:fld id="{41BDAC27-EA65-4CFE-B3FB-06977A465F32}" type="slidenum">
              <a:rPr lang="en-US" smtClean="0"/>
              <a:t>42</a:t>
            </a:fld>
            <a:endParaRPr lang="en-US"/>
          </a:p>
        </p:txBody>
      </p:sp>
    </p:spTree>
    <p:extLst>
      <p:ext uri="{BB962C8B-B14F-4D97-AF65-F5344CB8AC3E}">
        <p14:creationId xmlns:p14="http://schemas.microsoft.com/office/powerpoint/2010/main" val="18056726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The length and width of a footing shall be a minimum 12" x 12" or equivalent. The thickness of a footing shall not be less than 6".</a:t>
            </a:r>
          </a:p>
          <a:p>
            <a:pPr defTabSz="929579">
              <a:defRPr/>
            </a:pPr>
            <a:endParaRPr lang="en-US" dirty="0"/>
          </a:p>
          <a:p>
            <a:pPr defTabSz="929579">
              <a:defRPr/>
            </a:pPr>
            <a:r>
              <a:rPr lang="en-US" dirty="0"/>
              <a:t>A pier or stem without a footing must be at least 12" x 12" or equivalent.</a:t>
            </a:r>
          </a:p>
        </p:txBody>
      </p:sp>
      <p:sp>
        <p:nvSpPr>
          <p:cNvPr id="4" name="Slide Number Placeholder 3"/>
          <p:cNvSpPr>
            <a:spLocks noGrp="1"/>
          </p:cNvSpPr>
          <p:nvPr>
            <p:ph type="sldNum" sz="quarter" idx="10"/>
          </p:nvPr>
        </p:nvSpPr>
        <p:spPr/>
        <p:txBody>
          <a:bodyPr/>
          <a:lstStyle/>
          <a:p>
            <a:fld id="{41BDAC27-EA65-4CFE-B3FB-06977A465F32}" type="slidenum">
              <a:rPr lang="en-US" smtClean="0"/>
              <a:t>43</a:t>
            </a:fld>
            <a:endParaRPr lang="en-US"/>
          </a:p>
        </p:txBody>
      </p:sp>
    </p:spTree>
    <p:extLst>
      <p:ext uri="{BB962C8B-B14F-4D97-AF65-F5344CB8AC3E}">
        <p14:creationId xmlns:p14="http://schemas.microsoft.com/office/powerpoint/2010/main" val="39791271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44</a:t>
            </a:fld>
            <a:endParaRPr lang="en-US"/>
          </a:p>
        </p:txBody>
      </p:sp>
    </p:spTree>
    <p:extLst>
      <p:ext uri="{BB962C8B-B14F-4D97-AF65-F5344CB8AC3E}">
        <p14:creationId xmlns:p14="http://schemas.microsoft.com/office/powerpoint/2010/main" val="3357164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Decks shall be able to support the dead and live loads properly. See Figure 12 and Table 4 in the AWC DCA 6 for footing size, footing thickness, and post attachment options and requirements.</a:t>
            </a:r>
          </a:p>
        </p:txBody>
      </p:sp>
      <p:sp>
        <p:nvSpPr>
          <p:cNvPr id="4" name="Slide Number Placeholder 3"/>
          <p:cNvSpPr>
            <a:spLocks noGrp="1"/>
          </p:cNvSpPr>
          <p:nvPr>
            <p:ph type="sldNum" sz="quarter" idx="10"/>
          </p:nvPr>
        </p:nvSpPr>
        <p:spPr/>
        <p:txBody>
          <a:bodyPr/>
          <a:lstStyle/>
          <a:p>
            <a:fld id="{41BDAC27-EA65-4CFE-B3FB-06977A465F32}" type="slidenum">
              <a:rPr lang="en-US" smtClean="0"/>
              <a:t>45</a:t>
            </a:fld>
            <a:endParaRPr lang="en-US"/>
          </a:p>
        </p:txBody>
      </p:sp>
    </p:spTree>
    <p:extLst>
      <p:ext uri="{BB962C8B-B14F-4D97-AF65-F5344CB8AC3E}">
        <p14:creationId xmlns:p14="http://schemas.microsoft.com/office/powerpoint/2010/main" val="16852615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It is important to note that the 2018 IRC has added a useful “Minimum Footing Size for Decks” table.</a:t>
            </a:r>
          </a:p>
          <a:p>
            <a:pPr defTabSz="929579">
              <a:defRPr/>
            </a:pPr>
            <a:endParaRPr lang="en-US" dirty="0"/>
          </a:p>
          <a:p>
            <a:pPr defTabSz="929579">
              <a:defRPr/>
            </a:pPr>
            <a:r>
              <a:rPr lang="en-US" dirty="0"/>
              <a:t>2018 IRC Table R507.3.1 Minimum Footing Size for Decks – Full version available at https://codes.iccsafe.org/public/document/IRC2018/chapter-5-floors</a:t>
            </a:r>
          </a:p>
        </p:txBody>
      </p:sp>
      <p:sp>
        <p:nvSpPr>
          <p:cNvPr id="4" name="Slide Number Placeholder 3"/>
          <p:cNvSpPr>
            <a:spLocks noGrp="1"/>
          </p:cNvSpPr>
          <p:nvPr>
            <p:ph type="sldNum" sz="quarter" idx="10"/>
          </p:nvPr>
        </p:nvSpPr>
        <p:spPr/>
        <p:txBody>
          <a:bodyPr/>
          <a:lstStyle/>
          <a:p>
            <a:fld id="{41BDAC27-EA65-4CFE-B3FB-06977A465F32}" type="slidenum">
              <a:rPr lang="en-US" smtClean="0"/>
              <a:t>46</a:t>
            </a:fld>
            <a:endParaRPr lang="en-US"/>
          </a:p>
        </p:txBody>
      </p:sp>
    </p:spTree>
    <p:extLst>
      <p:ext uri="{BB962C8B-B14F-4D97-AF65-F5344CB8AC3E}">
        <p14:creationId xmlns:p14="http://schemas.microsoft.com/office/powerpoint/2010/main" val="8770818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Posts must be restrained to prevent lateral displacement at the bottom support. A positive connection shall be made to resist lateral and uplift forces.</a:t>
            </a:r>
          </a:p>
        </p:txBody>
      </p:sp>
      <p:sp>
        <p:nvSpPr>
          <p:cNvPr id="4" name="Slide Number Placeholder 3"/>
          <p:cNvSpPr>
            <a:spLocks noGrp="1"/>
          </p:cNvSpPr>
          <p:nvPr>
            <p:ph type="sldNum" sz="quarter" idx="10"/>
          </p:nvPr>
        </p:nvSpPr>
        <p:spPr/>
        <p:txBody>
          <a:bodyPr/>
          <a:lstStyle/>
          <a:p>
            <a:fld id="{41BDAC27-EA65-4CFE-B3FB-06977A465F32}" type="slidenum">
              <a:rPr lang="en-US" smtClean="0"/>
              <a:t>47</a:t>
            </a:fld>
            <a:endParaRPr lang="en-US"/>
          </a:p>
        </p:txBody>
      </p:sp>
    </p:spTree>
    <p:extLst>
      <p:ext uri="{BB962C8B-B14F-4D97-AF65-F5344CB8AC3E}">
        <p14:creationId xmlns:p14="http://schemas.microsoft.com/office/powerpoint/2010/main" val="13055373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Pre-Manufactured Post Base with 1" Standoff Highly Recommended: As shown in Figure R507.3 of the 2018 IRC, it is recommended to use a code-listed pre-manufactured post base to positively connect the footer to the post. Otherwise, moisture may collect at the bottom of the post causing wood posts to rot and steels posts to corrode.</a:t>
            </a:r>
          </a:p>
        </p:txBody>
      </p:sp>
      <p:sp>
        <p:nvSpPr>
          <p:cNvPr id="4" name="Slide Number Placeholder 3"/>
          <p:cNvSpPr>
            <a:spLocks noGrp="1"/>
          </p:cNvSpPr>
          <p:nvPr>
            <p:ph type="sldNum" sz="quarter" idx="10"/>
          </p:nvPr>
        </p:nvSpPr>
        <p:spPr/>
        <p:txBody>
          <a:bodyPr/>
          <a:lstStyle/>
          <a:p>
            <a:fld id="{41BDAC27-EA65-4CFE-B3FB-06977A465F32}" type="slidenum">
              <a:rPr lang="en-US" smtClean="0"/>
              <a:t>48</a:t>
            </a:fld>
            <a:endParaRPr lang="en-US"/>
          </a:p>
        </p:txBody>
      </p:sp>
    </p:spTree>
    <p:extLst>
      <p:ext uri="{BB962C8B-B14F-4D97-AF65-F5344CB8AC3E}">
        <p14:creationId xmlns:p14="http://schemas.microsoft.com/office/powerpoint/2010/main" val="37061389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Spread or Pad Footing Must Be Connected to the Pier or Concrete Stem: Provisions shall be made for the transfer of shear and other forces through construction joints. Forces and moments at the base of the column shall be transferred to supporting pedestal by bearing on concrete and by reinforcement, dowels, and mechanical connectors.</a:t>
            </a:r>
          </a:p>
        </p:txBody>
      </p:sp>
      <p:sp>
        <p:nvSpPr>
          <p:cNvPr id="4" name="Slide Number Placeholder 3"/>
          <p:cNvSpPr>
            <a:spLocks noGrp="1"/>
          </p:cNvSpPr>
          <p:nvPr>
            <p:ph type="sldNum" sz="quarter" idx="10"/>
          </p:nvPr>
        </p:nvSpPr>
        <p:spPr/>
        <p:txBody>
          <a:bodyPr/>
          <a:lstStyle/>
          <a:p>
            <a:fld id="{41BDAC27-EA65-4CFE-B3FB-06977A465F32}" type="slidenum">
              <a:rPr lang="en-US" smtClean="0"/>
              <a:t>49</a:t>
            </a:fld>
            <a:endParaRPr lang="en-US"/>
          </a:p>
        </p:txBody>
      </p:sp>
    </p:spTree>
    <p:extLst>
      <p:ext uri="{BB962C8B-B14F-4D97-AF65-F5344CB8AC3E}">
        <p14:creationId xmlns:p14="http://schemas.microsoft.com/office/powerpoint/2010/main" val="156079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objective summary.</a:t>
            </a:r>
          </a:p>
        </p:txBody>
      </p:sp>
      <p:sp>
        <p:nvSpPr>
          <p:cNvPr id="4" name="Slide Number Placeholder 3"/>
          <p:cNvSpPr>
            <a:spLocks noGrp="1"/>
          </p:cNvSpPr>
          <p:nvPr>
            <p:ph type="sldNum" sz="quarter" idx="10"/>
          </p:nvPr>
        </p:nvSpPr>
        <p:spPr/>
        <p:txBody>
          <a:bodyPr/>
          <a:lstStyle/>
          <a:p>
            <a:fld id="{41BDAC27-EA65-4CFE-B3FB-06977A465F32}" type="slidenum">
              <a:rPr lang="en-US" smtClean="0"/>
              <a:t>50</a:t>
            </a:fld>
            <a:endParaRPr lang="en-US"/>
          </a:p>
        </p:txBody>
      </p:sp>
    </p:spTree>
    <p:extLst>
      <p:ext uri="{BB962C8B-B14F-4D97-AF65-F5344CB8AC3E}">
        <p14:creationId xmlns:p14="http://schemas.microsoft.com/office/powerpoint/2010/main" val="872234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submission process for audiences requiring ICC CEU credits.</a:t>
            </a:r>
          </a:p>
          <a:p>
            <a:endParaRPr lang="en-US" dirty="0"/>
          </a:p>
          <a:p>
            <a:r>
              <a:rPr lang="en-US" dirty="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dirty="0"/>
          </a:p>
          <a:p>
            <a:r>
              <a:rPr lang="en-US" dirty="0"/>
              <a:t>Explain the credits awarded: ICC: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39236429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title and objective.</a:t>
            </a:r>
          </a:p>
        </p:txBody>
      </p:sp>
      <p:sp>
        <p:nvSpPr>
          <p:cNvPr id="4" name="Slide Number Placeholder 3"/>
          <p:cNvSpPr>
            <a:spLocks noGrp="1"/>
          </p:cNvSpPr>
          <p:nvPr>
            <p:ph type="sldNum" sz="quarter" idx="10"/>
          </p:nvPr>
        </p:nvSpPr>
        <p:spPr/>
        <p:txBody>
          <a:bodyPr/>
          <a:lstStyle/>
          <a:p>
            <a:fld id="{41BDAC27-EA65-4CFE-B3FB-06977A465F32}" type="slidenum">
              <a:rPr lang="en-US" smtClean="0"/>
              <a:t>51</a:t>
            </a:fld>
            <a:endParaRPr lang="en-US"/>
          </a:p>
        </p:txBody>
      </p:sp>
    </p:spTree>
    <p:extLst>
      <p:ext uri="{BB962C8B-B14F-4D97-AF65-F5344CB8AC3E}">
        <p14:creationId xmlns:p14="http://schemas.microsoft.com/office/powerpoint/2010/main" val="2384382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It is recommended that you annually inspect your deck for issues that need to be addressed. It’s best to do this prior to seasons when you use your deck most. </a:t>
            </a:r>
          </a:p>
          <a:p>
            <a:pPr defTabSz="929579">
              <a:defRPr/>
            </a:pPr>
            <a:r>
              <a:rPr lang="en-US" dirty="0"/>
              <a:t>A deck should also be inspected prior to the purchase or sale of a home. </a:t>
            </a:r>
          </a:p>
          <a:p>
            <a:pPr defTabSz="929579">
              <a:defRPr/>
            </a:pPr>
            <a:endParaRPr lang="en-US" dirty="0"/>
          </a:p>
          <a:p>
            <a:pPr defTabSz="929579">
              <a:defRPr/>
            </a:pPr>
            <a:r>
              <a:rPr lang="en-US" dirty="0"/>
              <a:t>When inspecting a deck to determine overall safety and compliance with building codes, look at these five areas:</a:t>
            </a:r>
          </a:p>
          <a:p>
            <a:pPr marL="171450" indent="-171450" defTabSz="929579">
              <a:buFont typeface="Arial" panose="020B0604020202020204" pitchFamily="34" charset="0"/>
              <a:buChar char="•"/>
              <a:defRPr/>
            </a:pPr>
            <a:r>
              <a:rPr lang="en-US" dirty="0"/>
              <a:t>Improper connections,</a:t>
            </a:r>
          </a:p>
          <a:p>
            <a:pPr marL="171450" indent="-171450" defTabSz="929579">
              <a:buFont typeface="Arial" panose="020B0604020202020204" pitchFamily="34" charset="0"/>
              <a:buChar char="•"/>
              <a:defRPr/>
            </a:pPr>
            <a:r>
              <a:rPr lang="en-US" dirty="0"/>
              <a:t>Loose connections,</a:t>
            </a:r>
          </a:p>
          <a:p>
            <a:pPr marL="171450" indent="-171450" defTabSz="929579">
              <a:buFont typeface="Arial" panose="020B0604020202020204" pitchFamily="34" charset="0"/>
              <a:buChar char="•"/>
              <a:defRPr/>
            </a:pPr>
            <a:r>
              <a:rPr lang="en-US" dirty="0"/>
              <a:t>Corrosion,</a:t>
            </a:r>
          </a:p>
          <a:p>
            <a:pPr marL="171450" indent="-171450" defTabSz="929579">
              <a:buFont typeface="Arial" panose="020B0604020202020204" pitchFamily="34" charset="0"/>
              <a:buChar char="•"/>
              <a:defRPr/>
            </a:pPr>
            <a:r>
              <a:rPr lang="en-US" dirty="0"/>
              <a:t>Decay, and</a:t>
            </a:r>
          </a:p>
          <a:p>
            <a:pPr marL="171450" indent="-171450" defTabSz="929579">
              <a:buFont typeface="Arial" panose="020B0604020202020204" pitchFamily="34" charset="0"/>
              <a:buChar char="•"/>
              <a:defRPr/>
            </a:pPr>
            <a:r>
              <a:rPr lang="en-US" dirty="0"/>
              <a:t>Splitting.</a:t>
            </a:r>
          </a:p>
        </p:txBody>
      </p:sp>
      <p:sp>
        <p:nvSpPr>
          <p:cNvPr id="4" name="Slide Number Placeholder 3"/>
          <p:cNvSpPr>
            <a:spLocks noGrp="1"/>
          </p:cNvSpPr>
          <p:nvPr>
            <p:ph type="sldNum" sz="quarter" idx="10"/>
          </p:nvPr>
        </p:nvSpPr>
        <p:spPr/>
        <p:txBody>
          <a:bodyPr/>
          <a:lstStyle/>
          <a:p>
            <a:fld id="{41BDAC27-EA65-4CFE-B3FB-06977A465F32}" type="slidenum">
              <a:rPr lang="en-US" smtClean="0"/>
              <a:t>52</a:t>
            </a:fld>
            <a:endParaRPr lang="en-US"/>
          </a:p>
        </p:txBody>
      </p:sp>
    </p:spTree>
    <p:extLst>
      <p:ext uri="{BB962C8B-B14F-4D97-AF65-F5344CB8AC3E}">
        <p14:creationId xmlns:p14="http://schemas.microsoft.com/office/powerpoint/2010/main" val="22423533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579">
              <a:defRPr/>
            </a:pPr>
            <a:r>
              <a:rPr lang="en-US" dirty="0"/>
              <a:t>Part 1: Improper Connections.</a:t>
            </a:r>
          </a:p>
          <a:p>
            <a:pPr defTabSz="929579">
              <a:defRPr/>
            </a:pPr>
            <a:endParaRPr lang="en-US" dirty="0"/>
          </a:p>
          <a:p>
            <a:pPr defTabSz="929579">
              <a:defRPr/>
            </a:pPr>
            <a:r>
              <a:rPr lang="en-US" dirty="0"/>
              <a:t>We’ll review the following topics:</a:t>
            </a:r>
          </a:p>
          <a:p>
            <a:pPr marL="171450" indent="-171450" defTabSz="929579">
              <a:buFont typeface="Arial" panose="020B0604020202020204" pitchFamily="34" charset="0"/>
              <a:buChar char="•"/>
              <a:defRPr/>
            </a:pPr>
            <a:r>
              <a:rPr lang="en-US" dirty="0"/>
              <a:t>What are Improper Connections?</a:t>
            </a:r>
          </a:p>
          <a:p>
            <a:pPr marL="171450" indent="-171450" defTabSz="929579">
              <a:buFont typeface="Arial" panose="020B0604020202020204" pitchFamily="34" charset="0"/>
              <a:buChar char="•"/>
              <a:defRPr/>
            </a:pPr>
            <a:r>
              <a:rPr lang="en-US" dirty="0"/>
              <a:t>Missing a Positive Connection</a:t>
            </a:r>
          </a:p>
          <a:p>
            <a:pPr marL="171450" indent="-171450" defTabSz="929579">
              <a:buFont typeface="Arial" panose="020B0604020202020204" pitchFamily="34" charset="0"/>
              <a:buChar char="•"/>
              <a:defRPr/>
            </a:pPr>
            <a:r>
              <a:rPr lang="en-US" dirty="0"/>
              <a:t>Fractured Connections by Bending Steel</a:t>
            </a:r>
          </a:p>
        </p:txBody>
      </p:sp>
      <p:sp>
        <p:nvSpPr>
          <p:cNvPr id="4" name="Slide Number Placeholder 3"/>
          <p:cNvSpPr>
            <a:spLocks noGrp="1"/>
          </p:cNvSpPr>
          <p:nvPr>
            <p:ph type="sldNum" sz="quarter" idx="10"/>
          </p:nvPr>
        </p:nvSpPr>
        <p:spPr/>
        <p:txBody>
          <a:bodyPr/>
          <a:lstStyle/>
          <a:p>
            <a:fld id="{41BDAC27-EA65-4CFE-B3FB-06977A465F32}" type="slidenum">
              <a:rPr lang="en-US" smtClean="0"/>
              <a:t>53</a:t>
            </a:fld>
            <a:endParaRPr lang="en-US"/>
          </a:p>
        </p:txBody>
      </p:sp>
    </p:spTree>
    <p:extLst>
      <p:ext uri="{BB962C8B-B14F-4D97-AF65-F5344CB8AC3E}">
        <p14:creationId xmlns:p14="http://schemas.microsoft.com/office/powerpoint/2010/main" val="42494706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Any connections that do not meet the requirements discussed in the codes can compromise the safety of the deck. In many cases, toenailing (such as, joining two wood members with angled nailing) does not constitute a proper connection.</a:t>
            </a:r>
          </a:p>
          <a:p>
            <a:pPr defTabSz="929579">
              <a:defRPr/>
            </a:pPr>
            <a:endParaRPr lang="en-US" dirty="0"/>
          </a:p>
          <a:p>
            <a:pPr defTabSz="929579">
              <a:defRPr/>
            </a:pPr>
            <a:r>
              <a:rPr lang="en-US" dirty="0"/>
              <a:t>Connectors must be installed with the correct fastener.</a:t>
            </a:r>
          </a:p>
        </p:txBody>
      </p:sp>
      <p:sp>
        <p:nvSpPr>
          <p:cNvPr id="4" name="Slide Number Placeholder 3"/>
          <p:cNvSpPr>
            <a:spLocks noGrp="1"/>
          </p:cNvSpPr>
          <p:nvPr>
            <p:ph type="sldNum" sz="quarter" idx="10"/>
          </p:nvPr>
        </p:nvSpPr>
        <p:spPr/>
        <p:txBody>
          <a:bodyPr/>
          <a:lstStyle/>
          <a:p>
            <a:fld id="{41BDAC27-EA65-4CFE-B3FB-06977A465F32}" type="slidenum">
              <a:rPr lang="en-US" smtClean="0"/>
              <a:t>54</a:t>
            </a:fld>
            <a:endParaRPr lang="en-US"/>
          </a:p>
        </p:txBody>
      </p:sp>
    </p:spTree>
    <p:extLst>
      <p:ext uri="{BB962C8B-B14F-4D97-AF65-F5344CB8AC3E}">
        <p14:creationId xmlns:p14="http://schemas.microsoft.com/office/powerpoint/2010/main" val="1545864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Nails, screws and spikes loaded in withdrawal from the end grain of the wood has been prohibited since the 1944 edition of the NDS.</a:t>
            </a:r>
          </a:p>
        </p:txBody>
      </p:sp>
      <p:sp>
        <p:nvSpPr>
          <p:cNvPr id="4" name="Slide Number Placeholder 3"/>
          <p:cNvSpPr>
            <a:spLocks noGrp="1"/>
          </p:cNvSpPr>
          <p:nvPr>
            <p:ph type="sldNum" sz="quarter" idx="10"/>
          </p:nvPr>
        </p:nvSpPr>
        <p:spPr/>
        <p:txBody>
          <a:bodyPr/>
          <a:lstStyle/>
          <a:p>
            <a:fld id="{41BDAC27-EA65-4CFE-B3FB-06977A465F32}" type="slidenum">
              <a:rPr lang="en-US" smtClean="0"/>
              <a:t>55</a:t>
            </a:fld>
            <a:endParaRPr lang="en-US"/>
          </a:p>
        </p:txBody>
      </p:sp>
    </p:spTree>
    <p:extLst>
      <p:ext uri="{BB962C8B-B14F-4D97-AF65-F5344CB8AC3E}">
        <p14:creationId xmlns:p14="http://schemas.microsoft.com/office/powerpoint/2010/main" val="13220845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Bending steel in the field may cause fractures at the bend line.</a:t>
            </a:r>
          </a:p>
          <a:p>
            <a:pPr defTabSz="929579">
              <a:defRPr/>
            </a:pPr>
            <a:endParaRPr lang="en-US" dirty="0"/>
          </a:p>
          <a:p>
            <a:pPr defTabSz="929579">
              <a:defRPr/>
            </a:pPr>
            <a:r>
              <a:rPr lang="en-US" dirty="0"/>
              <a:t>Fractured steel will not carry the load and must be replaced.</a:t>
            </a:r>
          </a:p>
          <a:p>
            <a:pPr defTabSz="929579">
              <a:defRPr/>
            </a:pPr>
            <a:endParaRPr lang="en-US" dirty="0"/>
          </a:p>
          <a:p>
            <a:pPr defTabSz="929579">
              <a:defRPr/>
            </a:pPr>
            <a:r>
              <a:rPr lang="en-US" dirty="0"/>
              <a:t>Connectors shall be load-tested and code-listed to ensure a safe and strong deck.</a:t>
            </a:r>
          </a:p>
        </p:txBody>
      </p:sp>
      <p:sp>
        <p:nvSpPr>
          <p:cNvPr id="4" name="Slide Number Placeholder 3"/>
          <p:cNvSpPr>
            <a:spLocks noGrp="1"/>
          </p:cNvSpPr>
          <p:nvPr>
            <p:ph type="sldNum" sz="quarter" idx="10"/>
          </p:nvPr>
        </p:nvSpPr>
        <p:spPr/>
        <p:txBody>
          <a:bodyPr/>
          <a:lstStyle/>
          <a:p>
            <a:fld id="{41BDAC27-EA65-4CFE-B3FB-06977A465F32}" type="slidenum">
              <a:rPr lang="en-US" smtClean="0"/>
              <a:t>56</a:t>
            </a:fld>
            <a:endParaRPr lang="en-US"/>
          </a:p>
        </p:txBody>
      </p:sp>
    </p:spTree>
    <p:extLst>
      <p:ext uri="{BB962C8B-B14F-4D97-AF65-F5344CB8AC3E}">
        <p14:creationId xmlns:p14="http://schemas.microsoft.com/office/powerpoint/2010/main" val="9399925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579">
              <a:defRPr/>
            </a:pPr>
            <a:r>
              <a:rPr lang="en-US" dirty="0"/>
              <a:t>Part 2: Loose Connections.</a:t>
            </a:r>
          </a:p>
          <a:p>
            <a:pPr defTabSz="929579">
              <a:defRPr/>
            </a:pPr>
            <a:endParaRPr lang="en-US" dirty="0"/>
          </a:p>
          <a:p>
            <a:pPr defTabSz="929579">
              <a:defRPr/>
            </a:pPr>
            <a:r>
              <a:rPr lang="en-US" dirty="0"/>
              <a:t>We’ll review the following topics:</a:t>
            </a:r>
          </a:p>
          <a:p>
            <a:pPr marL="171450" indent="-171450" defTabSz="929579">
              <a:buFont typeface="Arial" panose="020B0604020202020204" pitchFamily="34" charset="0"/>
              <a:buChar char="•"/>
              <a:defRPr/>
            </a:pPr>
            <a:r>
              <a:rPr lang="en-US" dirty="0"/>
              <a:t>What are Loose Connections?</a:t>
            </a:r>
          </a:p>
          <a:p>
            <a:pPr marL="171450" indent="-171450" defTabSz="929579">
              <a:buFont typeface="Arial" panose="020B0604020202020204" pitchFamily="34" charset="0"/>
              <a:buChar char="•"/>
              <a:defRPr/>
            </a:pPr>
            <a:r>
              <a:rPr lang="en-US" dirty="0"/>
              <a:t>Examples of Loose Connections</a:t>
            </a:r>
          </a:p>
        </p:txBody>
      </p:sp>
      <p:sp>
        <p:nvSpPr>
          <p:cNvPr id="4" name="Slide Number Placeholder 3"/>
          <p:cNvSpPr>
            <a:spLocks noGrp="1"/>
          </p:cNvSpPr>
          <p:nvPr>
            <p:ph type="sldNum" sz="quarter" idx="10"/>
          </p:nvPr>
        </p:nvSpPr>
        <p:spPr/>
        <p:txBody>
          <a:bodyPr/>
          <a:lstStyle/>
          <a:p>
            <a:fld id="{41BDAC27-EA65-4CFE-B3FB-06977A465F32}" type="slidenum">
              <a:rPr lang="en-US" smtClean="0"/>
              <a:t>57</a:t>
            </a:fld>
            <a:endParaRPr lang="en-US"/>
          </a:p>
        </p:txBody>
      </p:sp>
    </p:spTree>
    <p:extLst>
      <p:ext uri="{BB962C8B-B14F-4D97-AF65-F5344CB8AC3E}">
        <p14:creationId xmlns:p14="http://schemas.microsoft.com/office/powerpoint/2010/main" val="3485443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Vital connections may have degraded over time. Wobbly railings, loose stairs and ledgers that appear to be pulling away from the adjacent structure are all causes for concern.</a:t>
            </a:r>
          </a:p>
        </p:txBody>
      </p:sp>
      <p:sp>
        <p:nvSpPr>
          <p:cNvPr id="4" name="Slide Number Placeholder 3"/>
          <p:cNvSpPr>
            <a:spLocks noGrp="1"/>
          </p:cNvSpPr>
          <p:nvPr>
            <p:ph type="sldNum" sz="quarter" idx="10"/>
          </p:nvPr>
        </p:nvSpPr>
        <p:spPr/>
        <p:txBody>
          <a:bodyPr/>
          <a:lstStyle/>
          <a:p>
            <a:fld id="{41BDAC27-EA65-4CFE-B3FB-06977A465F32}" type="slidenum">
              <a:rPr lang="en-US" smtClean="0"/>
              <a:t>58</a:t>
            </a:fld>
            <a:endParaRPr lang="en-US"/>
          </a:p>
        </p:txBody>
      </p:sp>
    </p:spTree>
    <p:extLst>
      <p:ext uri="{BB962C8B-B14F-4D97-AF65-F5344CB8AC3E}">
        <p14:creationId xmlns:p14="http://schemas.microsoft.com/office/powerpoint/2010/main" val="31322778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pPr defTabSz="929579">
              <a:defRPr/>
            </a:pPr>
            <a:r>
              <a:rPr lang="en-US" dirty="0"/>
              <a:t>Discuss the loose connection in each photo.</a:t>
            </a:r>
          </a:p>
          <a:p>
            <a:pPr defTabSz="929579">
              <a:defRPr/>
            </a:pPr>
            <a:endParaRPr lang="en-US" dirty="0"/>
          </a:p>
          <a:p>
            <a:pPr defTabSz="929579">
              <a:defRPr/>
            </a:pPr>
            <a:r>
              <a:rPr lang="en-US" dirty="0"/>
              <a:t>Left image: Rim joist’s connection into the end grain is very weak.</a:t>
            </a:r>
          </a:p>
          <a:p>
            <a:pPr defTabSz="929579">
              <a:defRPr/>
            </a:pPr>
            <a:endParaRPr lang="en-US" dirty="0"/>
          </a:p>
          <a:p>
            <a:pPr defTabSz="929579">
              <a:defRPr/>
            </a:pPr>
            <a:r>
              <a:rPr lang="en-US" dirty="0"/>
              <a:t>Middle</a:t>
            </a:r>
            <a:r>
              <a:rPr lang="en-US" baseline="0" dirty="0"/>
              <a:t> image: Wood cleat on deck stairs is showing how the nails are withdrawing.</a:t>
            </a:r>
          </a:p>
          <a:p>
            <a:pPr defTabSz="929579">
              <a:defRPr/>
            </a:pPr>
            <a:endParaRPr lang="en-US" baseline="0" dirty="0"/>
          </a:p>
          <a:p>
            <a:pPr defTabSz="929579">
              <a:defRPr/>
            </a:pPr>
            <a:r>
              <a:rPr lang="en-US" baseline="0" dirty="0"/>
              <a:t>Right image: Stringer on deck stairs showing how the nails are withdrawing.</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59</a:t>
            </a:fld>
            <a:endParaRPr lang="en-US"/>
          </a:p>
        </p:txBody>
      </p:sp>
    </p:spTree>
    <p:extLst>
      <p:ext uri="{BB962C8B-B14F-4D97-AF65-F5344CB8AC3E}">
        <p14:creationId xmlns:p14="http://schemas.microsoft.com/office/powerpoint/2010/main" val="19723566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579">
              <a:defRPr/>
            </a:pPr>
            <a:r>
              <a:rPr lang="en-US" dirty="0"/>
              <a:t>Part 3: Corrosion.</a:t>
            </a:r>
          </a:p>
          <a:p>
            <a:pPr defTabSz="929579">
              <a:defRPr/>
            </a:pPr>
            <a:endParaRPr lang="en-US" dirty="0"/>
          </a:p>
          <a:p>
            <a:pPr defTabSz="929579">
              <a:defRPr/>
            </a:pPr>
            <a:r>
              <a:rPr lang="en-US" dirty="0"/>
              <a:t>We’ll review the following topics:</a:t>
            </a:r>
          </a:p>
          <a:p>
            <a:pPr marL="171450" indent="-171450" defTabSz="929579">
              <a:buFont typeface="Arial" panose="020B0604020202020204" pitchFamily="34" charset="0"/>
              <a:buChar char="•"/>
              <a:defRPr/>
            </a:pPr>
            <a:r>
              <a:rPr lang="en-US" dirty="0"/>
              <a:t>What is Corrosion?</a:t>
            </a:r>
          </a:p>
          <a:p>
            <a:pPr marL="171450" indent="-171450" defTabSz="929579">
              <a:buFont typeface="Arial" panose="020B0604020202020204" pitchFamily="34" charset="0"/>
              <a:buChar char="•"/>
              <a:defRPr/>
            </a:pPr>
            <a:r>
              <a:rPr lang="en-US" dirty="0"/>
              <a:t>Coating Recommendations</a:t>
            </a:r>
          </a:p>
          <a:p>
            <a:pPr marL="171450" indent="-171450" defTabSz="929579">
              <a:buFont typeface="Arial" panose="020B0604020202020204" pitchFamily="34" charset="0"/>
              <a:buChar char="•"/>
              <a:defRPr/>
            </a:pPr>
            <a:r>
              <a:rPr lang="en-US" dirty="0"/>
              <a:t>Dissimilar Metals in Contact with Each Other</a:t>
            </a:r>
          </a:p>
        </p:txBody>
      </p:sp>
      <p:sp>
        <p:nvSpPr>
          <p:cNvPr id="4" name="Slide Number Placeholder 3"/>
          <p:cNvSpPr>
            <a:spLocks noGrp="1"/>
          </p:cNvSpPr>
          <p:nvPr>
            <p:ph type="sldNum" sz="quarter" idx="10"/>
          </p:nvPr>
        </p:nvSpPr>
        <p:spPr/>
        <p:txBody>
          <a:bodyPr/>
          <a:lstStyle/>
          <a:p>
            <a:fld id="{41BDAC27-EA65-4CFE-B3FB-06977A465F32}" type="slidenum">
              <a:rPr lang="en-US" smtClean="0"/>
              <a:t>60</a:t>
            </a:fld>
            <a:endParaRPr lang="en-US"/>
          </a:p>
        </p:txBody>
      </p:sp>
    </p:spTree>
    <p:extLst>
      <p:ext uri="{BB962C8B-B14F-4D97-AF65-F5344CB8AC3E}">
        <p14:creationId xmlns:p14="http://schemas.microsoft.com/office/powerpoint/2010/main" val="286253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Explain that we have additional topics available that offer credits</a:t>
            </a:r>
            <a:r>
              <a:rPr lang="en-US" baseline="0" dirty="0"/>
              <a:t> for AIA and ICC members</a:t>
            </a:r>
            <a:r>
              <a:rPr lang="en-US" dirty="0"/>
              <a:t>.</a:t>
            </a:r>
          </a:p>
          <a:p>
            <a:endParaRPr lang="en-US" dirty="0"/>
          </a:p>
          <a:p>
            <a:r>
              <a:rPr lang="en-US" dirty="0"/>
              <a:t>Explain</a:t>
            </a:r>
            <a:r>
              <a:rPr lang="en-US" baseline="0" dirty="0"/>
              <a:t> that we have a library of online courses available in our Simpson Student Center. They can access our online courses at </a:t>
            </a:r>
            <a:r>
              <a:rPr lang="en-US" b="1" dirty="0">
                <a:solidFill>
                  <a:srgbClr val="DC6808"/>
                </a:solidFill>
                <a:latin typeface="Calibri" panose="020F0502020204030204" pitchFamily="34" charset="0"/>
              </a:rPr>
              <a:t>strongtie.com/workshops</a:t>
            </a:r>
            <a:r>
              <a:rPr lang="en-US" dirty="0">
                <a:solidFill>
                  <a:srgbClr val="DC6808"/>
                </a:solidFill>
                <a:latin typeface="Calibri" panose="020F0502020204030204" pitchFamily="34" charset="0"/>
              </a:rPr>
              <a:t>.</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23981304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Corrosion</a:t>
            </a:r>
            <a:r>
              <a:rPr lang="en-US" baseline="0" dirty="0"/>
              <a:t> is the deterioration of a metal as a result of chemical reactions between it and the surrounding environment.</a:t>
            </a:r>
            <a:endParaRPr lang="en-US" dirty="0"/>
          </a:p>
          <a:p>
            <a:pPr defTabSz="929579">
              <a:defRPr/>
            </a:pPr>
            <a:endParaRPr lang="en-US" dirty="0"/>
          </a:p>
          <a:p>
            <a:pPr defTabSz="929579">
              <a:defRPr/>
            </a:pPr>
            <a:r>
              <a:rPr lang="en-US" dirty="0"/>
              <a:t>Many environments and materials can cause corrosion including ocean salt air, fire-retardants, fumes, fertilizers, preservative-treated wood, de-icing salts, dissimilar metals and more. Metal connectors, fasteners, and anchors could corrode and lose load-carrying capacity when installed in corrosive environments or when installed in contact with corrosive materials.</a:t>
            </a:r>
          </a:p>
          <a:p>
            <a:pPr defTabSz="929579">
              <a:defRPr/>
            </a:pPr>
            <a:endParaRPr lang="en-US" dirty="0"/>
          </a:p>
          <a:p>
            <a:pPr defTabSz="929579">
              <a:defRPr/>
            </a:pPr>
            <a:r>
              <a:rPr lang="en-US" dirty="0"/>
              <a:t>The many variables present in a building environment make it impossible to accurately predict if, or when, corrosion will begin or reach a critical level. This relative uncertainty makes it crucial that specifiers and users are knowledgeable of the potential risks and select a product suitable for the intended use. It is also important that regular maintenance and periodic inspections are performed especially for outdoor applications.</a:t>
            </a:r>
          </a:p>
          <a:p>
            <a:pPr defTabSz="929579">
              <a:defRPr/>
            </a:pPr>
            <a:endParaRPr lang="en-US" dirty="0"/>
          </a:p>
          <a:p>
            <a:pPr defTabSz="929579">
              <a:defRPr/>
            </a:pPr>
            <a:r>
              <a:rPr lang="en-US" dirty="0"/>
              <a:t>It is common to see some corrosion in outdoor applications. Even stainless steel can corrode. The presence of some corrosion does not mean that load capacity has been affected or that failure is imminent. If significant corrosion is apparent or suspected, then the wood, fasteners, anchors, and connectors should be inspected by a qualified engineer or inspector. Replacement of affected components may be appropriate.</a:t>
            </a:r>
          </a:p>
          <a:p>
            <a:pPr defTabSz="929579">
              <a:defRPr/>
            </a:pPr>
            <a:endParaRPr lang="en-US" dirty="0"/>
          </a:p>
          <a:p>
            <a:pPr defTabSz="929579">
              <a:defRPr/>
            </a:pPr>
            <a:r>
              <a:rPr lang="en-US" b="1" dirty="0"/>
              <a:t>Do</a:t>
            </a:r>
          </a:p>
          <a:p>
            <a:pPr defTabSz="929579">
              <a:defRPr/>
            </a:pPr>
            <a:r>
              <a:rPr lang="en-US" dirty="0"/>
              <a:t>Show students how to find the “General Corrosion Risks</a:t>
            </a:r>
            <a:r>
              <a:rPr lang="en-US" baseline="0" dirty="0"/>
              <a:t>” webpage for more information. https://www.strongtie.com/products/product-use-information/corrosion-information/general-corrosion-risks</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61</a:t>
            </a:fld>
            <a:endParaRPr lang="en-US"/>
          </a:p>
        </p:txBody>
      </p:sp>
    </p:spTree>
    <p:extLst>
      <p:ext uri="{BB962C8B-B14F-4D97-AF65-F5344CB8AC3E}">
        <p14:creationId xmlns:p14="http://schemas.microsoft.com/office/powerpoint/2010/main" val="13370233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Connectors, anchors and fasteners feature a wide range of materials and coatings designed to meet specific performance criteria. It is important to select a material and/or coating that is suitable for the intended application and environment based upon factors such as corrosion resistance and mechanical properties of the material.</a:t>
            </a:r>
          </a:p>
          <a:p>
            <a:pPr defTabSz="929579">
              <a:defRPr/>
            </a:pPr>
            <a:endParaRPr lang="en-US" dirty="0"/>
          </a:p>
          <a:p>
            <a:pPr defTabSz="929579">
              <a:defRPr/>
            </a:pPr>
            <a:r>
              <a:rPr lang="en-US" dirty="0"/>
              <a:t>Manufacturer recommendations for coatings shall govern unless the code or standard is more restrictive.</a:t>
            </a:r>
          </a:p>
          <a:p>
            <a:pPr defTabSz="929579">
              <a:defRPr/>
            </a:pPr>
            <a:endParaRPr lang="en-US" dirty="0"/>
          </a:p>
          <a:p>
            <a:pPr defTabSz="929579">
              <a:defRPr/>
            </a:pPr>
            <a:r>
              <a:rPr lang="en-US" b="1" dirty="0"/>
              <a:t>Do</a:t>
            </a:r>
          </a:p>
          <a:p>
            <a:pPr defTabSz="929579">
              <a:defRPr/>
            </a:pPr>
            <a:r>
              <a:rPr lang="en-US" dirty="0"/>
              <a:t>Show students how to find the “Guidelines</a:t>
            </a:r>
            <a:r>
              <a:rPr lang="en-US" baseline="0" dirty="0"/>
              <a:t> for Selecting the Proper Materials and Coatings” webpage for more information. https://www.strongtie.com/products/product-use-information/corrosion-information/guidelines-for-selecting-proper-materials-and-coatings</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62</a:t>
            </a:fld>
            <a:endParaRPr lang="en-US"/>
          </a:p>
        </p:txBody>
      </p:sp>
    </p:spTree>
    <p:extLst>
      <p:ext uri="{BB962C8B-B14F-4D97-AF65-F5344CB8AC3E}">
        <p14:creationId xmlns:p14="http://schemas.microsoft.com/office/powerpoint/2010/main" val="32625540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pPr defTabSz="929579">
              <a:defRPr/>
            </a:pPr>
            <a:r>
              <a:rPr lang="en-US" dirty="0"/>
              <a:t>Review table.</a:t>
            </a:r>
          </a:p>
          <a:p>
            <a:pPr defTabSz="929579">
              <a:defRPr/>
            </a:pPr>
            <a:endParaRPr lang="en-US" dirty="0"/>
          </a:p>
          <a:p>
            <a:pPr defTabSz="929579">
              <a:defRPr/>
            </a:pPr>
            <a:r>
              <a:rPr lang="en-US" dirty="0"/>
              <a:t>---</a:t>
            </a:r>
          </a:p>
          <a:p>
            <a:pPr defTabSz="929579">
              <a:defRPr/>
            </a:pPr>
            <a:endParaRPr lang="en-US" dirty="0"/>
          </a:p>
          <a:p>
            <a:pPr defTabSz="929579">
              <a:defRPr/>
            </a:pPr>
            <a:r>
              <a:rPr lang="en-US" dirty="0"/>
              <a:t>Low Corrosion Resistance: Primarily dry, interior, non-corrosive environments and applications.</a:t>
            </a:r>
          </a:p>
          <a:p>
            <a:pPr defTabSz="929579">
              <a:defRPr/>
            </a:pPr>
            <a:r>
              <a:rPr lang="en-US" dirty="0"/>
              <a:t>Medium Corrosion Resistance: Primarily when stainless steel nor a “Low” level are recommended.</a:t>
            </a:r>
          </a:p>
          <a:p>
            <a:pPr defTabSz="929579">
              <a:defRPr/>
            </a:pPr>
            <a:r>
              <a:rPr lang="en-US" dirty="0"/>
              <a:t>High Corrosion Resistance: When stainless steel is recommended; primarily wet service and uncertain environments.</a:t>
            </a:r>
          </a:p>
          <a:p>
            <a:pPr defTabSz="929579">
              <a:defRPr/>
            </a:pPr>
            <a:r>
              <a:rPr lang="en-US" dirty="0"/>
              <a:t>Severe Corrosion Resistance: Primarily ocean and waterfront environments that include airborne chlorides and some splash.</a:t>
            </a:r>
          </a:p>
        </p:txBody>
      </p:sp>
      <p:sp>
        <p:nvSpPr>
          <p:cNvPr id="4" name="Slide Number Placeholder 3"/>
          <p:cNvSpPr>
            <a:spLocks noGrp="1"/>
          </p:cNvSpPr>
          <p:nvPr>
            <p:ph type="sldNum" sz="quarter" idx="10"/>
          </p:nvPr>
        </p:nvSpPr>
        <p:spPr/>
        <p:txBody>
          <a:bodyPr/>
          <a:lstStyle/>
          <a:p>
            <a:fld id="{41BDAC27-EA65-4CFE-B3FB-06977A465F32}" type="slidenum">
              <a:rPr lang="en-US" smtClean="0"/>
              <a:t>63</a:t>
            </a:fld>
            <a:endParaRPr lang="en-US"/>
          </a:p>
        </p:txBody>
      </p:sp>
    </p:spTree>
    <p:extLst>
      <p:ext uri="{BB962C8B-B14F-4D97-AF65-F5344CB8AC3E}">
        <p14:creationId xmlns:p14="http://schemas.microsoft.com/office/powerpoint/2010/main" val="33637098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pPr defTabSz="929579">
              <a:defRPr/>
            </a:pPr>
            <a:r>
              <a:rPr lang="en-US" dirty="0"/>
              <a:t>Review table.</a:t>
            </a:r>
          </a:p>
        </p:txBody>
      </p:sp>
      <p:sp>
        <p:nvSpPr>
          <p:cNvPr id="4" name="Slide Number Placeholder 3"/>
          <p:cNvSpPr>
            <a:spLocks noGrp="1"/>
          </p:cNvSpPr>
          <p:nvPr>
            <p:ph type="sldNum" sz="quarter" idx="10"/>
          </p:nvPr>
        </p:nvSpPr>
        <p:spPr/>
        <p:txBody>
          <a:bodyPr/>
          <a:lstStyle/>
          <a:p>
            <a:fld id="{41BDAC27-EA65-4CFE-B3FB-06977A465F32}" type="slidenum">
              <a:rPr lang="en-US" smtClean="0"/>
              <a:t>64</a:t>
            </a:fld>
            <a:endParaRPr lang="en-US"/>
          </a:p>
        </p:txBody>
      </p:sp>
    </p:spTree>
    <p:extLst>
      <p:ext uri="{BB962C8B-B14F-4D97-AF65-F5344CB8AC3E}">
        <p14:creationId xmlns:p14="http://schemas.microsoft.com/office/powerpoint/2010/main" val="30767071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When dissimilar metals are in contact with each other, the anode provides corrosion protection to the cathode by sacrificing itself.</a:t>
            </a:r>
          </a:p>
          <a:p>
            <a:pPr defTabSz="929579">
              <a:defRPr/>
            </a:pPr>
            <a:endParaRPr lang="en-US" dirty="0"/>
          </a:p>
          <a:p>
            <a:pPr defTabSz="929579">
              <a:defRPr/>
            </a:pPr>
            <a:r>
              <a:rPr lang="en-US" dirty="0"/>
              <a:t>The greater the separation between the two metals used, the greater the corrosion potential. For example, if zinc (galvanized steel) and stainless steel were in direct contact and in the presence of an electrolyte (water), galvanic corrosion will probably occur.</a:t>
            </a:r>
          </a:p>
          <a:p>
            <a:pPr defTabSz="929579">
              <a:defRPr/>
            </a:pPr>
            <a:endParaRPr lang="en-US" dirty="0"/>
          </a:p>
          <a:p>
            <a:pPr defTabSz="929579">
              <a:defRPr/>
            </a:pPr>
            <a:r>
              <a:rPr lang="en-US" dirty="0"/>
              <a:t>Good detailing practice, including the following, can help reduce the possibility of galvanic corrosion of fasteners:</a:t>
            </a:r>
          </a:p>
          <a:p>
            <a:pPr marL="171450" indent="-171450" defTabSz="929579">
              <a:buFont typeface="Arial" panose="020B0604020202020204" pitchFamily="34" charset="0"/>
              <a:buChar char="•"/>
              <a:defRPr/>
            </a:pPr>
            <a:r>
              <a:rPr lang="en-US" dirty="0"/>
              <a:t>Use fasteners and metals with similar electrochemical properties</a:t>
            </a:r>
          </a:p>
          <a:p>
            <a:pPr marL="171450" indent="-171450" defTabSz="929579">
              <a:buFont typeface="Arial" panose="020B0604020202020204" pitchFamily="34" charset="0"/>
              <a:buChar char="•"/>
              <a:defRPr/>
            </a:pPr>
            <a:r>
              <a:rPr lang="en-US" dirty="0"/>
              <a:t>Separate dissimilar metals with insulating materials</a:t>
            </a:r>
          </a:p>
          <a:p>
            <a:pPr marL="171450" indent="-171450" defTabSz="929579">
              <a:buFont typeface="Arial" panose="020B0604020202020204" pitchFamily="34" charset="0"/>
              <a:buChar char="•"/>
              <a:defRPr/>
            </a:pPr>
            <a:r>
              <a:rPr lang="en-US" dirty="0"/>
              <a:t>Ensure that the fastener is the cathode when dissimilar metals are present</a:t>
            </a:r>
          </a:p>
          <a:p>
            <a:pPr marL="171450" indent="-171450" defTabSz="929579">
              <a:buFont typeface="Arial" panose="020B0604020202020204" pitchFamily="34" charset="0"/>
              <a:buChar char="•"/>
              <a:defRPr/>
            </a:pPr>
            <a:r>
              <a:rPr lang="en-US" dirty="0"/>
              <a:t>Prevent exposure to and pooling of electrolytes</a:t>
            </a:r>
          </a:p>
        </p:txBody>
      </p:sp>
      <p:sp>
        <p:nvSpPr>
          <p:cNvPr id="4" name="Slide Number Placeholder 3"/>
          <p:cNvSpPr>
            <a:spLocks noGrp="1"/>
          </p:cNvSpPr>
          <p:nvPr>
            <p:ph type="sldNum" sz="quarter" idx="10"/>
          </p:nvPr>
        </p:nvSpPr>
        <p:spPr/>
        <p:txBody>
          <a:bodyPr/>
          <a:lstStyle/>
          <a:p>
            <a:fld id="{41BDAC27-EA65-4CFE-B3FB-06977A465F32}" type="slidenum">
              <a:rPr lang="en-US" smtClean="0"/>
              <a:t>65</a:t>
            </a:fld>
            <a:endParaRPr lang="en-US"/>
          </a:p>
        </p:txBody>
      </p:sp>
    </p:spTree>
    <p:extLst>
      <p:ext uri="{BB962C8B-B14F-4D97-AF65-F5344CB8AC3E}">
        <p14:creationId xmlns:p14="http://schemas.microsoft.com/office/powerpoint/2010/main" val="125289599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579">
              <a:defRPr/>
            </a:pPr>
            <a:r>
              <a:rPr lang="en-US" dirty="0"/>
              <a:t>Part 4: Decay.</a:t>
            </a:r>
          </a:p>
          <a:p>
            <a:pPr defTabSz="929579">
              <a:defRPr/>
            </a:pPr>
            <a:endParaRPr lang="en-US" dirty="0"/>
          </a:p>
          <a:p>
            <a:pPr defTabSz="929579">
              <a:defRPr/>
            </a:pPr>
            <a:r>
              <a:rPr lang="en-US" dirty="0"/>
              <a:t>We’ll review the following topics:</a:t>
            </a:r>
          </a:p>
          <a:p>
            <a:pPr marL="171450" indent="-171450" defTabSz="929579">
              <a:buFont typeface="Arial" panose="020B0604020202020204" pitchFamily="34" charset="0"/>
              <a:buChar char="•"/>
              <a:defRPr/>
            </a:pPr>
            <a:r>
              <a:rPr lang="en-US" dirty="0"/>
              <a:t>What is Decay?</a:t>
            </a:r>
          </a:p>
          <a:p>
            <a:pPr marL="171450" indent="-171450" defTabSz="929579">
              <a:buFont typeface="Arial" panose="020B0604020202020204" pitchFamily="34" charset="0"/>
              <a:buChar char="•"/>
              <a:defRPr/>
            </a:pPr>
            <a:r>
              <a:rPr lang="en-US" dirty="0"/>
              <a:t>Examples of Decay in Embedded Posts</a:t>
            </a:r>
          </a:p>
          <a:p>
            <a:pPr marL="171450" indent="-171450" defTabSz="929579">
              <a:buFont typeface="Arial" panose="020B0604020202020204" pitchFamily="34" charset="0"/>
              <a:buChar char="•"/>
              <a:defRPr/>
            </a:pPr>
            <a:r>
              <a:rPr lang="en-US" dirty="0"/>
              <a:t>Decay in Field-cut PPT Wood</a:t>
            </a:r>
          </a:p>
          <a:p>
            <a:pPr marL="171450" indent="-171450" defTabSz="929579">
              <a:buFont typeface="Arial" panose="020B0604020202020204" pitchFamily="34" charset="0"/>
              <a:buChar char="•"/>
              <a:defRPr/>
            </a:pPr>
            <a:r>
              <a:rPr lang="en-US" dirty="0"/>
              <a:t>Strength Loss as Wood Decays</a:t>
            </a:r>
          </a:p>
        </p:txBody>
      </p:sp>
      <p:sp>
        <p:nvSpPr>
          <p:cNvPr id="4" name="Slide Number Placeholder 3"/>
          <p:cNvSpPr>
            <a:spLocks noGrp="1"/>
          </p:cNvSpPr>
          <p:nvPr>
            <p:ph type="sldNum" sz="quarter" idx="10"/>
          </p:nvPr>
        </p:nvSpPr>
        <p:spPr/>
        <p:txBody>
          <a:bodyPr/>
          <a:lstStyle/>
          <a:p>
            <a:fld id="{41BDAC27-EA65-4CFE-B3FB-06977A465F32}" type="slidenum">
              <a:rPr lang="en-US" smtClean="0"/>
              <a:t>66</a:t>
            </a:fld>
            <a:endParaRPr lang="en-US"/>
          </a:p>
        </p:txBody>
      </p:sp>
    </p:spTree>
    <p:extLst>
      <p:ext uri="{BB962C8B-B14F-4D97-AF65-F5344CB8AC3E}">
        <p14:creationId xmlns:p14="http://schemas.microsoft.com/office/powerpoint/2010/main" val="28726541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Wood can rot and degrade over time with exposure to the elements. Deck framing members that have rotted may no longer be able to perform the function for which they were installed.</a:t>
            </a:r>
          </a:p>
        </p:txBody>
      </p:sp>
      <p:sp>
        <p:nvSpPr>
          <p:cNvPr id="4" name="Slide Number Placeholder 3"/>
          <p:cNvSpPr>
            <a:spLocks noGrp="1"/>
          </p:cNvSpPr>
          <p:nvPr>
            <p:ph type="sldNum" sz="quarter" idx="10"/>
          </p:nvPr>
        </p:nvSpPr>
        <p:spPr/>
        <p:txBody>
          <a:bodyPr/>
          <a:lstStyle/>
          <a:p>
            <a:fld id="{41BDAC27-EA65-4CFE-B3FB-06977A465F32}" type="slidenum">
              <a:rPr lang="en-US" smtClean="0"/>
              <a:t>67</a:t>
            </a:fld>
            <a:endParaRPr lang="en-US"/>
          </a:p>
        </p:txBody>
      </p:sp>
    </p:spTree>
    <p:extLst>
      <p:ext uri="{BB962C8B-B14F-4D97-AF65-F5344CB8AC3E}">
        <p14:creationId xmlns:p14="http://schemas.microsoft.com/office/powerpoint/2010/main" val="11135795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pPr defTabSz="929579">
              <a:defRPr/>
            </a:pPr>
            <a:r>
              <a:rPr lang="en-US" dirty="0"/>
              <a:t>Review photos.</a:t>
            </a:r>
          </a:p>
          <a:p>
            <a:pPr defTabSz="929579">
              <a:defRPr/>
            </a:pPr>
            <a:endParaRPr lang="en-US" dirty="0"/>
          </a:p>
          <a:p>
            <a:pPr defTabSz="929579">
              <a:defRPr/>
            </a:pPr>
            <a:r>
              <a:rPr lang="en-US" dirty="0"/>
              <a:t>---</a:t>
            </a:r>
          </a:p>
          <a:p>
            <a:pPr defTabSz="929579">
              <a:defRPr/>
            </a:pPr>
            <a:endParaRPr lang="en-US" dirty="0"/>
          </a:p>
          <a:p>
            <a:pPr defTabSz="929579">
              <a:defRPr/>
            </a:pPr>
            <a:r>
              <a:rPr lang="en-US" dirty="0"/>
              <a:t>Left</a:t>
            </a:r>
            <a:r>
              <a:rPr lang="en-US" baseline="0" dirty="0"/>
              <a:t> image: Here is a deck footing with embedded post in concrete. When the wood dries out, it shrinks and water (rain) gets into the opening causing the post to rot.</a:t>
            </a:r>
          </a:p>
          <a:p>
            <a:pPr defTabSz="929579">
              <a:defRPr/>
            </a:pPr>
            <a:endParaRPr lang="en-US" baseline="0" dirty="0"/>
          </a:p>
          <a:p>
            <a:pPr defTabSz="929579">
              <a:defRPr/>
            </a:pPr>
            <a:r>
              <a:rPr lang="en-US" baseline="0" dirty="0"/>
              <a:t>Right image: Here is a deck footing with embedded post in the ground. Posts in the ground may rot at the surface-to-ground interface, just below the surface.</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68</a:t>
            </a:fld>
            <a:endParaRPr lang="en-US"/>
          </a:p>
        </p:txBody>
      </p:sp>
    </p:spTree>
    <p:extLst>
      <p:ext uri="{BB962C8B-B14F-4D97-AF65-F5344CB8AC3E}">
        <p14:creationId xmlns:p14="http://schemas.microsoft.com/office/powerpoint/2010/main" val="237599082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Wood can rot and degrade over time with exposure to the elements. Deck framing members that have rotted may no longer be able to perform the function for which they were installed.</a:t>
            </a:r>
          </a:p>
        </p:txBody>
      </p:sp>
      <p:sp>
        <p:nvSpPr>
          <p:cNvPr id="4" name="Slide Number Placeholder 3"/>
          <p:cNvSpPr>
            <a:spLocks noGrp="1"/>
          </p:cNvSpPr>
          <p:nvPr>
            <p:ph type="sldNum" sz="quarter" idx="10"/>
          </p:nvPr>
        </p:nvSpPr>
        <p:spPr/>
        <p:txBody>
          <a:bodyPr/>
          <a:lstStyle/>
          <a:p>
            <a:fld id="{41BDAC27-EA65-4CFE-B3FB-06977A465F32}" type="slidenum">
              <a:rPr lang="en-US" smtClean="0"/>
              <a:t>69</a:t>
            </a:fld>
            <a:endParaRPr lang="en-US"/>
          </a:p>
        </p:txBody>
      </p:sp>
    </p:spTree>
    <p:extLst>
      <p:ext uri="{BB962C8B-B14F-4D97-AF65-F5344CB8AC3E}">
        <p14:creationId xmlns:p14="http://schemas.microsoft.com/office/powerpoint/2010/main" val="5893954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In an AWC webinar, Dr. Al </a:t>
            </a:r>
            <a:r>
              <a:rPr lang="en-US" dirty="0" err="1"/>
              <a:t>DeBonis</a:t>
            </a:r>
            <a:r>
              <a:rPr lang="en-US" dirty="0"/>
              <a:t> discussed the impact of early decay. He stated that decay is visible to the eye starting at approximately 10%. However, a mere 5% weight loss—which is only detectable by a microscope—produces a 47% loss of bending strength.</a:t>
            </a:r>
          </a:p>
          <a:p>
            <a:pPr defTabSz="929579">
              <a:defRPr/>
            </a:pPr>
            <a:endParaRPr lang="en-US" dirty="0"/>
          </a:p>
          <a:p>
            <a:pPr defTabSz="929579">
              <a:defRPr/>
            </a:pPr>
            <a:r>
              <a:rPr lang="en-US" dirty="0"/>
              <a:t>To illustrate this concept, let’s say we have a wood guard post that has the capacity to resist 200 pounds. If 5% of the wood has decayed, the guard would only have the capacity to resist 106 pounds.</a:t>
            </a:r>
          </a:p>
          <a:p>
            <a:pPr defTabSz="929579">
              <a:defRPr/>
            </a:pPr>
            <a:endParaRPr lang="en-US" dirty="0"/>
          </a:p>
          <a:p>
            <a:pPr defTabSz="929579">
              <a:defRPr/>
            </a:pPr>
            <a:r>
              <a:rPr lang="en-US" dirty="0"/>
              <a:t>Note: Instructions for how to do a pick test to detect decay can be found in “Manual for the Inspection of Residential Wood Decks and Balconies” by Cheryl Anderson, Dr. Frank </a:t>
            </a:r>
            <a:r>
              <a:rPr lang="en-US" dirty="0" err="1"/>
              <a:t>Woeste</a:t>
            </a:r>
            <a:r>
              <a:rPr lang="en-US" dirty="0"/>
              <a:t>, P.E., and Dr. Joseph </a:t>
            </a:r>
            <a:r>
              <a:rPr lang="en-US" dirty="0" err="1"/>
              <a:t>Loferski</a:t>
            </a:r>
            <a:r>
              <a:rPr lang="en-US" dirty="0"/>
              <a:t> (Forest Products Society,</a:t>
            </a:r>
            <a:r>
              <a:rPr lang="en-US" baseline="0" dirty="0"/>
              <a:t> 2003).</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70</a:t>
            </a:fld>
            <a:endParaRPr lang="en-US"/>
          </a:p>
        </p:txBody>
      </p:sp>
    </p:spTree>
    <p:extLst>
      <p:ext uri="{BB962C8B-B14F-4D97-AF65-F5344CB8AC3E}">
        <p14:creationId xmlns:p14="http://schemas.microsoft.com/office/powerpoint/2010/main" val="2075868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course description and course contents.</a:t>
            </a:r>
          </a:p>
          <a:p>
            <a:endParaRPr lang="en-US" dirty="0"/>
          </a:p>
          <a:p>
            <a:r>
              <a:rPr lang="en-US" b="1" dirty="0"/>
              <a:t>Say</a:t>
            </a:r>
          </a:p>
          <a:p>
            <a:r>
              <a:rPr lang="en-US" dirty="0"/>
              <a:t>This course provides a detailed overview of the AWC DCA 6, International Residential Code and International Building Code requirements for the construction of decks to ensure they are safe, strong and code-compliant. This material is primarily intended for home inspectors, building inspectors and building officials; however, anyone involved in deck design and construction can also benefit from familiarity with these requirements.</a:t>
            </a:r>
          </a:p>
          <a:p>
            <a:endParaRPr lang="en-US" dirty="0"/>
          </a:p>
          <a:p>
            <a:r>
              <a:rPr lang="en-US" dirty="0"/>
              <a:t>If differences occur between this program and the interpretation of the Authority Having Jurisdiction, then the interpretation of the Authority Having Jurisdiction will determine the requirement.</a:t>
            </a:r>
          </a:p>
        </p:txBody>
      </p:sp>
      <p:sp>
        <p:nvSpPr>
          <p:cNvPr id="4" name="Slide Number Placeholder 3"/>
          <p:cNvSpPr>
            <a:spLocks noGrp="1"/>
          </p:cNvSpPr>
          <p:nvPr>
            <p:ph type="sldNum" sz="quarter" idx="10"/>
          </p:nvPr>
        </p:nvSpPr>
        <p:spPr/>
        <p:txBody>
          <a:bodyPr/>
          <a:lstStyle/>
          <a:p>
            <a:fld id="{41BDAC27-EA65-4CFE-B3FB-06977A465F32}" type="slidenum">
              <a:rPr lang="en-US" smtClean="0"/>
              <a:t>8</a:t>
            </a:fld>
            <a:endParaRPr lang="en-US"/>
          </a:p>
        </p:txBody>
      </p:sp>
    </p:spTree>
    <p:extLst>
      <p:ext uri="{BB962C8B-B14F-4D97-AF65-F5344CB8AC3E}">
        <p14:creationId xmlns:p14="http://schemas.microsoft.com/office/powerpoint/2010/main" val="398878466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579">
              <a:defRPr/>
            </a:pPr>
            <a:r>
              <a:rPr lang="en-US" dirty="0"/>
              <a:t>Part 5: Splitting.</a:t>
            </a:r>
          </a:p>
          <a:p>
            <a:pPr defTabSz="929579">
              <a:defRPr/>
            </a:pPr>
            <a:endParaRPr lang="en-US" dirty="0"/>
          </a:p>
          <a:p>
            <a:pPr defTabSz="929579">
              <a:defRPr/>
            </a:pPr>
            <a:r>
              <a:rPr lang="en-US" dirty="0"/>
              <a:t>We’ll review the following topics:</a:t>
            </a:r>
          </a:p>
          <a:p>
            <a:pPr marL="171450" indent="-171450" defTabSz="929579">
              <a:buFont typeface="Arial" panose="020B0604020202020204" pitchFamily="34" charset="0"/>
              <a:buChar char="•"/>
              <a:defRPr/>
            </a:pPr>
            <a:r>
              <a:rPr lang="en-US" dirty="0"/>
              <a:t>What is Splitting?</a:t>
            </a:r>
          </a:p>
          <a:p>
            <a:pPr marL="171450" indent="-171450" defTabSz="929579">
              <a:buFont typeface="Arial" panose="020B0604020202020204" pitchFamily="34" charset="0"/>
              <a:buChar char="•"/>
              <a:defRPr/>
            </a:pPr>
            <a:r>
              <a:rPr lang="en-US" dirty="0"/>
              <a:t>Why Not Notch?</a:t>
            </a:r>
          </a:p>
        </p:txBody>
      </p:sp>
      <p:sp>
        <p:nvSpPr>
          <p:cNvPr id="4" name="Slide Number Placeholder 3"/>
          <p:cNvSpPr>
            <a:spLocks noGrp="1"/>
          </p:cNvSpPr>
          <p:nvPr>
            <p:ph type="sldNum" sz="quarter" idx="10"/>
          </p:nvPr>
        </p:nvSpPr>
        <p:spPr/>
        <p:txBody>
          <a:bodyPr/>
          <a:lstStyle/>
          <a:p>
            <a:fld id="{41BDAC27-EA65-4CFE-B3FB-06977A465F32}" type="slidenum">
              <a:rPr lang="en-US" smtClean="0"/>
              <a:t>71</a:t>
            </a:fld>
            <a:endParaRPr lang="en-US"/>
          </a:p>
        </p:txBody>
      </p:sp>
    </p:spTree>
    <p:extLst>
      <p:ext uri="{BB962C8B-B14F-4D97-AF65-F5344CB8AC3E}">
        <p14:creationId xmlns:p14="http://schemas.microsoft.com/office/powerpoint/2010/main" val="21916986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As wood ages, it is common for splitting to develop. Large cracks or excessive splitting can weaken deck framing members.</a:t>
            </a:r>
          </a:p>
        </p:txBody>
      </p:sp>
      <p:sp>
        <p:nvSpPr>
          <p:cNvPr id="4" name="Slide Number Placeholder 3"/>
          <p:cNvSpPr>
            <a:spLocks noGrp="1"/>
          </p:cNvSpPr>
          <p:nvPr>
            <p:ph type="sldNum" sz="quarter" idx="10"/>
          </p:nvPr>
        </p:nvSpPr>
        <p:spPr/>
        <p:txBody>
          <a:bodyPr/>
          <a:lstStyle/>
          <a:p>
            <a:fld id="{41BDAC27-EA65-4CFE-B3FB-06977A465F32}" type="slidenum">
              <a:rPr lang="en-US" smtClean="0"/>
              <a:t>72</a:t>
            </a:fld>
            <a:endParaRPr lang="en-US"/>
          </a:p>
        </p:txBody>
      </p:sp>
    </p:spTree>
    <p:extLst>
      <p:ext uri="{BB962C8B-B14F-4D97-AF65-F5344CB8AC3E}">
        <p14:creationId xmlns:p14="http://schemas.microsoft.com/office/powerpoint/2010/main" val="31277306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Dr. Frank </a:t>
            </a:r>
            <a:r>
              <a:rPr lang="en-US" dirty="0" err="1"/>
              <a:t>Woeste</a:t>
            </a:r>
            <a:r>
              <a:rPr lang="en-US" dirty="0"/>
              <a:t> has this to say about notching: Many years of observation have proved that moisture cycles (freezing &amp; thawing, drying &amp; wetting) will typically cause cracks to develop and propagate, parallel to the grain, from the corner of the notch.  As a crack develops a steep “slope of grain” can critically reduce the section. This split or crack will continue to develop as the post is laterally loaded in service, which can lead to a failure.</a:t>
            </a:r>
          </a:p>
        </p:txBody>
      </p:sp>
      <p:sp>
        <p:nvSpPr>
          <p:cNvPr id="4" name="Slide Number Placeholder 3"/>
          <p:cNvSpPr>
            <a:spLocks noGrp="1"/>
          </p:cNvSpPr>
          <p:nvPr>
            <p:ph type="sldNum" sz="quarter" idx="10"/>
          </p:nvPr>
        </p:nvSpPr>
        <p:spPr/>
        <p:txBody>
          <a:bodyPr/>
          <a:lstStyle/>
          <a:p>
            <a:fld id="{41BDAC27-EA65-4CFE-B3FB-06977A465F32}" type="slidenum">
              <a:rPr lang="en-US" smtClean="0"/>
              <a:t>73</a:t>
            </a:fld>
            <a:endParaRPr lang="en-US"/>
          </a:p>
        </p:txBody>
      </p:sp>
    </p:spTree>
    <p:extLst>
      <p:ext uri="{BB962C8B-B14F-4D97-AF65-F5344CB8AC3E}">
        <p14:creationId xmlns:p14="http://schemas.microsoft.com/office/powerpoint/2010/main" val="5086642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lesson objective summary.</a:t>
            </a:r>
          </a:p>
        </p:txBody>
      </p:sp>
      <p:sp>
        <p:nvSpPr>
          <p:cNvPr id="4" name="Slide Number Placeholder 3"/>
          <p:cNvSpPr>
            <a:spLocks noGrp="1"/>
          </p:cNvSpPr>
          <p:nvPr>
            <p:ph type="sldNum" sz="quarter" idx="10"/>
          </p:nvPr>
        </p:nvSpPr>
        <p:spPr/>
        <p:txBody>
          <a:bodyPr/>
          <a:lstStyle/>
          <a:p>
            <a:fld id="{41BDAC27-EA65-4CFE-B3FB-06977A465F32}" type="slidenum">
              <a:rPr lang="en-US" smtClean="0"/>
              <a:t>74</a:t>
            </a:fld>
            <a:endParaRPr lang="en-US"/>
          </a:p>
        </p:txBody>
      </p:sp>
    </p:spTree>
    <p:extLst>
      <p:ext uri="{BB962C8B-B14F-4D97-AF65-F5344CB8AC3E}">
        <p14:creationId xmlns:p14="http://schemas.microsoft.com/office/powerpoint/2010/main" val="398278304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defTabSz="929579">
              <a:defRPr/>
            </a:pPr>
            <a:r>
              <a:rPr lang="en-US" dirty="0"/>
              <a:t>NADRA has produced a valuable resource to assist with the inspection of a new or existing deck. The checklist has been designed to be used as a streamlined, walk-up evaluation tool to check and note the various structural and safety components.</a:t>
            </a:r>
          </a:p>
          <a:p>
            <a:pPr defTabSz="929579">
              <a:defRPr/>
            </a:pPr>
            <a:endParaRPr lang="en-US" dirty="0"/>
          </a:p>
          <a:p>
            <a:pPr defTabSz="929579">
              <a:defRPr/>
            </a:pPr>
            <a:r>
              <a:rPr lang="en-US" dirty="0"/>
              <a:t>The walk-up evaluation process is as follows:</a:t>
            </a:r>
          </a:p>
          <a:p>
            <a:pPr marL="228600" indent="-228600" defTabSz="929579">
              <a:buFont typeface="+mj-lt"/>
              <a:buAutoNum type="arabicPeriod"/>
              <a:defRPr/>
            </a:pPr>
            <a:r>
              <a:rPr lang="en-US" dirty="0"/>
              <a:t>Stairs</a:t>
            </a:r>
          </a:p>
          <a:p>
            <a:pPr marL="228600" indent="-228600" defTabSz="929579">
              <a:buFont typeface="+mj-lt"/>
              <a:buAutoNum type="arabicPeriod"/>
              <a:defRPr/>
            </a:pPr>
            <a:r>
              <a:rPr lang="en-US" dirty="0"/>
              <a:t>Footings/Deck Support and Posts/Columns</a:t>
            </a:r>
          </a:p>
          <a:p>
            <a:pPr marL="228600" indent="-228600" defTabSz="929579">
              <a:buFont typeface="+mj-lt"/>
              <a:buAutoNum type="arabicPeriod"/>
              <a:defRPr/>
            </a:pPr>
            <a:r>
              <a:rPr lang="en-US" dirty="0"/>
              <a:t>Beams and Joists</a:t>
            </a:r>
          </a:p>
          <a:p>
            <a:pPr marL="228600" indent="-228600" defTabSz="929579">
              <a:buFont typeface="+mj-lt"/>
              <a:buAutoNum type="arabicPeriod"/>
              <a:defRPr/>
            </a:pPr>
            <a:r>
              <a:rPr lang="en-US" dirty="0"/>
              <a:t>Ledger</a:t>
            </a:r>
          </a:p>
          <a:p>
            <a:pPr marL="228600" indent="-228600" defTabSz="929579">
              <a:buFont typeface="+mj-lt"/>
              <a:buAutoNum type="arabicPeriod"/>
              <a:defRPr/>
            </a:pPr>
            <a:r>
              <a:rPr lang="en-US" dirty="0"/>
              <a:t>Deck Boards/Deck Surface</a:t>
            </a:r>
          </a:p>
          <a:p>
            <a:pPr marL="228600" indent="-228600" defTabSz="929579">
              <a:buFont typeface="+mj-lt"/>
              <a:buAutoNum type="arabicPeriod"/>
              <a:defRPr/>
            </a:pPr>
            <a:r>
              <a:rPr lang="en-US" dirty="0"/>
              <a:t>Handrail Assemblies and Guards</a:t>
            </a:r>
          </a:p>
          <a:p>
            <a:pPr marL="228600" indent="-228600" defTabSz="929579">
              <a:buFont typeface="+mj-lt"/>
              <a:buAutoNum type="arabicPeriod"/>
              <a:defRPr/>
            </a:pPr>
            <a:r>
              <a:rPr lang="en-US" dirty="0"/>
              <a:t>Miscellaneous items such as hot tubs, grills, and lighting</a:t>
            </a:r>
          </a:p>
          <a:p>
            <a:pPr defTabSz="929579">
              <a:defRPr/>
            </a:pPr>
            <a:endParaRPr lang="en-US" dirty="0"/>
          </a:p>
          <a:p>
            <a:pPr defTabSz="929579">
              <a:defRPr/>
            </a:pPr>
            <a:r>
              <a:rPr lang="en-US" b="1" dirty="0"/>
              <a:t>Do</a:t>
            </a:r>
          </a:p>
          <a:p>
            <a:pPr defTabSz="929579">
              <a:defRPr/>
            </a:pPr>
            <a:r>
              <a:rPr lang="en-US" dirty="0"/>
              <a:t>Pass out the Deck Evaluation Checklist and accompanying Code References handout to the class.</a:t>
            </a:r>
          </a:p>
        </p:txBody>
      </p:sp>
      <p:sp>
        <p:nvSpPr>
          <p:cNvPr id="4" name="Slide Number Placeholder 3"/>
          <p:cNvSpPr>
            <a:spLocks noGrp="1"/>
          </p:cNvSpPr>
          <p:nvPr>
            <p:ph type="sldNum" sz="quarter" idx="10"/>
          </p:nvPr>
        </p:nvSpPr>
        <p:spPr/>
        <p:txBody>
          <a:bodyPr/>
          <a:lstStyle/>
          <a:p>
            <a:fld id="{41BDAC27-EA65-4CFE-B3FB-06977A465F32}" type="slidenum">
              <a:rPr lang="en-US" smtClean="0"/>
              <a:t>75</a:t>
            </a:fld>
            <a:endParaRPr lang="en-US"/>
          </a:p>
        </p:txBody>
      </p:sp>
    </p:spTree>
    <p:extLst>
      <p:ext uri="{BB962C8B-B14F-4D97-AF65-F5344CB8AC3E}">
        <p14:creationId xmlns:p14="http://schemas.microsoft.com/office/powerpoint/2010/main" val="421799311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b="0" dirty="0"/>
              <a:t>Ask students if they have any questions regarding deck</a:t>
            </a:r>
            <a:r>
              <a:rPr lang="en-US" b="0" baseline="0" dirty="0"/>
              <a:t> inspections or information presented in this course.</a:t>
            </a:r>
          </a:p>
          <a:p>
            <a:endParaRPr lang="en-US" b="0" baseline="0" dirty="0"/>
          </a:p>
          <a:p>
            <a:r>
              <a:rPr lang="en-US" b="0" baseline="0" dirty="0"/>
              <a:t>Let them know that the NADRA Deck Evaluation Checklist, accompanying code references, and course resources can be downloaded </a:t>
            </a:r>
            <a:r>
              <a:rPr lang="en-US" b="0" baseline="0"/>
              <a:t>at training.strongtie.com/deck.</a:t>
            </a:r>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76</a:t>
            </a:fld>
            <a:endParaRPr lang="en-US"/>
          </a:p>
        </p:txBody>
      </p:sp>
    </p:spTree>
    <p:extLst>
      <p:ext uri="{BB962C8B-B14F-4D97-AF65-F5344CB8AC3E}">
        <p14:creationId xmlns:p14="http://schemas.microsoft.com/office/powerpoint/2010/main" val="185216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Do</a:t>
            </a:r>
          </a:p>
          <a:p>
            <a:r>
              <a:rPr lang="en-US" b="0" i="0" dirty="0"/>
              <a:t>Draw the meeting to a close.</a:t>
            </a:r>
            <a:r>
              <a:rPr lang="en-US" b="0" i="0" baseline="0" dirty="0"/>
              <a:t> </a:t>
            </a:r>
            <a:r>
              <a:rPr lang="en-US" b="0" i="0" dirty="0"/>
              <a:t>Hand out literature and business cards.</a:t>
            </a:r>
            <a:endParaRPr lang="en-US" b="0" i="0" baseline="0" dirty="0"/>
          </a:p>
          <a:p>
            <a:endParaRPr lang="en-US" b="0" i="1" dirty="0"/>
          </a:p>
          <a:p>
            <a:r>
              <a:rPr lang="en-US" b="1" dirty="0"/>
              <a:t>Say</a:t>
            </a:r>
          </a:p>
          <a:p>
            <a:r>
              <a:rPr lang="en-US" dirty="0"/>
              <a:t>If you have ongoing projects that you would be interested in reviewing together, please let me know.</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77</a:t>
            </a:fld>
            <a:endParaRPr lang="en-US"/>
          </a:p>
        </p:txBody>
      </p:sp>
    </p:spTree>
    <p:extLst>
      <p:ext uri="{BB962C8B-B14F-4D97-AF65-F5344CB8AC3E}">
        <p14:creationId xmlns:p14="http://schemas.microsoft.com/office/powerpoint/2010/main" val="41574664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a:t>Presenter Notes:</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Review the email and notification process as outlined in this slide.</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AIA LUs:</a:t>
            </a:r>
          </a:p>
          <a:p>
            <a:pPr marL="171450" indent="-171450" defTabSz="961062" eaLnBrk="1" fontAlgn="auto" hangingPunct="1">
              <a:spcBef>
                <a:spcPts val="0"/>
              </a:spcBef>
              <a:spcAft>
                <a:spcPts val="0"/>
              </a:spcAft>
              <a:buFont typeface="Arial" panose="020B0604020202020204" pitchFamily="34" charset="0"/>
              <a:buChar char="•"/>
              <a:defRPr/>
            </a:pPr>
            <a:r>
              <a:rPr lang="en-US" b="0" dirty="0"/>
              <a:t>For those that want AIA HSW credit, be sure to provide your AIA number on the sign-in sheet and Simpson will report your credits to the AIA on your behalf.</a:t>
            </a:r>
          </a:p>
          <a:p>
            <a:pPr marL="171450" indent="-171450" defTabSz="961062" eaLnBrk="1" fontAlgn="auto" hangingPunct="1">
              <a:spcBef>
                <a:spcPts val="0"/>
              </a:spcBef>
              <a:spcAft>
                <a:spcPts val="0"/>
              </a:spcAft>
              <a:buFont typeface="Arial" panose="020B0604020202020204" pitchFamily="34" charset="0"/>
              <a:buChar char="•"/>
              <a:defRPr/>
            </a:pPr>
            <a:r>
              <a:rPr lang="en-US" b="0" dirty="0"/>
              <a:t>No test is required for AIA credit.</a:t>
            </a:r>
          </a:p>
          <a:p>
            <a:pPr marL="171450" indent="-171450" defTabSz="961062" eaLnBrk="1" fontAlgn="auto" hangingPunct="1">
              <a:spcBef>
                <a:spcPts val="0"/>
              </a:spcBef>
              <a:spcAft>
                <a:spcPts val="0"/>
              </a:spcAft>
              <a:buFont typeface="Arial" panose="020B0604020202020204" pitchFamily="34" charset="0"/>
              <a:buChar char="•"/>
              <a:defRPr/>
            </a:pPr>
            <a:endParaRPr lang="en-US" b="0" dirty="0"/>
          </a:p>
          <a:p>
            <a:pPr defTabSz="961062" eaLnBrk="1" fontAlgn="auto" hangingPunct="1">
              <a:spcBef>
                <a:spcPts val="0"/>
              </a:spcBef>
              <a:spcAft>
                <a:spcPts val="0"/>
              </a:spcAft>
              <a:defRPr/>
            </a:pPr>
            <a:r>
              <a:rPr lang="en-US" b="0" dirty="0"/>
              <a:t>CEUs:</a:t>
            </a:r>
          </a:p>
          <a:p>
            <a:pPr marL="171450" indent="-171450" defTabSz="961062" eaLnBrk="1" fontAlgn="auto" hangingPunct="1">
              <a:spcBef>
                <a:spcPts val="0"/>
              </a:spcBef>
              <a:spcAft>
                <a:spcPts val="0"/>
              </a:spcAft>
              <a:buFont typeface="Arial" panose="020B0604020202020204" pitchFamily="34" charset="0"/>
              <a:buChar char="•"/>
              <a:defRPr/>
            </a:pPr>
            <a:r>
              <a:rPr lang="en-US" b="0" dirty="0"/>
              <a:t>For those seeking CEUs, watch for an email with instructions to access the online test. After you have passed the test, you may access your Certification of Completion from the course content tab.</a:t>
            </a:r>
          </a:p>
          <a:p>
            <a:pPr marL="171450" indent="-171450" defTabSz="961062" eaLnBrk="1" fontAlgn="auto" hangingPunct="1">
              <a:spcBef>
                <a:spcPts val="0"/>
              </a:spcBef>
              <a:spcAft>
                <a:spcPts val="0"/>
              </a:spcAft>
              <a:buFont typeface="Arial" panose="020B0604020202020204" pitchFamily="34" charset="0"/>
              <a:buChar char="•"/>
              <a:defRPr/>
            </a:pPr>
            <a:r>
              <a:rPr lang="en-US" b="0" dirty="0"/>
              <a:t>You must self-report your credits to your certifying organization or agency.</a:t>
            </a:r>
            <a:endParaRPr lang="en-US" b="0" baseline="0" dirty="0"/>
          </a:p>
        </p:txBody>
      </p:sp>
      <p:sp>
        <p:nvSpPr>
          <p:cNvPr id="4" name="Slide Number Placeholder 3"/>
          <p:cNvSpPr>
            <a:spLocks noGrp="1"/>
          </p:cNvSpPr>
          <p:nvPr>
            <p:ph type="sldNum" sz="quarter" idx="10"/>
          </p:nvPr>
        </p:nvSpPr>
        <p:spPr/>
        <p:txBody>
          <a:bodyPr/>
          <a:lstStyle/>
          <a:p>
            <a:fld id="{41BDAC27-EA65-4CFE-B3FB-06977A465F32}" type="slidenum">
              <a:rPr lang="en-US" smtClean="0"/>
              <a:t>78</a:t>
            </a:fld>
            <a:endParaRPr lang="en-US"/>
          </a:p>
        </p:txBody>
      </p:sp>
    </p:spTree>
    <p:extLst>
      <p:ext uri="{BB962C8B-B14F-4D97-AF65-F5344CB8AC3E}">
        <p14:creationId xmlns:p14="http://schemas.microsoft.com/office/powerpoint/2010/main" val="304098986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a:t>Presenter Notes:</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Review the email and notification process as outlined in this slide.</a:t>
            </a:r>
          </a:p>
          <a:p>
            <a:pPr defTabSz="961062" eaLnBrk="1" fontAlgn="auto" hangingPunct="1">
              <a:spcBef>
                <a:spcPts val="0"/>
              </a:spcBef>
              <a:spcAft>
                <a:spcPts val="0"/>
              </a:spcAft>
              <a:defRPr/>
            </a:pPr>
            <a:endParaRPr lang="en-US" b="0" dirty="0"/>
          </a:p>
          <a:p>
            <a:pPr marL="171450" indent="-171450" defTabSz="961062" eaLnBrk="1" fontAlgn="auto" hangingPunct="1">
              <a:spcBef>
                <a:spcPts val="0"/>
              </a:spcBef>
              <a:spcAft>
                <a:spcPts val="0"/>
              </a:spcAft>
              <a:buFont typeface="Arial" panose="020B0604020202020204" pitchFamily="34" charset="0"/>
              <a:buChar char="•"/>
              <a:defRPr/>
            </a:pPr>
            <a:r>
              <a:rPr lang="en-US" b="0" dirty="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79</a:t>
            </a:fld>
            <a:endParaRPr lang="en-US"/>
          </a:p>
        </p:txBody>
      </p:sp>
    </p:spTree>
    <p:extLst>
      <p:ext uri="{BB962C8B-B14F-4D97-AF65-F5344CB8AC3E}">
        <p14:creationId xmlns:p14="http://schemas.microsoft.com/office/powerpoint/2010/main" val="600718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learning objectives for the course.</a:t>
            </a:r>
          </a:p>
          <a:p>
            <a:endParaRPr lang="en-US" dirty="0"/>
          </a:p>
          <a:p>
            <a:r>
              <a:rPr lang="en-US" dirty="0"/>
              <a:t>Inform students that the assessment questions will be based</a:t>
            </a:r>
            <a:r>
              <a:rPr lang="en-US" baseline="0" dirty="0"/>
              <a:t> on these learning objectives. Slides that may contain information relevant to the test have an </a:t>
            </a:r>
            <a:r>
              <a:rPr lang="en-US" i="1" baseline="0" dirty="0"/>
              <a:t>orange graduation cap </a:t>
            </a:r>
            <a:r>
              <a:rPr lang="en-US" baseline="0" dirty="0"/>
              <a:t>located in the bottom-left corner.</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9</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r>
              <a:rPr lang="en-US" dirty="0"/>
              <a:t>The International Residential Code and International Building Code feature regulations on the connections and materials used to construct or retrofit a deck.</a:t>
            </a:r>
          </a:p>
          <a:p>
            <a:endParaRPr lang="en-US" dirty="0"/>
          </a:p>
          <a:p>
            <a:r>
              <a:rPr lang="en-US" dirty="0"/>
              <a:t>The information contained here is a summary of the requirements of these codes as they pertain to the common concerns found in a typical home inspection. The building codes contain other requirements regarding aspects of deck construction that are not addressed here; check the codes for details. Check with your local building department to verify what building codes have been adopted in your area.</a:t>
            </a:r>
          </a:p>
          <a:p>
            <a:endParaRPr lang="en-US" dirty="0"/>
          </a:p>
          <a:p>
            <a:r>
              <a:rPr lang="en-US" dirty="0"/>
              <a:t>Any selection of products for a specific application should be made by a qualified professional. Simpson Strong-Tie recommends that deck designs be approved by the local building department before construction begins.</a:t>
            </a:r>
          </a:p>
          <a:p>
            <a:endParaRPr lang="en-US" dirty="0"/>
          </a:p>
          <a:p>
            <a:r>
              <a:rPr lang="en-US" dirty="0"/>
              <a:t>The information in this course contains code references from the 2012, 2015 and 2018 editions of the International Residential Code (IRC) and International Building Code (IBC).</a:t>
            </a:r>
          </a:p>
        </p:txBody>
      </p:sp>
      <p:sp>
        <p:nvSpPr>
          <p:cNvPr id="4" name="Slide Number Placeholder 3"/>
          <p:cNvSpPr>
            <a:spLocks noGrp="1"/>
          </p:cNvSpPr>
          <p:nvPr>
            <p:ph type="sldNum" sz="quarter" idx="10"/>
          </p:nvPr>
        </p:nvSpPr>
        <p:spPr/>
        <p:txBody>
          <a:bodyPr/>
          <a:lstStyle/>
          <a:p>
            <a:fld id="{41BDAC27-EA65-4CFE-B3FB-06977A465F32}" type="slidenum">
              <a:rPr lang="en-US" smtClean="0"/>
              <a:t>10</a:t>
            </a:fld>
            <a:endParaRPr lang="en-US"/>
          </a:p>
        </p:txBody>
      </p:sp>
    </p:spTree>
    <p:extLst>
      <p:ext uri="{BB962C8B-B14F-4D97-AF65-F5344CB8AC3E}">
        <p14:creationId xmlns:p14="http://schemas.microsoft.com/office/powerpoint/2010/main" val="1484660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Master" Target="../slideMasters/slideMaster3.xml"/><Relationship Id="rId1" Type="http://schemas.openxmlformats.org/officeDocument/2006/relationships/tags" Target="../tags/tag15.xml"/><Relationship Id="rId4" Type="http://schemas.microsoft.com/office/2007/relationships/hdphoto" Target="../media/hdphoto3.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Master" Target="../slideMasters/slideMaster3.xml"/><Relationship Id="rId1" Type="http://schemas.openxmlformats.org/officeDocument/2006/relationships/tags" Target="../tags/tag16.xml"/><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7.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4.xml"/><Relationship Id="rId1" Type="http://schemas.openxmlformats.org/officeDocument/2006/relationships/tags" Target="../tags/tag19.xml"/><Relationship Id="rId4" Type="http://schemas.microsoft.com/office/2007/relationships/hdphoto" Target="../media/hdphoto4.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Master" Target="../slideMasters/slideMaster4.xml"/><Relationship Id="rId1" Type="http://schemas.openxmlformats.org/officeDocument/2006/relationships/tags" Target="../tags/tag20.xml"/><Relationship Id="rId4" Type="http://schemas.microsoft.com/office/2007/relationships/hdphoto" Target="../media/hdphoto5.wdp"/></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10.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11.xml"/><Relationship Id="rId4" Type="http://schemas.microsoft.com/office/2007/relationships/hdphoto" Target="../media/hdphoto2.wdp"/></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8971220"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104900"/>
            <a:ext cx="11506200" cy="51434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3438206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1 (with Subtitle)">
    <p:spTree>
      <p:nvGrpSpPr>
        <p:cNvPr id="1" name=""/>
        <p:cNvGrpSpPr/>
        <p:nvPr/>
      </p:nvGrpSpPr>
      <p:grpSpPr>
        <a:xfrm>
          <a:off x="0" y="0"/>
          <a:ext cx="0" cy="0"/>
          <a:chOff x="0" y="0"/>
          <a:chExt cx="0" cy="0"/>
        </a:xfrm>
      </p:grpSpPr>
      <p:sp>
        <p:nvSpPr>
          <p:cNvPr id="9" name="Rectangle 8"/>
          <p:cNvSpPr/>
          <p:nvPr userDrawn="1"/>
        </p:nvSpPr>
        <p:spPr>
          <a:xfrm>
            <a:off x="-1" y="1351191"/>
            <a:ext cx="12192001" cy="2088045"/>
          </a:xfrm>
          <a:prstGeom prst="rect">
            <a:avLst/>
          </a:prstGeom>
          <a:gradFill flip="none" rotWithShape="1">
            <a:gsLst>
              <a:gs pos="0">
                <a:srgbClr val="FFEFD1">
                  <a:alpha val="89804"/>
                </a:srgbClr>
              </a:gs>
              <a:gs pos="40000">
                <a:srgbClr val="F0EBD5">
                  <a:alpha val="89804"/>
                </a:srgbClr>
              </a:gs>
              <a:gs pos="67000">
                <a:srgbClr val="D1C39F">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0" y="3346039"/>
            <a:ext cx="12192001" cy="79549"/>
          </a:xfrm>
          <a:prstGeom prst="rect">
            <a:avLst/>
          </a:prstGeom>
          <a:gradFill flip="none" rotWithShape="1">
            <a:gsLst>
              <a:gs pos="0">
                <a:srgbClr val="FFEFD1"/>
              </a:gs>
              <a:gs pos="40000">
                <a:srgbClr val="F0EBD5"/>
              </a:gs>
              <a:gs pos="60000">
                <a:srgbClr val="D1C39F">
                  <a:alpha val="0"/>
                </a:srgbClr>
              </a:gs>
            </a:gsLst>
            <a:lin ang="0" scaled="1"/>
            <a:tileRect/>
          </a:gradFill>
          <a:ln>
            <a:noFill/>
          </a:ln>
          <a:effectLst>
            <a:outerShdw blurRad="63500" dist="508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ubtitle Placeholder"/>
          <p:cNvSpPr txBox="1">
            <a:spLocks/>
          </p:cNvSpPr>
          <p:nvPr userDrawn="1"/>
        </p:nvSpPr>
        <p:spPr>
          <a:xfrm>
            <a:off x="-1" y="1351190"/>
            <a:ext cx="12188952" cy="2088045"/>
          </a:xfrm>
          <a:prstGeom prst="rect">
            <a:avLst/>
          </a:prstGeom>
        </p:spPr>
        <p:txBody>
          <a:bodyPr lIns="731520" tIns="274320" rIns="731520" bIns="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strike="noStrike" kern="1200">
                <a:solidFill>
                  <a:schemeClr val="tx1">
                    <a:lumMod val="65000"/>
                    <a:lumOff val="35000"/>
                  </a:schemeClr>
                </a:solidFill>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2"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885836862"/>
      </p:ext>
    </p:extLst>
  </p:cSld>
  <p:clrMapOvr>
    <a:masterClrMapping/>
  </p:clrMapOvr>
  <p:extLst>
    <p:ext uri="{DCECCB84-F9BA-43D5-87BE-67443E8EF086}">
      <p15:sldGuideLst xmlns:p15="http://schemas.microsoft.com/office/powerpoint/2012/main">
        <p15:guide id="1" orient="horz" pos="168" userDrawn="1">
          <p15:clr>
            <a:srgbClr val="FBAE40"/>
          </p15:clr>
        </p15:guide>
        <p15:guide id="2" pos="288" userDrawn="1">
          <p15:clr>
            <a:srgbClr val="FBAE40"/>
          </p15:clr>
        </p15:guide>
        <p15:guide id="3" pos="456" userDrawn="1">
          <p15:clr>
            <a:srgbClr val="FBAE40"/>
          </p15:clr>
        </p15:guide>
        <p15:guide id="4" pos="7224" userDrawn="1">
          <p15:clr>
            <a:srgbClr val="FBAE40"/>
          </p15:clr>
        </p15:guide>
        <p15:guide id="5" pos="7392" userDrawn="1">
          <p15:clr>
            <a:srgbClr val="FBAE40"/>
          </p15:clr>
        </p15:guide>
        <p15:guide id="6" orient="horz" pos="3864" userDrawn="1">
          <p15:clr>
            <a:srgbClr val="FBAE40"/>
          </p15:clr>
        </p15:guide>
        <p15:guide id="7" orient="horz" pos="4008" userDrawn="1">
          <p15:clr>
            <a:srgbClr val="FBAE40"/>
          </p15:clr>
        </p15:guide>
        <p15:guide id="8" orient="horz" pos="4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1 (with Large Subtitle)">
    <p:spTree>
      <p:nvGrpSpPr>
        <p:cNvPr id="1" name=""/>
        <p:cNvGrpSpPr/>
        <p:nvPr/>
      </p:nvGrpSpPr>
      <p:grpSpPr>
        <a:xfrm>
          <a:off x="0" y="0"/>
          <a:ext cx="0" cy="0"/>
          <a:chOff x="0" y="0"/>
          <a:chExt cx="0" cy="0"/>
        </a:xfrm>
      </p:grpSpPr>
      <p:sp>
        <p:nvSpPr>
          <p:cNvPr id="12" name="Subtitle Placeholder"/>
          <p:cNvSpPr txBox="1">
            <a:spLocks/>
          </p:cNvSpPr>
          <p:nvPr userDrawn="1"/>
        </p:nvSpPr>
        <p:spPr>
          <a:xfrm>
            <a:off x="-1" y="1351190"/>
            <a:ext cx="12188952" cy="2088045"/>
          </a:xfrm>
          <a:prstGeom prst="rect">
            <a:avLst/>
          </a:prstGeom>
        </p:spPr>
        <p:txBody>
          <a:bodyPr lIns="731520" tIns="274320" rIns="731520" bIns="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strike="noStrike" kern="1200">
                <a:solidFill>
                  <a:schemeClr val="tx1">
                    <a:lumMod val="65000"/>
                    <a:lumOff val="35000"/>
                  </a:schemeClr>
                </a:solidFill>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3"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0" name="Background Pic Blur" hidden="1"/>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60967"/>
            <a:ext cx="12198096" cy="1807535"/>
          </a:xfrm>
          <a:prstGeom prst="rect">
            <a:avLst/>
          </a:prstGeom>
        </p:spPr>
      </p:pic>
      <p:sp>
        <p:nvSpPr>
          <p:cNvPr id="8" name="Transparent Black Rectangle"/>
          <p:cNvSpPr txBox="1">
            <a:spLocks/>
          </p:cNvSpPr>
          <p:nvPr userDrawn="1"/>
        </p:nvSpPr>
        <p:spPr>
          <a:xfrm>
            <a:off x="-5845" y="1335504"/>
            <a:ext cx="12189492" cy="2554107"/>
          </a:xfrm>
          <a:prstGeom prst="rect">
            <a:avLst/>
          </a:prstGeom>
          <a:gradFill>
            <a:gsLst>
              <a:gs pos="0">
                <a:schemeClr val="tx1">
                  <a:lumMod val="85000"/>
                  <a:lumOff val="15000"/>
                  <a:alpha val="90000"/>
                </a:schemeClr>
              </a:gs>
              <a:gs pos="50000">
                <a:schemeClr val="tx1">
                  <a:lumMod val="85000"/>
                  <a:lumOff val="15000"/>
                  <a:alpha val="75000"/>
                </a:schemeClr>
              </a:gs>
              <a:gs pos="100000">
                <a:schemeClr val="tx1">
                  <a:lumMod val="85000"/>
                  <a:lumOff val="15000"/>
                  <a:alpha val="55000"/>
                </a:schemeClr>
              </a:gs>
            </a:gsLst>
            <a:lin ang="5400000" scaled="0"/>
          </a:gradFill>
          <a:effectLst>
            <a:outerShdw blurRad="50800" dist="38100" dir="2700000" algn="tl" rotWithShape="0">
              <a:prstClr val="black">
                <a:alpha val="40000"/>
              </a:prstClr>
            </a:outerShdw>
          </a:effectLst>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 name="Subtitle Placeholder"/>
          <p:cNvSpPr>
            <a:spLocks noGrp="1"/>
          </p:cNvSpPr>
          <p:nvPr>
            <p:ph type="body" sz="quarter" idx="10" hasCustomPrompt="1"/>
          </p:nvPr>
        </p:nvSpPr>
        <p:spPr>
          <a:xfrm>
            <a:off x="-1" y="1351191"/>
            <a:ext cx="12188952" cy="253842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307211412"/>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Title 1 (with Large Subtitle)">
    <p:spTree>
      <p:nvGrpSpPr>
        <p:cNvPr id="1" name=""/>
        <p:cNvGrpSpPr/>
        <p:nvPr/>
      </p:nvGrpSpPr>
      <p:grpSpPr>
        <a:xfrm>
          <a:off x="0" y="0"/>
          <a:ext cx="0" cy="0"/>
          <a:chOff x="0" y="0"/>
          <a:chExt cx="0" cy="0"/>
        </a:xfrm>
      </p:grpSpPr>
      <p:pic>
        <p:nvPicPr>
          <p:cNvPr id="10" name="Background Pic Blur" hidden="1"/>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60967"/>
            <a:ext cx="12198096" cy="1807535"/>
          </a:xfrm>
          <a:prstGeom prst="rect">
            <a:avLst/>
          </a:prstGeom>
        </p:spPr>
      </p:pic>
      <p:sp>
        <p:nvSpPr>
          <p:cNvPr id="8" name="Transparent Black Rectangle"/>
          <p:cNvSpPr txBox="1">
            <a:spLocks/>
          </p:cNvSpPr>
          <p:nvPr userDrawn="1"/>
        </p:nvSpPr>
        <p:spPr>
          <a:xfrm>
            <a:off x="-5845" y="1335504"/>
            <a:ext cx="12189492" cy="3393250"/>
          </a:xfrm>
          <a:prstGeom prst="rect">
            <a:avLst/>
          </a:prstGeom>
          <a:gradFill>
            <a:gsLst>
              <a:gs pos="0">
                <a:schemeClr val="tx1">
                  <a:lumMod val="85000"/>
                  <a:lumOff val="15000"/>
                  <a:alpha val="90000"/>
                </a:schemeClr>
              </a:gs>
              <a:gs pos="50000">
                <a:schemeClr val="tx1">
                  <a:lumMod val="85000"/>
                  <a:lumOff val="15000"/>
                  <a:alpha val="75000"/>
                </a:schemeClr>
              </a:gs>
              <a:gs pos="100000">
                <a:schemeClr val="tx1">
                  <a:lumMod val="85000"/>
                  <a:lumOff val="15000"/>
                  <a:alpha val="55000"/>
                </a:schemeClr>
              </a:gs>
            </a:gsLst>
            <a:lin ang="5400000" scaled="0"/>
          </a:gradFill>
          <a:effectLst>
            <a:outerShdw blurRad="50800" dist="38100" dir="2700000" algn="tl" rotWithShape="0">
              <a:prstClr val="black">
                <a:alpha val="40000"/>
              </a:prstClr>
            </a:outerShdw>
          </a:effectLst>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 name="Subtitle Placeholder"/>
          <p:cNvSpPr>
            <a:spLocks noGrp="1"/>
          </p:cNvSpPr>
          <p:nvPr>
            <p:ph type="body" sz="quarter" idx="10" hasCustomPrompt="1"/>
          </p:nvPr>
        </p:nvSpPr>
        <p:spPr>
          <a:xfrm>
            <a:off x="-1" y="1351190"/>
            <a:ext cx="12188952" cy="3377563"/>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206945616"/>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itle 1 (No Subtitle)">
    <p:spTree>
      <p:nvGrpSpPr>
        <p:cNvPr id="1" name=""/>
        <p:cNvGrpSpPr/>
        <p:nvPr/>
      </p:nvGrpSpPr>
      <p:grpSpPr>
        <a:xfrm>
          <a:off x="0" y="0"/>
          <a:ext cx="0" cy="0"/>
          <a:chOff x="0" y="0"/>
          <a:chExt cx="0" cy="0"/>
        </a:xfrm>
      </p:grpSpPr>
      <p:sp>
        <p:nvSpPr>
          <p:cNvPr id="10" name="Transparent Black Rectangle"/>
          <p:cNvSpPr txBox="1">
            <a:spLocks/>
          </p:cNvSpPr>
          <p:nvPr userDrawn="1"/>
        </p:nvSpPr>
        <p:spPr>
          <a:xfrm>
            <a:off x="-5845" y="1352550"/>
            <a:ext cx="12189492" cy="5010149"/>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530344994"/>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3 (with Subtitle)">
    <p:spTree>
      <p:nvGrpSpPr>
        <p:cNvPr id="1" name=""/>
        <p:cNvGrpSpPr/>
        <p:nvPr/>
      </p:nvGrpSpPr>
      <p:grpSpPr>
        <a:xfrm>
          <a:off x="0" y="0"/>
          <a:ext cx="0" cy="0"/>
          <a:chOff x="0" y="0"/>
          <a:chExt cx="0" cy="0"/>
        </a:xfrm>
      </p:grpSpPr>
      <p:pic>
        <p:nvPicPr>
          <p:cNvPr id="8"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0" y="1360967"/>
            <a:ext cx="12197844" cy="903768"/>
          </a:xfrm>
          <a:prstGeom prst="rect">
            <a:avLst/>
          </a:prstGeom>
        </p:spPr>
      </p:pic>
      <p:sp>
        <p:nvSpPr>
          <p:cNvPr id="5" name="Transparent Black Rectangle"/>
          <p:cNvSpPr txBox="1">
            <a:spLocks/>
          </p:cNvSpPr>
          <p:nvPr userDrawn="1"/>
        </p:nvSpPr>
        <p:spPr>
          <a:xfrm>
            <a:off x="-5845" y="1335505"/>
            <a:ext cx="12189492" cy="9144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Subtitle Placeholder"/>
          <p:cNvSpPr>
            <a:spLocks noGrp="1"/>
          </p:cNvSpPr>
          <p:nvPr>
            <p:ph type="body" sz="quarter" idx="10" hasCustomPrompt="1"/>
          </p:nvPr>
        </p:nvSpPr>
        <p:spPr>
          <a:xfrm>
            <a:off x="-1" y="1351191"/>
            <a:ext cx="12188952" cy="9144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228656315"/>
      </p:ext>
    </p:extLst>
  </p:cSld>
  <p:clrMapOvr>
    <a:masterClrMapping/>
  </p:clrMapOvr>
  <p:extLst>
    <p:ext uri="{DCECCB84-F9BA-43D5-87BE-67443E8EF086}">
      <p15:sldGuideLst xmlns:p15="http://schemas.microsoft.com/office/powerpoint/2012/main">
        <p15:guide id="1" orient="horz" pos="4152" userDrawn="1">
          <p15:clr>
            <a:srgbClr val="FBAE40"/>
          </p15:clr>
        </p15:guide>
        <p15:guide id="2" pos="288" userDrawn="1">
          <p15:clr>
            <a:srgbClr val="FBAE40"/>
          </p15:clr>
        </p15:guide>
        <p15:guide id="3" pos="456" userDrawn="1">
          <p15:clr>
            <a:srgbClr val="FBAE40"/>
          </p15:clr>
        </p15:guide>
        <p15:guide id="4" pos="7224" userDrawn="1">
          <p15:clr>
            <a:srgbClr val="FBAE40"/>
          </p15:clr>
        </p15:guide>
        <p15:guide id="5" pos="7392" userDrawn="1">
          <p15:clr>
            <a:srgbClr val="FBAE40"/>
          </p15:clr>
        </p15:guide>
        <p15:guide id="6" orient="horz" pos="4008" userDrawn="1">
          <p15:clr>
            <a:srgbClr val="FBAE40"/>
          </p15:clr>
        </p15:guide>
        <p15:guide id="7" orient="horz" pos="3864" userDrawn="1">
          <p15:clr>
            <a:srgbClr val="FBAE40"/>
          </p15:clr>
        </p15:guide>
        <p15:guide id="8" orient="horz" pos="168"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3 (with Large Subtitle)">
    <p:spTree>
      <p:nvGrpSpPr>
        <p:cNvPr id="1" name=""/>
        <p:cNvGrpSpPr/>
        <p:nvPr/>
      </p:nvGrpSpPr>
      <p:grpSpPr>
        <a:xfrm>
          <a:off x="0" y="0"/>
          <a:ext cx="0" cy="0"/>
          <a:chOff x="0" y="0"/>
          <a:chExt cx="0" cy="0"/>
        </a:xfrm>
      </p:grpSpPr>
      <p:pic>
        <p:nvPicPr>
          <p:cNvPr id="11" name="Background Pic"/>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0" y="1360967"/>
            <a:ext cx="12197844" cy="1818168"/>
          </a:xfrm>
          <a:prstGeom prst="rect">
            <a:avLst/>
          </a:prstGeom>
        </p:spPr>
      </p:pic>
      <p:sp>
        <p:nvSpPr>
          <p:cNvPr id="9" name="Transparent Black Rectangle"/>
          <p:cNvSpPr txBox="1">
            <a:spLocks/>
          </p:cNvSpPr>
          <p:nvPr userDrawn="1"/>
        </p:nvSpPr>
        <p:spPr>
          <a:xfrm>
            <a:off x="-5845" y="1335504"/>
            <a:ext cx="12189492" cy="18288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Subtitle Placeholder"/>
          <p:cNvSpPr>
            <a:spLocks noGrp="1"/>
          </p:cNvSpPr>
          <p:nvPr>
            <p:ph type="body" sz="quarter" idx="10" hasCustomPrompt="1"/>
          </p:nvPr>
        </p:nvSpPr>
        <p:spPr>
          <a:xfrm>
            <a:off x="-1" y="1351191"/>
            <a:ext cx="12188952" cy="18288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1318268357"/>
      </p:ext>
    </p:extLst>
  </p:cSld>
  <p:clrMapOvr>
    <a:masterClrMapping/>
  </p:clrMapOvr>
  <p:extLst>
    <p:ext uri="{DCECCB84-F9BA-43D5-87BE-67443E8EF086}">
      <p15:sldGuideLst xmlns:p15="http://schemas.microsoft.com/office/powerpoint/2012/main">
        <p15:guide id="1" orient="horz" pos="4152">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4008">
          <p15:clr>
            <a:srgbClr val="FBAE40"/>
          </p15:clr>
        </p15:guide>
        <p15:guide id="7" orient="horz" pos="3864">
          <p15:clr>
            <a:srgbClr val="FBAE40"/>
          </p15:clr>
        </p15:guide>
        <p15:guide id="8" orient="horz" pos="16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3 (No Subtitle)">
    <p:spTree>
      <p:nvGrpSpPr>
        <p:cNvPr id="1" name=""/>
        <p:cNvGrpSpPr/>
        <p:nvPr/>
      </p:nvGrpSpPr>
      <p:grpSpPr>
        <a:xfrm>
          <a:off x="0" y="0"/>
          <a:ext cx="0" cy="0"/>
          <a:chOff x="0" y="0"/>
          <a:chExt cx="0" cy="0"/>
        </a:xfrm>
      </p:grpSpPr>
      <p:sp>
        <p:nvSpPr>
          <p:cNvPr id="11" name="Transparent Black Rectangle"/>
          <p:cNvSpPr txBox="1">
            <a:spLocks/>
          </p:cNvSpPr>
          <p:nvPr userDrawn="1"/>
        </p:nvSpPr>
        <p:spPr>
          <a:xfrm>
            <a:off x="-5845" y="1335504"/>
            <a:ext cx="12189492" cy="5027195"/>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857942555"/>
      </p:ext>
    </p:extLst>
  </p:cSld>
  <p:clrMapOvr>
    <a:masterClrMapping/>
  </p:clrMapOvr>
  <p:extLst>
    <p:ext uri="{DCECCB84-F9BA-43D5-87BE-67443E8EF086}">
      <p15:sldGuideLst xmlns:p15="http://schemas.microsoft.com/office/powerpoint/2012/main">
        <p15:guide id="1" orient="horz" pos="4152">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4008">
          <p15:clr>
            <a:srgbClr val="FBAE40"/>
          </p15:clr>
        </p15:guide>
        <p15:guide id="7" orient="horz" pos="3864">
          <p15:clr>
            <a:srgbClr val="FBAE40"/>
          </p15:clr>
        </p15:guide>
        <p15:guide id="8" orient="horz" pos="16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115062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13655570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54864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1"/>
          </p:nvPr>
        </p:nvSpPr>
        <p:spPr>
          <a:xfrm>
            <a:off x="6362700" y="1562101"/>
            <a:ext cx="5486400" cy="46863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62862948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562100"/>
            <a:ext cx="7131788" cy="4686301"/>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2"/>
          </p:nvPr>
        </p:nvSpPr>
        <p:spPr>
          <a:xfrm>
            <a:off x="7953152" y="1562100"/>
            <a:ext cx="3895947" cy="4685746"/>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43357324"/>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1562100"/>
            <a:ext cx="4389120" cy="46863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12"/>
          </p:nvPr>
        </p:nvSpPr>
        <p:spPr>
          <a:xfrm>
            <a:off x="4928684" y="1562100"/>
            <a:ext cx="3447288" cy="46818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2" name="Content Placeholder 2"/>
          <p:cNvSpPr>
            <a:spLocks noGrp="1"/>
          </p:cNvSpPr>
          <p:nvPr>
            <p:ph idx="13"/>
          </p:nvPr>
        </p:nvSpPr>
        <p:spPr>
          <a:xfrm>
            <a:off x="8401812" y="1562100"/>
            <a:ext cx="3447288" cy="46773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6"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8" name="Rectangle 7"/>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350474353"/>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900" y="2665952"/>
            <a:ext cx="5486400" cy="358244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900" y="1578084"/>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900" y="2122018"/>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2700" y="2665954"/>
            <a:ext cx="5486400" cy="3582446"/>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2700" y="1578086"/>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2700" y="2122020"/>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135254" y="164360"/>
            <a:ext cx="713846" cy="468282"/>
          </a:xfrm>
          <a:prstGeom prst="rect">
            <a:avLst/>
          </a:prstGeom>
          <a:solidFill>
            <a:schemeClr val="bg1"/>
          </a:solidFill>
        </p:spPr>
      </p:pic>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15480155"/>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1 (with Subtitle)">
    <p:spTree>
      <p:nvGrpSpPr>
        <p:cNvPr id="1" name=""/>
        <p:cNvGrpSpPr/>
        <p:nvPr/>
      </p:nvGrpSpPr>
      <p:grpSpPr>
        <a:xfrm>
          <a:off x="0" y="0"/>
          <a:ext cx="0" cy="0"/>
          <a:chOff x="0" y="0"/>
          <a:chExt cx="0" cy="0"/>
        </a:xfrm>
      </p:grpSpPr>
      <p:pic>
        <p:nvPicPr>
          <p:cNvPr id="10" name="Background Picture Blu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2629" b="84713"/>
          <a:stretch/>
        </p:blipFill>
        <p:spPr>
          <a:xfrm>
            <a:off x="-260" y="1115429"/>
            <a:ext cx="12206438" cy="915390"/>
          </a:xfrm>
          <a:prstGeom prst="rect">
            <a:avLst/>
          </a:prstGeom>
        </p:spPr>
      </p:pic>
      <p:sp>
        <p:nvSpPr>
          <p:cNvPr id="4" name="Transparent Black Rectangle"/>
          <p:cNvSpPr/>
          <p:nvPr userDrawn="1"/>
        </p:nvSpPr>
        <p:spPr>
          <a:xfrm>
            <a:off x="0" y="1116144"/>
            <a:ext cx="12192000" cy="916262"/>
          </a:xfrm>
          <a:prstGeom prst="rect">
            <a:avLst/>
          </a:prstGeom>
          <a:solidFill>
            <a:schemeClr val="dk1">
              <a:alpha val="3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6" name="Subtitle Placeholder"/>
          <p:cNvSpPr>
            <a:spLocks noGrp="1"/>
          </p:cNvSpPr>
          <p:nvPr>
            <p:ph type="body" sz="quarter" idx="12" hasCustomPrompt="1"/>
          </p:nvPr>
        </p:nvSpPr>
        <p:spPr>
          <a:xfrm>
            <a:off x="-5704" y="1119530"/>
            <a:ext cx="12188952" cy="9144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Requirements for the Construction and Retrofit of Code-Compliant Decks</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3443958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1 (with Large Subtitle)">
    <p:spTree>
      <p:nvGrpSpPr>
        <p:cNvPr id="1" name=""/>
        <p:cNvGrpSpPr/>
        <p:nvPr/>
      </p:nvGrpSpPr>
      <p:grpSpPr>
        <a:xfrm>
          <a:off x="0" y="0"/>
          <a:ext cx="0" cy="0"/>
          <a:chOff x="0" y="0"/>
          <a:chExt cx="0" cy="0"/>
        </a:xfrm>
      </p:grpSpPr>
      <p:pic>
        <p:nvPicPr>
          <p:cNvPr id="13"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1081" y="1127050"/>
            <a:ext cx="12201552" cy="1828801"/>
          </a:xfrm>
          <a:prstGeom prst="rect">
            <a:avLst/>
          </a:prstGeom>
        </p:spPr>
      </p:pic>
      <p:sp>
        <p:nvSpPr>
          <p:cNvPr id="9" name="Transparent Black Rectangle"/>
          <p:cNvSpPr/>
          <p:nvPr userDrawn="1"/>
        </p:nvSpPr>
        <p:spPr>
          <a:xfrm>
            <a:off x="0" y="1124009"/>
            <a:ext cx="12192000" cy="1828800"/>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11" name="Subtitle Placeholder"/>
          <p:cNvSpPr>
            <a:spLocks noGrp="1"/>
          </p:cNvSpPr>
          <p:nvPr>
            <p:ph type="body" sz="quarter" idx="12" hasCustomPrompt="1"/>
          </p:nvPr>
        </p:nvSpPr>
        <p:spPr>
          <a:xfrm>
            <a:off x="3048" y="1124009"/>
            <a:ext cx="12188952" cy="1834406"/>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Wood Framed Construction</a:t>
            </a:r>
          </a:p>
        </p:txBody>
      </p:sp>
      <p:sp>
        <p:nvSpPr>
          <p:cNvPr id="12"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345542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1 (without Subtitle)">
    <p:spTree>
      <p:nvGrpSpPr>
        <p:cNvPr id="1" name=""/>
        <p:cNvGrpSpPr/>
        <p:nvPr/>
      </p:nvGrpSpPr>
      <p:grpSpPr>
        <a:xfrm>
          <a:off x="0" y="0"/>
          <a:ext cx="0" cy="0"/>
          <a:chOff x="0" y="0"/>
          <a:chExt cx="0" cy="0"/>
        </a:xfrm>
      </p:grpSpPr>
      <p:sp>
        <p:nvSpPr>
          <p:cNvPr id="3" name="Transparent Black Rectangle"/>
          <p:cNvSpPr txBox="1">
            <a:spLocks/>
          </p:cNvSpPr>
          <p:nvPr userDrawn="1"/>
        </p:nvSpPr>
        <p:spPr>
          <a:xfrm>
            <a:off x="-5845" y="1122494"/>
            <a:ext cx="12189492" cy="5055022"/>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5"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21180924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2" Type="http://schemas.openxmlformats.org/officeDocument/2006/relationships/tags" Target="../tags/tag27.xml"/><Relationship Id="rId1"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tags" Target="../tags/tag9.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Layout" Target="../slideLayouts/slideLayout12.xml"/><Relationship Id="rId7" Type="http://schemas.openxmlformats.org/officeDocument/2006/relationships/image" Target="../media/image7.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ags" Target="../tags/tag13.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8.emf"/><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10.jpeg"/><Relationship Id="rId5" Type="http://schemas.openxmlformats.org/officeDocument/2006/relationships/tags" Target="../tags/tag18.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tags" Target="../tags/tag22.xml"/><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tags" Target="../tags/tag23.xml"/><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2" Type="http://schemas.openxmlformats.org/officeDocument/2006/relationships/tags" Target="../tags/tag24.xml"/><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tags" Target="../tags/tag25.xml"/><Relationship Id="rId1"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2" Type="http://schemas.openxmlformats.org/officeDocument/2006/relationships/tags" Target="../tags/tag26.xml"/><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p:cNvSpPr txBox="1"/>
          <p:nvPr userDrawn="1"/>
        </p:nvSpPr>
        <p:spPr>
          <a:xfrm>
            <a:off x="0" y="6468482"/>
            <a:ext cx="12192000" cy="237744"/>
          </a:xfrm>
          <a:prstGeom prst="rect">
            <a:avLst/>
          </a:prstGeom>
          <a:solidFill>
            <a:schemeClr val="bg1">
              <a:lumMod val="95000"/>
            </a:schemeClr>
          </a:solidFill>
        </p:spPr>
        <p:txBody>
          <a:bodyPr wrap="square" rtlCol="0">
            <a:spAutoFit/>
          </a:bodyPr>
          <a:lstStyle/>
          <a:p>
            <a:endParaRPr lang="en-US"/>
          </a:p>
        </p:txBody>
      </p:sp>
      <p:pic>
        <p:nvPicPr>
          <p:cNvPr id="6" name="Content Placeholder 3"/>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1"/>
            <a:ext cx="12188952" cy="722968"/>
          </a:xfrm>
          <a:prstGeom prst="rect">
            <a:avLst/>
          </a:prstGeom>
        </p:spPr>
      </p:pic>
      <p:cxnSp>
        <p:nvCxnSpPr>
          <p:cNvPr id="7" name="Straight Connector 6"/>
          <p:cNvCxnSpPr/>
          <p:nvPr userDrawn="1"/>
        </p:nvCxnSpPr>
        <p:spPr>
          <a:xfrm>
            <a:off x="9307773" y="722967"/>
            <a:ext cx="2881179"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0" y="722967"/>
            <a:ext cx="9307773"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Tree>
    <p:custDataLst>
      <p:tags r:id="rId8"/>
    </p:custDataLst>
    <p:extLst>
      <p:ext uri="{BB962C8B-B14F-4D97-AF65-F5344CB8AC3E}">
        <p14:creationId xmlns:p14="http://schemas.microsoft.com/office/powerpoint/2010/main" val="3351718533"/>
      </p:ext>
    </p:extLst>
  </p:cSld>
  <p:clrMap bg1="lt1" tx1="dk1" bg2="lt2" tx2="dk2" accent1="accent1" accent2="accent2" accent3="accent3" accent4="accent4" accent5="accent5" accent6="accent6" hlink="hlink" folHlink="folHlink"/>
  <p:sldLayoutIdLst>
    <p:sldLayoutId id="2147483743" r:id="rId1"/>
    <p:sldLayoutId id="2147483727" r:id="rId2"/>
    <p:sldLayoutId id="2147483728" r:id="rId3"/>
    <p:sldLayoutId id="2147483719" r:id="rId4"/>
    <p:sldLayoutId id="2147483717" r:id="rId5"/>
    <p:sldLayoutId id="2147483718" r:id="rId6"/>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637309"/>
          </a:xfrm>
          <a:prstGeom prst="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p:cNvSpPr/>
          <p:nvPr userDrawn="1"/>
        </p:nvSpPr>
        <p:spPr>
          <a:xfrm>
            <a:off x="0" y="6428509"/>
            <a:ext cx="12192000" cy="429491"/>
          </a:xfrm>
          <a:prstGeom prst="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a:ea typeface="+mn-ea"/>
              <a:cs typeface="+mn-cs"/>
            </a:endParaRPr>
          </a:p>
        </p:txBody>
      </p:sp>
      <p:sp>
        <p:nvSpPr>
          <p:cNvPr id="2" name="Title Placeholder 1"/>
          <p:cNvSpPr>
            <a:spLocks noGrp="1"/>
          </p:cNvSpPr>
          <p:nvPr>
            <p:ph type="title"/>
          </p:nvPr>
        </p:nvSpPr>
        <p:spPr>
          <a:xfrm>
            <a:off x="609600" y="76201"/>
            <a:ext cx="10972800" cy="4873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609600" y="914401"/>
            <a:ext cx="10972800" cy="52117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2"/>
    </p:custDataLst>
    <p:extLst>
      <p:ext uri="{BB962C8B-B14F-4D97-AF65-F5344CB8AC3E}">
        <p14:creationId xmlns:p14="http://schemas.microsoft.com/office/powerpoint/2010/main" val="2054725580"/>
      </p:ext>
    </p:extLst>
  </p:cSld>
  <p:clrMap bg1="lt1" tx1="dk1" bg2="lt2" tx2="dk2" accent1="accent1" accent2="accent2" accent3="accent3" accent4="accent4" accent5="accent5" accent6="accent6" hlink="hlink" folHlink="folHlink"/>
  <p:txStyles>
    <p:titleStyle>
      <a:lvl1pPr algn="ctr" defTabSz="914377" rtl="0" eaLnBrk="1" latinLnBrk="0" hangingPunct="1">
        <a:spcBef>
          <a:spcPct val="0"/>
        </a:spcBef>
        <a:buNone/>
        <a:defRPr sz="3200" kern="1200">
          <a:solidFill>
            <a:schemeClr val="bg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6">
            <a:extLst>
              <a:ext uri="{28A0092B-C50C-407E-A947-70E740481C1C}">
                <a14:useLocalDpi xmlns:a14="http://schemas.microsoft.com/office/drawing/2010/main" val="0"/>
              </a:ext>
            </a:extLst>
          </a:blip>
          <a:srcRect r="2629" b="4635"/>
          <a:stretch/>
        </p:blipFill>
        <p:spPr>
          <a:xfrm>
            <a:off x="-260" y="1115429"/>
            <a:ext cx="12206438" cy="5710673"/>
          </a:xfrm>
          <a:prstGeom prst="rect">
            <a:avLst/>
          </a:prstGeom>
        </p:spPr>
      </p:pic>
      <p:sp>
        <p:nvSpPr>
          <p:cNvPr id="9" name="White Rectangle"/>
          <p:cNvSpPr/>
          <p:nvPr userDrawn="1"/>
        </p:nvSpPr>
        <p:spPr>
          <a:xfrm>
            <a:off x="0" y="-2"/>
            <a:ext cx="12192000" cy="112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Strong-Tie Logo"/>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10846965" y="227612"/>
            <a:ext cx="1007986" cy="686788"/>
          </a:xfrm>
          <a:prstGeom prst="rect">
            <a:avLst/>
          </a:prstGeom>
        </p:spPr>
      </p:pic>
      <p:grpSp>
        <p:nvGrpSpPr>
          <p:cNvPr id="11" name="Grey Grid Pattern Group"/>
          <p:cNvGrpSpPr/>
          <p:nvPr userDrawn="1"/>
        </p:nvGrpSpPr>
        <p:grpSpPr>
          <a:xfrm>
            <a:off x="0" y="6160829"/>
            <a:ext cx="12192000" cy="697324"/>
            <a:chOff x="0" y="6160829"/>
            <a:chExt cx="12192000" cy="697324"/>
          </a:xfrm>
        </p:grpSpPr>
        <p:sp>
          <p:nvSpPr>
            <p:cNvPr id="12" name="Rectangle 11"/>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13" name="Straight Connector 12"/>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spTree>
    <p:custDataLst>
      <p:tags r:id="rId5"/>
    </p:custDataLst>
    <p:extLst>
      <p:ext uri="{BB962C8B-B14F-4D97-AF65-F5344CB8AC3E}">
        <p14:creationId xmlns:p14="http://schemas.microsoft.com/office/powerpoint/2010/main" val="331259009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7">
            <a:extLst>
              <a:ext uri="{28A0092B-C50C-407E-A947-70E740481C1C}">
                <a14:useLocalDpi xmlns:a14="http://schemas.microsoft.com/office/drawing/2010/main" val="0"/>
              </a:ext>
            </a:extLst>
          </a:blip>
          <a:srcRect b="9417"/>
          <a:stretch/>
        </p:blipFill>
        <p:spPr>
          <a:xfrm>
            <a:off x="0" y="951212"/>
            <a:ext cx="12188952" cy="5831725"/>
          </a:xfrm>
          <a:prstGeom prst="rect">
            <a:avLst/>
          </a:prstGeom>
        </p:spPr>
      </p:pic>
      <p:sp>
        <p:nvSpPr>
          <p:cNvPr id="19" name="Bottom Red Orange Rectangle"/>
          <p:cNvSpPr/>
          <p:nvPr userDrawn="1"/>
        </p:nvSpPr>
        <p:spPr>
          <a:xfrm>
            <a:off x="-5845" y="6353175"/>
            <a:ext cx="12197845" cy="504825"/>
          </a:xfrm>
          <a:prstGeom prst="rect">
            <a:avLst/>
          </a:prstGeom>
          <a:solidFill>
            <a:schemeClr val="accent6">
              <a:lumMod val="75000"/>
            </a:schemeClr>
          </a:solidFill>
          <a:ln w="12700" cap="flat" cmpd="sng" algn="ctr">
            <a:noFill/>
            <a:prstDash val="solid"/>
            <a:miter lim="800000"/>
          </a:ln>
          <a:effectLst>
            <a:outerShdw blurRad="76200" dist="38100" dir="16200000"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pic>
        <p:nvPicPr>
          <p:cNvPr id="23" name="No Equal Logo" descr="/Volumes/CLIENTS/Simpson Strong-Tie/+brand standards/No Equal black.eps"/>
          <p:cNvPicPr>
            <a:picLocks noChangeAspect="1"/>
          </p:cNvPicPr>
          <p:nvPr userDrawn="1"/>
        </p:nvPicPr>
        <p:blipFill>
          <a:blip r:embed="rId8" cstate="print">
            <a:lum bright="70000" contrast="-70000"/>
            <a:extLst>
              <a:ext uri="{28A0092B-C50C-407E-A947-70E740481C1C}">
                <a14:useLocalDpi xmlns:a14="http://schemas.microsoft.com/office/drawing/2010/main" val="0"/>
              </a:ext>
            </a:extLst>
          </a:blip>
          <a:stretch>
            <a:fillRect/>
          </a:stretch>
        </p:blipFill>
        <p:spPr>
          <a:xfrm>
            <a:off x="467064" y="6467433"/>
            <a:ext cx="263439" cy="281427"/>
          </a:xfrm>
          <a:prstGeom prst="rect">
            <a:avLst/>
          </a:prstGeom>
          <a:effectLst>
            <a:outerShdw blurRad="63500" sx="102000" sy="102000" algn="ctr" rotWithShape="0">
              <a:prstClr val="black">
                <a:alpha val="40000"/>
              </a:prstClr>
            </a:outerShdw>
          </a:effectLst>
        </p:spPr>
      </p:pic>
    </p:spTree>
    <p:custDataLst>
      <p:tags r:id="rId6"/>
    </p:custDataLst>
    <p:extLst>
      <p:ext uri="{BB962C8B-B14F-4D97-AF65-F5344CB8AC3E}">
        <p14:creationId xmlns:p14="http://schemas.microsoft.com/office/powerpoint/2010/main" val="743928221"/>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9" r:id="rId3"/>
    <p:sldLayoutId id="2147483758" r:id="rId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Background Pic"/>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0" y="1063256"/>
            <a:ext cx="12197844" cy="5784111"/>
          </a:xfrm>
          <a:prstGeom prst="rect">
            <a:avLst/>
          </a:prstGeom>
        </p:spPr>
      </p:pic>
      <p:sp>
        <p:nvSpPr>
          <p:cNvPr id="18" name="Grey Rectangle"/>
          <p:cNvSpPr/>
          <p:nvPr userDrawn="1"/>
        </p:nvSpPr>
        <p:spPr>
          <a:xfrm>
            <a:off x="-5845" y="6353175"/>
            <a:ext cx="12197845" cy="504825"/>
          </a:xfrm>
          <a:prstGeom prst="rect">
            <a:avLst/>
          </a:prstGeom>
          <a:solidFill>
            <a:schemeClr val="accent6">
              <a:lumMod val="75000"/>
            </a:schemeClr>
          </a:solidFill>
          <a:ln w="12700" cap="flat" cmpd="sng" algn="ctr">
            <a:noFill/>
            <a:prstDash val="solid"/>
            <a:miter lim="800000"/>
          </a:ln>
          <a:effectLst>
            <a:outerShdw blurRad="76200" dist="38100" dir="16200000"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2" name="No Equal Logo" descr="/Volumes/CLIENTS/Simpson Strong-Tie/+brand standards/No Equal black.eps"/>
          <p:cNvPicPr>
            <a:picLocks noChangeAspect="1"/>
          </p:cNvPicPr>
          <p:nvPr userDrawn="1"/>
        </p:nvPicPr>
        <p:blipFill>
          <a:blip r:embed="rId7" cstate="print">
            <a:lum bright="70000" contrast="-70000"/>
            <a:extLst>
              <a:ext uri="{28A0092B-C50C-407E-A947-70E740481C1C}">
                <a14:useLocalDpi xmlns:a14="http://schemas.microsoft.com/office/drawing/2010/main" val="0"/>
              </a:ext>
            </a:extLst>
          </a:blip>
          <a:stretch>
            <a:fillRect/>
          </a:stretch>
        </p:blipFill>
        <p:spPr>
          <a:xfrm>
            <a:off x="467064" y="6467433"/>
            <a:ext cx="263439" cy="281427"/>
          </a:xfrm>
          <a:prstGeom prst="rect">
            <a:avLst/>
          </a:prstGeom>
          <a:effectLst>
            <a:outerShdw blurRad="63500" sx="102000" sy="102000" algn="ctr" rotWithShape="0">
              <a:prstClr val="black">
                <a:alpha val="40000"/>
              </a:prstClr>
            </a:outerShdw>
          </a:effectLst>
        </p:spPr>
      </p:pic>
    </p:spTree>
    <p:custDataLst>
      <p:tags r:id="rId5"/>
    </p:custDataLst>
    <p:extLst>
      <p:ext uri="{BB962C8B-B14F-4D97-AF65-F5344CB8AC3E}">
        <p14:creationId xmlns:p14="http://schemas.microsoft.com/office/powerpoint/2010/main" val="420854563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50701"/>
            <a:ext cx="12192000" cy="335280"/>
          </a:xfrm>
          <a:prstGeom prst="rect">
            <a:avLst/>
          </a:prstGeom>
          <a:effectLst>
            <a:outerShdw blurRad="127000" dist="25400" dir="5400000" algn="t" rotWithShape="0">
              <a:prstClr val="black">
                <a:alpha val="25000"/>
              </a:prstClr>
            </a:outerShdw>
          </a:effectLst>
        </p:spPr>
      </p:pic>
      <p:sp>
        <p:nvSpPr>
          <p:cNvPr id="10" name="Rectangle 9"/>
          <p:cNvSpPr/>
          <p:nvPr/>
        </p:nvSpPr>
        <p:spPr>
          <a:xfrm>
            <a:off x="0" y="0"/>
            <a:ext cx="12192000" cy="750701"/>
          </a:xfrm>
          <a:prstGeom prst="rect">
            <a:avLst/>
          </a:prstGeom>
          <a:solidFill>
            <a:srgbClr val="FFFFFF"/>
          </a:solidFill>
          <a:ln>
            <a:noFill/>
          </a:ln>
          <a:effectLst>
            <a:outerShdw blurRad="127000" dist="25400" dir="5400000" algn="t" rotWithShape="0">
              <a:prstClr val="black">
                <a:alpha val="5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ABABAB"/>
              </a:solidFill>
              <a:effectLst/>
              <a:uLnTx/>
              <a:uFillTx/>
              <a:latin typeface="Calibri"/>
              <a:ea typeface="+mn-ea"/>
              <a:cs typeface="+mn-cs"/>
            </a:endParaRPr>
          </a:p>
        </p:txBody>
      </p:sp>
      <p:sp>
        <p:nvSpPr>
          <p:cNvPr id="2" name="Title Placeholder 1"/>
          <p:cNvSpPr>
            <a:spLocks noGrp="1"/>
          </p:cNvSpPr>
          <p:nvPr>
            <p:ph type="title"/>
          </p:nvPr>
        </p:nvSpPr>
        <p:spPr>
          <a:xfrm>
            <a:off x="611719" y="0"/>
            <a:ext cx="10970683" cy="644525"/>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611717" y="1327152"/>
            <a:ext cx="10970683" cy="48434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p:nvSpPr>
        <p:spPr>
          <a:xfrm>
            <a:off x="0" y="6398100"/>
            <a:ext cx="12192000" cy="457200"/>
          </a:xfrm>
          <a:prstGeom prst="rect">
            <a:avLst/>
          </a:prstGeom>
          <a:solidFill>
            <a:srgbClr val="FFFFFF"/>
          </a:solidFill>
          <a:ln>
            <a:noFill/>
          </a:ln>
          <a:effectLst>
            <a:outerShdw blurRad="127000" dist="25400" dir="16200000"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ABABAB"/>
              </a:solidFill>
              <a:effectLst/>
              <a:uLnTx/>
              <a:uFillTx/>
              <a:latin typeface="Calibri"/>
              <a:ea typeface="+mn-ea"/>
              <a:cs typeface="+mn-cs"/>
            </a:endParaRPr>
          </a:p>
        </p:txBody>
      </p:sp>
    </p:spTree>
    <p:custDataLst>
      <p:tags r:id="rId2"/>
    </p:custDataLst>
    <p:extLst>
      <p:ext uri="{BB962C8B-B14F-4D97-AF65-F5344CB8AC3E}">
        <p14:creationId xmlns:p14="http://schemas.microsoft.com/office/powerpoint/2010/main" val="1658946455"/>
      </p:ext>
    </p:extLst>
  </p:cSld>
  <p:clrMap bg1="lt1" tx1="dk1" bg2="lt2" tx2="dk2" accent1="accent1" accent2="accent2" accent3="accent3" accent4="accent4" accent5="accent5" accent6="accent6" hlink="hlink" folHlink="folHlink"/>
  <p:txStyles>
    <p:titleStyle>
      <a:lvl1pPr algn="l" defTabSz="914377" rtl="0" eaLnBrk="1" latinLnBrk="0" hangingPunct="1">
        <a:spcBef>
          <a:spcPct val="0"/>
        </a:spcBef>
        <a:buNone/>
        <a:defRPr sz="2400" b="1" kern="1200">
          <a:solidFill>
            <a:schemeClr val="tx1">
              <a:lumMod val="75000"/>
              <a:lumOff val="25000"/>
            </a:schemeClr>
          </a:solidFill>
          <a:latin typeface="Arial Black" panose="020B0A04020102020204" pitchFamily="34" charset="0"/>
          <a:ea typeface="+mj-ea"/>
          <a:cs typeface="Arial" panose="020B0604020202020204" pitchFamily="34" charset="0"/>
        </a:defRPr>
      </a:lvl1pPr>
    </p:titleStyle>
    <p:bodyStyle>
      <a:lvl1pPr marL="182875" indent="-182875" algn="l" defTabSz="914377" rtl="0" eaLnBrk="1" latinLnBrk="0" hangingPunct="1">
        <a:spcBef>
          <a:spcPct val="20000"/>
        </a:spcBef>
        <a:buFont typeface="Arial" panose="020B0604020202020204" pitchFamily="34" charset="0"/>
        <a:buChar char="•"/>
        <a:defRPr sz="22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50701"/>
            <a:ext cx="12192000" cy="335280"/>
          </a:xfrm>
          <a:prstGeom prst="rect">
            <a:avLst/>
          </a:prstGeom>
          <a:effectLst>
            <a:outerShdw blurRad="127000" dist="25400" dir="5400000" algn="t" rotWithShape="0">
              <a:prstClr val="black">
                <a:alpha val="25000"/>
              </a:prstClr>
            </a:outerShdw>
          </a:effectLst>
        </p:spPr>
      </p:pic>
      <p:sp>
        <p:nvSpPr>
          <p:cNvPr id="10" name="Rectangle 9"/>
          <p:cNvSpPr/>
          <p:nvPr/>
        </p:nvSpPr>
        <p:spPr>
          <a:xfrm>
            <a:off x="0" y="0"/>
            <a:ext cx="12192000" cy="750701"/>
          </a:xfrm>
          <a:prstGeom prst="rect">
            <a:avLst/>
          </a:prstGeom>
          <a:solidFill>
            <a:srgbClr val="FFFFFF"/>
          </a:solidFill>
          <a:ln>
            <a:noFill/>
          </a:ln>
          <a:effectLst>
            <a:outerShdw blurRad="127000" dist="25400" dir="5400000" algn="t" rotWithShape="0">
              <a:prstClr val="black">
                <a:alpha val="5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ABABAB"/>
              </a:solidFill>
              <a:effectLst/>
              <a:uLnTx/>
              <a:uFillTx/>
              <a:latin typeface="Calibri"/>
              <a:ea typeface="+mn-ea"/>
              <a:cs typeface="+mn-cs"/>
            </a:endParaRPr>
          </a:p>
        </p:txBody>
      </p:sp>
      <p:sp>
        <p:nvSpPr>
          <p:cNvPr id="2" name="Title Placeholder 1"/>
          <p:cNvSpPr>
            <a:spLocks noGrp="1"/>
          </p:cNvSpPr>
          <p:nvPr>
            <p:ph type="title"/>
          </p:nvPr>
        </p:nvSpPr>
        <p:spPr>
          <a:xfrm>
            <a:off x="611719" y="0"/>
            <a:ext cx="10970683" cy="644525"/>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611717" y="1327152"/>
            <a:ext cx="10970683" cy="48434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p:nvSpPr>
        <p:spPr>
          <a:xfrm>
            <a:off x="0" y="6398100"/>
            <a:ext cx="12192000" cy="457200"/>
          </a:xfrm>
          <a:prstGeom prst="rect">
            <a:avLst/>
          </a:prstGeom>
          <a:solidFill>
            <a:srgbClr val="FFFFFF"/>
          </a:solidFill>
          <a:ln>
            <a:noFill/>
          </a:ln>
          <a:effectLst>
            <a:outerShdw blurRad="127000" dist="25400" dir="16200000"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ABABAB"/>
              </a:solidFill>
              <a:effectLst/>
              <a:uLnTx/>
              <a:uFillTx/>
              <a:latin typeface="Calibri"/>
              <a:ea typeface="+mn-ea"/>
              <a:cs typeface="+mn-cs"/>
            </a:endParaRPr>
          </a:p>
        </p:txBody>
      </p:sp>
    </p:spTree>
    <p:custDataLst>
      <p:tags r:id="rId2"/>
    </p:custDataLst>
    <p:extLst>
      <p:ext uri="{BB962C8B-B14F-4D97-AF65-F5344CB8AC3E}">
        <p14:creationId xmlns:p14="http://schemas.microsoft.com/office/powerpoint/2010/main" val="1254534042"/>
      </p:ext>
    </p:extLst>
  </p:cSld>
  <p:clrMap bg1="lt1" tx1="dk1" bg2="lt2" tx2="dk2" accent1="accent1" accent2="accent2" accent3="accent3" accent4="accent4" accent5="accent5" accent6="accent6" hlink="hlink" folHlink="folHlink"/>
  <p:txStyles>
    <p:titleStyle>
      <a:lvl1pPr algn="l" defTabSz="914377" rtl="0" eaLnBrk="1" latinLnBrk="0" hangingPunct="1">
        <a:spcBef>
          <a:spcPct val="0"/>
        </a:spcBef>
        <a:buNone/>
        <a:defRPr sz="2400" b="1" kern="1200">
          <a:solidFill>
            <a:schemeClr val="tx1">
              <a:lumMod val="75000"/>
              <a:lumOff val="25000"/>
            </a:schemeClr>
          </a:solidFill>
          <a:latin typeface="Arial Black" panose="020B0A04020102020204" pitchFamily="34" charset="0"/>
          <a:ea typeface="+mj-ea"/>
          <a:cs typeface="Arial" panose="020B0604020202020204" pitchFamily="34" charset="0"/>
        </a:defRPr>
      </a:lvl1pPr>
    </p:titleStyle>
    <p:bodyStyle>
      <a:lvl1pPr marL="182875" indent="-182875" algn="l" defTabSz="914377" rtl="0" eaLnBrk="1" latinLnBrk="0" hangingPunct="1">
        <a:spcBef>
          <a:spcPct val="20000"/>
        </a:spcBef>
        <a:buFont typeface="Arial" panose="020B0604020202020204" pitchFamily="34" charset="0"/>
        <a:buChar char="•"/>
        <a:defRPr sz="22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637309"/>
          </a:xfrm>
          <a:prstGeom prst="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p:cNvSpPr/>
          <p:nvPr userDrawn="1"/>
        </p:nvSpPr>
        <p:spPr>
          <a:xfrm>
            <a:off x="0" y="6428509"/>
            <a:ext cx="12192000" cy="429491"/>
          </a:xfrm>
          <a:prstGeom prst="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a:ea typeface="+mn-ea"/>
              <a:cs typeface="+mn-cs"/>
            </a:endParaRPr>
          </a:p>
        </p:txBody>
      </p:sp>
      <p:sp>
        <p:nvSpPr>
          <p:cNvPr id="2" name="Title Placeholder 1"/>
          <p:cNvSpPr>
            <a:spLocks noGrp="1"/>
          </p:cNvSpPr>
          <p:nvPr>
            <p:ph type="title"/>
          </p:nvPr>
        </p:nvSpPr>
        <p:spPr>
          <a:xfrm>
            <a:off x="609600" y="76201"/>
            <a:ext cx="10972800" cy="4873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609600" y="914401"/>
            <a:ext cx="10972800" cy="52117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2"/>
    </p:custDataLst>
    <p:extLst>
      <p:ext uri="{BB962C8B-B14F-4D97-AF65-F5344CB8AC3E}">
        <p14:creationId xmlns:p14="http://schemas.microsoft.com/office/powerpoint/2010/main" val="2167975027"/>
      </p:ext>
    </p:extLst>
  </p:cSld>
  <p:clrMap bg1="lt1" tx1="dk1" bg2="lt2" tx2="dk2" accent1="accent1" accent2="accent2" accent3="accent3" accent4="accent4" accent5="accent5" accent6="accent6" hlink="hlink" folHlink="folHlink"/>
  <p:txStyles>
    <p:titleStyle>
      <a:lvl1pPr algn="ctr" defTabSz="914377" rtl="0" eaLnBrk="1" latinLnBrk="0" hangingPunct="1">
        <a:spcBef>
          <a:spcPct val="0"/>
        </a:spcBef>
        <a:buNone/>
        <a:defRPr sz="3200" kern="1200">
          <a:solidFill>
            <a:schemeClr val="bg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50701"/>
            <a:ext cx="12192000" cy="335280"/>
          </a:xfrm>
          <a:prstGeom prst="rect">
            <a:avLst/>
          </a:prstGeom>
          <a:effectLst>
            <a:outerShdw blurRad="127000" dist="25400" dir="5400000" algn="t" rotWithShape="0">
              <a:prstClr val="black">
                <a:alpha val="25000"/>
              </a:prstClr>
            </a:outerShdw>
          </a:effectLst>
        </p:spPr>
      </p:pic>
      <p:sp>
        <p:nvSpPr>
          <p:cNvPr id="10" name="Rectangle 9"/>
          <p:cNvSpPr/>
          <p:nvPr/>
        </p:nvSpPr>
        <p:spPr>
          <a:xfrm>
            <a:off x="0" y="0"/>
            <a:ext cx="12192000" cy="750701"/>
          </a:xfrm>
          <a:prstGeom prst="rect">
            <a:avLst/>
          </a:prstGeom>
          <a:solidFill>
            <a:srgbClr val="FFFFFF"/>
          </a:solidFill>
          <a:ln>
            <a:noFill/>
          </a:ln>
          <a:effectLst>
            <a:outerShdw blurRad="127000" dist="25400" dir="5400000" algn="t" rotWithShape="0">
              <a:prstClr val="black">
                <a:alpha val="5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ABABAB"/>
              </a:solidFill>
              <a:effectLst/>
              <a:uLnTx/>
              <a:uFillTx/>
              <a:latin typeface="Calibri"/>
              <a:ea typeface="+mn-ea"/>
              <a:cs typeface="+mn-cs"/>
            </a:endParaRPr>
          </a:p>
        </p:txBody>
      </p:sp>
      <p:sp>
        <p:nvSpPr>
          <p:cNvPr id="2" name="Title Placeholder 1"/>
          <p:cNvSpPr>
            <a:spLocks noGrp="1"/>
          </p:cNvSpPr>
          <p:nvPr>
            <p:ph type="title"/>
          </p:nvPr>
        </p:nvSpPr>
        <p:spPr>
          <a:xfrm>
            <a:off x="611719" y="0"/>
            <a:ext cx="10970683" cy="644525"/>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611717" y="1327152"/>
            <a:ext cx="10970683" cy="48434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p:nvSpPr>
        <p:spPr>
          <a:xfrm>
            <a:off x="0" y="6398100"/>
            <a:ext cx="12192000" cy="457200"/>
          </a:xfrm>
          <a:prstGeom prst="rect">
            <a:avLst/>
          </a:prstGeom>
          <a:solidFill>
            <a:srgbClr val="FFFFFF"/>
          </a:solidFill>
          <a:ln>
            <a:noFill/>
          </a:ln>
          <a:effectLst>
            <a:outerShdw blurRad="127000" dist="25400" dir="16200000"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ABABAB"/>
              </a:solidFill>
              <a:effectLst/>
              <a:uLnTx/>
              <a:uFillTx/>
              <a:latin typeface="Calibri"/>
              <a:ea typeface="+mn-ea"/>
              <a:cs typeface="+mn-cs"/>
            </a:endParaRPr>
          </a:p>
        </p:txBody>
      </p:sp>
    </p:spTree>
    <p:custDataLst>
      <p:tags r:id="rId2"/>
    </p:custDataLst>
    <p:extLst>
      <p:ext uri="{BB962C8B-B14F-4D97-AF65-F5344CB8AC3E}">
        <p14:creationId xmlns:p14="http://schemas.microsoft.com/office/powerpoint/2010/main" val="685777014"/>
      </p:ext>
    </p:extLst>
  </p:cSld>
  <p:clrMap bg1="lt1" tx1="dk1" bg2="lt2" tx2="dk2" accent1="accent1" accent2="accent2" accent3="accent3" accent4="accent4" accent5="accent5" accent6="accent6" hlink="hlink" folHlink="folHlink"/>
  <p:txStyles>
    <p:titleStyle>
      <a:lvl1pPr algn="l" defTabSz="914377" rtl="0" eaLnBrk="1" latinLnBrk="0" hangingPunct="1">
        <a:spcBef>
          <a:spcPct val="0"/>
        </a:spcBef>
        <a:buNone/>
        <a:defRPr sz="2400" b="1" kern="1200">
          <a:solidFill>
            <a:schemeClr val="tx1">
              <a:lumMod val="75000"/>
              <a:lumOff val="25000"/>
            </a:schemeClr>
          </a:solidFill>
          <a:latin typeface="Arial Black" panose="020B0A04020102020204" pitchFamily="34" charset="0"/>
          <a:ea typeface="+mj-ea"/>
          <a:cs typeface="Arial" panose="020B0604020202020204" pitchFamily="34" charset="0"/>
        </a:defRPr>
      </a:lvl1pPr>
    </p:titleStyle>
    <p:bodyStyle>
      <a:lvl1pPr marL="182875" indent="-182875" algn="l" defTabSz="914377" rtl="0" eaLnBrk="1" latinLnBrk="0" hangingPunct="1">
        <a:spcBef>
          <a:spcPct val="20000"/>
        </a:spcBef>
        <a:buFont typeface="Arial" panose="020B0604020202020204" pitchFamily="34" charset="0"/>
        <a:buChar char="•"/>
        <a:defRPr sz="22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637309"/>
          </a:xfrm>
          <a:prstGeom prst="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p:cNvSpPr/>
          <p:nvPr userDrawn="1"/>
        </p:nvSpPr>
        <p:spPr>
          <a:xfrm>
            <a:off x="0" y="6428509"/>
            <a:ext cx="12192000" cy="429491"/>
          </a:xfrm>
          <a:prstGeom prst="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a:ea typeface="+mn-ea"/>
              <a:cs typeface="+mn-cs"/>
            </a:endParaRPr>
          </a:p>
        </p:txBody>
      </p:sp>
      <p:sp>
        <p:nvSpPr>
          <p:cNvPr id="2" name="Title Placeholder 1"/>
          <p:cNvSpPr>
            <a:spLocks noGrp="1"/>
          </p:cNvSpPr>
          <p:nvPr>
            <p:ph type="title"/>
          </p:nvPr>
        </p:nvSpPr>
        <p:spPr>
          <a:xfrm>
            <a:off x="609600" y="76201"/>
            <a:ext cx="10972800" cy="4873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609600" y="914401"/>
            <a:ext cx="10972800" cy="52117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2"/>
    </p:custDataLst>
    <p:extLst>
      <p:ext uri="{BB962C8B-B14F-4D97-AF65-F5344CB8AC3E}">
        <p14:creationId xmlns:p14="http://schemas.microsoft.com/office/powerpoint/2010/main" val="3507725555"/>
      </p:ext>
    </p:extLst>
  </p:cSld>
  <p:clrMap bg1="lt1" tx1="dk1" bg2="lt2" tx2="dk2" accent1="accent1" accent2="accent2" accent3="accent3" accent4="accent4" accent5="accent5" accent6="accent6" hlink="hlink" folHlink="folHlink"/>
  <p:txStyles>
    <p:titleStyle>
      <a:lvl1pPr algn="ctr" defTabSz="914377" rtl="0" eaLnBrk="1" latinLnBrk="0" hangingPunct="1">
        <a:spcBef>
          <a:spcPct val="0"/>
        </a:spcBef>
        <a:buNone/>
        <a:defRPr sz="3200" kern="1200">
          <a:solidFill>
            <a:schemeClr val="bg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39.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4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41.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42.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43.xml"/><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44.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45.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46.xml"/><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4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48.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9.xml"/><Relationship Id="rId4" Type="http://schemas.openxmlformats.org/officeDocument/2006/relationships/image" Target="../media/image14.w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49.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50.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xml"/><Relationship Id="rId1" Type="http://schemas.openxmlformats.org/officeDocument/2006/relationships/tags" Target="../tags/tag51.xml"/></Relationships>
</file>

<file path=ppt/slides/_rels/slide2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22.xml"/><Relationship Id="rId7" Type="http://schemas.microsoft.com/office/2007/relationships/hdphoto" Target="../media/hdphoto6.wdp"/><Relationship Id="rId2" Type="http://schemas.openxmlformats.org/officeDocument/2006/relationships/slideLayout" Target="../slideLayouts/slideLayout1.xml"/><Relationship Id="rId1" Type="http://schemas.openxmlformats.org/officeDocument/2006/relationships/tags" Target="../tags/tag5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microsoft.com/office/2007/relationships/hdphoto" Target="../media/hdphoto7.wdp"/></Relationships>
</file>

<file path=ppt/slides/_rels/slide2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23.xml"/><Relationship Id="rId7" Type="http://schemas.openxmlformats.org/officeDocument/2006/relationships/image" Target="../media/image41.png"/><Relationship Id="rId2" Type="http://schemas.openxmlformats.org/officeDocument/2006/relationships/slideLayout" Target="../slideLayouts/slideLayout1.xml"/><Relationship Id="rId1" Type="http://schemas.openxmlformats.org/officeDocument/2006/relationships/tags" Target="../tags/tag53.xml"/><Relationship Id="rId6" Type="http://schemas.microsoft.com/office/2007/relationships/hdphoto" Target="../media/hdphoto8.wdp"/><Relationship Id="rId5" Type="http://schemas.openxmlformats.org/officeDocument/2006/relationships/image" Target="../media/image40.png"/><Relationship Id="rId4" Type="http://schemas.openxmlformats.org/officeDocument/2006/relationships/image" Target="../media/image39.png"/><Relationship Id="rId9" Type="http://schemas.microsoft.com/office/2007/relationships/hdphoto" Target="../media/hdphoto7.wdp"/></Relationships>
</file>

<file path=ppt/slides/_rels/slide25.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notesSlide" Target="../notesSlides/notesSlide24.xml"/><Relationship Id="rId7" Type="http://schemas.openxmlformats.org/officeDocument/2006/relationships/image" Target="../media/image37.png"/><Relationship Id="rId2" Type="http://schemas.openxmlformats.org/officeDocument/2006/relationships/slideLayout" Target="../slideLayouts/slideLayout1.xml"/><Relationship Id="rId1" Type="http://schemas.openxmlformats.org/officeDocument/2006/relationships/tags" Target="../tags/tag54.xml"/><Relationship Id="rId6" Type="http://schemas.microsoft.com/office/2007/relationships/hdphoto" Target="../media/hdphoto8.wdp"/><Relationship Id="rId5" Type="http://schemas.openxmlformats.org/officeDocument/2006/relationships/image" Target="../media/image40.png"/><Relationship Id="rId4" Type="http://schemas.openxmlformats.org/officeDocument/2006/relationships/image" Target="../media/image42.png"/><Relationship Id="rId9" Type="http://schemas.openxmlformats.org/officeDocument/2006/relationships/image" Target="../media/image43.png"/></Relationships>
</file>

<file path=ppt/slides/_rels/slide2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notesSlide" Target="../notesSlides/notesSlide25.xml"/><Relationship Id="rId7" Type="http://schemas.microsoft.com/office/2007/relationships/hdphoto" Target="../media/hdphoto6.wdp"/><Relationship Id="rId2" Type="http://schemas.openxmlformats.org/officeDocument/2006/relationships/slideLayout" Target="../slideLayouts/slideLayout1.xml"/><Relationship Id="rId1" Type="http://schemas.openxmlformats.org/officeDocument/2006/relationships/tags" Target="../tags/tag55.xml"/><Relationship Id="rId6" Type="http://schemas.openxmlformats.org/officeDocument/2006/relationships/image" Target="../media/image37.png"/><Relationship Id="rId11" Type="http://schemas.openxmlformats.org/officeDocument/2006/relationships/image" Target="../media/image46.png"/><Relationship Id="rId5" Type="http://schemas.microsoft.com/office/2007/relationships/hdphoto" Target="../media/hdphoto8.wdp"/><Relationship Id="rId10" Type="http://schemas.openxmlformats.org/officeDocument/2006/relationships/image" Target="../media/image45.png"/><Relationship Id="rId4" Type="http://schemas.openxmlformats.org/officeDocument/2006/relationships/image" Target="../media/image40.png"/><Relationship Id="rId9" Type="http://schemas.microsoft.com/office/2007/relationships/hdphoto" Target="../media/hdphoto9.wdp"/></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56.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5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5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59.xml"/><Relationship Id="rId5" Type="http://schemas.openxmlformats.org/officeDocument/2006/relationships/image" Target="../media/image51.jpeg"/><Relationship Id="rId4" Type="http://schemas.openxmlformats.org/officeDocument/2006/relationships/image" Target="../media/image50.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60.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61.xml"/><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62.xml"/><Relationship Id="rId4"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63.xml"/><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65.xml"/><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66.xml"/><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tags" Target="../tags/tag67.xml"/><Relationship Id="rId4" Type="http://schemas.openxmlformats.org/officeDocument/2006/relationships/image" Target="../media/image5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tags" Target="../tags/tag68.xml"/><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1.xml"/><Relationship Id="rId4" Type="http://schemas.openxmlformats.org/officeDocument/2006/relationships/image" Target="../media/image15.jp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29.png"/><Relationship Id="rId2" Type="http://schemas.openxmlformats.org/officeDocument/2006/relationships/slideLayout" Target="../slideLayouts/slideLayout1.xml"/><Relationship Id="rId1" Type="http://schemas.openxmlformats.org/officeDocument/2006/relationships/tags" Target="../tags/tag69.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65.png"/><Relationship Id="rId2" Type="http://schemas.openxmlformats.org/officeDocument/2006/relationships/slideLayout" Target="../slideLayouts/slideLayout1.xml"/><Relationship Id="rId1" Type="http://schemas.openxmlformats.org/officeDocument/2006/relationships/tags" Target="../tags/tag70.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71.xml"/><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72.xml"/><Relationship Id="rId4" Type="http://schemas.openxmlformats.org/officeDocument/2006/relationships/image" Target="../media/image66.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tags" Target="../tags/tag73.xml"/><Relationship Id="rId5" Type="http://schemas.microsoft.com/office/2007/relationships/hdphoto" Target="../media/hdphoto10.wdp"/><Relationship Id="rId4" Type="http://schemas.openxmlformats.org/officeDocument/2006/relationships/image" Target="../media/image67.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74.xml"/><Relationship Id="rId5" Type="http://schemas.openxmlformats.org/officeDocument/2006/relationships/image" Target="../media/image69.png"/><Relationship Id="rId4" Type="http://schemas.openxmlformats.org/officeDocument/2006/relationships/image" Target="../media/image68.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47.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notesSlide" Target="../notesSlides/notesSlide46.xml"/><Relationship Id="rId7" Type="http://schemas.openxmlformats.org/officeDocument/2006/relationships/image" Target="../media/image73.png"/><Relationship Id="rId2" Type="http://schemas.openxmlformats.org/officeDocument/2006/relationships/slideLayout" Target="../slideLayouts/slideLayout1.xml"/><Relationship Id="rId1" Type="http://schemas.openxmlformats.org/officeDocument/2006/relationships/tags" Target="../tags/tag76.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78.png"/><Relationship Id="rId2" Type="http://schemas.openxmlformats.org/officeDocument/2006/relationships/slideLayout" Target="../slideLayouts/slideLayout1.xml"/><Relationship Id="rId1" Type="http://schemas.openxmlformats.org/officeDocument/2006/relationships/tags" Target="../tags/tag7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78.xml"/><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image" Target="../media/image16.emf"/><Relationship Id="rId4"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tags" Target="../tags/tag79.xml"/><Relationship Id="rId4" Type="http://schemas.openxmlformats.org/officeDocument/2006/relationships/image" Target="../media/image34.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0.xml"/><Relationship Id="rId1" Type="http://schemas.openxmlformats.org/officeDocument/2006/relationships/tags" Target="../tags/tag80.xml"/></Relationships>
</file>

<file path=ppt/slides/_rels/slide52.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notesSlide" Target="../notesSlides/notesSlide51.xml"/><Relationship Id="rId7" Type="http://schemas.openxmlformats.org/officeDocument/2006/relationships/image" Target="../media/image83.png"/><Relationship Id="rId2" Type="http://schemas.openxmlformats.org/officeDocument/2006/relationships/slideLayout" Target="../slideLayouts/slideLayout1.xml"/><Relationship Id="rId1" Type="http://schemas.openxmlformats.org/officeDocument/2006/relationships/tags" Target="../tags/tag81.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ags" Target="../tags/tag82.xml"/><Relationship Id="rId4" Type="http://schemas.openxmlformats.org/officeDocument/2006/relationships/image" Target="../media/image80.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tags" Target="../tags/tag83.xml"/><Relationship Id="rId4" Type="http://schemas.openxmlformats.org/officeDocument/2006/relationships/image" Target="../media/image85.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tags" Target="../tags/tag84.xml"/><Relationship Id="rId5" Type="http://schemas.openxmlformats.org/officeDocument/2006/relationships/image" Target="../media/image87.png"/><Relationship Id="rId4" Type="http://schemas.openxmlformats.org/officeDocument/2006/relationships/image" Target="../media/image86.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tags" Target="../tags/tag85.xml"/><Relationship Id="rId5" Type="http://schemas.openxmlformats.org/officeDocument/2006/relationships/image" Target="../media/image89.png"/><Relationship Id="rId4" Type="http://schemas.openxmlformats.org/officeDocument/2006/relationships/image" Target="../media/image88.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tags" Target="../tags/tag86.xml"/><Relationship Id="rId4" Type="http://schemas.openxmlformats.org/officeDocument/2006/relationships/image" Target="../media/image81.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tags" Target="../tags/tag87.xml"/><Relationship Id="rId4" Type="http://schemas.openxmlformats.org/officeDocument/2006/relationships/image" Target="../media/image90.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tags" Target="../tags/tag88.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17.jpeg"/><Relationship Id="rId4"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tags" Target="../tags/tag89.xml"/><Relationship Id="rId4" Type="http://schemas.openxmlformats.org/officeDocument/2006/relationships/image" Target="../media/image82.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tags" Target="../tags/tag90.xml"/><Relationship Id="rId5" Type="http://schemas.openxmlformats.org/officeDocument/2006/relationships/image" Target="../media/image95.png"/><Relationship Id="rId4" Type="http://schemas.openxmlformats.org/officeDocument/2006/relationships/image" Target="../media/image94.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91.xml"/><Relationship Id="rId4" Type="http://schemas.openxmlformats.org/officeDocument/2006/relationships/image" Target="../media/image96.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tags" Target="../tags/tag9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tags" Target="../tags/tag94.xml"/><Relationship Id="rId4" Type="http://schemas.openxmlformats.org/officeDocument/2006/relationships/image" Target="../media/image97.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tags" Target="../tags/tag95.xml"/><Relationship Id="rId4" Type="http://schemas.openxmlformats.org/officeDocument/2006/relationships/image" Target="../media/image83.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tags" Target="../tags/tag96.xml"/><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7" Type="http://schemas.openxmlformats.org/officeDocument/2006/relationships/image" Target="../media/image102.png"/><Relationship Id="rId2" Type="http://schemas.openxmlformats.org/officeDocument/2006/relationships/slideLayout" Target="../slideLayouts/slideLayout1.xml"/><Relationship Id="rId1" Type="http://schemas.openxmlformats.org/officeDocument/2006/relationships/tags" Target="../tags/tag97.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xml"/><Relationship Id="rId1" Type="http://schemas.openxmlformats.org/officeDocument/2006/relationships/tags" Target="../tags/tag98.xml"/><Relationship Id="rId4" Type="http://schemas.openxmlformats.org/officeDocument/2006/relationships/image" Target="../media/image10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36.xml"/><Relationship Id="rId4" Type="http://schemas.openxmlformats.org/officeDocument/2006/relationships/hyperlink" Target="http://www.strongtie.com/workshops" TargetMode="Externa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xml"/><Relationship Id="rId1" Type="http://schemas.openxmlformats.org/officeDocument/2006/relationships/tags" Target="../tags/tag99.xml"/><Relationship Id="rId4" Type="http://schemas.openxmlformats.org/officeDocument/2006/relationships/image" Target="../media/image104.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tags" Target="../tags/tag100.xml"/><Relationship Id="rId4" Type="http://schemas.openxmlformats.org/officeDocument/2006/relationships/image" Target="../media/image84.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xml"/><Relationship Id="rId1" Type="http://schemas.openxmlformats.org/officeDocument/2006/relationships/tags" Target="../tags/tag101.xml"/><Relationship Id="rId4" Type="http://schemas.openxmlformats.org/officeDocument/2006/relationships/image" Target="../media/image105.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xml"/><Relationship Id="rId1" Type="http://schemas.openxmlformats.org/officeDocument/2006/relationships/tags" Target="../tags/tag102.xml"/><Relationship Id="rId5" Type="http://schemas.openxmlformats.org/officeDocument/2006/relationships/image" Target="../media/image106.png"/><Relationship Id="rId4" Type="http://schemas.openxmlformats.org/officeDocument/2006/relationships/image" Target="../media/image22.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xml"/><Relationship Id="rId1" Type="http://schemas.openxmlformats.org/officeDocument/2006/relationships/tags" Target="../tags/tag103.xml"/><Relationship Id="rId4" Type="http://schemas.openxmlformats.org/officeDocument/2006/relationships/image" Target="../media/image34.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tags" Target="../tags/tag104.xml"/><Relationship Id="rId5" Type="http://schemas.openxmlformats.org/officeDocument/2006/relationships/image" Target="../media/image108.png"/><Relationship Id="rId4" Type="http://schemas.openxmlformats.org/officeDocument/2006/relationships/image" Target="../media/image107.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3.xml"/><Relationship Id="rId1" Type="http://schemas.openxmlformats.org/officeDocument/2006/relationships/tags" Target="../tags/tag105.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xml"/><Relationship Id="rId1" Type="http://schemas.openxmlformats.org/officeDocument/2006/relationships/tags" Target="../tags/tag106.xml"/><Relationship Id="rId4" Type="http://schemas.openxmlformats.org/officeDocument/2006/relationships/image" Target="../media/image109.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xml"/><Relationship Id="rId1" Type="http://schemas.openxmlformats.org/officeDocument/2006/relationships/tags" Target="../tags/tag10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tags" Target="../tags/tag10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Important – Read Me Before Presenting</a:t>
            </a:r>
          </a:p>
        </p:txBody>
      </p:sp>
      <p:sp>
        <p:nvSpPr>
          <p:cNvPr id="6" name="Content Placeholder 5"/>
          <p:cNvSpPr>
            <a:spLocks noGrp="1"/>
          </p:cNvSpPr>
          <p:nvPr>
            <p:ph idx="1"/>
          </p:nvPr>
        </p:nvSpPr>
        <p:spPr/>
        <p:txBody>
          <a:bodyPr/>
          <a:lstStyle/>
          <a:p>
            <a:pPr marL="0" indent="0">
              <a:lnSpc>
                <a:spcPct val="120000"/>
              </a:lnSpc>
              <a:buNone/>
            </a:pPr>
            <a:r>
              <a:rPr lang="en-US" dirty="0">
                <a:solidFill>
                  <a:schemeClr val="accent5"/>
                </a:solidFill>
                <a:latin typeface="Arial Black" panose="020B0A04020102020204" pitchFamily="34" charset="0"/>
              </a:rPr>
              <a:t>Instructors:</a:t>
            </a:r>
          </a:p>
          <a:p>
            <a:pPr marL="0" indent="0">
              <a:lnSpc>
                <a:spcPct val="120000"/>
              </a:lnSpc>
              <a:buNone/>
            </a:pPr>
            <a:r>
              <a:rPr lang="en-US" dirty="0"/>
              <a:t>This presentation has been approved for either AIA or ICC credit.</a:t>
            </a:r>
          </a:p>
          <a:p>
            <a:pPr>
              <a:lnSpc>
                <a:spcPct val="120000"/>
              </a:lnSpc>
            </a:pPr>
            <a:r>
              <a:rPr lang="en-US" b="1" dirty="0"/>
              <a:t>For AIA credits: </a:t>
            </a:r>
            <a:r>
              <a:rPr lang="en-US" dirty="0"/>
              <a:t>Unhide the AIA credit information slides in the beginning and at the end of this presentation.</a:t>
            </a:r>
          </a:p>
          <a:p>
            <a:pPr>
              <a:lnSpc>
                <a:spcPct val="120000"/>
              </a:lnSpc>
            </a:pPr>
            <a:r>
              <a:rPr lang="en-US" b="1" dirty="0"/>
              <a:t>For ICC credits: </a:t>
            </a:r>
            <a:r>
              <a:rPr lang="en-US" dirty="0"/>
              <a:t>Unhide the ICC credit information slides in the beginning and at the end of this presentation.</a:t>
            </a:r>
          </a:p>
        </p:txBody>
      </p:sp>
    </p:spTree>
    <p:custDataLst>
      <p:tags r:id="rId1"/>
    </p:custDataLst>
    <p:extLst>
      <p:ext uri="{BB962C8B-B14F-4D97-AF65-F5344CB8AC3E}">
        <p14:creationId xmlns:p14="http://schemas.microsoft.com/office/powerpoint/2010/main" val="17619263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A Word About Building Codes</a:t>
            </a:r>
          </a:p>
        </p:txBody>
      </p:sp>
      <p:sp>
        <p:nvSpPr>
          <p:cNvPr id="3" name="Content Placeholder 2"/>
          <p:cNvSpPr>
            <a:spLocks noGrp="1"/>
          </p:cNvSpPr>
          <p:nvPr>
            <p:ph idx="1"/>
          </p:nvPr>
        </p:nvSpPr>
        <p:spPr>
          <a:xfrm>
            <a:off x="342901" y="1104900"/>
            <a:ext cx="8773228" cy="3371566"/>
          </a:xfrm>
        </p:spPr>
        <p:txBody>
          <a:bodyPr/>
          <a:lstStyle/>
          <a:p>
            <a:pPr marL="0" indent="0">
              <a:lnSpc>
                <a:spcPct val="120000"/>
              </a:lnSpc>
              <a:spcBef>
                <a:spcPts val="1200"/>
              </a:spcBef>
              <a:buNone/>
            </a:pPr>
            <a:r>
              <a:rPr lang="en-US" sz="2000" dirty="0">
                <a:solidFill>
                  <a:schemeClr val="tx2"/>
                </a:solidFill>
              </a:rPr>
              <a:t>The IRC and IBC feature regulations on the connections and materials used to construct or retrofit a deck.</a:t>
            </a:r>
          </a:p>
          <a:p>
            <a:pPr marL="0" indent="0">
              <a:lnSpc>
                <a:spcPct val="120000"/>
              </a:lnSpc>
              <a:spcBef>
                <a:spcPts val="1200"/>
              </a:spcBef>
              <a:buNone/>
            </a:pPr>
            <a:r>
              <a:rPr lang="en-US" sz="2000" dirty="0">
                <a:solidFill>
                  <a:schemeClr val="tx2"/>
                </a:solidFill>
              </a:rPr>
              <a:t>The information contained here is a summary of the requirements of these codes as they pertain to the common concerns found in a typical inspection. The building codes contain other requirements regarding aspects of deck construction that are not addressed here; check the codes for details.</a:t>
            </a:r>
          </a:p>
          <a:p>
            <a:pPr marL="0" indent="0">
              <a:lnSpc>
                <a:spcPct val="120000"/>
              </a:lnSpc>
              <a:spcBef>
                <a:spcPts val="1200"/>
              </a:spcBef>
              <a:buNone/>
            </a:pPr>
            <a:r>
              <a:rPr lang="en-US" sz="2000" dirty="0">
                <a:solidFill>
                  <a:schemeClr val="tx2"/>
                </a:solidFill>
              </a:rPr>
              <a:t>Any selection of products for a specific application should be made by a qualified professional.</a:t>
            </a:r>
          </a:p>
          <a:p>
            <a:pPr marL="0" indent="0">
              <a:lnSpc>
                <a:spcPct val="120000"/>
              </a:lnSpc>
              <a:spcBef>
                <a:spcPts val="1200"/>
              </a:spcBef>
              <a:buNone/>
            </a:pPr>
            <a:endParaRPr lang="en-US" sz="2000" dirty="0">
              <a:solidFill>
                <a:schemeClr val="tx2"/>
              </a:solidFill>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0660380" y="1207181"/>
            <a:ext cx="1188720" cy="1539392"/>
          </a:xfrm>
          <a:prstGeom prst="rect">
            <a:avLst/>
          </a:prstGeom>
          <a:ln w="28575">
            <a:solidFill>
              <a:schemeClr val="bg1"/>
            </a:solidFill>
          </a:ln>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888254" y="2454584"/>
            <a:ext cx="1188720" cy="1539392"/>
          </a:xfrm>
          <a:prstGeom prst="rect">
            <a:avLst/>
          </a:prstGeom>
          <a:ln w="28575">
            <a:solidFill>
              <a:schemeClr val="bg1"/>
            </a:solidFill>
          </a:ln>
        </p:spPr>
      </p:pic>
      <p:pic>
        <p:nvPicPr>
          <p:cNvPr id="1026" name="Picture 2" descr="Image result for awc dca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482614" y="3699785"/>
            <a:ext cx="1162569" cy="1543795"/>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00384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CONCERNS</a:t>
            </a:r>
          </a:p>
        </p:txBody>
      </p:sp>
      <p:sp>
        <p:nvSpPr>
          <p:cNvPr id="3" name="Text Placeholder 2"/>
          <p:cNvSpPr>
            <a:spLocks noGrp="1"/>
          </p:cNvSpPr>
          <p:nvPr>
            <p:ph type="body" sz="quarter" idx="4294967295"/>
          </p:nvPr>
        </p:nvSpPr>
        <p:spPr>
          <a:xfrm>
            <a:off x="0" y="1350963"/>
            <a:ext cx="7096125" cy="2087562"/>
          </a:xfrm>
          <a:prstGeom prst="rect">
            <a:avLst/>
          </a:prstGeom>
        </p:spPr>
        <p:txBody>
          <a:bodyPr lIns="731520" tIns="228600" bIns="45720" anchor="t">
            <a:normAutofit/>
          </a:bodyPr>
          <a:lstStyle/>
          <a:p>
            <a:pPr marL="0" indent="0">
              <a:lnSpc>
                <a:spcPct val="120000"/>
              </a:lnSpc>
              <a:spcBef>
                <a:spcPts val="0"/>
              </a:spcBef>
              <a:buNone/>
            </a:pPr>
            <a:r>
              <a:rPr lang="en-US" sz="1800" b="1" dirty="0">
                <a:solidFill>
                  <a:schemeClr val="accent6"/>
                </a:solidFill>
                <a:effectLst/>
              </a:rPr>
              <a:t>After completing this lesson, you will be able to:</a:t>
            </a:r>
          </a:p>
          <a:p>
            <a:pPr marL="0" indent="0">
              <a:lnSpc>
                <a:spcPct val="120000"/>
              </a:lnSpc>
              <a:buNone/>
            </a:pPr>
            <a:r>
              <a:rPr lang="en-US" sz="2000" dirty="0">
                <a:solidFill>
                  <a:schemeClr val="tx1">
                    <a:lumMod val="65000"/>
                    <a:lumOff val="35000"/>
                  </a:schemeClr>
                </a:solidFill>
              </a:rPr>
              <a:t>Summarize the importance of code and standard provisions in the IBC and IRC for the construction </a:t>
            </a:r>
            <a:br>
              <a:rPr lang="en-US" sz="2000" dirty="0">
                <a:solidFill>
                  <a:schemeClr val="tx1">
                    <a:lumMod val="65000"/>
                    <a:lumOff val="35000"/>
                  </a:schemeClr>
                </a:solidFill>
              </a:rPr>
            </a:br>
            <a:r>
              <a:rPr lang="en-US" sz="2000" dirty="0">
                <a:solidFill>
                  <a:schemeClr val="tx1">
                    <a:lumMod val="65000"/>
                    <a:lumOff val="35000"/>
                  </a:schemeClr>
                </a:solidFill>
              </a:rPr>
              <a:t>of a safe, strong and code-compliant deck</a:t>
            </a:r>
          </a:p>
        </p:txBody>
      </p:sp>
    </p:spTree>
    <p:custDataLst>
      <p:tags r:id="rId1"/>
    </p:custDataLst>
    <p:extLst>
      <p:ext uri="{BB962C8B-B14F-4D97-AF65-F5344CB8AC3E}">
        <p14:creationId xmlns:p14="http://schemas.microsoft.com/office/powerpoint/2010/main" val="1597806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Continuous Load Path</a:t>
            </a:r>
          </a:p>
        </p:txBody>
      </p:sp>
      <p:sp>
        <p:nvSpPr>
          <p:cNvPr id="4" name="Content Placeholder 3"/>
          <p:cNvSpPr>
            <a:spLocks noGrp="1"/>
          </p:cNvSpPr>
          <p:nvPr>
            <p:ph idx="1"/>
          </p:nvPr>
        </p:nvSpPr>
        <p:spPr>
          <a:xfrm>
            <a:off x="354931" y="1104900"/>
            <a:ext cx="5144081" cy="5143499"/>
          </a:xfrm>
        </p:spPr>
        <p:txBody>
          <a:bodyPr/>
          <a:lstStyle/>
          <a:p>
            <a:pPr marL="0" indent="0">
              <a:lnSpc>
                <a:spcPct val="120000"/>
              </a:lnSpc>
              <a:buNone/>
            </a:pPr>
            <a:r>
              <a:rPr lang="en-US" sz="2000" b="1" dirty="0"/>
              <a:t>As with your home, your deck should be built using a “continuous load path.”</a:t>
            </a:r>
          </a:p>
          <a:p>
            <a:pPr>
              <a:lnSpc>
                <a:spcPct val="120000"/>
              </a:lnSpc>
            </a:pPr>
            <a:r>
              <a:rPr lang="en-US" sz="2000" dirty="0"/>
              <a:t>Assures loads are transferred from point of application to the foundation via the structural components and connections</a:t>
            </a:r>
          </a:p>
          <a:p>
            <a:pPr>
              <a:lnSpc>
                <a:spcPct val="120000"/>
              </a:lnSpc>
            </a:pPr>
            <a:r>
              <a:rPr lang="en-US" sz="2000" dirty="0"/>
              <a:t>Contains forces from gravity, lateral and uplift loads</a:t>
            </a:r>
          </a:p>
          <a:p>
            <a:pPr>
              <a:lnSpc>
                <a:spcPct val="120000"/>
              </a:lnSpc>
            </a:pPr>
            <a:r>
              <a:rPr lang="en-US" sz="2000" dirty="0"/>
              <a:t>Transfers weight from deck through its frame and then to the foundation and support structure</a:t>
            </a:r>
          </a:p>
          <a:p>
            <a:pPr>
              <a:lnSpc>
                <a:spcPct val="120000"/>
              </a:lnSpc>
            </a:pPr>
            <a:r>
              <a:rPr lang="en-US" sz="2000" dirty="0"/>
              <a:t>Continuous load path better equips deck </a:t>
            </a:r>
            <a:br>
              <a:rPr lang="en-US" sz="2000" dirty="0"/>
            </a:br>
            <a:r>
              <a:rPr lang="en-US" sz="2000" dirty="0"/>
              <a:t>to resist occupancy, wind, snow and earthquake forces</a:t>
            </a:r>
          </a:p>
        </p:txBody>
      </p:sp>
      <p:pic>
        <p:nvPicPr>
          <p:cNvPr id="6" name="Picture 5">
            <a:extLst>
              <a:ext uri="{FF2B5EF4-FFF2-40B4-BE49-F238E27FC236}">
                <a16:creationId xmlns:a16="http://schemas.microsoft.com/office/drawing/2014/main" id="{E3564E37-0141-46C5-A842-D1782104FB8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870" r="46328"/>
          <a:stretch/>
        </p:blipFill>
        <p:spPr>
          <a:xfrm>
            <a:off x="6096000" y="817807"/>
            <a:ext cx="6099508" cy="6040193"/>
          </a:xfrm>
          <a:prstGeom prst="rect">
            <a:avLst/>
          </a:prstGeom>
        </p:spPr>
      </p:pic>
      <p:cxnSp>
        <p:nvCxnSpPr>
          <p:cNvPr id="8" name="Straight Connector 7">
            <a:extLst>
              <a:ext uri="{FF2B5EF4-FFF2-40B4-BE49-F238E27FC236}">
                <a16:creationId xmlns:a16="http://schemas.microsoft.com/office/drawing/2014/main" id="{946873C6-6BD3-470C-828F-5991568DB2B9}"/>
              </a:ext>
            </a:extLst>
          </p:cNvPr>
          <p:cNvCxnSpPr/>
          <p:nvPr/>
        </p:nvCxnSpPr>
        <p:spPr>
          <a:xfrm>
            <a:off x="6096000" y="740509"/>
            <a:ext cx="0" cy="6117491"/>
          </a:xfrm>
          <a:prstGeom prst="line">
            <a:avLst/>
          </a:prstGeom>
          <a:ln w="38100">
            <a:solidFill>
              <a:srgbClr val="F2F2F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8C539C3-92B2-4647-8BA7-CD67E52B3644}"/>
              </a:ext>
            </a:extLst>
          </p:cNvPr>
          <p:cNvSpPr/>
          <p:nvPr/>
        </p:nvSpPr>
        <p:spPr>
          <a:xfrm>
            <a:off x="0" y="740509"/>
            <a:ext cx="12192000" cy="91440"/>
          </a:xfrm>
          <a:prstGeom prst="rect">
            <a:avLst/>
          </a:prstGeom>
          <a:gradFill>
            <a:gsLst>
              <a:gs pos="0">
                <a:srgbClr val="F4F4F4"/>
              </a:gs>
              <a:gs pos="100000">
                <a:schemeClr val="bg1"/>
              </a:gs>
            </a:gsLst>
            <a:lin ang="0" scaled="0"/>
          </a:gradFill>
          <a:ln>
            <a:noFill/>
          </a:ln>
          <a:effectLst>
            <a:outerShdw blurRad="1016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840271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Do Decks Really Need to Meet Code Requirements?</a:t>
            </a:r>
          </a:p>
        </p:txBody>
      </p:sp>
      <p:sp>
        <p:nvSpPr>
          <p:cNvPr id="10" name="Rectangle 9"/>
          <p:cNvSpPr/>
          <p:nvPr/>
        </p:nvSpPr>
        <p:spPr>
          <a:xfrm>
            <a:off x="0" y="1429753"/>
            <a:ext cx="12192000" cy="4225089"/>
          </a:xfrm>
          <a:prstGeom prst="rect">
            <a:avLst/>
          </a:prstGeom>
          <a:gradFill flip="none" rotWithShape="1">
            <a:gsLst>
              <a:gs pos="0">
                <a:srgbClr val="EAEAEA"/>
              </a:gs>
              <a:gs pos="50000">
                <a:srgbClr val="EFEFEF"/>
              </a:gs>
              <a:gs pos="100000">
                <a:srgbClr val="FAFAFA"/>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idx="1"/>
          </p:nvPr>
        </p:nvSpPr>
        <p:spPr>
          <a:xfrm>
            <a:off x="354931" y="1742583"/>
            <a:ext cx="8959190" cy="1902995"/>
          </a:xfrm>
        </p:spPr>
        <p:txBody>
          <a:bodyPr/>
          <a:lstStyle/>
          <a:p>
            <a:pPr>
              <a:lnSpc>
                <a:spcPct val="120000"/>
              </a:lnSpc>
            </a:pPr>
            <a:r>
              <a:rPr lang="en-US" sz="1800" dirty="0"/>
              <a:t>Many people do not realize that decks are structures that need to be designed to meet minimum standards and resist certain stresses</a:t>
            </a:r>
          </a:p>
          <a:p>
            <a:pPr>
              <a:lnSpc>
                <a:spcPct val="120000"/>
              </a:lnSpc>
            </a:pPr>
            <a:r>
              <a:rPr lang="en-US" sz="1800" dirty="0"/>
              <a:t>A deck must be designed to support the weight of people and objects placed on it, as well as lateral and uplift loads that can act on it.</a:t>
            </a:r>
          </a:p>
        </p:txBody>
      </p:sp>
      <p:cxnSp>
        <p:nvCxnSpPr>
          <p:cNvPr id="8" name="Straight Connector 7"/>
          <p:cNvCxnSpPr/>
          <p:nvPr/>
        </p:nvCxnSpPr>
        <p:spPr>
          <a:xfrm>
            <a:off x="637674" y="4042613"/>
            <a:ext cx="0" cy="1130969"/>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893" y="3746764"/>
            <a:ext cx="457200" cy="365760"/>
          </a:xfrm>
          <a:prstGeom prst="rect">
            <a:avLst/>
          </a:prstGeom>
        </p:spPr>
      </p:pic>
      <p:sp>
        <p:nvSpPr>
          <p:cNvPr id="9" name="Content Placeholder 3"/>
          <p:cNvSpPr txBox="1">
            <a:spLocks/>
          </p:cNvSpPr>
          <p:nvPr/>
        </p:nvSpPr>
        <p:spPr>
          <a:xfrm>
            <a:off x="986586" y="3789953"/>
            <a:ext cx="7531768" cy="1443789"/>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i="1" dirty="0">
                <a:solidFill>
                  <a:schemeClr val="tx1">
                    <a:lumMod val="50000"/>
                    <a:lumOff val="50000"/>
                  </a:schemeClr>
                </a:solidFill>
              </a:rPr>
              <a:t>The construction of buildings and structures in accordance with the provisions of this code shall result in a system that provides a complete load path that meets all requirements for the transfer of all loads from their point of origin through the load-resisting elements to the foundation.</a:t>
            </a: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0263967" y="1736910"/>
            <a:ext cx="1272309" cy="1647639"/>
          </a:xfrm>
          <a:prstGeom prst="rect">
            <a:avLst/>
          </a:prstGeom>
          <a:ln w="28575">
            <a:solidFill>
              <a:schemeClr val="bg1">
                <a:lumMod val="85000"/>
              </a:schemeClr>
            </a:solidFill>
          </a:ln>
          <a:effectLst>
            <a:outerShdw blurRad="76200" dist="38100" dir="2700000" sx="98000" sy="98000" algn="tl" rotWithShape="0">
              <a:prstClr val="black">
                <a:alpha val="14000"/>
              </a:prstClr>
            </a:outerShdw>
          </a:effectLst>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0263967" y="3645794"/>
            <a:ext cx="1272309" cy="1647639"/>
          </a:xfrm>
          <a:prstGeom prst="rect">
            <a:avLst/>
          </a:prstGeom>
          <a:ln w="28575">
            <a:solidFill>
              <a:schemeClr val="bg1">
                <a:lumMod val="85000"/>
              </a:schemeClr>
            </a:solidFill>
          </a:ln>
          <a:effectLst>
            <a:outerShdw blurRad="76200" dist="38100" dir="2700000" sx="98000" sy="98000" algn="tl" rotWithShape="0">
              <a:prstClr val="black">
                <a:alpha val="14000"/>
              </a:prstClr>
            </a:outerShdw>
          </a:effectLst>
        </p:spPr>
      </p:pic>
    </p:spTree>
    <p:custDataLst>
      <p:tags r:id="rId1"/>
    </p:custDataLst>
    <p:extLst>
      <p:ext uri="{BB962C8B-B14F-4D97-AF65-F5344CB8AC3E}">
        <p14:creationId xmlns:p14="http://schemas.microsoft.com/office/powerpoint/2010/main" val="1288493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Ensuring the Safety of All Structures, cont.</a:t>
            </a:r>
          </a:p>
        </p:txBody>
      </p:sp>
      <p:sp>
        <p:nvSpPr>
          <p:cNvPr id="4" name="Content Placeholder 3"/>
          <p:cNvSpPr>
            <a:spLocks noGrp="1"/>
          </p:cNvSpPr>
          <p:nvPr>
            <p:ph idx="1"/>
          </p:nvPr>
        </p:nvSpPr>
        <p:spPr>
          <a:xfrm>
            <a:off x="1888958" y="2320090"/>
            <a:ext cx="3940342" cy="1698458"/>
          </a:xfrm>
        </p:spPr>
        <p:txBody>
          <a:bodyPr/>
          <a:lstStyle/>
          <a:p>
            <a:pPr marL="0" indent="0">
              <a:lnSpc>
                <a:spcPct val="120000"/>
              </a:lnSpc>
              <a:buNone/>
            </a:pPr>
            <a:r>
              <a:rPr lang="en-US" sz="2000" dirty="0"/>
              <a:t>Three people viewing a house for sale in York, PA fell from a second-floor deck when it collapsed on August 6, 2006.</a:t>
            </a:r>
          </a:p>
        </p:txBody>
      </p:sp>
      <p:sp>
        <p:nvSpPr>
          <p:cNvPr id="5" name="Rectangle 4"/>
          <p:cNvSpPr/>
          <p:nvPr/>
        </p:nvSpPr>
        <p:spPr>
          <a:xfrm>
            <a:off x="-24064" y="5023235"/>
            <a:ext cx="5053264" cy="559418"/>
          </a:xfrm>
          <a:prstGeom prst="rect">
            <a:avLst/>
          </a:prstGeom>
          <a:solidFill>
            <a:srgbClr val="F2F2F2"/>
          </a:solidFill>
          <a:ln w="28575">
            <a:solidFill>
              <a:schemeClr val="bg1">
                <a:lumMod val="85000"/>
              </a:schemeClr>
            </a:solidFill>
          </a:ln>
        </p:spPr>
        <p:style>
          <a:lnRef idx="2">
            <a:schemeClr val="accent5">
              <a:shade val="50000"/>
            </a:schemeClr>
          </a:lnRef>
          <a:fillRef idx="1">
            <a:schemeClr val="accent5"/>
          </a:fillRef>
          <a:effectRef idx="0">
            <a:schemeClr val="accent5"/>
          </a:effectRef>
          <a:fontRef idx="minor">
            <a:schemeClr val="lt1"/>
          </a:fontRef>
        </p:style>
        <p:txBody>
          <a:bodyPr tIns="0" rIns="457200" rtlCol="0" anchor="ctr"/>
          <a:lstStyle/>
          <a:p>
            <a:pPr algn="r"/>
            <a:r>
              <a:rPr lang="en-US" sz="2400" dirty="0">
                <a:solidFill>
                  <a:schemeClr val="accent1"/>
                </a:solidFill>
                <a:latin typeface="Arial Narrow" panose="020B0606020202030204" pitchFamily="34" charset="0"/>
                <a:cs typeface="Arial" panose="020B0604020202020204" pitchFamily="34" charset="0"/>
              </a:rPr>
              <a:t>Where is the “due diligence?”</a:t>
            </a:r>
          </a:p>
        </p:txBody>
      </p:sp>
      <p:sp>
        <p:nvSpPr>
          <p:cNvPr id="6" name="Content Placeholder 3"/>
          <p:cNvSpPr txBox="1">
            <a:spLocks/>
          </p:cNvSpPr>
          <p:nvPr/>
        </p:nvSpPr>
        <p:spPr>
          <a:xfrm>
            <a:off x="7908758" y="2320090"/>
            <a:ext cx="3940342" cy="1698458"/>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000" dirty="0"/>
              <a:t>A two-story deck structure failed catastrophically while a real estate agent was showing a house for sale in Stone Harbor, NJ.</a:t>
            </a:r>
          </a:p>
        </p:txBody>
      </p:sp>
      <p:sp>
        <p:nvSpPr>
          <p:cNvPr id="7" name="Content Placeholder 3"/>
          <p:cNvSpPr txBox="1">
            <a:spLocks/>
          </p:cNvSpPr>
          <p:nvPr/>
        </p:nvSpPr>
        <p:spPr>
          <a:xfrm>
            <a:off x="1888959" y="1409700"/>
            <a:ext cx="3940342" cy="46722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solidFill>
                  <a:schemeClr val="accent5"/>
                </a:solidFill>
                <a:latin typeface="Arial Black" panose="020B0A04020102020204" pitchFamily="34" charset="0"/>
              </a:rPr>
              <a:t>PA Deck Collapse</a:t>
            </a:r>
          </a:p>
        </p:txBody>
      </p:sp>
      <p:sp>
        <p:nvSpPr>
          <p:cNvPr id="8" name="Content Placeholder 3"/>
          <p:cNvSpPr txBox="1">
            <a:spLocks/>
          </p:cNvSpPr>
          <p:nvPr/>
        </p:nvSpPr>
        <p:spPr>
          <a:xfrm>
            <a:off x="7908758" y="1409700"/>
            <a:ext cx="3940342" cy="46722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solidFill>
                  <a:schemeClr val="accent5"/>
                </a:solidFill>
                <a:latin typeface="Arial Black" panose="020B0A04020102020204" pitchFamily="34" charset="0"/>
              </a:rPr>
              <a:t>NJ Deck Failure</a:t>
            </a:r>
          </a:p>
        </p:txBody>
      </p:sp>
      <p:cxnSp>
        <p:nvCxnSpPr>
          <p:cNvPr id="9" name="Straight Connector 8"/>
          <p:cNvCxnSpPr/>
          <p:nvPr/>
        </p:nvCxnSpPr>
        <p:spPr>
          <a:xfrm>
            <a:off x="0" y="1876926"/>
            <a:ext cx="5829300"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362700" y="1876926"/>
            <a:ext cx="5829300"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04405" y="620610"/>
            <a:ext cx="817853" cy="1862048"/>
          </a:xfrm>
          <a:prstGeom prst="rect">
            <a:avLst/>
          </a:prstGeom>
          <a:noFill/>
        </p:spPr>
        <p:txBody>
          <a:bodyPr wrap="none" rtlCol="0">
            <a:spAutoFit/>
          </a:bodyPr>
          <a:lstStyle/>
          <a:p>
            <a:r>
              <a:rPr lang="en-US" sz="11500" dirty="0">
                <a:solidFill>
                  <a:schemeClr val="bg1">
                    <a:lumMod val="85000"/>
                  </a:schemeClr>
                </a:solidFill>
                <a:latin typeface="Georgia" panose="02040502050405020303" pitchFamily="18" charset="0"/>
              </a:rPr>
              <a:t>1</a:t>
            </a:r>
          </a:p>
        </p:txBody>
      </p:sp>
      <p:sp>
        <p:nvSpPr>
          <p:cNvPr id="12" name="TextBox 11"/>
          <p:cNvSpPr txBox="1"/>
          <p:nvPr/>
        </p:nvSpPr>
        <p:spPr>
          <a:xfrm>
            <a:off x="6633449" y="632642"/>
            <a:ext cx="1008609" cy="1862048"/>
          </a:xfrm>
          <a:prstGeom prst="rect">
            <a:avLst/>
          </a:prstGeom>
          <a:noFill/>
        </p:spPr>
        <p:txBody>
          <a:bodyPr wrap="none" rtlCol="0">
            <a:spAutoFit/>
          </a:bodyPr>
          <a:lstStyle/>
          <a:p>
            <a:r>
              <a:rPr lang="en-US" sz="11500" dirty="0">
                <a:solidFill>
                  <a:schemeClr val="bg1">
                    <a:lumMod val="85000"/>
                  </a:schemeClr>
                </a:solidFill>
                <a:latin typeface="Georgia" panose="02040502050405020303" pitchFamily="18" charset="0"/>
              </a:rPr>
              <a:t>2</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1090" y="4461710"/>
            <a:ext cx="2688010" cy="1786689"/>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62700" y="4461710"/>
            <a:ext cx="2642813" cy="1786690"/>
          </a:xfrm>
          <a:prstGeom prst="rect">
            <a:avLst/>
          </a:prstGeom>
        </p:spPr>
      </p:pic>
    </p:spTree>
    <p:custDataLst>
      <p:tags r:id="rId1"/>
    </p:custDataLst>
    <p:extLst>
      <p:ext uri="{BB962C8B-B14F-4D97-AF65-F5344CB8AC3E}">
        <p14:creationId xmlns:p14="http://schemas.microsoft.com/office/powerpoint/2010/main" val="3438084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Ensuring the Safety of All Structures, cont.</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574"/>
          <a:stretch/>
        </p:blipFill>
        <p:spPr>
          <a:xfrm>
            <a:off x="6364704" y="1409699"/>
            <a:ext cx="5484395" cy="370372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01" y="1409699"/>
            <a:ext cx="5478422" cy="3703721"/>
          </a:xfrm>
          <a:prstGeom prst="rect">
            <a:avLst/>
          </a:prstGeom>
        </p:spPr>
      </p:pic>
    </p:spTree>
    <p:custDataLst>
      <p:tags r:id="rId1"/>
    </p:custDataLst>
    <p:extLst>
      <p:ext uri="{BB962C8B-B14F-4D97-AF65-F5344CB8AC3E}">
        <p14:creationId xmlns:p14="http://schemas.microsoft.com/office/powerpoint/2010/main" val="1189099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Structures that are Deemed Unsafe</a:t>
            </a:r>
          </a:p>
        </p:txBody>
      </p:sp>
      <p:sp>
        <p:nvSpPr>
          <p:cNvPr id="4" name="Content Placeholder 3"/>
          <p:cNvSpPr>
            <a:spLocks noGrp="1"/>
          </p:cNvSpPr>
          <p:nvPr>
            <p:ph idx="1"/>
          </p:nvPr>
        </p:nvSpPr>
        <p:spPr>
          <a:xfrm>
            <a:off x="354931" y="1104900"/>
            <a:ext cx="6394785" cy="3803983"/>
          </a:xfrm>
        </p:spPr>
        <p:txBody>
          <a:bodyPr/>
          <a:lstStyle/>
          <a:p>
            <a:pPr marL="0" indent="0">
              <a:lnSpc>
                <a:spcPct val="120000"/>
              </a:lnSpc>
              <a:buNone/>
            </a:pPr>
            <a:r>
              <a:rPr lang="en-US" sz="2200" dirty="0">
                <a:solidFill>
                  <a:schemeClr val="accent5"/>
                </a:solidFill>
                <a:latin typeface="Arial Black" panose="020B0A04020102020204" pitchFamily="34" charset="0"/>
              </a:rPr>
              <a:t>If due diligence is provided, what shall be done with unsafe structures?</a:t>
            </a:r>
          </a:p>
          <a:p>
            <a:pPr marL="0" indent="0">
              <a:lnSpc>
                <a:spcPct val="120000"/>
              </a:lnSpc>
              <a:buNone/>
            </a:pPr>
            <a:r>
              <a:rPr lang="en-US" sz="2000" dirty="0"/>
              <a:t>Structures that are dangerous to human life shall be deemed an unsafe condition.</a:t>
            </a:r>
          </a:p>
          <a:p>
            <a:pPr marL="0" indent="0">
              <a:lnSpc>
                <a:spcPct val="120000"/>
              </a:lnSpc>
              <a:buNone/>
            </a:pPr>
            <a:r>
              <a:rPr lang="en-US" sz="2000" dirty="0"/>
              <a:t>Unsafe structures shall be taken down and removed or made safe, as the building official deems necessary.</a:t>
            </a:r>
          </a:p>
          <a:p>
            <a:pPr marL="0" indent="0">
              <a:lnSpc>
                <a:spcPct val="120000"/>
              </a:lnSpc>
              <a:spcBef>
                <a:spcPts val="1800"/>
              </a:spcBef>
              <a:buNone/>
            </a:pPr>
            <a:r>
              <a:rPr lang="en-US" sz="2000" dirty="0">
                <a:solidFill>
                  <a:schemeClr val="tx1">
                    <a:lumMod val="50000"/>
                    <a:lumOff val="50000"/>
                  </a:schemeClr>
                </a:solidFill>
                <a:latin typeface="Arial Narrow" panose="020B0606020202030204" pitchFamily="34" charset="0"/>
              </a:rPr>
              <a:t>12-18 IBC 116.1 Conditions.</a:t>
            </a:r>
            <a:br>
              <a:rPr lang="en-US" sz="2000" dirty="0">
                <a:solidFill>
                  <a:schemeClr val="tx1">
                    <a:lumMod val="50000"/>
                    <a:lumOff val="50000"/>
                  </a:schemeClr>
                </a:solidFill>
                <a:latin typeface="Arial Narrow" panose="020B0606020202030204" pitchFamily="34" charset="0"/>
              </a:rPr>
            </a:br>
            <a:r>
              <a:rPr lang="en-US" sz="2000" dirty="0">
                <a:solidFill>
                  <a:schemeClr val="tx1">
                    <a:lumMod val="50000"/>
                    <a:lumOff val="50000"/>
                  </a:schemeClr>
                </a:solidFill>
                <a:latin typeface="Arial Narrow" panose="020B0606020202030204" pitchFamily="34" charset="0"/>
              </a:rPr>
              <a:t>12-18 IEBC 115.1 Conditions.</a:t>
            </a:r>
            <a:br>
              <a:rPr lang="en-US" sz="2000" dirty="0">
                <a:solidFill>
                  <a:schemeClr val="tx1">
                    <a:lumMod val="50000"/>
                    <a:lumOff val="50000"/>
                  </a:schemeClr>
                </a:solidFill>
                <a:latin typeface="Arial Narrow" panose="020B0606020202030204" pitchFamily="34" charset="0"/>
              </a:rPr>
            </a:br>
            <a:r>
              <a:rPr lang="en-US" sz="2000" dirty="0">
                <a:solidFill>
                  <a:schemeClr val="tx1">
                    <a:lumMod val="50000"/>
                    <a:lumOff val="50000"/>
                  </a:schemeClr>
                </a:solidFill>
                <a:latin typeface="Arial Narrow" panose="020B0606020202030204" pitchFamily="34" charset="0"/>
              </a:rPr>
              <a:t>12-18 IPMC 108.1.1 Unsafe structures.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1021" y="1121554"/>
            <a:ext cx="3078079" cy="2308559"/>
          </a:xfrm>
          <a:prstGeom prst="rect">
            <a:avLst/>
          </a:prstGeom>
        </p:spPr>
      </p:pic>
    </p:spTree>
    <p:custDataLst>
      <p:tags r:id="rId1"/>
    </p:custDataLst>
    <p:extLst>
      <p:ext uri="{BB962C8B-B14F-4D97-AF65-F5344CB8AC3E}">
        <p14:creationId xmlns:p14="http://schemas.microsoft.com/office/powerpoint/2010/main" val="23176006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No Grandfathering of Unsafe Conditions</a:t>
            </a:r>
          </a:p>
        </p:txBody>
      </p:sp>
      <p:sp>
        <p:nvSpPr>
          <p:cNvPr id="4" name="Content Placeholder 3"/>
          <p:cNvSpPr>
            <a:spLocks noGrp="1"/>
          </p:cNvSpPr>
          <p:nvPr>
            <p:ph idx="1"/>
          </p:nvPr>
        </p:nvSpPr>
        <p:spPr>
          <a:xfrm>
            <a:off x="354931" y="1104901"/>
            <a:ext cx="8959190" cy="2721142"/>
          </a:xfrm>
        </p:spPr>
        <p:txBody>
          <a:bodyPr/>
          <a:lstStyle/>
          <a:p>
            <a:pPr marL="0" indent="0">
              <a:lnSpc>
                <a:spcPct val="120000"/>
              </a:lnSpc>
              <a:buNone/>
            </a:pPr>
            <a:r>
              <a:rPr lang="en-US" sz="2200" dirty="0">
                <a:solidFill>
                  <a:schemeClr val="accent5"/>
                </a:solidFill>
                <a:latin typeface="Arial Black" panose="020B0A04020102020204" pitchFamily="34" charset="0"/>
              </a:rPr>
              <a:t>Is there an exemption for deck construction from new regulations or requirements that would allow unsafe conditions to be acceptable?</a:t>
            </a:r>
          </a:p>
          <a:p>
            <a:pPr marL="0" indent="0">
              <a:lnSpc>
                <a:spcPct val="120000"/>
              </a:lnSpc>
              <a:buNone/>
            </a:pPr>
            <a:r>
              <a:rPr lang="en-US" sz="2000" dirty="0"/>
              <a:t>Unsafe systems or components should be repaired immediately regardless of when the deck or porch was built or whether the system or component passed an inspection.</a:t>
            </a:r>
          </a:p>
        </p:txBody>
      </p:sp>
      <p:sp>
        <p:nvSpPr>
          <p:cNvPr id="5" name="Rectangle 4"/>
          <p:cNvSpPr/>
          <p:nvPr/>
        </p:nvSpPr>
        <p:spPr>
          <a:xfrm>
            <a:off x="-60161" y="4078704"/>
            <a:ext cx="12332369" cy="1852863"/>
          </a:xfrm>
          <a:prstGeom prst="rect">
            <a:avLst/>
          </a:prstGeom>
          <a:solidFill>
            <a:srgbClr val="F2F2F2"/>
          </a:solidFill>
          <a:ln w="28575">
            <a:solidFill>
              <a:schemeClr val="bg1">
                <a:lumMod val="85000"/>
              </a:schemeClr>
            </a:solidFill>
          </a:ln>
        </p:spPr>
        <p:style>
          <a:lnRef idx="2">
            <a:schemeClr val="accent5">
              <a:shade val="50000"/>
            </a:schemeClr>
          </a:lnRef>
          <a:fillRef idx="1">
            <a:schemeClr val="accent5"/>
          </a:fillRef>
          <a:effectRef idx="0">
            <a:schemeClr val="accent5"/>
          </a:effectRef>
          <a:fontRef idx="minor">
            <a:schemeClr val="lt1"/>
          </a:fontRef>
        </p:style>
        <p:txBody>
          <a:bodyPr lIns="0" tIns="0" rIns="365760" rtlCol="0" anchor="ctr"/>
          <a:lstStyle/>
          <a:p>
            <a:pPr algn="ctr">
              <a:lnSpc>
                <a:spcPct val="120000"/>
              </a:lnSpc>
              <a:spcAft>
                <a:spcPts val="800"/>
              </a:spcAft>
            </a:pPr>
            <a:r>
              <a:rPr lang="en-US" sz="2400" dirty="0">
                <a:solidFill>
                  <a:schemeClr val="tx2"/>
                </a:solidFill>
                <a:latin typeface="Arial Narrow" panose="020B0606020202030204" pitchFamily="34" charset="0"/>
                <a:cs typeface="Arial" panose="020B0604020202020204" pitchFamily="34" charset="0"/>
              </a:rPr>
              <a:t>THERE IS</a:t>
            </a:r>
          </a:p>
          <a:p>
            <a:pPr algn="ctr">
              <a:lnSpc>
                <a:spcPct val="120000"/>
              </a:lnSpc>
              <a:spcAft>
                <a:spcPts val="800"/>
              </a:spcAft>
            </a:pPr>
            <a:r>
              <a:rPr lang="en-US" sz="2400" b="1" u="sng" dirty="0">
                <a:solidFill>
                  <a:schemeClr val="tx2"/>
                </a:solidFill>
                <a:latin typeface="Arial Narrow" panose="020B0606020202030204" pitchFamily="34" charset="0"/>
                <a:cs typeface="Arial" panose="020B0604020202020204" pitchFamily="34" charset="0"/>
              </a:rPr>
              <a:t>NO GRANDFATHERING</a:t>
            </a:r>
          </a:p>
          <a:p>
            <a:pPr algn="ctr">
              <a:lnSpc>
                <a:spcPct val="120000"/>
              </a:lnSpc>
              <a:spcAft>
                <a:spcPts val="800"/>
              </a:spcAft>
            </a:pPr>
            <a:r>
              <a:rPr lang="en-US" sz="2400" dirty="0">
                <a:solidFill>
                  <a:schemeClr val="tx2"/>
                </a:solidFill>
                <a:latin typeface="Arial Narrow" panose="020B0606020202030204" pitchFamily="34" charset="0"/>
                <a:cs typeface="Arial" panose="020B0604020202020204" pitchFamily="34" charset="0"/>
              </a:rPr>
              <a:t>OF UNSAFE CONDITIONS</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03804" y="3919412"/>
            <a:ext cx="1355686" cy="217144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91465" y="3862137"/>
            <a:ext cx="2363788" cy="2363788"/>
          </a:xfrm>
          <a:prstGeom prst="rect">
            <a:avLst/>
          </a:prstGeom>
        </p:spPr>
      </p:pic>
    </p:spTree>
    <p:custDataLst>
      <p:tags r:id="rId1"/>
    </p:custDataLst>
    <p:extLst>
      <p:ext uri="{BB962C8B-B14F-4D97-AF65-F5344CB8AC3E}">
        <p14:creationId xmlns:p14="http://schemas.microsoft.com/office/powerpoint/2010/main" val="4215367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The Life Expectancy of Outdoor Components</a:t>
            </a:r>
          </a:p>
        </p:txBody>
      </p:sp>
      <p:sp>
        <p:nvSpPr>
          <p:cNvPr id="13" name="TextBox 12"/>
          <p:cNvSpPr txBox="1"/>
          <p:nvPr/>
        </p:nvSpPr>
        <p:spPr>
          <a:xfrm>
            <a:off x="342900" y="1116932"/>
            <a:ext cx="3992824" cy="338554"/>
          </a:xfrm>
          <a:prstGeom prst="rect">
            <a:avLst/>
          </a:prstGeom>
          <a:noFill/>
        </p:spPr>
        <p:txBody>
          <a:bodyPr wrap="none" lIns="0" tIns="0" rIns="0" bIns="0" rtlCol="0">
            <a:noAutofit/>
          </a:bodyPr>
          <a:lstStyle/>
          <a:p>
            <a:r>
              <a:rPr lang="en-US" sz="2200" dirty="0">
                <a:solidFill>
                  <a:schemeClr val="accent5"/>
                </a:solidFill>
                <a:latin typeface="Arial Black" panose="020B0A04020102020204" pitchFamily="34" charset="0"/>
                <a:cs typeface="Arial" panose="020B0604020202020204" pitchFamily="34" charset="0"/>
              </a:rPr>
              <a:t>Life expectancy (in years)</a:t>
            </a:r>
          </a:p>
        </p:txBody>
      </p:sp>
      <p:graphicFrame>
        <p:nvGraphicFramePr>
          <p:cNvPr id="14" name="Table 13"/>
          <p:cNvGraphicFramePr>
            <a:graphicFrameLocks noGrp="1"/>
          </p:cNvGraphicFramePr>
          <p:nvPr/>
        </p:nvGraphicFramePr>
        <p:xfrm>
          <a:off x="-53165" y="1881966"/>
          <a:ext cx="12301870" cy="4204935"/>
        </p:xfrm>
        <a:graphic>
          <a:graphicData uri="http://schemas.openxmlformats.org/drawingml/2006/table">
            <a:tbl>
              <a:tblPr firstRow="1" bandRow="1">
                <a:tableStyleId>{5940675A-B579-460E-94D1-54222C63F5DA}</a:tableStyleId>
              </a:tblPr>
              <a:tblGrid>
                <a:gridCol w="1757410">
                  <a:extLst>
                    <a:ext uri="{9D8B030D-6E8A-4147-A177-3AD203B41FA5}">
                      <a16:colId xmlns:a16="http://schemas.microsoft.com/office/drawing/2014/main" val="590352015"/>
                    </a:ext>
                  </a:extLst>
                </a:gridCol>
                <a:gridCol w="1757410">
                  <a:extLst>
                    <a:ext uri="{9D8B030D-6E8A-4147-A177-3AD203B41FA5}">
                      <a16:colId xmlns:a16="http://schemas.microsoft.com/office/drawing/2014/main" val="1455450558"/>
                    </a:ext>
                  </a:extLst>
                </a:gridCol>
                <a:gridCol w="1757410">
                  <a:extLst>
                    <a:ext uri="{9D8B030D-6E8A-4147-A177-3AD203B41FA5}">
                      <a16:colId xmlns:a16="http://schemas.microsoft.com/office/drawing/2014/main" val="2328752408"/>
                    </a:ext>
                  </a:extLst>
                </a:gridCol>
                <a:gridCol w="1757410">
                  <a:extLst>
                    <a:ext uri="{9D8B030D-6E8A-4147-A177-3AD203B41FA5}">
                      <a16:colId xmlns:a16="http://schemas.microsoft.com/office/drawing/2014/main" val="1054485981"/>
                    </a:ext>
                  </a:extLst>
                </a:gridCol>
                <a:gridCol w="1757410">
                  <a:extLst>
                    <a:ext uri="{9D8B030D-6E8A-4147-A177-3AD203B41FA5}">
                      <a16:colId xmlns:a16="http://schemas.microsoft.com/office/drawing/2014/main" val="3576635727"/>
                    </a:ext>
                  </a:extLst>
                </a:gridCol>
                <a:gridCol w="1757410">
                  <a:extLst>
                    <a:ext uri="{9D8B030D-6E8A-4147-A177-3AD203B41FA5}">
                      <a16:colId xmlns:a16="http://schemas.microsoft.com/office/drawing/2014/main" val="4265980930"/>
                    </a:ext>
                  </a:extLst>
                </a:gridCol>
                <a:gridCol w="1757410">
                  <a:extLst>
                    <a:ext uri="{9D8B030D-6E8A-4147-A177-3AD203B41FA5}">
                      <a16:colId xmlns:a16="http://schemas.microsoft.com/office/drawing/2014/main" val="754231969"/>
                    </a:ext>
                  </a:extLst>
                </a:gridCol>
              </a:tblGrid>
              <a:tr h="600705">
                <a:tc>
                  <a:txBody>
                    <a:bodyPr/>
                    <a:lstStyle/>
                    <a:p>
                      <a:endParaRPr lang="en-US" dirty="0"/>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extLst>
                  <a:ext uri="{0D108BD9-81ED-4DB2-BD59-A6C34878D82A}">
                    <a16:rowId xmlns:a16="http://schemas.microsoft.com/office/drawing/2014/main" val="74359412"/>
                  </a:ext>
                </a:extLst>
              </a:tr>
              <a:tr h="600705">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extLst>
                  <a:ext uri="{0D108BD9-81ED-4DB2-BD59-A6C34878D82A}">
                    <a16:rowId xmlns:a16="http://schemas.microsoft.com/office/drawing/2014/main" val="3265816197"/>
                  </a:ext>
                </a:extLst>
              </a:tr>
              <a:tr h="600705">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dirty="0"/>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extLst>
                  <a:ext uri="{0D108BD9-81ED-4DB2-BD59-A6C34878D82A}">
                    <a16:rowId xmlns:a16="http://schemas.microsoft.com/office/drawing/2014/main" val="534403720"/>
                  </a:ext>
                </a:extLst>
              </a:tr>
              <a:tr h="600705">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extLst>
                  <a:ext uri="{0D108BD9-81ED-4DB2-BD59-A6C34878D82A}">
                    <a16:rowId xmlns:a16="http://schemas.microsoft.com/office/drawing/2014/main" val="1401253773"/>
                  </a:ext>
                </a:extLst>
              </a:tr>
              <a:tr h="600705">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extLst>
                  <a:ext uri="{0D108BD9-81ED-4DB2-BD59-A6C34878D82A}">
                    <a16:rowId xmlns:a16="http://schemas.microsoft.com/office/drawing/2014/main" val="3053745369"/>
                  </a:ext>
                </a:extLst>
              </a:tr>
              <a:tr h="600705">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dirty="0"/>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extLst>
                  <a:ext uri="{0D108BD9-81ED-4DB2-BD59-A6C34878D82A}">
                    <a16:rowId xmlns:a16="http://schemas.microsoft.com/office/drawing/2014/main" val="4033854811"/>
                  </a:ext>
                </a:extLst>
              </a:tr>
              <a:tr h="600705">
                <a:tc>
                  <a:txBody>
                    <a:bodyPr/>
                    <a:lstStyle/>
                    <a:p>
                      <a:endParaRPr lang="en-US" dirty="0"/>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tc>
                  <a:txBody>
                    <a:bodyPr/>
                    <a:lstStyle/>
                    <a:p>
                      <a:endParaRPr lang="en-US" dirty="0"/>
                    </a:p>
                  </a:txBody>
                  <a:tcPr>
                    <a:lnL w="12700" cap="flat" cmpd="sng" algn="ctr">
                      <a:solidFill>
                        <a:schemeClr val="bg2">
                          <a:lumMod val="90000"/>
                        </a:schemeClr>
                      </a:solidFill>
                      <a:prstDash val="solid"/>
                      <a:round/>
                      <a:headEnd type="none" w="med" len="med"/>
                      <a:tailEnd type="none" w="med" len="med"/>
                    </a:lnL>
                    <a:lnR w="12700" cap="flat" cmpd="sng" algn="ctr">
                      <a:solidFill>
                        <a:schemeClr val="bg2">
                          <a:lumMod val="90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tcPr>
                </a:tc>
                <a:extLst>
                  <a:ext uri="{0D108BD9-81ED-4DB2-BD59-A6C34878D82A}">
                    <a16:rowId xmlns:a16="http://schemas.microsoft.com/office/drawing/2014/main" val="2332396623"/>
                  </a:ext>
                </a:extLst>
              </a:tr>
            </a:tbl>
          </a:graphicData>
        </a:graphic>
      </p:graphicFrame>
      <p:sp>
        <p:nvSpPr>
          <p:cNvPr id="16" name="Rectangle 15"/>
          <p:cNvSpPr/>
          <p:nvPr/>
        </p:nvSpPr>
        <p:spPr>
          <a:xfrm>
            <a:off x="9307773" y="1206675"/>
            <a:ext cx="2366776" cy="3403920"/>
          </a:xfrm>
          <a:prstGeom prst="rect">
            <a:avLst/>
          </a:prstGeom>
          <a:solidFill>
            <a:schemeClr val="bg2"/>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nSpc>
                <a:spcPct val="110000"/>
              </a:lnSpc>
              <a:spcAft>
                <a:spcPts val="600"/>
              </a:spcAft>
            </a:pPr>
            <a:r>
              <a:rPr lang="en-US" sz="1100" baseline="30000" dirty="0">
                <a:solidFill>
                  <a:schemeClr val="bg2">
                    <a:lumMod val="50000"/>
                  </a:schemeClr>
                </a:solidFill>
                <a:latin typeface="Arial" panose="020B0604020202020204" pitchFamily="34" charset="0"/>
                <a:cs typeface="Arial" panose="020B0604020202020204" pitchFamily="34" charset="0"/>
              </a:rPr>
              <a:t>a</a:t>
            </a:r>
            <a:r>
              <a:rPr lang="en-US" sz="1100" dirty="0">
                <a:solidFill>
                  <a:schemeClr val="bg2">
                    <a:lumMod val="50000"/>
                  </a:schemeClr>
                </a:solidFill>
                <a:latin typeface="Arial" panose="020B0604020202020204" pitchFamily="34" charset="0"/>
                <a:cs typeface="Arial" panose="020B0604020202020204" pitchFamily="34" charset="0"/>
              </a:rPr>
              <a:t> National Association of Home Builders/Bank of America Home Equity, Study of Life Expectancy of Home Components 2/07.</a:t>
            </a:r>
          </a:p>
          <a:p>
            <a:pPr>
              <a:lnSpc>
                <a:spcPct val="110000"/>
              </a:lnSpc>
              <a:spcAft>
                <a:spcPts val="600"/>
              </a:spcAft>
            </a:pPr>
            <a:r>
              <a:rPr lang="en-US" sz="1100" baseline="30000" dirty="0">
                <a:solidFill>
                  <a:schemeClr val="bg2">
                    <a:lumMod val="50000"/>
                  </a:schemeClr>
                </a:solidFill>
                <a:latin typeface="Arial" panose="020B0604020202020204" pitchFamily="34" charset="0"/>
                <a:cs typeface="Arial" panose="020B0604020202020204" pitchFamily="34" charset="0"/>
              </a:rPr>
              <a:t>b</a:t>
            </a:r>
            <a:r>
              <a:rPr lang="en-US" sz="1100" dirty="0">
                <a:solidFill>
                  <a:schemeClr val="bg2">
                    <a:lumMod val="50000"/>
                  </a:schemeClr>
                </a:solidFill>
                <a:latin typeface="Arial" panose="020B0604020202020204" pitchFamily="34" charset="0"/>
                <a:cs typeface="Arial" panose="020B0604020202020204" pitchFamily="34" charset="0"/>
              </a:rPr>
              <a:t> Wood Myths Facts and Fiction, Paul </a:t>
            </a:r>
            <a:r>
              <a:rPr lang="en-US" sz="1100" dirty="0" err="1">
                <a:solidFill>
                  <a:schemeClr val="bg2">
                    <a:lumMod val="50000"/>
                  </a:schemeClr>
                </a:solidFill>
                <a:latin typeface="Arial" panose="020B0604020202020204" pitchFamily="34" charset="0"/>
                <a:cs typeface="Arial" panose="020B0604020202020204" pitchFamily="34" charset="0"/>
              </a:rPr>
              <a:t>Fisette</a:t>
            </a:r>
            <a:r>
              <a:rPr lang="en-US" sz="1100" dirty="0">
                <a:solidFill>
                  <a:schemeClr val="bg2">
                    <a:lumMod val="50000"/>
                  </a:schemeClr>
                </a:solidFill>
                <a:latin typeface="Arial" panose="020B0604020202020204" pitchFamily="34" charset="0"/>
                <a:cs typeface="Arial" panose="020B0604020202020204" pitchFamily="34" charset="0"/>
              </a:rPr>
              <a:t>, 2005 Building Material and Wood Technology-UMass @ Amherst. </a:t>
            </a:r>
          </a:p>
          <a:p>
            <a:pPr>
              <a:lnSpc>
                <a:spcPct val="110000"/>
              </a:lnSpc>
              <a:spcAft>
                <a:spcPts val="600"/>
              </a:spcAft>
            </a:pPr>
            <a:r>
              <a:rPr lang="en-US" sz="1100" baseline="30000" dirty="0">
                <a:solidFill>
                  <a:schemeClr val="bg2">
                    <a:lumMod val="50000"/>
                  </a:schemeClr>
                </a:solidFill>
                <a:latin typeface="Arial" panose="020B0604020202020204" pitchFamily="34" charset="0"/>
                <a:cs typeface="Arial" panose="020B0604020202020204" pitchFamily="34" charset="0"/>
              </a:rPr>
              <a:t>c</a:t>
            </a:r>
            <a:r>
              <a:rPr lang="en-US" sz="1100" dirty="0">
                <a:solidFill>
                  <a:schemeClr val="bg2">
                    <a:lumMod val="50000"/>
                  </a:schemeClr>
                </a:solidFill>
                <a:latin typeface="Arial" panose="020B0604020202020204" pitchFamily="34" charset="0"/>
                <a:cs typeface="Arial" panose="020B0604020202020204" pitchFamily="34" charset="0"/>
              </a:rPr>
              <a:t> A technical report in the Forest Products Journal / 1998 indicated that the average PPT deck only lasts 9 years due to the fact that PPT wood soaks and loses moisture. As a result, the wood twists, bends, cracks and virtually tears itself apart.</a:t>
            </a:r>
          </a:p>
          <a:p>
            <a:pPr algn="ctr">
              <a:lnSpc>
                <a:spcPct val="110000"/>
              </a:lnSpc>
            </a:pPr>
            <a:endParaRPr lang="en-US" sz="1100" dirty="0">
              <a:solidFill>
                <a:schemeClr val="bg2">
                  <a:lumMod val="50000"/>
                </a:schemeClr>
              </a:solidFill>
              <a:latin typeface="Arial" panose="020B0604020202020204" pitchFamily="34" charset="0"/>
              <a:cs typeface="Arial" panose="020B0604020202020204" pitchFamily="34" charset="0"/>
            </a:endParaRPr>
          </a:p>
        </p:txBody>
      </p:sp>
      <p:sp>
        <p:nvSpPr>
          <p:cNvPr id="17" name="Rectangle 16"/>
          <p:cNvSpPr/>
          <p:nvPr/>
        </p:nvSpPr>
        <p:spPr>
          <a:xfrm>
            <a:off x="-53165" y="2342334"/>
            <a:ext cx="7028123" cy="30834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8" name="Rectangle 17"/>
          <p:cNvSpPr/>
          <p:nvPr/>
        </p:nvSpPr>
        <p:spPr>
          <a:xfrm>
            <a:off x="-53165" y="2940212"/>
            <a:ext cx="5273752" cy="30834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9" name="Rectangle 18"/>
          <p:cNvSpPr/>
          <p:nvPr/>
        </p:nvSpPr>
        <p:spPr>
          <a:xfrm>
            <a:off x="-53165" y="3532784"/>
            <a:ext cx="7028123" cy="30834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0" name="Rectangle 19"/>
          <p:cNvSpPr/>
          <p:nvPr/>
        </p:nvSpPr>
        <p:spPr>
          <a:xfrm>
            <a:off x="-53164" y="4139006"/>
            <a:ext cx="3508746" cy="30834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1" name="Rectangle 20"/>
          <p:cNvSpPr/>
          <p:nvPr/>
        </p:nvSpPr>
        <p:spPr>
          <a:xfrm>
            <a:off x="-53166" y="5332088"/>
            <a:ext cx="3508746" cy="30834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2" name="Rectangle 21"/>
          <p:cNvSpPr/>
          <p:nvPr/>
        </p:nvSpPr>
        <p:spPr>
          <a:xfrm>
            <a:off x="3455580" y="5332088"/>
            <a:ext cx="3508746" cy="308344"/>
          </a:xfrm>
          <a:prstGeom prst="rect">
            <a:avLst/>
          </a:prstGeom>
          <a:gradFill flip="none" rotWithShape="1">
            <a:gsLst>
              <a:gs pos="0">
                <a:schemeClr val="accent5">
                  <a:lumMod val="40000"/>
                  <a:lumOff val="60000"/>
                  <a:alpha val="50000"/>
                </a:schemeClr>
              </a:gs>
              <a:gs pos="100000">
                <a:schemeClr val="accent5">
                  <a:lumMod val="40000"/>
                  <a:lumOff val="60000"/>
                </a:schemeClr>
              </a:gs>
            </a:gsLst>
            <a:lin ang="10800000" scaled="1"/>
            <a:tileRect/>
          </a:gra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3" name="Rectangle 22"/>
          <p:cNvSpPr/>
          <p:nvPr/>
        </p:nvSpPr>
        <p:spPr>
          <a:xfrm>
            <a:off x="3466214" y="4139006"/>
            <a:ext cx="1754373" cy="308344"/>
          </a:xfrm>
          <a:prstGeom prst="rect">
            <a:avLst/>
          </a:prstGeom>
          <a:gradFill flip="none" rotWithShape="1">
            <a:gsLst>
              <a:gs pos="0">
                <a:schemeClr val="accent5">
                  <a:lumMod val="40000"/>
                  <a:lumOff val="60000"/>
                  <a:alpha val="50000"/>
                </a:schemeClr>
              </a:gs>
              <a:gs pos="100000">
                <a:schemeClr val="accent5">
                  <a:lumMod val="40000"/>
                  <a:lumOff val="60000"/>
                </a:schemeClr>
              </a:gs>
            </a:gsLst>
            <a:lin ang="10800000" scaled="1"/>
            <a:tileRect/>
          </a:gra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4" name="Rectangle 23"/>
          <p:cNvSpPr/>
          <p:nvPr/>
        </p:nvSpPr>
        <p:spPr>
          <a:xfrm>
            <a:off x="5224871" y="2934906"/>
            <a:ext cx="1750087" cy="308344"/>
          </a:xfrm>
          <a:prstGeom prst="rect">
            <a:avLst/>
          </a:prstGeom>
          <a:gradFill flip="none" rotWithShape="1">
            <a:gsLst>
              <a:gs pos="0">
                <a:schemeClr val="accent5">
                  <a:lumMod val="40000"/>
                  <a:lumOff val="60000"/>
                  <a:alpha val="50000"/>
                </a:schemeClr>
              </a:gs>
              <a:gs pos="100000">
                <a:schemeClr val="accent5">
                  <a:lumMod val="40000"/>
                  <a:lumOff val="60000"/>
                </a:schemeClr>
              </a:gs>
            </a:gsLst>
            <a:lin ang="10800000" scaled="1"/>
            <a:tileRect/>
          </a:gra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5" name="TextBox 24"/>
          <p:cNvSpPr txBox="1"/>
          <p:nvPr/>
        </p:nvSpPr>
        <p:spPr>
          <a:xfrm>
            <a:off x="1544754" y="5917032"/>
            <a:ext cx="312906"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5</a:t>
            </a:r>
          </a:p>
        </p:txBody>
      </p:sp>
      <p:sp>
        <p:nvSpPr>
          <p:cNvPr id="26" name="TextBox 25"/>
          <p:cNvSpPr txBox="1"/>
          <p:nvPr/>
        </p:nvSpPr>
        <p:spPr>
          <a:xfrm>
            <a:off x="3235006" y="5918811"/>
            <a:ext cx="441146"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10</a:t>
            </a:r>
          </a:p>
        </p:txBody>
      </p:sp>
      <p:sp>
        <p:nvSpPr>
          <p:cNvPr id="27" name="TextBox 26"/>
          <p:cNvSpPr txBox="1"/>
          <p:nvPr/>
        </p:nvSpPr>
        <p:spPr>
          <a:xfrm>
            <a:off x="5000013" y="5922486"/>
            <a:ext cx="441146"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15</a:t>
            </a:r>
          </a:p>
        </p:txBody>
      </p:sp>
      <p:sp>
        <p:nvSpPr>
          <p:cNvPr id="28" name="TextBox 27"/>
          <p:cNvSpPr txBox="1"/>
          <p:nvPr/>
        </p:nvSpPr>
        <p:spPr>
          <a:xfrm>
            <a:off x="6743753" y="5914511"/>
            <a:ext cx="441146"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20</a:t>
            </a:r>
          </a:p>
        </p:txBody>
      </p:sp>
      <p:sp>
        <p:nvSpPr>
          <p:cNvPr id="29" name="TextBox 28"/>
          <p:cNvSpPr txBox="1"/>
          <p:nvPr/>
        </p:nvSpPr>
        <p:spPr>
          <a:xfrm>
            <a:off x="8508760" y="5922486"/>
            <a:ext cx="441146"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25</a:t>
            </a:r>
          </a:p>
        </p:txBody>
      </p:sp>
      <p:sp>
        <p:nvSpPr>
          <p:cNvPr id="30" name="TextBox 29"/>
          <p:cNvSpPr txBox="1"/>
          <p:nvPr/>
        </p:nvSpPr>
        <p:spPr>
          <a:xfrm>
            <a:off x="10263133" y="5914511"/>
            <a:ext cx="441146"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30</a:t>
            </a:r>
          </a:p>
        </p:txBody>
      </p:sp>
      <p:sp>
        <p:nvSpPr>
          <p:cNvPr id="31" name="TextBox 30"/>
          <p:cNvSpPr txBox="1"/>
          <p:nvPr/>
        </p:nvSpPr>
        <p:spPr>
          <a:xfrm>
            <a:off x="6985591" y="2311840"/>
            <a:ext cx="1283365"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20 YEARS</a:t>
            </a:r>
          </a:p>
        </p:txBody>
      </p:sp>
      <p:sp>
        <p:nvSpPr>
          <p:cNvPr id="32" name="TextBox 31"/>
          <p:cNvSpPr txBox="1"/>
          <p:nvPr/>
        </p:nvSpPr>
        <p:spPr>
          <a:xfrm>
            <a:off x="6985591" y="2899085"/>
            <a:ext cx="1668085"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15–20 YEARS</a:t>
            </a:r>
          </a:p>
        </p:txBody>
      </p:sp>
      <p:sp>
        <p:nvSpPr>
          <p:cNvPr id="33" name="TextBox 32"/>
          <p:cNvSpPr txBox="1"/>
          <p:nvPr/>
        </p:nvSpPr>
        <p:spPr>
          <a:xfrm>
            <a:off x="6987733" y="3502290"/>
            <a:ext cx="1283365"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20 YEARS</a:t>
            </a:r>
          </a:p>
        </p:txBody>
      </p:sp>
      <p:sp>
        <p:nvSpPr>
          <p:cNvPr id="34" name="TextBox 33"/>
          <p:cNvSpPr txBox="1"/>
          <p:nvPr/>
        </p:nvSpPr>
        <p:spPr>
          <a:xfrm>
            <a:off x="5228043" y="4101918"/>
            <a:ext cx="1668085"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10–15 YEARS</a:t>
            </a:r>
          </a:p>
        </p:txBody>
      </p:sp>
      <p:sp>
        <p:nvSpPr>
          <p:cNvPr id="35" name="TextBox 34"/>
          <p:cNvSpPr txBox="1"/>
          <p:nvPr/>
        </p:nvSpPr>
        <p:spPr>
          <a:xfrm>
            <a:off x="6985591" y="5311111"/>
            <a:ext cx="1866858"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 10–20 YEARS</a:t>
            </a:r>
          </a:p>
        </p:txBody>
      </p:sp>
      <p:sp>
        <p:nvSpPr>
          <p:cNvPr id="36" name="TextBox 35"/>
          <p:cNvSpPr txBox="1"/>
          <p:nvPr/>
        </p:nvSpPr>
        <p:spPr>
          <a:xfrm>
            <a:off x="545910" y="2309333"/>
            <a:ext cx="2013693" cy="369332"/>
          </a:xfrm>
          <a:prstGeom prst="rect">
            <a:avLst/>
          </a:prstGeom>
          <a:noFill/>
        </p:spPr>
        <p:txBody>
          <a:bodyPr wrap="none" rtlCol="0">
            <a:spAutoFit/>
          </a:bodyPr>
          <a:lstStyle/>
          <a:p>
            <a:r>
              <a:rPr lang="en-US" dirty="0">
                <a:solidFill>
                  <a:schemeClr val="bg1"/>
                </a:solidFill>
                <a:latin typeface="Arial" panose="020B0604020202020204" pitchFamily="34" charset="0"/>
                <a:cs typeface="Arial" panose="020B0604020202020204" pitchFamily="34" charset="0"/>
              </a:rPr>
              <a:t>Asphalt shingles </a:t>
            </a:r>
            <a:r>
              <a:rPr lang="en-US" baseline="30000" dirty="0">
                <a:solidFill>
                  <a:schemeClr val="bg1"/>
                </a:solidFill>
                <a:latin typeface="Arial" panose="020B0604020202020204" pitchFamily="34" charset="0"/>
                <a:cs typeface="Arial" panose="020B0604020202020204" pitchFamily="34" charset="0"/>
              </a:rPr>
              <a:t>a</a:t>
            </a:r>
          </a:p>
        </p:txBody>
      </p:sp>
      <p:sp>
        <p:nvSpPr>
          <p:cNvPr id="37" name="TextBox 36"/>
          <p:cNvSpPr txBox="1"/>
          <p:nvPr/>
        </p:nvSpPr>
        <p:spPr>
          <a:xfrm>
            <a:off x="537907" y="2897839"/>
            <a:ext cx="3283271" cy="369332"/>
          </a:xfrm>
          <a:prstGeom prst="rect">
            <a:avLst/>
          </a:prstGeom>
          <a:noFill/>
        </p:spPr>
        <p:txBody>
          <a:bodyPr wrap="none" rtlCol="0">
            <a:spAutoFit/>
          </a:bodyPr>
          <a:lstStyle/>
          <a:p>
            <a:r>
              <a:rPr lang="en-US" dirty="0">
                <a:solidFill>
                  <a:schemeClr val="bg1"/>
                </a:solidFill>
                <a:latin typeface="Arial" panose="020B0604020202020204" pitchFamily="34" charset="0"/>
                <a:cs typeface="Arial" panose="020B0604020202020204" pitchFamily="34" charset="0"/>
              </a:rPr>
              <a:t>Aluminum and vinyl windows </a:t>
            </a:r>
            <a:r>
              <a:rPr lang="en-US" baseline="30000" dirty="0">
                <a:solidFill>
                  <a:schemeClr val="bg1"/>
                </a:solidFill>
                <a:latin typeface="Arial" panose="020B0604020202020204" pitchFamily="34" charset="0"/>
                <a:cs typeface="Arial" panose="020B0604020202020204" pitchFamily="34" charset="0"/>
              </a:rPr>
              <a:t>a</a:t>
            </a:r>
          </a:p>
        </p:txBody>
      </p:sp>
      <p:sp>
        <p:nvSpPr>
          <p:cNvPr id="38" name="TextBox 37"/>
          <p:cNvSpPr txBox="1"/>
          <p:nvPr/>
        </p:nvSpPr>
        <p:spPr>
          <a:xfrm>
            <a:off x="545910" y="3499635"/>
            <a:ext cx="2141933" cy="369332"/>
          </a:xfrm>
          <a:prstGeom prst="rect">
            <a:avLst/>
          </a:prstGeom>
          <a:noFill/>
        </p:spPr>
        <p:txBody>
          <a:bodyPr wrap="none" rtlCol="0">
            <a:spAutoFit/>
          </a:bodyPr>
          <a:lstStyle/>
          <a:p>
            <a:r>
              <a:rPr lang="en-US" dirty="0">
                <a:solidFill>
                  <a:schemeClr val="bg1"/>
                </a:solidFill>
                <a:latin typeface="Arial" panose="020B0604020202020204" pitchFamily="34" charset="0"/>
                <a:cs typeface="Arial" panose="020B0604020202020204" pitchFamily="34" charset="0"/>
              </a:rPr>
              <a:t>Deck (estimate 1) </a:t>
            </a:r>
            <a:r>
              <a:rPr lang="en-US" baseline="30000" dirty="0">
                <a:solidFill>
                  <a:schemeClr val="bg1"/>
                </a:solidFill>
                <a:latin typeface="Arial" panose="020B0604020202020204" pitchFamily="34" charset="0"/>
                <a:cs typeface="Arial" panose="020B0604020202020204" pitchFamily="34" charset="0"/>
              </a:rPr>
              <a:t>a</a:t>
            </a:r>
          </a:p>
        </p:txBody>
      </p:sp>
      <p:sp>
        <p:nvSpPr>
          <p:cNvPr id="39" name="TextBox 38"/>
          <p:cNvSpPr txBox="1"/>
          <p:nvPr/>
        </p:nvSpPr>
        <p:spPr>
          <a:xfrm>
            <a:off x="545910" y="4104448"/>
            <a:ext cx="2141933" cy="369332"/>
          </a:xfrm>
          <a:prstGeom prst="rect">
            <a:avLst/>
          </a:prstGeom>
          <a:noFill/>
        </p:spPr>
        <p:txBody>
          <a:bodyPr wrap="none" rtlCol="0">
            <a:spAutoFit/>
          </a:bodyPr>
          <a:lstStyle/>
          <a:p>
            <a:r>
              <a:rPr lang="en-US" dirty="0">
                <a:solidFill>
                  <a:schemeClr val="bg1"/>
                </a:solidFill>
                <a:latin typeface="Arial" panose="020B0604020202020204" pitchFamily="34" charset="0"/>
                <a:cs typeface="Arial" panose="020B0604020202020204" pitchFamily="34" charset="0"/>
              </a:rPr>
              <a:t>Deck (estimate 2) </a:t>
            </a:r>
            <a:r>
              <a:rPr lang="en-US" baseline="30000" dirty="0">
                <a:solidFill>
                  <a:schemeClr val="bg1"/>
                </a:solidFill>
                <a:latin typeface="Arial" panose="020B0604020202020204" pitchFamily="34" charset="0"/>
                <a:cs typeface="Arial" panose="020B0604020202020204" pitchFamily="34" charset="0"/>
              </a:rPr>
              <a:t>b</a:t>
            </a:r>
          </a:p>
        </p:txBody>
      </p:sp>
      <p:sp>
        <p:nvSpPr>
          <p:cNvPr id="40" name="TextBox 39"/>
          <p:cNvSpPr txBox="1"/>
          <p:nvPr/>
        </p:nvSpPr>
        <p:spPr>
          <a:xfrm>
            <a:off x="545910" y="5300625"/>
            <a:ext cx="2980303" cy="369332"/>
          </a:xfrm>
          <a:prstGeom prst="rect">
            <a:avLst/>
          </a:prstGeom>
          <a:noFill/>
        </p:spPr>
        <p:txBody>
          <a:bodyPr wrap="none" rtlCol="0">
            <a:spAutoFit/>
          </a:bodyPr>
          <a:lstStyle/>
          <a:p>
            <a:r>
              <a:rPr lang="en-US" dirty="0">
                <a:solidFill>
                  <a:schemeClr val="bg1"/>
                </a:solidFill>
                <a:latin typeface="Arial" panose="020B0604020202020204" pitchFamily="34" charset="0"/>
                <a:cs typeface="Arial" panose="020B0604020202020204" pitchFamily="34" charset="0"/>
              </a:rPr>
              <a:t>Deck (combined estimates)</a:t>
            </a:r>
            <a:endParaRPr lang="en-US" baseline="30000" dirty="0">
              <a:solidFill>
                <a:schemeClr val="bg1"/>
              </a:solidFill>
              <a:latin typeface="Arial" panose="020B0604020202020204" pitchFamily="34" charset="0"/>
              <a:cs typeface="Arial" panose="020B0604020202020204" pitchFamily="34" charset="0"/>
            </a:endParaRPr>
          </a:p>
        </p:txBody>
      </p:sp>
      <p:sp>
        <p:nvSpPr>
          <p:cNvPr id="41" name="Rectangle 40"/>
          <p:cNvSpPr/>
          <p:nvPr/>
        </p:nvSpPr>
        <p:spPr>
          <a:xfrm>
            <a:off x="-66327" y="4729000"/>
            <a:ext cx="3291840" cy="30834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2" name="TextBox 41"/>
          <p:cNvSpPr txBox="1"/>
          <p:nvPr/>
        </p:nvSpPr>
        <p:spPr>
          <a:xfrm>
            <a:off x="3234198" y="4691912"/>
            <a:ext cx="1353897" cy="369332"/>
          </a:xfrm>
          <a:prstGeom prst="rect">
            <a:avLst/>
          </a:prstGeom>
          <a:solidFill>
            <a:schemeClr val="bg1"/>
          </a:solidFill>
        </p:spPr>
        <p:txBody>
          <a:bodyPr wrap="none" rtlCol="0">
            <a:spAutoFit/>
          </a:bodyPr>
          <a:lstStyle/>
          <a:p>
            <a:r>
              <a:rPr lang="en-US" dirty="0">
                <a:solidFill>
                  <a:schemeClr val="tx2"/>
                </a:solidFill>
                <a:latin typeface="Arial" panose="020B0604020202020204" pitchFamily="34" charset="0"/>
                <a:cs typeface="Arial" panose="020B0604020202020204" pitchFamily="34" charset="0"/>
              </a:rPr>
              <a:t>~ 9 YEARS</a:t>
            </a:r>
          </a:p>
        </p:txBody>
      </p:sp>
      <p:sp>
        <p:nvSpPr>
          <p:cNvPr id="43" name="TextBox 42"/>
          <p:cNvSpPr txBox="1"/>
          <p:nvPr/>
        </p:nvSpPr>
        <p:spPr>
          <a:xfrm>
            <a:off x="532747" y="4694442"/>
            <a:ext cx="2141933" cy="369332"/>
          </a:xfrm>
          <a:prstGeom prst="rect">
            <a:avLst/>
          </a:prstGeom>
          <a:noFill/>
        </p:spPr>
        <p:txBody>
          <a:bodyPr wrap="none" rtlCol="0">
            <a:spAutoFit/>
          </a:bodyPr>
          <a:lstStyle/>
          <a:p>
            <a:r>
              <a:rPr lang="en-US" dirty="0">
                <a:solidFill>
                  <a:schemeClr val="bg1"/>
                </a:solidFill>
                <a:latin typeface="Arial" panose="020B0604020202020204" pitchFamily="34" charset="0"/>
                <a:cs typeface="Arial" panose="020B0604020202020204" pitchFamily="34" charset="0"/>
              </a:rPr>
              <a:t>Deck (estimate 3) </a:t>
            </a:r>
            <a:r>
              <a:rPr lang="en-US" baseline="30000" dirty="0">
                <a:solidFill>
                  <a:schemeClr val="bg1"/>
                </a:solidFill>
                <a:latin typeface="Arial" panose="020B0604020202020204" pitchFamily="34" charset="0"/>
                <a:cs typeface="Arial" panose="020B0604020202020204" pitchFamily="34" charset="0"/>
              </a:rPr>
              <a:t>c</a:t>
            </a:r>
          </a:p>
        </p:txBody>
      </p:sp>
    </p:spTree>
    <p:custDataLst>
      <p:tags r:id="rId1"/>
    </p:custDataLst>
    <p:extLst>
      <p:ext uri="{BB962C8B-B14F-4D97-AF65-F5344CB8AC3E}">
        <p14:creationId xmlns:p14="http://schemas.microsoft.com/office/powerpoint/2010/main" val="3467202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par>
                          <p:cTn id="11" fill="hold">
                            <p:stCondLst>
                              <p:cond delay="150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750"/>
                                        <p:tgtEl>
                                          <p:spTgt spid="18"/>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250"/>
                                        <p:tgtEl>
                                          <p:spTgt spid="24"/>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1000"/>
                                        <p:tgtEl>
                                          <p:spTgt spid="19"/>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22" presetClass="entr" presetSubtype="8"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250"/>
                                        <p:tgtEl>
                                          <p:spTgt spid="23"/>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par>
                          <p:cTn id="55" fill="hold">
                            <p:stCondLst>
                              <p:cond delay="6250"/>
                            </p:stCondLst>
                            <p:childTnLst>
                              <p:par>
                                <p:cTn id="56" presetID="22" presetClass="entr" presetSubtype="8"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par>
                                <p:cTn id="59" presetID="10" presetClass="entr" presetSubtype="0" fill="hold" grpId="0" nodeType="withEffect">
                                  <p:stCondLst>
                                    <p:cond delay="25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500"/>
                                        <p:tgtEl>
                                          <p:spTgt spid="43"/>
                                        </p:tgtEl>
                                      </p:cBhvr>
                                    </p:animEffect>
                                  </p:childTnLst>
                                </p:cTn>
                              </p:par>
                              <p:par>
                                <p:cTn id="62" presetID="10" presetClass="entr" presetSubtype="0" fill="hold" grpId="0" nodeType="withEffect">
                                  <p:stCondLst>
                                    <p:cond delay="25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childTnLst>
                          </p:cTn>
                        </p:par>
                        <p:par>
                          <p:cTn id="65" fill="hold">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par>
                                <p:cTn id="69" presetID="10" presetClass="entr" presetSubtype="0" fill="hold" grpId="0" nodeType="withEffect">
                                  <p:stCondLst>
                                    <p:cond delay="25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par>
                                <p:cTn id="72" presetID="22" presetClass="entr" presetSubtype="8" fill="hold" grpId="0" nodeType="withEffect">
                                  <p:stCondLst>
                                    <p:cond delay="500"/>
                                  </p:stCondLst>
                                  <p:childTnLst>
                                    <p:set>
                                      <p:cBhvr>
                                        <p:cTn id="73" dur="1" fill="hold">
                                          <p:stCondLst>
                                            <p:cond delay="0"/>
                                          </p:stCondLst>
                                        </p:cTn>
                                        <p:tgtEl>
                                          <p:spTgt spid="22"/>
                                        </p:tgtEl>
                                        <p:attrNameLst>
                                          <p:attrName>style.visibility</p:attrName>
                                        </p:attrNameLst>
                                      </p:cBhvr>
                                      <p:to>
                                        <p:strVal val="visible"/>
                                      </p:to>
                                    </p:set>
                                    <p:animEffect transition="in" filter="wipe(left)">
                                      <p:cBhvr>
                                        <p:cTn id="74" dur="500"/>
                                        <p:tgtEl>
                                          <p:spTgt spid="22"/>
                                        </p:tgtEl>
                                      </p:cBhvr>
                                    </p:animEffect>
                                  </p:childTnLst>
                                </p:cTn>
                              </p:par>
                            </p:childTnLst>
                          </p:cTn>
                        </p:par>
                        <p:par>
                          <p:cTn id="75" fill="hold">
                            <p:stCondLst>
                              <p:cond delay="8000"/>
                            </p:stCondLst>
                            <p:childTnLst>
                              <p:par>
                                <p:cTn id="76" presetID="10" presetClass="entr" presetSubtype="0" fill="hold" grpId="0" nodeType="after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31" grpId="0" animBg="1"/>
      <p:bldP spid="32" grpId="0" animBg="1"/>
      <p:bldP spid="33" grpId="0" animBg="1"/>
      <p:bldP spid="34" grpId="0" animBg="1"/>
      <p:bldP spid="35" grpId="0" animBg="1"/>
      <p:bldP spid="36" grpId="0"/>
      <p:bldP spid="37" grpId="0"/>
      <p:bldP spid="38" grpId="0"/>
      <p:bldP spid="39" grpId="0"/>
      <p:bldP spid="40" grpId="0"/>
      <p:bldP spid="41" grpId="0" animBg="1"/>
      <p:bldP spid="42" grpId="0" animBg="1"/>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Older Structures May Be Past Their Useful Lifespan</a:t>
            </a:r>
          </a:p>
        </p:txBody>
      </p:sp>
      <p:sp>
        <p:nvSpPr>
          <p:cNvPr id="4" name="Content Placeholder 3"/>
          <p:cNvSpPr>
            <a:spLocks noGrp="1"/>
          </p:cNvSpPr>
          <p:nvPr>
            <p:ph idx="1"/>
          </p:nvPr>
        </p:nvSpPr>
        <p:spPr>
          <a:xfrm>
            <a:off x="354931" y="1104900"/>
            <a:ext cx="8404057" cy="2600826"/>
          </a:xfrm>
        </p:spPr>
        <p:txBody>
          <a:bodyPr/>
          <a:lstStyle/>
          <a:p>
            <a:pPr marL="0" indent="0">
              <a:lnSpc>
                <a:spcPct val="120000"/>
              </a:lnSpc>
              <a:buNone/>
            </a:pPr>
            <a:r>
              <a:rPr lang="en-US" sz="2200" dirty="0">
                <a:solidFill>
                  <a:schemeClr val="accent5"/>
                </a:solidFill>
                <a:latin typeface="Arial Black" panose="020B0A04020102020204" pitchFamily="34" charset="0"/>
              </a:rPr>
              <a:t>Is the deck or structure still safe after so many years?</a:t>
            </a:r>
          </a:p>
          <a:p>
            <a:pPr marL="0" indent="0">
              <a:lnSpc>
                <a:spcPct val="120000"/>
              </a:lnSpc>
              <a:buNone/>
            </a:pPr>
            <a:r>
              <a:rPr lang="en-US" sz="2000" dirty="0"/>
              <a:t>There is the possibility that time and environmental factors have deteriorated the deck to a potentially dangerous condition.</a:t>
            </a:r>
          </a:p>
          <a:p>
            <a:pPr marL="0" indent="0">
              <a:lnSpc>
                <a:spcPct val="120000"/>
              </a:lnSpc>
              <a:buNone/>
            </a:pPr>
            <a:r>
              <a:rPr lang="en-US" sz="2000" dirty="0"/>
              <a:t>Since deck building started more than 35 years ago, many structures are past their useful life and need to be removed or replaced.</a:t>
            </a:r>
          </a:p>
        </p:txBody>
      </p:sp>
      <p:sp>
        <p:nvSpPr>
          <p:cNvPr id="5" name="Rectangle 4"/>
          <p:cNvSpPr/>
          <p:nvPr/>
        </p:nvSpPr>
        <p:spPr>
          <a:xfrm>
            <a:off x="4383505" y="4331378"/>
            <a:ext cx="3424990" cy="78205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What can happen?</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2462" y="1116932"/>
            <a:ext cx="1766637" cy="1574611"/>
          </a:xfrm>
          <a:prstGeom prst="rect">
            <a:avLst/>
          </a:prstGeom>
        </p:spPr>
      </p:pic>
    </p:spTree>
    <p:custDataLst>
      <p:tags r:id="rId1"/>
    </p:custDataLst>
    <p:extLst>
      <p:ext uri="{BB962C8B-B14F-4D97-AF65-F5344CB8AC3E}">
        <p14:creationId xmlns:p14="http://schemas.microsoft.com/office/powerpoint/2010/main" val="1237839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Welcome!</a:t>
            </a:r>
          </a:p>
        </p:txBody>
      </p:sp>
      <p:sp>
        <p:nvSpPr>
          <p:cNvPr id="4" name="Content Placeholder 2"/>
          <p:cNvSpPr txBox="1">
            <a:spLocks/>
          </p:cNvSpPr>
          <p:nvPr/>
        </p:nvSpPr>
        <p:spPr>
          <a:xfrm>
            <a:off x="1981994" y="1676400"/>
            <a:ext cx="8228012" cy="434339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b="0" dirty="0">
                <a:solidFill>
                  <a:schemeClr val="tx2"/>
                </a:solidFill>
                <a:latin typeface="Arial" panose="020B0604020202020204" pitchFamily="34" charset="0"/>
                <a:cs typeface="Arial" panose="020B0604020202020204" pitchFamily="34" charset="0"/>
              </a:rPr>
              <a:t>We will begin in a few minutes.</a:t>
            </a: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endParaRPr lang="en-US" b="0" dirty="0">
              <a:solidFill>
                <a:schemeClr val="tx2"/>
              </a:solidFill>
              <a:latin typeface="Arial" panose="020B0604020202020204" pitchFamily="34" charset="0"/>
              <a:cs typeface="Arial" panose="020B0604020202020204" pitchFamily="34" charset="0"/>
            </a:endParaRPr>
          </a:p>
          <a:p>
            <a:pPr algn="ctr"/>
            <a:r>
              <a:rPr lang="en-US" b="0" dirty="0">
                <a:solidFill>
                  <a:schemeClr val="tx2"/>
                </a:solidFill>
                <a:latin typeface="Arial" panose="020B0604020202020204" pitchFamily="34" charset="0"/>
                <a:cs typeface="Arial" panose="020B0604020202020204" pitchFamily="34" charset="0"/>
              </a:rPr>
              <a:t>Please be sure to sign the registration form to receive</a:t>
            </a:r>
            <a:br>
              <a:rPr lang="en-US" b="0" dirty="0">
                <a:solidFill>
                  <a:schemeClr val="tx2"/>
                </a:solidFill>
                <a:latin typeface="Arial" panose="020B0604020202020204" pitchFamily="34" charset="0"/>
                <a:cs typeface="Arial" panose="020B0604020202020204" pitchFamily="34" charset="0"/>
              </a:rPr>
            </a:br>
            <a:r>
              <a:rPr lang="en-US" b="0" dirty="0">
                <a:solidFill>
                  <a:schemeClr val="tx2"/>
                </a:solidFill>
                <a:latin typeface="Arial" panose="020B0604020202020204" pitchFamily="34" charset="0"/>
                <a:cs typeface="Arial" panose="020B0604020202020204" pitchFamily="34" charset="0"/>
              </a:rPr>
              <a:t>credit for attending today’s learning event.</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37134" y="2667000"/>
            <a:ext cx="1760246" cy="1714500"/>
          </a:xfrm>
          <a:prstGeom prst="rect">
            <a:avLst/>
          </a:prstGeom>
        </p:spPr>
      </p:pic>
    </p:spTree>
    <p:custDataLst>
      <p:tags r:id="rId1"/>
    </p:custDataLst>
    <p:extLst>
      <p:ext uri="{BB962C8B-B14F-4D97-AF65-F5344CB8AC3E}">
        <p14:creationId xmlns:p14="http://schemas.microsoft.com/office/powerpoint/2010/main" val="1717978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Older Structures May Be Past Their Useful Lifespan, cont.</a:t>
            </a:r>
          </a:p>
        </p:txBody>
      </p:sp>
      <p:sp>
        <p:nvSpPr>
          <p:cNvPr id="4" name="Content Placeholder 3"/>
          <p:cNvSpPr>
            <a:spLocks noGrp="1"/>
          </p:cNvSpPr>
          <p:nvPr>
            <p:ph idx="1"/>
          </p:nvPr>
        </p:nvSpPr>
        <p:spPr>
          <a:xfrm>
            <a:off x="354931" y="3862137"/>
            <a:ext cx="6382753" cy="2386262"/>
          </a:xfrm>
        </p:spPr>
        <p:txBody>
          <a:bodyPr/>
          <a:lstStyle/>
          <a:p>
            <a:pPr>
              <a:lnSpc>
                <a:spcPct val="120000"/>
              </a:lnSpc>
            </a:pPr>
            <a:r>
              <a:rPr lang="en-US" sz="2000" dirty="0"/>
              <a:t>44-year-old apartment complex</a:t>
            </a:r>
          </a:p>
          <a:p>
            <a:pPr>
              <a:lnSpc>
                <a:spcPct val="120000"/>
              </a:lnSpc>
            </a:pPr>
            <a:r>
              <a:rPr lang="en-US" sz="2000" dirty="0"/>
              <a:t>Safety maintenance was not properly done</a:t>
            </a:r>
          </a:p>
          <a:p>
            <a:pPr>
              <a:lnSpc>
                <a:spcPct val="120000"/>
              </a:lnSpc>
            </a:pPr>
            <a:r>
              <a:rPr lang="en-US" sz="2000" dirty="0"/>
              <a:t>Heavy paint was applied to hide the rotted wood and corroded fasteners</a:t>
            </a:r>
          </a:p>
          <a:p>
            <a:pPr>
              <a:lnSpc>
                <a:spcPct val="120000"/>
              </a:lnSpc>
            </a:pPr>
            <a:r>
              <a:rPr lang="en-US" sz="2000" dirty="0"/>
              <a:t>Stairway collapsed, sending a man 10 feet to his death</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 y="1104900"/>
            <a:ext cx="2849859" cy="243859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1368" y="1104900"/>
            <a:ext cx="4364160" cy="2438599"/>
          </a:xfrm>
          <a:prstGeom prst="rect">
            <a:avLst/>
          </a:prstGeom>
        </p:spPr>
      </p:pic>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6900" r="10523"/>
          <a:stretch/>
        </p:blipFill>
        <p:spPr>
          <a:xfrm>
            <a:off x="8434137" y="1104899"/>
            <a:ext cx="3414963" cy="4868825"/>
          </a:xfrm>
          <a:prstGeom prst="rect">
            <a:avLst/>
          </a:prstGeom>
        </p:spPr>
      </p:pic>
    </p:spTree>
    <p:custDataLst>
      <p:tags r:id="rId1"/>
    </p:custDataLst>
    <p:extLst>
      <p:ext uri="{BB962C8B-B14F-4D97-AF65-F5344CB8AC3E}">
        <p14:creationId xmlns:p14="http://schemas.microsoft.com/office/powerpoint/2010/main" val="28186532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6" name="Content Placeholder 2"/>
          <p:cNvSpPr txBox="1">
            <a:spLocks/>
          </p:cNvSpPr>
          <p:nvPr/>
        </p:nvSpPr>
        <p:spPr>
          <a:xfrm>
            <a:off x="0" y="1137413"/>
            <a:ext cx="12192000" cy="2291587"/>
          </a:xfrm>
          <a:prstGeom prst="rect">
            <a:avLst/>
          </a:prstGeom>
          <a:gradFill>
            <a:gsLst>
              <a:gs pos="0">
                <a:schemeClr val="tx1">
                  <a:lumMod val="85000"/>
                  <a:lumOff val="15000"/>
                  <a:alpha val="85000"/>
                </a:schemeClr>
              </a:gs>
              <a:gs pos="50000">
                <a:schemeClr val="tx1">
                  <a:lumMod val="85000"/>
                  <a:lumOff val="15000"/>
                  <a:alpha val="70000"/>
                </a:schemeClr>
              </a:gs>
              <a:gs pos="100000">
                <a:schemeClr val="tx1">
                  <a:lumMod val="85000"/>
                  <a:lumOff val="15000"/>
                  <a:alpha val="55000"/>
                </a:schemeClr>
              </a:gs>
            </a:gsLst>
            <a:lin ang="5400000" scaled="0"/>
          </a:gradFill>
          <a:ln w="31750">
            <a:noFill/>
          </a:ln>
          <a:effectLst>
            <a:outerShdw blurRad="50800" dist="38100" dir="2700000" algn="tl" rotWithShape="0">
              <a:prstClr val="black">
                <a:alpha val="40000"/>
              </a:prstClr>
            </a:outerShdw>
          </a:effectLst>
        </p:spPr>
        <p:txBody>
          <a:bodyPr vert="horz" lIns="347472" tIns="457200" rIns="9144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a:solidFill>
                  <a:schemeClr val="accent5"/>
                </a:solidFill>
                <a:latin typeface="Arial" panose="020B0604020202020204" pitchFamily="34" charset="0"/>
                <a:cs typeface="Arial" panose="020B0604020202020204" pitchFamily="34" charset="0"/>
              </a:rPr>
              <a:t>Now that we’ve completed this lesson, you should be able to:</a:t>
            </a:r>
          </a:p>
          <a:p>
            <a:pPr>
              <a:lnSpc>
                <a:spcPct val="120000"/>
              </a:lnSpc>
              <a:spcBef>
                <a:spcPts val="1800"/>
              </a:spcBef>
              <a:spcAft>
                <a:spcPts val="0"/>
              </a:spcAft>
            </a:pPr>
            <a:r>
              <a:rPr lang="en-US" sz="2000" b="0" dirty="0">
                <a:solidFill>
                  <a:srgbClr val="FFFFFF"/>
                </a:solidFill>
                <a:latin typeface="Arial" panose="020B0604020202020204" pitchFamily="34" charset="0"/>
                <a:cs typeface="Arial" panose="020B0604020202020204" pitchFamily="34" charset="0"/>
              </a:rPr>
              <a:t>Summarize the importance of code and standard provisions in the IBC and IRC for the construction of a safe, strong and code-compliant deck</a:t>
            </a:r>
          </a:p>
        </p:txBody>
      </p:sp>
      <p:sp>
        <p:nvSpPr>
          <p:cNvPr id="8" name="Rectangle 7"/>
          <p:cNvSpPr/>
          <p:nvPr/>
        </p:nvSpPr>
        <p:spPr>
          <a:xfrm>
            <a:off x="0" y="0"/>
            <a:ext cx="12192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1" y="158413"/>
            <a:ext cx="10369312" cy="840207"/>
          </a:xfrm>
        </p:spPr>
        <p:txBody>
          <a:bodyPr anchor="ctr"/>
          <a:lstStyle/>
          <a:p>
            <a:r>
              <a:rPr lang="en-US" dirty="0"/>
              <a:t>Lesson One Complete</a:t>
            </a:r>
          </a:p>
        </p:txBody>
      </p:sp>
      <p:sp>
        <p:nvSpPr>
          <p:cNvPr id="7" name="Rectangle 6"/>
          <p:cNvSpPr/>
          <p:nvPr/>
        </p:nvSpPr>
        <p:spPr>
          <a:xfrm>
            <a:off x="8315826" y="5309946"/>
            <a:ext cx="3533274" cy="116705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Let’s Continue to</a:t>
            </a:r>
          </a:p>
          <a:p>
            <a:pPr algn="ctr"/>
            <a:r>
              <a:rPr lang="en-US" sz="2400" b="1" dirty="0">
                <a:latin typeface="Arial" panose="020B0604020202020204" pitchFamily="34" charset="0"/>
                <a:cs typeface="Arial" panose="020B0604020202020204" pitchFamily="34" charset="0"/>
              </a:rPr>
              <a:t>Lesson Two</a:t>
            </a:r>
          </a:p>
        </p:txBody>
      </p:sp>
    </p:spTree>
    <p:custDataLst>
      <p:tags r:id="rId1"/>
    </p:custDataLst>
    <p:extLst>
      <p:ext uri="{BB962C8B-B14F-4D97-AF65-F5344CB8AC3E}">
        <p14:creationId xmlns:p14="http://schemas.microsoft.com/office/powerpoint/2010/main" val="321216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INSPECTION OF NEW CONSTRUCTION</a:t>
            </a:r>
          </a:p>
        </p:txBody>
      </p:sp>
      <p:sp>
        <p:nvSpPr>
          <p:cNvPr id="4" name="Text Placeholder 2"/>
          <p:cNvSpPr txBox="1">
            <a:spLocks/>
          </p:cNvSpPr>
          <p:nvPr/>
        </p:nvSpPr>
        <p:spPr>
          <a:xfrm>
            <a:off x="0" y="1350963"/>
            <a:ext cx="7096125" cy="2087562"/>
          </a:xfrm>
          <a:prstGeom prst="rect">
            <a:avLst/>
          </a:prstGeom>
        </p:spPr>
        <p:txBody>
          <a:bodyPr lIns="731520" tIns="22860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US" sz="1800" b="1" dirty="0">
                <a:solidFill>
                  <a:schemeClr val="accent6"/>
                </a:solidFill>
              </a:rPr>
              <a:t>After completing this lesson, you will be able to:</a:t>
            </a:r>
          </a:p>
          <a:p>
            <a:pPr marL="0" indent="0">
              <a:lnSpc>
                <a:spcPct val="120000"/>
              </a:lnSpc>
              <a:buFont typeface="Arial" panose="020B0604020202020204" pitchFamily="34" charset="0"/>
              <a:buNone/>
            </a:pPr>
            <a:r>
              <a:rPr lang="en-US" sz="2000" dirty="0">
                <a:solidFill>
                  <a:schemeClr val="tx1">
                    <a:lumMod val="65000"/>
                    <a:lumOff val="35000"/>
                  </a:schemeClr>
                </a:solidFill>
              </a:rPr>
              <a:t>Summarize the common code violations found </a:t>
            </a:r>
            <a:br>
              <a:rPr lang="en-US" sz="2000" dirty="0">
                <a:solidFill>
                  <a:schemeClr val="tx1">
                    <a:lumMod val="65000"/>
                    <a:lumOff val="35000"/>
                  </a:schemeClr>
                </a:solidFill>
              </a:rPr>
            </a:br>
            <a:r>
              <a:rPr lang="en-US" sz="2000" dirty="0">
                <a:solidFill>
                  <a:schemeClr val="tx1">
                    <a:lumMod val="65000"/>
                    <a:lumOff val="35000"/>
                  </a:schemeClr>
                </a:solidFill>
              </a:rPr>
              <a:t>during an inspection of new deck construction</a:t>
            </a:r>
          </a:p>
        </p:txBody>
      </p:sp>
    </p:spTree>
    <p:custDataLst>
      <p:tags r:id="rId1"/>
    </p:custDataLst>
    <p:extLst>
      <p:ext uri="{BB962C8B-B14F-4D97-AF65-F5344CB8AC3E}">
        <p14:creationId xmlns:p14="http://schemas.microsoft.com/office/powerpoint/2010/main" val="104450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Preventing Common Code Violations</a:t>
            </a:r>
          </a:p>
        </p:txBody>
      </p:sp>
      <p:sp>
        <p:nvSpPr>
          <p:cNvPr id="4" name="Content Placeholder 3"/>
          <p:cNvSpPr>
            <a:spLocks noGrp="1"/>
          </p:cNvSpPr>
          <p:nvPr>
            <p:ph idx="1"/>
          </p:nvPr>
        </p:nvSpPr>
        <p:spPr>
          <a:xfrm>
            <a:off x="3445043" y="2128587"/>
            <a:ext cx="8404057" cy="2600826"/>
          </a:xfrm>
        </p:spPr>
        <p:txBody>
          <a:bodyPr/>
          <a:lstStyle/>
          <a:p>
            <a:pPr marL="0" indent="0">
              <a:lnSpc>
                <a:spcPct val="120000"/>
              </a:lnSpc>
              <a:buNone/>
            </a:pPr>
            <a:r>
              <a:rPr lang="en-US" dirty="0">
                <a:solidFill>
                  <a:schemeClr val="accent5"/>
                </a:solidFill>
                <a:latin typeface="Arial Black" panose="020B0A04020102020204" pitchFamily="34" charset="0"/>
              </a:rPr>
              <a:t>1.</a:t>
            </a:r>
          </a:p>
          <a:p>
            <a:pPr marL="0" indent="0">
              <a:lnSpc>
                <a:spcPct val="120000"/>
              </a:lnSpc>
              <a:buNone/>
            </a:pPr>
            <a:r>
              <a:rPr lang="en-US" sz="2200" b="1" dirty="0">
                <a:solidFill>
                  <a:schemeClr val="tx2"/>
                </a:solidFill>
              </a:rPr>
              <a:t>Proper fastening of the ledger connection</a:t>
            </a:r>
          </a:p>
          <a:p>
            <a:pPr marL="0" indent="0">
              <a:lnSpc>
                <a:spcPct val="120000"/>
              </a:lnSpc>
              <a:buNone/>
            </a:pPr>
            <a:r>
              <a:rPr lang="en-US" sz="2000" dirty="0"/>
              <a:t>The building code prohibits the “use of toenails or nails subject to withdrawal” when making this connection, yet a number of deck failures result due to using these or other types of improper fasteners.</a:t>
            </a:r>
          </a:p>
        </p:txBody>
      </p:sp>
      <p:sp>
        <p:nvSpPr>
          <p:cNvPr id="7" name="Content Placeholder 3"/>
          <p:cNvSpPr txBox="1">
            <a:spLocks/>
          </p:cNvSpPr>
          <p:nvPr/>
        </p:nvSpPr>
        <p:spPr>
          <a:xfrm>
            <a:off x="342901" y="1104900"/>
            <a:ext cx="11506199" cy="70284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solidFill>
                  <a:schemeClr val="tx2"/>
                </a:solidFill>
              </a:rPr>
              <a:t>The following code requirements can be easily overlooked in deck construction:</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1" y="2128587"/>
            <a:ext cx="2286000" cy="2286000"/>
          </a:xfrm>
          <a:prstGeom prst="rect">
            <a:avLst/>
          </a:prstGeom>
        </p:spPr>
      </p:pic>
      <p:cxnSp>
        <p:nvCxnSpPr>
          <p:cNvPr id="11" name="Straight Connector 10">
            <a:extLst>
              <a:ext uri="{FF2B5EF4-FFF2-40B4-BE49-F238E27FC236}">
                <a16:creationId xmlns:a16="http://schemas.microsoft.com/office/drawing/2014/main" id="{500DDDC7-0972-47E4-9B12-F99D5296C789}"/>
              </a:ext>
            </a:extLst>
          </p:cNvPr>
          <p:cNvCxnSpPr/>
          <p:nvPr/>
        </p:nvCxnSpPr>
        <p:spPr>
          <a:xfrm>
            <a:off x="3433011" y="5317958"/>
            <a:ext cx="532597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03035D3D-7005-48C0-9C63-1F91560E44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35267" y="5562602"/>
            <a:ext cx="685798" cy="685798"/>
          </a:xfrm>
          <a:prstGeom prst="rect">
            <a:avLst/>
          </a:prstGeom>
        </p:spPr>
      </p:pic>
      <p:pic>
        <p:nvPicPr>
          <p:cNvPr id="17" name="Picture 16">
            <a:extLst>
              <a:ext uri="{FF2B5EF4-FFF2-40B4-BE49-F238E27FC236}">
                <a16:creationId xmlns:a16="http://schemas.microsoft.com/office/drawing/2014/main" id="{9F308B7B-CEF2-4AE4-BA89-54E5E84D5A7D}"/>
              </a:ext>
            </a:extLst>
          </p:cNvPr>
          <p:cNvPicPr>
            <a:picLocks noChangeAspect="1"/>
          </p:cNvPicPr>
          <p:nvPr/>
        </p:nvPicPr>
        <p:blipFill>
          <a:blip r:embed="rId6" cstate="print">
            <a:duotone>
              <a:prstClr val="black"/>
              <a:schemeClr val="bg1">
                <a:tint val="45000"/>
                <a:satMod val="400000"/>
              </a:schemeClr>
            </a:duotone>
            <a:extLst>
              <a:ext uri="{BEBA8EAE-BF5A-486C-A8C5-ECC9F3942E4B}">
                <a14:imgProps xmlns:a14="http://schemas.microsoft.com/office/drawing/2010/main">
                  <a14:imgLayer r:embed="rId7">
                    <a14:imgEffect>
                      <a14:brightnessContrast bright="18000"/>
                    </a14:imgEffect>
                  </a14:imgLayer>
                </a14:imgProps>
              </a:ext>
              <a:ext uri="{28A0092B-C50C-407E-A947-70E740481C1C}">
                <a14:useLocalDpi xmlns:a14="http://schemas.microsoft.com/office/drawing/2010/main" val="0"/>
              </a:ext>
            </a:extLst>
          </a:blip>
          <a:stretch>
            <a:fillRect/>
          </a:stretch>
        </p:blipFill>
        <p:spPr>
          <a:xfrm>
            <a:off x="5766497" y="5562602"/>
            <a:ext cx="685800" cy="685800"/>
          </a:xfrm>
          <a:prstGeom prst="rect">
            <a:avLst/>
          </a:prstGeom>
        </p:spPr>
      </p:pic>
      <p:pic>
        <p:nvPicPr>
          <p:cNvPr id="18" name="Picture 17">
            <a:extLst>
              <a:ext uri="{FF2B5EF4-FFF2-40B4-BE49-F238E27FC236}">
                <a16:creationId xmlns:a16="http://schemas.microsoft.com/office/drawing/2014/main" id="{15BFDD99-1D9B-4BBF-B19A-77A06887696D}"/>
              </a:ext>
            </a:extLst>
          </p:cNvPr>
          <p:cNvPicPr>
            <a:picLocks noChangeAspect="1"/>
          </p:cNvPicPr>
          <p:nvPr/>
        </p:nvPicPr>
        <p:blipFill>
          <a:blip r:embed="rId8" cstate="print">
            <a:duotone>
              <a:prstClr val="black"/>
              <a:schemeClr val="bg1">
                <a:tint val="45000"/>
                <a:satMod val="400000"/>
              </a:schemeClr>
            </a:duotone>
            <a:extLst>
              <a:ext uri="{BEBA8EAE-BF5A-486C-A8C5-ECC9F3942E4B}">
                <a14:imgProps xmlns:a14="http://schemas.microsoft.com/office/drawing/2010/main">
                  <a14:imgLayer r:embed="rId9">
                    <a14:imgEffect>
                      <a14:brightnessContrast bright="18000"/>
                    </a14:imgEffect>
                  </a14:imgLayer>
                </a14:imgProps>
              </a:ext>
              <a:ext uri="{28A0092B-C50C-407E-A947-70E740481C1C}">
                <a14:useLocalDpi xmlns:a14="http://schemas.microsoft.com/office/drawing/2010/main" val="0"/>
              </a:ext>
            </a:extLst>
          </a:blip>
          <a:stretch>
            <a:fillRect/>
          </a:stretch>
        </p:blipFill>
        <p:spPr>
          <a:xfrm>
            <a:off x="6997729" y="5562600"/>
            <a:ext cx="685800" cy="685800"/>
          </a:xfrm>
          <a:prstGeom prst="rect">
            <a:avLst/>
          </a:prstGeom>
        </p:spPr>
      </p:pic>
    </p:spTree>
    <p:custDataLst>
      <p:tags r:id="rId1"/>
    </p:custDataLst>
    <p:extLst>
      <p:ext uri="{BB962C8B-B14F-4D97-AF65-F5344CB8AC3E}">
        <p14:creationId xmlns:p14="http://schemas.microsoft.com/office/powerpoint/2010/main" val="40229220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Preventing Common Code Violations</a:t>
            </a:r>
          </a:p>
        </p:txBody>
      </p:sp>
      <p:sp>
        <p:nvSpPr>
          <p:cNvPr id="4" name="Content Placeholder 3"/>
          <p:cNvSpPr>
            <a:spLocks noGrp="1"/>
          </p:cNvSpPr>
          <p:nvPr>
            <p:ph idx="1"/>
          </p:nvPr>
        </p:nvSpPr>
        <p:spPr>
          <a:xfrm>
            <a:off x="3445043" y="2128587"/>
            <a:ext cx="8404057" cy="2600826"/>
          </a:xfrm>
        </p:spPr>
        <p:txBody>
          <a:bodyPr/>
          <a:lstStyle/>
          <a:p>
            <a:pPr marL="0" indent="0">
              <a:lnSpc>
                <a:spcPct val="120000"/>
              </a:lnSpc>
              <a:buNone/>
            </a:pPr>
            <a:r>
              <a:rPr lang="en-US" dirty="0">
                <a:solidFill>
                  <a:schemeClr val="accent5"/>
                </a:solidFill>
                <a:latin typeface="Arial Black" panose="020B0A04020102020204" pitchFamily="34" charset="0"/>
              </a:rPr>
              <a:t>2.</a:t>
            </a:r>
          </a:p>
          <a:p>
            <a:pPr marL="0" indent="0">
              <a:lnSpc>
                <a:spcPct val="120000"/>
              </a:lnSpc>
              <a:buNone/>
            </a:pPr>
            <a:r>
              <a:rPr lang="en-US" sz="2200" b="1" dirty="0">
                <a:solidFill>
                  <a:schemeClr val="tx2"/>
                </a:solidFill>
              </a:rPr>
              <a:t>Proper fastening of the guard posts to the deck</a:t>
            </a:r>
          </a:p>
          <a:p>
            <a:pPr marL="0" indent="0">
              <a:lnSpc>
                <a:spcPct val="120000"/>
              </a:lnSpc>
              <a:buNone/>
            </a:pPr>
            <a:r>
              <a:rPr lang="en-US" sz="2000" dirty="0"/>
              <a:t>The building code requires the guard post to resist a 200-pound load. </a:t>
            </a:r>
            <a:br>
              <a:rPr lang="en-US" sz="2000" dirty="0"/>
            </a:br>
            <a:r>
              <a:rPr lang="en-US" sz="2000" dirty="0"/>
              <a:t>This load, applied to the top of the guard post, creates a large leverage force where the guard post attaches to the deck framing.</a:t>
            </a:r>
          </a:p>
        </p:txBody>
      </p:sp>
      <p:sp>
        <p:nvSpPr>
          <p:cNvPr id="7" name="Content Placeholder 3"/>
          <p:cNvSpPr txBox="1">
            <a:spLocks/>
          </p:cNvSpPr>
          <p:nvPr/>
        </p:nvSpPr>
        <p:spPr>
          <a:xfrm>
            <a:off x="342901" y="1104900"/>
            <a:ext cx="11506199" cy="70284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solidFill>
                  <a:schemeClr val="tx2"/>
                </a:solidFill>
              </a:rPr>
              <a:t>The following code requirements can be easily overlooked in deck construction:</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1" y="2130995"/>
            <a:ext cx="2286000" cy="2286000"/>
          </a:xfrm>
          <a:prstGeom prst="rect">
            <a:avLst/>
          </a:prstGeom>
        </p:spPr>
      </p:pic>
      <p:cxnSp>
        <p:nvCxnSpPr>
          <p:cNvPr id="11" name="Straight Connector 10">
            <a:extLst>
              <a:ext uri="{FF2B5EF4-FFF2-40B4-BE49-F238E27FC236}">
                <a16:creationId xmlns:a16="http://schemas.microsoft.com/office/drawing/2014/main" id="{55AF07A2-965E-4B9F-871E-B7339C431048}"/>
              </a:ext>
            </a:extLst>
          </p:cNvPr>
          <p:cNvCxnSpPr/>
          <p:nvPr/>
        </p:nvCxnSpPr>
        <p:spPr>
          <a:xfrm>
            <a:off x="3433011" y="5317958"/>
            <a:ext cx="532597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E26C28BA-3C65-43B8-8387-A0649C793EBA}"/>
              </a:ext>
            </a:extLst>
          </p:cNvPr>
          <p:cNvPicPr>
            <a:picLocks noChangeAspect="1"/>
          </p:cNvPicPr>
          <p:nvPr/>
        </p:nvPicPr>
        <p:blipFill>
          <a:blip r:embed="rId5" cstate="print">
            <a:duotone>
              <a:prstClr val="black"/>
              <a:schemeClr val="bg1">
                <a:tint val="45000"/>
                <a:satMod val="400000"/>
              </a:schemeClr>
            </a:duotone>
            <a:extLst>
              <a:ext uri="{BEBA8EAE-BF5A-486C-A8C5-ECC9F3942E4B}">
                <a14:imgProps xmlns:a14="http://schemas.microsoft.com/office/drawing/2010/main">
                  <a14:imgLayer r:embed="rId6">
                    <a14:imgEffect>
                      <a14:brightnessContrast bright="18000"/>
                    </a14:imgEffect>
                  </a14:imgLayer>
                </a14:imgProps>
              </a:ext>
              <a:ext uri="{28A0092B-C50C-407E-A947-70E740481C1C}">
                <a14:useLocalDpi xmlns:a14="http://schemas.microsoft.com/office/drawing/2010/main" val="0"/>
              </a:ext>
            </a:extLst>
          </a:blip>
          <a:stretch>
            <a:fillRect/>
          </a:stretch>
        </p:blipFill>
        <p:spPr>
          <a:xfrm>
            <a:off x="4535268" y="5562602"/>
            <a:ext cx="685798" cy="685798"/>
          </a:xfrm>
          <a:prstGeom prst="rect">
            <a:avLst/>
          </a:prstGeom>
        </p:spPr>
      </p:pic>
      <p:pic>
        <p:nvPicPr>
          <p:cNvPr id="17" name="Picture 16">
            <a:extLst>
              <a:ext uri="{FF2B5EF4-FFF2-40B4-BE49-F238E27FC236}">
                <a16:creationId xmlns:a16="http://schemas.microsoft.com/office/drawing/2014/main" id="{6DBDF99C-D680-4B28-9E56-A626F0B92F6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66498" y="5562602"/>
            <a:ext cx="685800" cy="685800"/>
          </a:xfrm>
          <a:prstGeom prst="rect">
            <a:avLst/>
          </a:prstGeom>
        </p:spPr>
      </p:pic>
      <p:pic>
        <p:nvPicPr>
          <p:cNvPr id="18" name="Picture 17">
            <a:extLst>
              <a:ext uri="{FF2B5EF4-FFF2-40B4-BE49-F238E27FC236}">
                <a16:creationId xmlns:a16="http://schemas.microsoft.com/office/drawing/2014/main" id="{8F6DEE92-29C5-49A0-8185-5BCFDA011F81}"/>
              </a:ext>
            </a:extLst>
          </p:cNvPr>
          <p:cNvPicPr>
            <a:picLocks noChangeAspect="1"/>
          </p:cNvPicPr>
          <p:nvPr/>
        </p:nvPicPr>
        <p:blipFill>
          <a:blip r:embed="rId8" cstate="print">
            <a:duotone>
              <a:prstClr val="black"/>
              <a:schemeClr val="bg1">
                <a:tint val="45000"/>
                <a:satMod val="400000"/>
              </a:schemeClr>
            </a:duotone>
            <a:extLst>
              <a:ext uri="{BEBA8EAE-BF5A-486C-A8C5-ECC9F3942E4B}">
                <a14:imgProps xmlns:a14="http://schemas.microsoft.com/office/drawing/2010/main">
                  <a14:imgLayer r:embed="rId9">
                    <a14:imgEffect>
                      <a14:brightnessContrast bright="18000"/>
                    </a14:imgEffect>
                  </a14:imgLayer>
                </a14:imgProps>
              </a:ext>
              <a:ext uri="{28A0092B-C50C-407E-A947-70E740481C1C}">
                <a14:useLocalDpi xmlns:a14="http://schemas.microsoft.com/office/drawing/2010/main" val="0"/>
              </a:ext>
            </a:extLst>
          </a:blip>
          <a:stretch>
            <a:fillRect/>
          </a:stretch>
        </p:blipFill>
        <p:spPr>
          <a:xfrm>
            <a:off x="6997730" y="5562600"/>
            <a:ext cx="685800" cy="685800"/>
          </a:xfrm>
          <a:prstGeom prst="rect">
            <a:avLst/>
          </a:prstGeom>
        </p:spPr>
      </p:pic>
    </p:spTree>
    <p:custDataLst>
      <p:tags r:id="rId1"/>
    </p:custDataLst>
    <p:extLst>
      <p:ext uri="{BB962C8B-B14F-4D97-AF65-F5344CB8AC3E}">
        <p14:creationId xmlns:p14="http://schemas.microsoft.com/office/powerpoint/2010/main" val="3228818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Preventing Common Code Violations</a:t>
            </a:r>
          </a:p>
        </p:txBody>
      </p:sp>
      <p:sp>
        <p:nvSpPr>
          <p:cNvPr id="4" name="Content Placeholder 3"/>
          <p:cNvSpPr>
            <a:spLocks noGrp="1"/>
          </p:cNvSpPr>
          <p:nvPr>
            <p:ph idx="1"/>
          </p:nvPr>
        </p:nvSpPr>
        <p:spPr>
          <a:xfrm>
            <a:off x="3445043" y="2128587"/>
            <a:ext cx="8404057" cy="2600826"/>
          </a:xfrm>
        </p:spPr>
        <p:txBody>
          <a:bodyPr/>
          <a:lstStyle/>
          <a:p>
            <a:pPr marL="0" indent="0">
              <a:lnSpc>
                <a:spcPct val="120000"/>
              </a:lnSpc>
              <a:buNone/>
            </a:pPr>
            <a:r>
              <a:rPr lang="en-US" dirty="0">
                <a:solidFill>
                  <a:schemeClr val="accent5"/>
                </a:solidFill>
                <a:latin typeface="Arial Black" panose="020B0A04020102020204" pitchFamily="34" charset="0"/>
              </a:rPr>
              <a:t>3.</a:t>
            </a:r>
          </a:p>
          <a:p>
            <a:pPr marL="0" indent="0">
              <a:lnSpc>
                <a:spcPct val="120000"/>
              </a:lnSpc>
              <a:buNone/>
            </a:pPr>
            <a:r>
              <a:rPr lang="en-US" sz="2200" b="1" dirty="0">
                <a:solidFill>
                  <a:schemeClr val="tx2"/>
                </a:solidFill>
              </a:rPr>
              <a:t>Post-base connections</a:t>
            </a:r>
          </a:p>
          <a:p>
            <a:pPr marL="0" indent="0">
              <a:lnSpc>
                <a:spcPct val="120000"/>
              </a:lnSpc>
              <a:buNone/>
            </a:pPr>
            <a:r>
              <a:rPr lang="en-US" sz="2000" dirty="0"/>
              <a:t>The building code requires posts to “be restrained to prevent lateral displacement at the bottom end.” This requirement is important </a:t>
            </a:r>
            <a:br>
              <a:rPr lang="en-US" sz="2000" dirty="0"/>
            </a:br>
            <a:r>
              <a:rPr lang="en-US" sz="2000" dirty="0"/>
              <a:t>because most decks cannot safely support part or all of their load if </a:t>
            </a:r>
            <a:br>
              <a:rPr lang="en-US" sz="2000" dirty="0"/>
            </a:br>
            <a:r>
              <a:rPr lang="en-US" sz="2000" dirty="0"/>
              <a:t>a post can move.</a:t>
            </a:r>
          </a:p>
        </p:txBody>
      </p:sp>
      <p:sp>
        <p:nvSpPr>
          <p:cNvPr id="7" name="Content Placeholder 3"/>
          <p:cNvSpPr txBox="1">
            <a:spLocks/>
          </p:cNvSpPr>
          <p:nvPr/>
        </p:nvSpPr>
        <p:spPr>
          <a:xfrm>
            <a:off x="342901" y="1104900"/>
            <a:ext cx="11506199" cy="70284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solidFill>
                  <a:schemeClr val="tx2"/>
                </a:solidFill>
              </a:rPr>
              <a:t>The following code requirements can be easily overlooked in deck construction:</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1" y="2130995"/>
            <a:ext cx="2286000" cy="2286000"/>
          </a:xfrm>
          <a:prstGeom prst="rect">
            <a:avLst/>
          </a:prstGeom>
        </p:spPr>
      </p:pic>
      <p:cxnSp>
        <p:nvCxnSpPr>
          <p:cNvPr id="11" name="Straight Connector 10">
            <a:extLst>
              <a:ext uri="{FF2B5EF4-FFF2-40B4-BE49-F238E27FC236}">
                <a16:creationId xmlns:a16="http://schemas.microsoft.com/office/drawing/2014/main" id="{81D915A6-4690-4B43-837A-18B8E5C5936E}"/>
              </a:ext>
            </a:extLst>
          </p:cNvPr>
          <p:cNvCxnSpPr/>
          <p:nvPr/>
        </p:nvCxnSpPr>
        <p:spPr>
          <a:xfrm>
            <a:off x="3433011" y="5317958"/>
            <a:ext cx="532597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34D765E5-4B3C-4DA9-9DD0-FBAF81B672D7}"/>
              </a:ext>
            </a:extLst>
          </p:cNvPr>
          <p:cNvPicPr>
            <a:picLocks noChangeAspect="1"/>
          </p:cNvPicPr>
          <p:nvPr/>
        </p:nvPicPr>
        <p:blipFill>
          <a:blip r:embed="rId5" cstate="print">
            <a:duotone>
              <a:prstClr val="black"/>
              <a:schemeClr val="bg1">
                <a:tint val="45000"/>
                <a:satMod val="400000"/>
              </a:schemeClr>
            </a:duotone>
            <a:extLst>
              <a:ext uri="{BEBA8EAE-BF5A-486C-A8C5-ECC9F3942E4B}">
                <a14:imgProps xmlns:a14="http://schemas.microsoft.com/office/drawing/2010/main">
                  <a14:imgLayer r:embed="rId6">
                    <a14:imgEffect>
                      <a14:brightnessContrast bright="18000"/>
                    </a14:imgEffect>
                  </a14:imgLayer>
                </a14:imgProps>
              </a:ext>
              <a:ext uri="{28A0092B-C50C-407E-A947-70E740481C1C}">
                <a14:useLocalDpi xmlns:a14="http://schemas.microsoft.com/office/drawing/2010/main" val="0"/>
              </a:ext>
            </a:extLst>
          </a:blip>
          <a:stretch>
            <a:fillRect/>
          </a:stretch>
        </p:blipFill>
        <p:spPr>
          <a:xfrm>
            <a:off x="4535267" y="5562602"/>
            <a:ext cx="685798" cy="685798"/>
          </a:xfrm>
          <a:prstGeom prst="rect">
            <a:avLst/>
          </a:prstGeom>
        </p:spPr>
      </p:pic>
      <p:pic>
        <p:nvPicPr>
          <p:cNvPr id="17" name="Picture 16">
            <a:extLst>
              <a:ext uri="{FF2B5EF4-FFF2-40B4-BE49-F238E27FC236}">
                <a16:creationId xmlns:a16="http://schemas.microsoft.com/office/drawing/2014/main" id="{C5C9F4FC-A325-4557-B738-475214ED1E06}"/>
              </a:ext>
            </a:extLst>
          </p:cNvPr>
          <p:cNvPicPr>
            <a:picLocks noChangeAspect="1"/>
          </p:cNvPicPr>
          <p:nvPr/>
        </p:nvPicPr>
        <p:blipFill>
          <a:blip r:embed="rId7" cstate="print">
            <a:duotone>
              <a:prstClr val="black"/>
              <a:schemeClr val="bg1">
                <a:tint val="45000"/>
                <a:satMod val="400000"/>
              </a:schemeClr>
            </a:duotone>
            <a:extLst>
              <a:ext uri="{BEBA8EAE-BF5A-486C-A8C5-ECC9F3942E4B}">
                <a14:imgProps xmlns:a14="http://schemas.microsoft.com/office/drawing/2010/main">
                  <a14:imgLayer r:embed="rId8">
                    <a14:imgEffect>
                      <a14:brightnessContrast bright="18000"/>
                    </a14:imgEffect>
                  </a14:imgLayer>
                </a14:imgProps>
              </a:ext>
              <a:ext uri="{28A0092B-C50C-407E-A947-70E740481C1C}">
                <a14:useLocalDpi xmlns:a14="http://schemas.microsoft.com/office/drawing/2010/main" val="0"/>
              </a:ext>
            </a:extLst>
          </a:blip>
          <a:stretch>
            <a:fillRect/>
          </a:stretch>
        </p:blipFill>
        <p:spPr>
          <a:xfrm>
            <a:off x="5766497" y="5562602"/>
            <a:ext cx="685800" cy="685800"/>
          </a:xfrm>
          <a:prstGeom prst="rect">
            <a:avLst/>
          </a:prstGeom>
        </p:spPr>
      </p:pic>
      <p:pic>
        <p:nvPicPr>
          <p:cNvPr id="18" name="Picture 17">
            <a:extLst>
              <a:ext uri="{FF2B5EF4-FFF2-40B4-BE49-F238E27FC236}">
                <a16:creationId xmlns:a16="http://schemas.microsoft.com/office/drawing/2014/main" id="{8BFC5156-9A98-4D16-AB37-105E1C27FD5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97729" y="5562600"/>
            <a:ext cx="685800" cy="685800"/>
          </a:xfrm>
          <a:prstGeom prst="rect">
            <a:avLst/>
          </a:prstGeom>
        </p:spPr>
      </p:pic>
    </p:spTree>
    <p:custDataLst>
      <p:tags r:id="rId1"/>
    </p:custDataLst>
    <p:extLst>
      <p:ext uri="{BB962C8B-B14F-4D97-AF65-F5344CB8AC3E}">
        <p14:creationId xmlns:p14="http://schemas.microsoft.com/office/powerpoint/2010/main" val="30181233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Preventing Common Code Violations</a:t>
            </a:r>
          </a:p>
        </p:txBody>
      </p:sp>
      <p:sp>
        <p:nvSpPr>
          <p:cNvPr id="4" name="Content Placeholder 3"/>
          <p:cNvSpPr>
            <a:spLocks noGrp="1"/>
          </p:cNvSpPr>
          <p:nvPr>
            <p:ph idx="1"/>
          </p:nvPr>
        </p:nvSpPr>
        <p:spPr>
          <a:xfrm>
            <a:off x="3445043" y="2128587"/>
            <a:ext cx="8404057" cy="2600826"/>
          </a:xfrm>
        </p:spPr>
        <p:txBody>
          <a:bodyPr/>
          <a:lstStyle/>
          <a:p>
            <a:pPr marL="0" indent="0">
              <a:lnSpc>
                <a:spcPct val="120000"/>
              </a:lnSpc>
              <a:buNone/>
            </a:pPr>
            <a:r>
              <a:rPr lang="en-US" dirty="0">
                <a:solidFill>
                  <a:schemeClr val="accent5"/>
                </a:solidFill>
                <a:latin typeface="Arial Black" panose="020B0A04020102020204" pitchFamily="34" charset="0"/>
              </a:rPr>
              <a:t>4.</a:t>
            </a:r>
          </a:p>
          <a:p>
            <a:pPr marL="0" indent="0">
              <a:lnSpc>
                <a:spcPct val="120000"/>
              </a:lnSpc>
              <a:buNone/>
            </a:pPr>
            <a:r>
              <a:rPr lang="en-US" sz="2200" b="1" dirty="0">
                <a:solidFill>
                  <a:schemeClr val="tx2"/>
                </a:solidFill>
              </a:rPr>
              <a:t>Openings in guards and stair railings</a:t>
            </a:r>
          </a:p>
          <a:p>
            <a:pPr marL="0" indent="0">
              <a:lnSpc>
                <a:spcPct val="120000"/>
              </a:lnSpc>
              <a:buNone/>
            </a:pPr>
            <a:r>
              <a:rPr lang="en-US" sz="2000" dirty="0"/>
              <a:t>The building code places a limit on the size of openings, for the</a:t>
            </a:r>
            <a:br>
              <a:rPr lang="en-US" sz="2000" dirty="0"/>
            </a:br>
            <a:r>
              <a:rPr lang="en-US" sz="2000" dirty="0"/>
              <a:t>occupants’ safety in case of tripping or falling, and for the safety of </a:t>
            </a:r>
            <a:br>
              <a:rPr lang="en-US" sz="2000" dirty="0"/>
            </a:br>
            <a:r>
              <a:rPr lang="en-US" sz="2000" dirty="0"/>
              <a:t>small children.</a:t>
            </a:r>
          </a:p>
        </p:txBody>
      </p:sp>
      <p:sp>
        <p:nvSpPr>
          <p:cNvPr id="7" name="Content Placeholder 3"/>
          <p:cNvSpPr txBox="1">
            <a:spLocks/>
          </p:cNvSpPr>
          <p:nvPr/>
        </p:nvSpPr>
        <p:spPr>
          <a:xfrm>
            <a:off x="342901" y="1104900"/>
            <a:ext cx="11506199" cy="70284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solidFill>
                  <a:schemeClr val="tx2"/>
                </a:solidFill>
              </a:rPr>
              <a:t>The following code requirements can be easily overlooked in deck construction:</a:t>
            </a:r>
          </a:p>
        </p:txBody>
      </p:sp>
      <p:cxnSp>
        <p:nvCxnSpPr>
          <p:cNvPr id="9" name="Straight Connector 8"/>
          <p:cNvCxnSpPr/>
          <p:nvPr/>
        </p:nvCxnSpPr>
        <p:spPr>
          <a:xfrm>
            <a:off x="3433011" y="5317958"/>
            <a:ext cx="532597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brightnessContrast bright="18000"/>
                    </a14:imgEffect>
                  </a14:imgLayer>
                </a14:imgProps>
              </a:ext>
              <a:ext uri="{28A0092B-C50C-407E-A947-70E740481C1C}">
                <a14:useLocalDpi xmlns:a14="http://schemas.microsoft.com/office/drawing/2010/main" val="0"/>
              </a:ext>
            </a:extLst>
          </a:blip>
          <a:stretch>
            <a:fillRect/>
          </a:stretch>
        </p:blipFill>
        <p:spPr>
          <a:xfrm>
            <a:off x="3912270" y="5562602"/>
            <a:ext cx="685798" cy="685798"/>
          </a:xfrm>
          <a:prstGeom prst="rect">
            <a:avLst/>
          </a:prstGeom>
        </p:spPr>
      </p:pic>
      <p:pic>
        <p:nvPicPr>
          <p:cNvPr id="11" name="Picture 10"/>
          <p:cNvPicPr>
            <a:picLocks noChangeAspect="1"/>
          </p:cNvPicPr>
          <p:nvPr/>
        </p:nvPicPr>
        <p:blipFill>
          <a:blip r:embed="rId6" cstate="print">
            <a:duotone>
              <a:prstClr val="black"/>
              <a:schemeClr val="bg1">
                <a:tint val="45000"/>
                <a:satMod val="400000"/>
              </a:schemeClr>
            </a:duotone>
            <a:extLst>
              <a:ext uri="{BEBA8EAE-BF5A-486C-A8C5-ECC9F3942E4B}">
                <a14:imgProps xmlns:a14="http://schemas.microsoft.com/office/drawing/2010/main">
                  <a14:imgLayer r:embed="rId7">
                    <a14:imgEffect>
                      <a14:brightnessContrast bright="18000"/>
                    </a14:imgEffect>
                  </a14:imgLayer>
                </a14:imgProps>
              </a:ext>
              <a:ext uri="{28A0092B-C50C-407E-A947-70E740481C1C}">
                <a14:useLocalDpi xmlns:a14="http://schemas.microsoft.com/office/drawing/2010/main" val="0"/>
              </a:ext>
            </a:extLst>
          </a:blip>
          <a:stretch>
            <a:fillRect/>
          </a:stretch>
        </p:blipFill>
        <p:spPr>
          <a:xfrm>
            <a:off x="5143500" y="5562602"/>
            <a:ext cx="685800" cy="685800"/>
          </a:xfrm>
          <a:prstGeom prst="rect">
            <a:avLst/>
          </a:prstGeom>
        </p:spPr>
      </p:pic>
      <p:pic>
        <p:nvPicPr>
          <p:cNvPr id="12" name="Picture 11"/>
          <p:cNvPicPr>
            <a:picLocks noChangeAspect="1"/>
          </p:cNvPicPr>
          <p:nvPr/>
        </p:nvPicPr>
        <p:blipFill>
          <a:blip r:embed="rId8" cstate="print">
            <a:duotone>
              <a:prstClr val="black"/>
              <a:schemeClr val="bg1">
                <a:tint val="45000"/>
                <a:satMod val="400000"/>
              </a:schemeClr>
            </a:duotone>
            <a:extLst>
              <a:ext uri="{BEBA8EAE-BF5A-486C-A8C5-ECC9F3942E4B}">
                <a14:imgProps xmlns:a14="http://schemas.microsoft.com/office/drawing/2010/main">
                  <a14:imgLayer r:embed="rId9">
                    <a14:imgEffect>
                      <a14:brightnessContrast bright="18000"/>
                    </a14:imgEffect>
                  </a14:imgLayer>
                </a14:imgProps>
              </a:ext>
              <a:ext uri="{28A0092B-C50C-407E-A947-70E740481C1C}">
                <a14:useLocalDpi xmlns:a14="http://schemas.microsoft.com/office/drawing/2010/main" val="0"/>
              </a:ext>
            </a:extLst>
          </a:blip>
          <a:stretch>
            <a:fillRect/>
          </a:stretch>
        </p:blipFill>
        <p:spPr>
          <a:xfrm>
            <a:off x="6374732" y="5562600"/>
            <a:ext cx="685800" cy="685800"/>
          </a:xfrm>
          <a:prstGeom prst="rect">
            <a:avLst/>
          </a:prstGeom>
        </p:spPr>
      </p:pic>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2901" y="2128587"/>
            <a:ext cx="2286000" cy="2286000"/>
          </a:xfrm>
          <a:prstGeom prst="rect">
            <a:avLst/>
          </a:prstGeom>
        </p:spPr>
      </p:pic>
      <p:pic>
        <p:nvPicPr>
          <p:cNvPr id="13" name="Picture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05964" y="5562600"/>
            <a:ext cx="685800" cy="685800"/>
          </a:xfrm>
          <a:prstGeom prst="rect">
            <a:avLst/>
          </a:prstGeom>
        </p:spPr>
      </p:pic>
    </p:spTree>
    <p:custDataLst>
      <p:tags r:id="rId1"/>
    </p:custDataLst>
    <p:extLst>
      <p:ext uri="{BB962C8B-B14F-4D97-AF65-F5344CB8AC3E}">
        <p14:creationId xmlns:p14="http://schemas.microsoft.com/office/powerpoint/2010/main" val="27029721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842214" y="-565491"/>
            <a:ext cx="1837362" cy="4708981"/>
          </a:xfrm>
          <a:prstGeom prst="rect">
            <a:avLst/>
          </a:prstGeom>
          <a:noFill/>
        </p:spPr>
        <p:txBody>
          <a:bodyPr wrap="none" rtlCol="0">
            <a:spAutoFit/>
          </a:bodyPr>
          <a:lstStyle/>
          <a:p>
            <a:r>
              <a:rPr lang="en-US" sz="30000" dirty="0">
                <a:solidFill>
                  <a:schemeClr val="tx2">
                    <a:lumMod val="20000"/>
                    <a:lumOff val="80000"/>
                  </a:schemeClr>
                </a:solidFill>
                <a:latin typeface="Georgia" panose="02040502050405020303" pitchFamily="18" charset="0"/>
              </a:rPr>
              <a:t>1</a:t>
            </a:r>
          </a:p>
        </p:txBody>
      </p:sp>
      <p:sp>
        <p:nvSpPr>
          <p:cNvPr id="2" name="Title 1"/>
          <p:cNvSpPr>
            <a:spLocks noGrp="1"/>
          </p:cNvSpPr>
          <p:nvPr>
            <p:ph type="title"/>
          </p:nvPr>
        </p:nvSpPr>
        <p:spPr/>
        <p:txBody>
          <a:bodyPr anchor="ctr"/>
          <a:lstStyle/>
          <a:p>
            <a:r>
              <a:rPr lang="en-US" dirty="0"/>
              <a:t>Part 1: Deck Ledger to Rim Joist Connection</a:t>
            </a:r>
          </a:p>
        </p:txBody>
      </p:sp>
      <p:sp>
        <p:nvSpPr>
          <p:cNvPr id="7" name="Content Placeholder 3"/>
          <p:cNvSpPr txBox="1">
            <a:spLocks/>
          </p:cNvSpPr>
          <p:nvPr/>
        </p:nvSpPr>
        <p:spPr>
          <a:xfrm>
            <a:off x="842214" y="1633525"/>
            <a:ext cx="4541920" cy="11337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dirty="0">
                <a:solidFill>
                  <a:schemeClr val="tx2"/>
                </a:solidFill>
              </a:rPr>
              <a:t>Deck Ledger to Rim Joist</a:t>
            </a:r>
          </a:p>
          <a:p>
            <a:pPr marL="0" indent="0">
              <a:lnSpc>
                <a:spcPct val="120000"/>
              </a:lnSpc>
              <a:buFont typeface="Arial" panose="020B0604020202020204" pitchFamily="34" charset="0"/>
              <a:buNone/>
            </a:pPr>
            <a:r>
              <a:rPr lang="en-US" dirty="0">
                <a:solidFill>
                  <a:schemeClr val="tx2"/>
                </a:solidFill>
              </a:rPr>
              <a:t>Connection</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3320" y="4037594"/>
            <a:ext cx="1828800" cy="1828800"/>
          </a:xfrm>
          <a:prstGeom prst="rect">
            <a:avLst/>
          </a:prstGeom>
        </p:spPr>
      </p:pic>
      <p:cxnSp>
        <p:nvCxnSpPr>
          <p:cNvPr id="20" name="Straight Connector 19"/>
          <p:cNvCxnSpPr/>
          <p:nvPr/>
        </p:nvCxnSpPr>
        <p:spPr>
          <a:xfrm>
            <a:off x="2863518" y="2550688"/>
            <a:ext cx="1828800" cy="0"/>
          </a:xfrm>
          <a:prstGeom prst="line">
            <a:avLst/>
          </a:prstGeom>
          <a:ln w="76200">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Content Placeholder 3">
            <a:extLst>
              <a:ext uri="{FF2B5EF4-FFF2-40B4-BE49-F238E27FC236}">
                <a16:creationId xmlns:a16="http://schemas.microsoft.com/office/drawing/2014/main" id="{F61853EB-2192-4C0A-B5CF-4090A732C1AA}"/>
              </a:ext>
            </a:extLst>
          </p:cNvPr>
          <p:cNvSpPr txBox="1">
            <a:spLocks/>
          </p:cNvSpPr>
          <p:nvPr/>
        </p:nvSpPr>
        <p:spPr>
          <a:xfrm>
            <a:off x="5829300" y="3647574"/>
            <a:ext cx="6019800" cy="260082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1800"/>
              <a:t>Toenails and Nails Subject to Withdrawal</a:t>
            </a:r>
          </a:p>
          <a:p>
            <a:pPr marL="0" indent="0">
              <a:lnSpc>
                <a:spcPct val="120000"/>
              </a:lnSpc>
              <a:buFont typeface="Arial" panose="020B0604020202020204" pitchFamily="34" charset="0"/>
              <a:buNone/>
            </a:pPr>
            <a:r>
              <a:rPr lang="en-US" sz="1800"/>
              <a:t>Through-Bolts and Lag Screws</a:t>
            </a:r>
          </a:p>
          <a:p>
            <a:pPr marL="0" indent="0">
              <a:lnSpc>
                <a:spcPct val="120000"/>
              </a:lnSpc>
              <a:buFont typeface="Arial" panose="020B0604020202020204" pitchFamily="34" charset="0"/>
              <a:buNone/>
            </a:pPr>
            <a:r>
              <a:rPr lang="en-US" sz="1800"/>
              <a:t>Proprietary Structural Wood Screws</a:t>
            </a:r>
          </a:p>
          <a:p>
            <a:pPr marL="0" indent="0">
              <a:lnSpc>
                <a:spcPct val="120000"/>
              </a:lnSpc>
              <a:buFont typeface="Arial" panose="020B0604020202020204" pitchFamily="34" charset="0"/>
              <a:buNone/>
            </a:pPr>
            <a:r>
              <a:rPr lang="en-US" sz="1800"/>
              <a:t>Rim Board Identification</a:t>
            </a:r>
            <a:endParaRPr lang="en-US" sz="1800" dirty="0"/>
          </a:p>
        </p:txBody>
      </p:sp>
      <p:sp>
        <p:nvSpPr>
          <p:cNvPr id="27" name="Content Placeholder 3">
            <a:extLst>
              <a:ext uri="{FF2B5EF4-FFF2-40B4-BE49-F238E27FC236}">
                <a16:creationId xmlns:a16="http://schemas.microsoft.com/office/drawing/2014/main" id="{E655656D-037A-408A-882C-99353AD15EBB}"/>
              </a:ext>
            </a:extLst>
          </p:cNvPr>
          <p:cNvSpPr txBox="1">
            <a:spLocks/>
          </p:cNvSpPr>
          <p:nvPr/>
        </p:nvSpPr>
        <p:spPr>
          <a:xfrm>
            <a:off x="5829300" y="2959767"/>
            <a:ext cx="6019800" cy="48075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t>We’ll review the following topics:</a:t>
            </a:r>
          </a:p>
        </p:txBody>
      </p:sp>
      <p:cxnSp>
        <p:nvCxnSpPr>
          <p:cNvPr id="28" name="Straight Connector 27">
            <a:extLst>
              <a:ext uri="{FF2B5EF4-FFF2-40B4-BE49-F238E27FC236}">
                <a16:creationId xmlns:a16="http://schemas.microsoft.com/office/drawing/2014/main" id="{9D2C4EB9-E0E8-472E-BA52-62504A90E15B}"/>
              </a:ext>
            </a:extLst>
          </p:cNvPr>
          <p:cNvCxnSpPr/>
          <p:nvPr/>
        </p:nvCxnSpPr>
        <p:spPr>
          <a:xfrm>
            <a:off x="5426236" y="3429000"/>
            <a:ext cx="67665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29052BA-B90B-46D9-A490-220C8EFA5A60}"/>
              </a:ext>
            </a:extLst>
          </p:cNvPr>
          <p:cNvCxnSpPr/>
          <p:nvPr/>
        </p:nvCxnSpPr>
        <p:spPr>
          <a:xfrm>
            <a:off x="5426237" y="3645569"/>
            <a:ext cx="0" cy="1730299"/>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76C722AA-255B-46DF-83A3-5E4CF1A60E28}"/>
              </a:ext>
            </a:extLst>
          </p:cNvPr>
          <p:cNvSpPr/>
          <p:nvPr/>
        </p:nvSpPr>
        <p:spPr>
          <a:xfrm>
            <a:off x="5336006" y="3729787"/>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B0E8EC64-16A0-4085-BF40-A53DD7C8C51B}"/>
              </a:ext>
            </a:extLst>
          </p:cNvPr>
          <p:cNvSpPr/>
          <p:nvPr/>
        </p:nvSpPr>
        <p:spPr>
          <a:xfrm>
            <a:off x="5336006" y="4184581"/>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23BFC426-8778-4B11-AF75-DFFA94CC6493}"/>
              </a:ext>
            </a:extLst>
          </p:cNvPr>
          <p:cNvSpPr/>
          <p:nvPr/>
        </p:nvSpPr>
        <p:spPr>
          <a:xfrm>
            <a:off x="5336006" y="4639375"/>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1036B4C6-4F66-4840-895E-29A59B4854F5}"/>
              </a:ext>
            </a:extLst>
          </p:cNvPr>
          <p:cNvSpPr/>
          <p:nvPr/>
        </p:nvSpPr>
        <p:spPr>
          <a:xfrm>
            <a:off x="5336006" y="5094169"/>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418818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Deck Ledger to Rim Joist Connection</a:t>
            </a:r>
          </a:p>
        </p:txBody>
      </p:sp>
      <p:sp>
        <p:nvSpPr>
          <p:cNvPr id="4" name="Content Placeholder 3"/>
          <p:cNvSpPr>
            <a:spLocks noGrp="1"/>
          </p:cNvSpPr>
          <p:nvPr>
            <p:ph idx="1"/>
          </p:nvPr>
        </p:nvSpPr>
        <p:spPr>
          <a:xfrm>
            <a:off x="354931" y="1104900"/>
            <a:ext cx="5474369" cy="5143500"/>
          </a:xfrm>
        </p:spPr>
        <p:txBody>
          <a:bodyPr/>
          <a:lstStyle/>
          <a:p>
            <a:pPr marL="0" indent="0">
              <a:lnSpc>
                <a:spcPct val="120000"/>
              </a:lnSpc>
              <a:buNone/>
            </a:pPr>
            <a:r>
              <a:rPr lang="en-US" sz="2200" dirty="0">
                <a:solidFill>
                  <a:schemeClr val="accent5"/>
                </a:solidFill>
                <a:latin typeface="Arial Black" panose="020B0A04020102020204" pitchFamily="34" charset="0"/>
              </a:rPr>
              <a:t>Toenails and Nails Subject </a:t>
            </a:r>
            <a:br>
              <a:rPr lang="en-US" sz="2200" dirty="0">
                <a:solidFill>
                  <a:schemeClr val="accent5"/>
                </a:solidFill>
                <a:latin typeface="Arial Black" panose="020B0A04020102020204" pitchFamily="34" charset="0"/>
              </a:rPr>
            </a:br>
            <a:r>
              <a:rPr lang="en-US" sz="2200" dirty="0">
                <a:solidFill>
                  <a:schemeClr val="accent5"/>
                </a:solidFill>
                <a:latin typeface="Arial Black" panose="020B0A04020102020204" pitchFamily="34" charset="0"/>
              </a:rPr>
              <a:t>to Withdrawal</a:t>
            </a:r>
          </a:p>
          <a:p>
            <a:pPr marL="0" indent="0">
              <a:lnSpc>
                <a:spcPct val="120000"/>
              </a:lnSpc>
              <a:spcBef>
                <a:spcPts val="1200"/>
              </a:spcBef>
              <a:buNone/>
            </a:pPr>
            <a:r>
              <a:rPr lang="en-US" sz="2000" dirty="0"/>
              <a:t>Toenails or nails subject to withdrawal shall not be used to attach the deck ledger to the rim board.</a:t>
            </a:r>
          </a:p>
          <a:p>
            <a:pPr marL="0" indent="0">
              <a:lnSpc>
                <a:spcPct val="120000"/>
              </a:lnSpc>
              <a:buNone/>
            </a:pPr>
            <a:r>
              <a:rPr lang="en-US" sz="2000" dirty="0"/>
              <a:t>Bolts, lag screws or proprietary structural wood screws shall be used to positively anchor the deck to the primary structure.</a:t>
            </a:r>
          </a:p>
          <a:p>
            <a:pPr marL="0" indent="0">
              <a:lnSpc>
                <a:spcPct val="120000"/>
              </a:lnSpc>
              <a:buNone/>
            </a:pPr>
            <a:r>
              <a:rPr lang="en-US" sz="2000" dirty="0"/>
              <a:t>Connection must be designed to support both vertical and lateral loads.</a:t>
            </a:r>
          </a:p>
          <a:p>
            <a:pPr marL="0" indent="0">
              <a:lnSpc>
                <a:spcPct val="120000"/>
              </a:lnSpc>
              <a:spcBef>
                <a:spcPts val="1200"/>
              </a:spcBef>
              <a:buNone/>
            </a:pPr>
            <a:r>
              <a:rPr lang="en-US" sz="2000" dirty="0">
                <a:solidFill>
                  <a:schemeClr val="tx1">
                    <a:lumMod val="50000"/>
                    <a:lumOff val="50000"/>
                  </a:schemeClr>
                </a:solidFill>
                <a:latin typeface="Arial Narrow" panose="020B0606020202030204" pitchFamily="34" charset="0"/>
              </a:rPr>
              <a:t>12-15 IRC R507.1, 18 IRC R507.8</a:t>
            </a:r>
            <a:br>
              <a:rPr lang="en-US" sz="2000" dirty="0">
                <a:solidFill>
                  <a:schemeClr val="tx1">
                    <a:lumMod val="50000"/>
                    <a:lumOff val="50000"/>
                  </a:schemeClr>
                </a:solidFill>
                <a:latin typeface="Arial Narrow" panose="020B0606020202030204" pitchFamily="34" charset="0"/>
              </a:rPr>
            </a:br>
            <a:r>
              <a:rPr lang="en-US" sz="2000" dirty="0">
                <a:solidFill>
                  <a:schemeClr val="tx1">
                    <a:lumMod val="50000"/>
                    <a:lumOff val="50000"/>
                  </a:schemeClr>
                </a:solidFill>
                <a:latin typeface="Arial Narrow" panose="020B0606020202030204" pitchFamily="34" charset="0"/>
              </a:rPr>
              <a:t>12-18 IBC 1604.8.3</a:t>
            </a:r>
            <a:endParaRPr lang="en-US" sz="2000" dirty="0"/>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r="20288"/>
          <a:stretch/>
        </p:blipFill>
        <p:spPr>
          <a:xfrm>
            <a:off x="6365056" y="1104899"/>
            <a:ext cx="5484044" cy="454581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09377" y="1104901"/>
            <a:ext cx="2539723" cy="1638300"/>
          </a:xfrm>
          <a:prstGeom prst="rect">
            <a:avLst/>
          </a:prstGeom>
          <a:ln w="38100">
            <a:solidFill>
              <a:schemeClr val="bg1"/>
            </a:solidFill>
          </a:ln>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39107" y="1001987"/>
            <a:ext cx="2083400" cy="1930077"/>
          </a:xfrm>
          <a:prstGeom prst="rect">
            <a:avLst/>
          </a:prstGeom>
        </p:spPr>
      </p:pic>
    </p:spTree>
    <p:custDataLst>
      <p:tags r:id="rId1"/>
    </p:custDataLst>
    <p:extLst>
      <p:ext uri="{BB962C8B-B14F-4D97-AF65-F5344CB8AC3E}">
        <p14:creationId xmlns:p14="http://schemas.microsoft.com/office/powerpoint/2010/main" val="3912808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6477000"/>
            <a:ext cx="121920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chor="ctr"/>
          <a:lstStyle/>
          <a:p>
            <a:r>
              <a:rPr lang="en-US" dirty="0"/>
              <a:t>Deck Ledger to Rim Joist Connection</a:t>
            </a:r>
          </a:p>
        </p:txBody>
      </p:sp>
      <p:sp>
        <p:nvSpPr>
          <p:cNvPr id="4" name="Content Placeholder 3"/>
          <p:cNvSpPr>
            <a:spLocks noGrp="1"/>
          </p:cNvSpPr>
          <p:nvPr>
            <p:ph idx="1"/>
          </p:nvPr>
        </p:nvSpPr>
        <p:spPr>
          <a:xfrm>
            <a:off x="354932" y="1104900"/>
            <a:ext cx="8959190" cy="2456447"/>
          </a:xfrm>
        </p:spPr>
        <p:txBody>
          <a:bodyPr/>
          <a:lstStyle/>
          <a:p>
            <a:pPr marL="0" indent="0">
              <a:lnSpc>
                <a:spcPct val="120000"/>
              </a:lnSpc>
              <a:buNone/>
            </a:pPr>
            <a:r>
              <a:rPr lang="en-US" sz="2200" dirty="0">
                <a:solidFill>
                  <a:schemeClr val="accent5"/>
                </a:solidFill>
                <a:latin typeface="Arial Black" panose="020B0A04020102020204" pitchFamily="34" charset="0"/>
              </a:rPr>
              <a:t>Through-Bolts and Lag Screws</a:t>
            </a:r>
          </a:p>
          <a:p>
            <a:pPr marL="0" indent="0">
              <a:lnSpc>
                <a:spcPct val="120000"/>
              </a:lnSpc>
              <a:spcBef>
                <a:spcPts val="600"/>
              </a:spcBef>
              <a:buNone/>
            </a:pPr>
            <a:r>
              <a:rPr lang="en-US" sz="1800" dirty="0"/>
              <a:t>1/2" diameter lag screws or bolts with washers can be used per the IRC provided that:</a:t>
            </a:r>
          </a:p>
          <a:p>
            <a:pPr marL="914400" indent="-457200">
              <a:lnSpc>
                <a:spcPct val="120000"/>
              </a:lnSpc>
              <a:spcBef>
                <a:spcPts val="600"/>
              </a:spcBef>
              <a:buFont typeface="+mj-lt"/>
              <a:buAutoNum type="arabicPeriod"/>
            </a:pPr>
            <a:r>
              <a:rPr lang="en-US" sz="1800" dirty="0"/>
              <a:t>Fastener stagger pattern is followed</a:t>
            </a:r>
          </a:p>
          <a:p>
            <a:pPr marL="914400" indent="-457200">
              <a:lnSpc>
                <a:spcPct val="120000"/>
              </a:lnSpc>
              <a:spcBef>
                <a:spcPts val="600"/>
              </a:spcBef>
              <a:buFont typeface="+mj-lt"/>
              <a:buAutoNum type="arabicPeriod"/>
            </a:pPr>
            <a:r>
              <a:rPr lang="en-US" sz="1800" dirty="0"/>
              <a:t>Maximum 1/2" gap between ledger face and wall sheathing (bolts only) </a:t>
            </a:r>
          </a:p>
          <a:p>
            <a:pPr marL="914400" indent="-457200">
              <a:lnSpc>
                <a:spcPct val="120000"/>
              </a:lnSpc>
              <a:spcBef>
                <a:spcPts val="600"/>
              </a:spcBef>
              <a:buFont typeface="+mj-lt"/>
              <a:buAutoNum type="arabicPeriod"/>
            </a:pPr>
            <a:r>
              <a:rPr lang="en-US" sz="1800" dirty="0"/>
              <a:t>When attached to a minimum 1" thick engineered wood rim, the ledger attachment is designed per accepted engineering practice </a:t>
            </a:r>
          </a:p>
        </p:txBody>
      </p:sp>
      <p:graphicFrame>
        <p:nvGraphicFramePr>
          <p:cNvPr id="6" name="Table 5"/>
          <p:cNvGraphicFramePr>
            <a:graphicFrameLocks noGrp="1"/>
          </p:cNvGraphicFramePr>
          <p:nvPr>
            <p:extLst>
              <p:ext uri="{D42A27DB-BD31-4B8C-83A1-F6EECF244321}">
                <p14:modId xmlns:p14="http://schemas.microsoft.com/office/powerpoint/2010/main" val="2361656197"/>
              </p:ext>
            </p:extLst>
          </p:nvPr>
        </p:nvGraphicFramePr>
        <p:xfrm>
          <a:off x="354928" y="4251963"/>
          <a:ext cx="11494178" cy="2225040"/>
        </p:xfrm>
        <a:graphic>
          <a:graphicData uri="http://schemas.openxmlformats.org/drawingml/2006/table">
            <a:tbl>
              <a:tblPr firstRow="1" bandRow="1">
                <a:tableStyleId>{5940675A-B579-460E-94D1-54222C63F5DA}</a:tableStyleId>
              </a:tblPr>
              <a:tblGrid>
                <a:gridCol w="3531272">
                  <a:extLst>
                    <a:ext uri="{9D8B030D-6E8A-4147-A177-3AD203B41FA5}">
                      <a16:colId xmlns:a16="http://schemas.microsoft.com/office/drawing/2014/main" val="3007373845"/>
                    </a:ext>
                  </a:extLst>
                </a:gridCol>
                <a:gridCol w="1137558">
                  <a:extLst>
                    <a:ext uri="{9D8B030D-6E8A-4147-A177-3AD203B41FA5}">
                      <a16:colId xmlns:a16="http://schemas.microsoft.com/office/drawing/2014/main" val="2773759473"/>
                    </a:ext>
                  </a:extLst>
                </a:gridCol>
                <a:gridCol w="1137558">
                  <a:extLst>
                    <a:ext uri="{9D8B030D-6E8A-4147-A177-3AD203B41FA5}">
                      <a16:colId xmlns:a16="http://schemas.microsoft.com/office/drawing/2014/main" val="1265972510"/>
                    </a:ext>
                  </a:extLst>
                </a:gridCol>
                <a:gridCol w="1137558">
                  <a:extLst>
                    <a:ext uri="{9D8B030D-6E8A-4147-A177-3AD203B41FA5}">
                      <a16:colId xmlns:a16="http://schemas.microsoft.com/office/drawing/2014/main" val="1942618099"/>
                    </a:ext>
                  </a:extLst>
                </a:gridCol>
                <a:gridCol w="1137558">
                  <a:extLst>
                    <a:ext uri="{9D8B030D-6E8A-4147-A177-3AD203B41FA5}">
                      <a16:colId xmlns:a16="http://schemas.microsoft.com/office/drawing/2014/main" val="1282779001"/>
                    </a:ext>
                  </a:extLst>
                </a:gridCol>
                <a:gridCol w="1137558">
                  <a:extLst>
                    <a:ext uri="{9D8B030D-6E8A-4147-A177-3AD203B41FA5}">
                      <a16:colId xmlns:a16="http://schemas.microsoft.com/office/drawing/2014/main" val="4260040121"/>
                    </a:ext>
                  </a:extLst>
                </a:gridCol>
                <a:gridCol w="1137558">
                  <a:extLst>
                    <a:ext uri="{9D8B030D-6E8A-4147-A177-3AD203B41FA5}">
                      <a16:colId xmlns:a16="http://schemas.microsoft.com/office/drawing/2014/main" val="2944751698"/>
                    </a:ext>
                  </a:extLst>
                </a:gridCol>
                <a:gridCol w="1137558">
                  <a:extLst>
                    <a:ext uri="{9D8B030D-6E8A-4147-A177-3AD203B41FA5}">
                      <a16:colId xmlns:a16="http://schemas.microsoft.com/office/drawing/2014/main" val="3388701855"/>
                    </a:ext>
                  </a:extLst>
                </a:gridCol>
              </a:tblGrid>
              <a:tr h="370840">
                <a:tc rowSpan="3">
                  <a:txBody>
                    <a:bodyPr/>
                    <a:lstStyle/>
                    <a:p>
                      <a:pPr algn="ctr"/>
                      <a:r>
                        <a:rPr lang="en-US" dirty="0">
                          <a:latin typeface="Arial Narrow" panose="020B0606020202030204" pitchFamily="34" charset="0"/>
                          <a:cs typeface="Arial" panose="020B0604020202020204" pitchFamily="34" charset="0"/>
                        </a:rPr>
                        <a:t>CONNECTION</a:t>
                      </a:r>
                      <a:r>
                        <a:rPr lang="en-US" baseline="0" dirty="0">
                          <a:latin typeface="Arial Narrow" panose="020B0606020202030204" pitchFamily="34" charset="0"/>
                          <a:cs typeface="Arial" panose="020B0604020202020204" pitchFamily="34" charset="0"/>
                        </a:rPr>
                        <a:t> DETAILS</a:t>
                      </a:r>
                      <a:endParaRPr lang="en-US" dirty="0">
                        <a:latin typeface="Arial Narrow" panose="020B0606020202030204" pitchFamily="34" charset="0"/>
                        <a:cs typeface="Arial" panose="020B0604020202020204" pitchFamily="34" charset="0"/>
                      </a:endParaRPr>
                    </a:p>
                  </a:txBody>
                  <a:tcPr anchor="ctr"/>
                </a:tc>
                <a:tc gridSpan="7">
                  <a:txBody>
                    <a:bodyPr/>
                    <a:lstStyle/>
                    <a:p>
                      <a:pPr algn="ctr"/>
                      <a:r>
                        <a:rPr lang="en-US" dirty="0">
                          <a:latin typeface="Arial Narrow" panose="020B0606020202030204" pitchFamily="34" charset="0"/>
                          <a:cs typeface="Arial" panose="020B0604020202020204" pitchFamily="34" charset="0"/>
                        </a:rPr>
                        <a:t>JOIST SPAN</a:t>
                      </a:r>
                    </a:p>
                  </a:txBody>
                  <a:tcPr/>
                </a:tc>
                <a:tc hMerge="1">
                  <a:txBody>
                    <a:bodyPr/>
                    <a:lstStyle/>
                    <a:p>
                      <a:endParaRPr lang="en-US" dirty="0">
                        <a:latin typeface="Arial Narrow" panose="020B0606020202030204" pitchFamily="34" charset="0"/>
                        <a:cs typeface="Arial" panose="020B0604020202020204" pitchFamily="34" charset="0"/>
                      </a:endParaRPr>
                    </a:p>
                  </a:txBody>
                  <a:tcPr/>
                </a:tc>
                <a:tc hMerge="1">
                  <a:txBody>
                    <a:bodyPr/>
                    <a:lstStyle/>
                    <a:p>
                      <a:endParaRPr lang="en-US" dirty="0">
                        <a:latin typeface="Arial Narrow" panose="020B0606020202030204" pitchFamily="34" charset="0"/>
                        <a:cs typeface="Arial" panose="020B0604020202020204" pitchFamily="34" charset="0"/>
                      </a:endParaRPr>
                    </a:p>
                  </a:txBody>
                  <a:tcPr/>
                </a:tc>
                <a:tc hMerge="1">
                  <a:txBody>
                    <a:bodyPr/>
                    <a:lstStyle/>
                    <a:p>
                      <a:endParaRPr lang="en-US" dirty="0">
                        <a:latin typeface="Arial Narrow" panose="020B0606020202030204" pitchFamily="34" charset="0"/>
                        <a:cs typeface="Arial" panose="020B0604020202020204" pitchFamily="34" charset="0"/>
                      </a:endParaRPr>
                    </a:p>
                  </a:txBody>
                  <a:tcPr/>
                </a:tc>
                <a:tc hMerge="1">
                  <a:txBody>
                    <a:bodyPr/>
                    <a:lstStyle/>
                    <a:p>
                      <a:endParaRPr lang="en-US" dirty="0">
                        <a:latin typeface="Arial Narrow" panose="020B0606020202030204" pitchFamily="34" charset="0"/>
                        <a:cs typeface="Arial" panose="020B0604020202020204" pitchFamily="34" charset="0"/>
                      </a:endParaRPr>
                    </a:p>
                  </a:txBody>
                  <a:tcPr/>
                </a:tc>
                <a:tc hMerge="1">
                  <a:txBody>
                    <a:bodyPr/>
                    <a:lstStyle/>
                    <a:p>
                      <a:endParaRPr lang="en-US" dirty="0">
                        <a:latin typeface="Arial Narrow" panose="020B0606020202030204" pitchFamily="34" charset="0"/>
                        <a:cs typeface="Arial" panose="020B0604020202020204" pitchFamily="34" charset="0"/>
                      </a:endParaRPr>
                    </a:p>
                  </a:txBody>
                  <a:tcPr/>
                </a:tc>
                <a:tc hMerge="1">
                  <a:txBody>
                    <a:bodyPr/>
                    <a:lstStyle/>
                    <a:p>
                      <a:endParaRPr lang="en-US" dirty="0">
                        <a:latin typeface="Arial Narrow" panose="020B0606020202030204" pitchFamily="34" charset="0"/>
                        <a:cs typeface="Arial" panose="020B0604020202020204" pitchFamily="34" charset="0"/>
                      </a:endParaRPr>
                    </a:p>
                  </a:txBody>
                  <a:tcPr/>
                </a:tc>
                <a:extLst>
                  <a:ext uri="{0D108BD9-81ED-4DB2-BD59-A6C34878D82A}">
                    <a16:rowId xmlns:a16="http://schemas.microsoft.com/office/drawing/2014/main" val="4131191872"/>
                  </a:ext>
                </a:extLst>
              </a:tr>
              <a:tr h="370840">
                <a:tc vMerge="1">
                  <a:txBody>
                    <a:bodyPr/>
                    <a:lstStyle/>
                    <a:p>
                      <a:endParaRPr lang="en-US" dirty="0"/>
                    </a:p>
                  </a:txBody>
                  <a:tcPr/>
                </a:tc>
                <a:tc>
                  <a:txBody>
                    <a:bodyPr/>
                    <a:lstStyle/>
                    <a:p>
                      <a:pPr algn="ctr"/>
                      <a:r>
                        <a:rPr lang="en-US" dirty="0">
                          <a:latin typeface="Arial Narrow" panose="020B0606020202030204" pitchFamily="34" charset="0"/>
                          <a:cs typeface="Arial" panose="020B0604020202020204" pitchFamily="34" charset="0"/>
                        </a:rPr>
                        <a:t>6</a:t>
                      </a:r>
                      <a:r>
                        <a:rPr lang="en-US" dirty="0">
                          <a:latin typeface="Arial" panose="020B0604020202020204" pitchFamily="34" charset="0"/>
                          <a:cs typeface="Arial" panose="020B0604020202020204" pitchFamily="34" charset="0"/>
                        </a:rPr>
                        <a:t>'</a:t>
                      </a:r>
                      <a:r>
                        <a:rPr lang="en-US" dirty="0">
                          <a:latin typeface="Arial Narrow" panose="020B0606020202030204" pitchFamily="34" charset="0"/>
                          <a:cs typeface="Arial" panose="020B0604020202020204" pitchFamily="34" charset="0"/>
                        </a:rPr>
                        <a:t> and</a:t>
                      </a:r>
                      <a:r>
                        <a:rPr lang="en-US" baseline="0" dirty="0">
                          <a:latin typeface="Arial Narrow" panose="020B0606020202030204" pitchFamily="34" charset="0"/>
                          <a:cs typeface="Arial" panose="020B0604020202020204" pitchFamily="34" charset="0"/>
                        </a:rPr>
                        <a:t> less</a:t>
                      </a:r>
                      <a:endParaRPr lang="en-US" dirty="0">
                        <a:latin typeface="Arial Narrow" panose="020B0606020202030204" pitchFamily="34" charset="0"/>
                        <a:cs typeface="Arial" panose="020B0604020202020204" pitchFamily="34" charset="0"/>
                      </a:endParaRPr>
                    </a:p>
                  </a:txBody>
                  <a:tcPr/>
                </a:tc>
                <a:tc>
                  <a:txBody>
                    <a:bodyPr/>
                    <a:lstStyle/>
                    <a:p>
                      <a:pPr algn="ctr"/>
                      <a:r>
                        <a:rPr lang="en-US" dirty="0">
                          <a:latin typeface="Arial Narrow" panose="020B0606020202030204" pitchFamily="34" charset="0"/>
                          <a:cs typeface="Arial" panose="020B0604020202020204" pitchFamily="34" charset="0"/>
                        </a:rPr>
                        <a:t>6</a:t>
                      </a:r>
                      <a:r>
                        <a:rPr lang="en-US" dirty="0">
                          <a:latin typeface="Arial" panose="020B0604020202020204" pitchFamily="34" charset="0"/>
                          <a:cs typeface="Arial" panose="020B0604020202020204" pitchFamily="34" charset="0"/>
                        </a:rPr>
                        <a:t>'</a:t>
                      </a:r>
                      <a:r>
                        <a:rPr lang="en-US" dirty="0">
                          <a:latin typeface="Arial Narrow" panose="020B0606020202030204" pitchFamily="34" charset="0"/>
                          <a:cs typeface="Arial" panose="020B0604020202020204" pitchFamily="34" charset="0"/>
                        </a:rPr>
                        <a:t>1" - 8</a:t>
                      </a:r>
                      <a:r>
                        <a:rPr lang="en-US" dirty="0">
                          <a:latin typeface="Arial" panose="020B0604020202020204" pitchFamily="34" charset="0"/>
                          <a:cs typeface="Arial" panose="020B0604020202020204" pitchFamily="34" charset="0"/>
                        </a:rPr>
                        <a:t>'</a:t>
                      </a:r>
                      <a:endParaRPr lang="en-US" dirty="0">
                        <a:latin typeface="Arial Narrow" panose="020B0606020202030204" pitchFamily="34" charset="0"/>
                        <a:cs typeface="Arial" panose="020B0604020202020204" pitchFamily="34" charset="0"/>
                      </a:endParaRPr>
                    </a:p>
                  </a:txBody>
                  <a:tcPr/>
                </a:tc>
                <a:tc>
                  <a:txBody>
                    <a:bodyPr/>
                    <a:lstStyle/>
                    <a:p>
                      <a:pPr algn="ctr"/>
                      <a:r>
                        <a:rPr lang="en-US" dirty="0">
                          <a:latin typeface="Arial Narrow" panose="020B0606020202030204" pitchFamily="34" charset="0"/>
                          <a:cs typeface="Arial" panose="020B0604020202020204" pitchFamily="34" charset="0"/>
                        </a:rPr>
                        <a:t>8</a:t>
                      </a:r>
                      <a:r>
                        <a:rPr lang="en-US" dirty="0">
                          <a:latin typeface="Arial" panose="020B0604020202020204" pitchFamily="34" charset="0"/>
                          <a:cs typeface="Arial" panose="020B0604020202020204" pitchFamily="34" charset="0"/>
                        </a:rPr>
                        <a:t>'</a:t>
                      </a:r>
                      <a:r>
                        <a:rPr lang="en-US" dirty="0">
                          <a:latin typeface="Arial Narrow" panose="020B0606020202030204" pitchFamily="34" charset="0"/>
                          <a:cs typeface="Arial" panose="020B0604020202020204" pitchFamily="34" charset="0"/>
                        </a:rPr>
                        <a:t>1" - 10</a:t>
                      </a:r>
                      <a:r>
                        <a:rPr lang="en-US" dirty="0">
                          <a:latin typeface="Arial" panose="020B0604020202020204" pitchFamily="34" charset="0"/>
                          <a:cs typeface="Arial" panose="020B0604020202020204" pitchFamily="34" charset="0"/>
                        </a:rPr>
                        <a:t>'</a:t>
                      </a:r>
                      <a:endParaRPr lang="en-US" dirty="0">
                        <a:latin typeface="Arial Narrow" panose="020B0606020202030204" pitchFamily="34" charset="0"/>
                        <a:cs typeface="Arial" panose="020B0604020202020204" pitchFamily="34" charset="0"/>
                      </a:endParaRPr>
                    </a:p>
                  </a:txBody>
                  <a:tcPr/>
                </a:tc>
                <a:tc>
                  <a:txBody>
                    <a:bodyPr/>
                    <a:lstStyle/>
                    <a:p>
                      <a:pPr algn="ctr"/>
                      <a:r>
                        <a:rPr lang="en-US" dirty="0">
                          <a:latin typeface="Arial Narrow" panose="020B0606020202030204" pitchFamily="34" charset="0"/>
                          <a:cs typeface="Arial" panose="020B0604020202020204" pitchFamily="34" charset="0"/>
                        </a:rPr>
                        <a:t>10</a:t>
                      </a:r>
                      <a:r>
                        <a:rPr lang="en-US" dirty="0">
                          <a:latin typeface="Arial" panose="020B0604020202020204" pitchFamily="34" charset="0"/>
                          <a:cs typeface="Arial" panose="020B0604020202020204" pitchFamily="34" charset="0"/>
                        </a:rPr>
                        <a:t>'</a:t>
                      </a:r>
                      <a:r>
                        <a:rPr lang="en-US" dirty="0">
                          <a:latin typeface="Arial Narrow" panose="020B0606020202030204" pitchFamily="34" charset="0"/>
                          <a:cs typeface="Arial" panose="020B0604020202020204" pitchFamily="34" charset="0"/>
                        </a:rPr>
                        <a:t>1" - 12</a:t>
                      </a:r>
                      <a:r>
                        <a:rPr lang="en-US" dirty="0">
                          <a:latin typeface="Arial" panose="020B0604020202020204" pitchFamily="34" charset="0"/>
                          <a:cs typeface="Arial" panose="020B0604020202020204" pitchFamily="34" charset="0"/>
                        </a:rPr>
                        <a:t>'</a:t>
                      </a:r>
                      <a:endParaRPr lang="en-US" dirty="0">
                        <a:latin typeface="Arial Narrow" panose="020B0606020202030204" pitchFamily="34" charset="0"/>
                        <a:cs typeface="Arial" panose="020B0604020202020204" pitchFamily="34" charset="0"/>
                      </a:endParaRPr>
                    </a:p>
                  </a:txBody>
                  <a:tcPr/>
                </a:tc>
                <a:tc>
                  <a:txBody>
                    <a:bodyPr/>
                    <a:lstStyle/>
                    <a:p>
                      <a:pPr algn="ctr"/>
                      <a:r>
                        <a:rPr lang="en-US" dirty="0">
                          <a:latin typeface="Arial Narrow" panose="020B0606020202030204" pitchFamily="34" charset="0"/>
                          <a:cs typeface="Arial" panose="020B0604020202020204" pitchFamily="34" charset="0"/>
                        </a:rPr>
                        <a:t>12</a:t>
                      </a:r>
                      <a:r>
                        <a:rPr lang="en-US" dirty="0">
                          <a:latin typeface="Arial" panose="020B0604020202020204" pitchFamily="34" charset="0"/>
                          <a:cs typeface="Arial" panose="020B0604020202020204" pitchFamily="34" charset="0"/>
                        </a:rPr>
                        <a:t>'</a:t>
                      </a:r>
                      <a:r>
                        <a:rPr lang="en-US" dirty="0">
                          <a:latin typeface="Arial Narrow" panose="020B0606020202030204" pitchFamily="34" charset="0"/>
                          <a:cs typeface="Arial" panose="020B0604020202020204" pitchFamily="34" charset="0"/>
                        </a:rPr>
                        <a:t>1" - 14</a:t>
                      </a:r>
                      <a:r>
                        <a:rPr lang="en-US" dirty="0">
                          <a:latin typeface="Arial" panose="020B0604020202020204" pitchFamily="34" charset="0"/>
                          <a:cs typeface="Arial" panose="020B0604020202020204" pitchFamily="34" charset="0"/>
                        </a:rPr>
                        <a:t>'</a:t>
                      </a:r>
                      <a:endParaRPr lang="en-US" dirty="0">
                        <a:latin typeface="Arial Narrow" panose="020B0606020202030204" pitchFamily="34" charset="0"/>
                        <a:cs typeface="Arial" panose="020B0604020202020204" pitchFamily="34" charset="0"/>
                      </a:endParaRPr>
                    </a:p>
                  </a:txBody>
                  <a:tcPr/>
                </a:tc>
                <a:tc>
                  <a:txBody>
                    <a:bodyPr/>
                    <a:lstStyle/>
                    <a:p>
                      <a:pPr algn="ctr"/>
                      <a:r>
                        <a:rPr lang="en-US" dirty="0">
                          <a:latin typeface="Arial Narrow" panose="020B0606020202030204" pitchFamily="34" charset="0"/>
                          <a:cs typeface="Arial" panose="020B0604020202020204" pitchFamily="34" charset="0"/>
                        </a:rPr>
                        <a:t>14</a:t>
                      </a:r>
                      <a:r>
                        <a:rPr lang="en-US" dirty="0">
                          <a:latin typeface="Arial" panose="020B0604020202020204" pitchFamily="34" charset="0"/>
                          <a:cs typeface="Arial" panose="020B0604020202020204" pitchFamily="34" charset="0"/>
                        </a:rPr>
                        <a:t>'</a:t>
                      </a:r>
                      <a:r>
                        <a:rPr lang="en-US" dirty="0">
                          <a:latin typeface="Arial Narrow" panose="020B0606020202030204" pitchFamily="34" charset="0"/>
                          <a:cs typeface="Arial" panose="020B0604020202020204" pitchFamily="34" charset="0"/>
                        </a:rPr>
                        <a:t>1" - 16</a:t>
                      </a:r>
                      <a:r>
                        <a:rPr lang="en-US" dirty="0">
                          <a:latin typeface="Arial" panose="020B0604020202020204" pitchFamily="34" charset="0"/>
                          <a:cs typeface="Arial" panose="020B0604020202020204" pitchFamily="34" charset="0"/>
                        </a:rPr>
                        <a:t>'</a:t>
                      </a:r>
                      <a:endParaRPr lang="en-US" dirty="0">
                        <a:latin typeface="Arial Narrow" panose="020B0606020202030204" pitchFamily="34" charset="0"/>
                        <a:cs typeface="Arial" panose="020B0604020202020204" pitchFamily="34" charset="0"/>
                      </a:endParaRPr>
                    </a:p>
                  </a:txBody>
                  <a:tcPr/>
                </a:tc>
                <a:tc>
                  <a:txBody>
                    <a:bodyPr/>
                    <a:lstStyle/>
                    <a:p>
                      <a:pPr algn="ctr"/>
                      <a:r>
                        <a:rPr lang="en-US" dirty="0">
                          <a:latin typeface="Arial Narrow" panose="020B0606020202030204" pitchFamily="34" charset="0"/>
                          <a:cs typeface="Arial" panose="020B0604020202020204" pitchFamily="34" charset="0"/>
                        </a:rPr>
                        <a:t>16</a:t>
                      </a:r>
                      <a:r>
                        <a:rPr lang="en-US" dirty="0">
                          <a:latin typeface="Arial" panose="020B0604020202020204" pitchFamily="34" charset="0"/>
                          <a:cs typeface="Arial" panose="020B0604020202020204" pitchFamily="34" charset="0"/>
                        </a:rPr>
                        <a:t>'</a:t>
                      </a:r>
                      <a:r>
                        <a:rPr lang="en-US" dirty="0">
                          <a:latin typeface="Arial Narrow" panose="020B0606020202030204" pitchFamily="34" charset="0"/>
                          <a:cs typeface="Arial" panose="020B0604020202020204" pitchFamily="34" charset="0"/>
                        </a:rPr>
                        <a:t>1" - 18</a:t>
                      </a:r>
                      <a:r>
                        <a:rPr lang="en-US" dirty="0">
                          <a:latin typeface="Arial" panose="020B0604020202020204" pitchFamily="34" charset="0"/>
                          <a:cs typeface="Arial" panose="020B0604020202020204" pitchFamily="34" charset="0"/>
                        </a:rPr>
                        <a:t>'</a:t>
                      </a:r>
                      <a:endParaRPr lang="en-US" dirty="0">
                        <a:latin typeface="Arial Narrow" panose="020B0606020202030204" pitchFamily="34" charset="0"/>
                        <a:cs typeface="Arial" panose="020B0604020202020204" pitchFamily="34" charset="0"/>
                      </a:endParaRPr>
                    </a:p>
                  </a:txBody>
                  <a:tcPr/>
                </a:tc>
                <a:extLst>
                  <a:ext uri="{0D108BD9-81ED-4DB2-BD59-A6C34878D82A}">
                    <a16:rowId xmlns:a16="http://schemas.microsoft.com/office/drawing/2014/main" val="3770737951"/>
                  </a:ext>
                </a:extLst>
              </a:tr>
              <a:tr h="370840">
                <a:tc vMerge="1">
                  <a:txBody>
                    <a:bodyPr/>
                    <a:lstStyle/>
                    <a:p>
                      <a:endParaRPr lang="en-US" dirty="0"/>
                    </a:p>
                  </a:txBody>
                  <a:tcPr/>
                </a:tc>
                <a:tc gridSpan="7">
                  <a:txBody>
                    <a:bodyPr/>
                    <a:lstStyle/>
                    <a:p>
                      <a:pPr algn="ctr"/>
                      <a:r>
                        <a:rPr lang="en-US" dirty="0">
                          <a:latin typeface="Arial Narrow" panose="020B0606020202030204" pitchFamily="34" charset="0"/>
                          <a:cs typeface="Arial" panose="020B0604020202020204" pitchFamily="34" charset="0"/>
                        </a:rPr>
                        <a:t>On-center spacing of fasteners</a:t>
                      </a:r>
                    </a:p>
                  </a:txBody>
                  <a:tcPr/>
                </a:tc>
                <a:tc hMerge="1">
                  <a:txBody>
                    <a:bodyPr/>
                    <a:lstStyle/>
                    <a:p>
                      <a:endParaRPr lang="en-US" dirty="0">
                        <a:latin typeface="Arial Narrow" panose="020B0606020202030204" pitchFamily="34" charset="0"/>
                        <a:cs typeface="Arial" panose="020B0604020202020204" pitchFamily="34" charset="0"/>
                      </a:endParaRPr>
                    </a:p>
                  </a:txBody>
                  <a:tcPr/>
                </a:tc>
                <a:tc hMerge="1">
                  <a:txBody>
                    <a:bodyPr/>
                    <a:lstStyle/>
                    <a:p>
                      <a:endParaRPr lang="en-US" dirty="0">
                        <a:latin typeface="Arial Narrow" panose="020B0606020202030204" pitchFamily="34" charset="0"/>
                        <a:cs typeface="Arial" panose="020B0604020202020204" pitchFamily="34" charset="0"/>
                      </a:endParaRPr>
                    </a:p>
                  </a:txBody>
                  <a:tcPr/>
                </a:tc>
                <a:tc hMerge="1">
                  <a:txBody>
                    <a:bodyPr/>
                    <a:lstStyle/>
                    <a:p>
                      <a:endParaRPr lang="en-US" dirty="0">
                        <a:latin typeface="Arial Narrow" panose="020B0606020202030204" pitchFamily="34" charset="0"/>
                        <a:cs typeface="Arial" panose="020B0604020202020204" pitchFamily="34" charset="0"/>
                      </a:endParaRPr>
                    </a:p>
                  </a:txBody>
                  <a:tcPr/>
                </a:tc>
                <a:tc hMerge="1">
                  <a:txBody>
                    <a:bodyPr/>
                    <a:lstStyle/>
                    <a:p>
                      <a:endParaRPr lang="en-US" dirty="0">
                        <a:latin typeface="Arial Narrow" panose="020B0606020202030204" pitchFamily="34" charset="0"/>
                        <a:cs typeface="Arial" panose="020B0604020202020204" pitchFamily="34" charset="0"/>
                      </a:endParaRPr>
                    </a:p>
                  </a:txBody>
                  <a:tcPr/>
                </a:tc>
                <a:tc hMerge="1">
                  <a:txBody>
                    <a:bodyPr/>
                    <a:lstStyle/>
                    <a:p>
                      <a:endParaRPr lang="en-US" dirty="0">
                        <a:latin typeface="Arial Narrow" panose="020B0606020202030204" pitchFamily="34" charset="0"/>
                        <a:cs typeface="Arial" panose="020B0604020202020204" pitchFamily="34" charset="0"/>
                      </a:endParaRPr>
                    </a:p>
                  </a:txBody>
                  <a:tcPr/>
                </a:tc>
                <a:tc hMerge="1">
                  <a:txBody>
                    <a:bodyPr/>
                    <a:lstStyle/>
                    <a:p>
                      <a:endParaRPr lang="en-US" dirty="0">
                        <a:latin typeface="Arial Narrow" panose="020B0606020202030204" pitchFamily="34" charset="0"/>
                        <a:cs typeface="Arial" panose="020B0604020202020204" pitchFamily="34" charset="0"/>
                      </a:endParaRPr>
                    </a:p>
                  </a:txBody>
                  <a:tcPr/>
                </a:tc>
                <a:extLst>
                  <a:ext uri="{0D108BD9-81ED-4DB2-BD59-A6C34878D82A}">
                    <a16:rowId xmlns:a16="http://schemas.microsoft.com/office/drawing/2014/main" val="1802874165"/>
                  </a:ext>
                </a:extLst>
              </a:tr>
              <a:tr h="370840">
                <a:tc>
                  <a:txBody>
                    <a:bodyPr/>
                    <a:lstStyle/>
                    <a:p>
                      <a:r>
                        <a:rPr lang="en-US" dirty="0">
                          <a:latin typeface="Arial Narrow" panose="020B0606020202030204" pitchFamily="34" charset="0"/>
                          <a:cs typeface="Arial" panose="020B0604020202020204" pitchFamily="34" charset="0"/>
                        </a:rPr>
                        <a:t>1/2" dia. lag screw, 1/2" max sheathing</a:t>
                      </a:r>
                    </a:p>
                  </a:txBody>
                  <a:tcPr/>
                </a:tc>
                <a:tc>
                  <a:txBody>
                    <a:bodyPr/>
                    <a:lstStyle/>
                    <a:p>
                      <a:pPr algn="ctr"/>
                      <a:r>
                        <a:rPr lang="en-US" dirty="0">
                          <a:latin typeface="Arial Narrow" panose="020B0606020202030204" pitchFamily="34" charset="0"/>
                          <a:cs typeface="Arial" panose="020B0604020202020204" pitchFamily="34" charset="0"/>
                        </a:rPr>
                        <a:t>30</a:t>
                      </a:r>
                    </a:p>
                  </a:txBody>
                  <a:tcPr/>
                </a:tc>
                <a:tc>
                  <a:txBody>
                    <a:bodyPr/>
                    <a:lstStyle/>
                    <a:p>
                      <a:pPr algn="ctr"/>
                      <a:r>
                        <a:rPr lang="en-US" dirty="0">
                          <a:latin typeface="Arial Narrow" panose="020B0606020202030204" pitchFamily="34" charset="0"/>
                          <a:cs typeface="Arial" panose="020B0604020202020204" pitchFamily="34" charset="0"/>
                        </a:rPr>
                        <a:t>23</a:t>
                      </a:r>
                    </a:p>
                  </a:txBody>
                  <a:tcPr/>
                </a:tc>
                <a:tc>
                  <a:txBody>
                    <a:bodyPr/>
                    <a:lstStyle/>
                    <a:p>
                      <a:pPr algn="ctr"/>
                      <a:r>
                        <a:rPr lang="en-US" dirty="0">
                          <a:latin typeface="Arial Narrow" panose="020B0606020202030204" pitchFamily="34" charset="0"/>
                          <a:cs typeface="Arial" panose="020B0604020202020204" pitchFamily="34" charset="0"/>
                        </a:rPr>
                        <a:t>18</a:t>
                      </a:r>
                    </a:p>
                  </a:txBody>
                  <a:tcPr/>
                </a:tc>
                <a:tc>
                  <a:txBody>
                    <a:bodyPr/>
                    <a:lstStyle/>
                    <a:p>
                      <a:pPr algn="ctr"/>
                      <a:r>
                        <a:rPr lang="en-US" dirty="0">
                          <a:latin typeface="Arial Narrow" panose="020B0606020202030204" pitchFamily="34" charset="0"/>
                          <a:cs typeface="Arial" panose="020B0604020202020204" pitchFamily="34" charset="0"/>
                        </a:rPr>
                        <a:t>15</a:t>
                      </a:r>
                    </a:p>
                  </a:txBody>
                  <a:tcPr/>
                </a:tc>
                <a:tc>
                  <a:txBody>
                    <a:bodyPr/>
                    <a:lstStyle/>
                    <a:p>
                      <a:pPr algn="ctr"/>
                      <a:r>
                        <a:rPr lang="en-US" dirty="0">
                          <a:latin typeface="Arial Narrow" panose="020B0606020202030204" pitchFamily="34" charset="0"/>
                          <a:cs typeface="Arial" panose="020B0604020202020204" pitchFamily="34" charset="0"/>
                        </a:rPr>
                        <a:t>13</a:t>
                      </a:r>
                    </a:p>
                  </a:txBody>
                  <a:tcPr/>
                </a:tc>
                <a:tc>
                  <a:txBody>
                    <a:bodyPr/>
                    <a:lstStyle/>
                    <a:p>
                      <a:pPr algn="ctr"/>
                      <a:r>
                        <a:rPr lang="en-US" dirty="0">
                          <a:latin typeface="Arial Narrow" panose="020B0606020202030204" pitchFamily="34" charset="0"/>
                          <a:cs typeface="Arial" panose="020B0604020202020204" pitchFamily="34" charset="0"/>
                        </a:rPr>
                        <a:t>11</a:t>
                      </a:r>
                    </a:p>
                  </a:txBody>
                  <a:tcPr/>
                </a:tc>
                <a:tc>
                  <a:txBody>
                    <a:bodyPr/>
                    <a:lstStyle/>
                    <a:p>
                      <a:pPr algn="ctr"/>
                      <a:r>
                        <a:rPr lang="en-US" dirty="0">
                          <a:latin typeface="Arial Narrow" panose="020B0606020202030204" pitchFamily="34" charset="0"/>
                          <a:cs typeface="Arial" panose="020B0604020202020204" pitchFamily="34" charset="0"/>
                        </a:rPr>
                        <a:t>10</a:t>
                      </a:r>
                    </a:p>
                  </a:txBody>
                  <a:tcPr/>
                </a:tc>
                <a:extLst>
                  <a:ext uri="{0D108BD9-81ED-4DB2-BD59-A6C34878D82A}">
                    <a16:rowId xmlns:a16="http://schemas.microsoft.com/office/drawing/2014/main" val="119517778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Arial Narrow" panose="020B0606020202030204" pitchFamily="34" charset="0"/>
                          <a:cs typeface="Arial" panose="020B0604020202020204" pitchFamily="34" charset="0"/>
                        </a:rPr>
                        <a:t>1/2" dia. bolt, 1/2" max sheathing</a:t>
                      </a:r>
                    </a:p>
                  </a:txBody>
                  <a:tcPr/>
                </a:tc>
                <a:tc>
                  <a:txBody>
                    <a:bodyPr/>
                    <a:lstStyle/>
                    <a:p>
                      <a:pPr algn="ctr"/>
                      <a:r>
                        <a:rPr lang="en-US" dirty="0">
                          <a:latin typeface="Arial Narrow" panose="020B0606020202030204" pitchFamily="34" charset="0"/>
                          <a:cs typeface="Arial" panose="020B0604020202020204" pitchFamily="34" charset="0"/>
                        </a:rPr>
                        <a:t>36</a:t>
                      </a:r>
                    </a:p>
                  </a:txBody>
                  <a:tcPr/>
                </a:tc>
                <a:tc>
                  <a:txBody>
                    <a:bodyPr/>
                    <a:lstStyle/>
                    <a:p>
                      <a:pPr algn="ctr"/>
                      <a:r>
                        <a:rPr lang="en-US" dirty="0">
                          <a:latin typeface="Arial Narrow" panose="020B0606020202030204" pitchFamily="34" charset="0"/>
                          <a:cs typeface="Arial" panose="020B0604020202020204" pitchFamily="34" charset="0"/>
                        </a:rPr>
                        <a:t>36</a:t>
                      </a:r>
                    </a:p>
                  </a:txBody>
                  <a:tcPr/>
                </a:tc>
                <a:tc>
                  <a:txBody>
                    <a:bodyPr/>
                    <a:lstStyle/>
                    <a:p>
                      <a:pPr algn="ctr"/>
                      <a:r>
                        <a:rPr lang="en-US" dirty="0">
                          <a:latin typeface="Arial Narrow" panose="020B0606020202030204" pitchFamily="34" charset="0"/>
                          <a:cs typeface="Arial" panose="020B0604020202020204" pitchFamily="34" charset="0"/>
                        </a:rPr>
                        <a:t>34</a:t>
                      </a:r>
                    </a:p>
                  </a:txBody>
                  <a:tcPr/>
                </a:tc>
                <a:tc>
                  <a:txBody>
                    <a:bodyPr/>
                    <a:lstStyle/>
                    <a:p>
                      <a:pPr algn="ctr"/>
                      <a:r>
                        <a:rPr lang="en-US" dirty="0">
                          <a:latin typeface="Arial Narrow" panose="020B0606020202030204" pitchFamily="34" charset="0"/>
                          <a:cs typeface="Arial" panose="020B0604020202020204" pitchFamily="34" charset="0"/>
                        </a:rPr>
                        <a:t>29</a:t>
                      </a:r>
                    </a:p>
                  </a:txBody>
                  <a:tcPr/>
                </a:tc>
                <a:tc>
                  <a:txBody>
                    <a:bodyPr/>
                    <a:lstStyle/>
                    <a:p>
                      <a:pPr algn="ctr"/>
                      <a:r>
                        <a:rPr lang="en-US" dirty="0">
                          <a:latin typeface="Arial Narrow" panose="020B0606020202030204" pitchFamily="34" charset="0"/>
                          <a:cs typeface="Arial" panose="020B0604020202020204" pitchFamily="34" charset="0"/>
                        </a:rPr>
                        <a:t>24</a:t>
                      </a:r>
                    </a:p>
                  </a:txBody>
                  <a:tcPr/>
                </a:tc>
                <a:tc>
                  <a:txBody>
                    <a:bodyPr/>
                    <a:lstStyle/>
                    <a:p>
                      <a:pPr algn="ctr"/>
                      <a:r>
                        <a:rPr lang="en-US" dirty="0">
                          <a:latin typeface="Arial Narrow" panose="020B0606020202030204" pitchFamily="34" charset="0"/>
                          <a:cs typeface="Arial" panose="020B0604020202020204" pitchFamily="34" charset="0"/>
                        </a:rPr>
                        <a:t>21</a:t>
                      </a:r>
                    </a:p>
                  </a:txBody>
                  <a:tcPr/>
                </a:tc>
                <a:tc>
                  <a:txBody>
                    <a:bodyPr/>
                    <a:lstStyle/>
                    <a:p>
                      <a:pPr algn="ctr"/>
                      <a:r>
                        <a:rPr lang="en-US" dirty="0">
                          <a:latin typeface="Arial Narrow" panose="020B0606020202030204" pitchFamily="34" charset="0"/>
                          <a:cs typeface="Arial" panose="020B0604020202020204" pitchFamily="34" charset="0"/>
                        </a:rPr>
                        <a:t>19</a:t>
                      </a:r>
                    </a:p>
                  </a:txBody>
                  <a:tcPr/>
                </a:tc>
                <a:extLst>
                  <a:ext uri="{0D108BD9-81ED-4DB2-BD59-A6C34878D82A}">
                    <a16:rowId xmlns:a16="http://schemas.microsoft.com/office/drawing/2014/main" val="13464296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Arial Narrow" panose="020B0606020202030204" pitchFamily="34" charset="0"/>
                          <a:cs typeface="Arial" panose="020B0604020202020204" pitchFamily="34" charset="0"/>
                        </a:rPr>
                        <a:t>1/2" dia. bolt, 1" max sheathing</a:t>
                      </a:r>
                    </a:p>
                  </a:txBody>
                  <a:tcPr/>
                </a:tc>
                <a:tc>
                  <a:txBody>
                    <a:bodyPr/>
                    <a:lstStyle/>
                    <a:p>
                      <a:pPr algn="ctr"/>
                      <a:r>
                        <a:rPr lang="en-US" dirty="0">
                          <a:latin typeface="Arial Narrow" panose="020B0606020202030204" pitchFamily="34" charset="0"/>
                          <a:cs typeface="Arial" panose="020B0604020202020204" pitchFamily="34" charset="0"/>
                        </a:rPr>
                        <a:t>36</a:t>
                      </a:r>
                    </a:p>
                  </a:txBody>
                  <a:tcPr/>
                </a:tc>
                <a:tc>
                  <a:txBody>
                    <a:bodyPr/>
                    <a:lstStyle/>
                    <a:p>
                      <a:pPr algn="ctr"/>
                      <a:r>
                        <a:rPr lang="en-US" dirty="0">
                          <a:latin typeface="Arial Narrow" panose="020B0606020202030204" pitchFamily="34" charset="0"/>
                          <a:cs typeface="Arial" panose="020B0604020202020204" pitchFamily="34" charset="0"/>
                        </a:rPr>
                        <a:t>36</a:t>
                      </a:r>
                    </a:p>
                  </a:txBody>
                  <a:tcPr/>
                </a:tc>
                <a:tc>
                  <a:txBody>
                    <a:bodyPr/>
                    <a:lstStyle/>
                    <a:p>
                      <a:pPr algn="ctr"/>
                      <a:r>
                        <a:rPr lang="en-US" dirty="0">
                          <a:latin typeface="Arial Narrow" panose="020B0606020202030204" pitchFamily="34" charset="0"/>
                          <a:cs typeface="Arial" panose="020B0604020202020204" pitchFamily="34" charset="0"/>
                        </a:rPr>
                        <a:t>29</a:t>
                      </a:r>
                    </a:p>
                  </a:txBody>
                  <a:tcPr/>
                </a:tc>
                <a:tc>
                  <a:txBody>
                    <a:bodyPr/>
                    <a:lstStyle/>
                    <a:p>
                      <a:pPr algn="ctr"/>
                      <a:r>
                        <a:rPr lang="en-US" dirty="0">
                          <a:latin typeface="Arial Narrow" panose="020B0606020202030204" pitchFamily="34" charset="0"/>
                          <a:cs typeface="Arial" panose="020B0604020202020204" pitchFamily="34" charset="0"/>
                        </a:rPr>
                        <a:t>24</a:t>
                      </a:r>
                    </a:p>
                  </a:txBody>
                  <a:tcPr/>
                </a:tc>
                <a:tc>
                  <a:txBody>
                    <a:bodyPr/>
                    <a:lstStyle/>
                    <a:p>
                      <a:pPr algn="ctr"/>
                      <a:r>
                        <a:rPr lang="en-US" dirty="0">
                          <a:latin typeface="Arial Narrow" panose="020B0606020202030204" pitchFamily="34" charset="0"/>
                          <a:cs typeface="Arial" panose="020B0604020202020204" pitchFamily="34" charset="0"/>
                        </a:rPr>
                        <a:t>21</a:t>
                      </a:r>
                    </a:p>
                  </a:txBody>
                  <a:tcPr/>
                </a:tc>
                <a:tc>
                  <a:txBody>
                    <a:bodyPr/>
                    <a:lstStyle/>
                    <a:p>
                      <a:pPr algn="ctr"/>
                      <a:r>
                        <a:rPr lang="en-US" dirty="0">
                          <a:latin typeface="Arial Narrow" panose="020B0606020202030204" pitchFamily="34" charset="0"/>
                          <a:cs typeface="Arial" panose="020B0604020202020204" pitchFamily="34" charset="0"/>
                        </a:rPr>
                        <a:t>18</a:t>
                      </a:r>
                    </a:p>
                  </a:txBody>
                  <a:tcPr/>
                </a:tc>
                <a:tc>
                  <a:txBody>
                    <a:bodyPr/>
                    <a:lstStyle/>
                    <a:p>
                      <a:pPr algn="ctr"/>
                      <a:r>
                        <a:rPr lang="en-US" dirty="0">
                          <a:latin typeface="Arial Narrow" panose="020B0606020202030204" pitchFamily="34" charset="0"/>
                          <a:cs typeface="Arial" panose="020B0604020202020204" pitchFamily="34" charset="0"/>
                        </a:rPr>
                        <a:t>16</a:t>
                      </a:r>
                    </a:p>
                  </a:txBody>
                  <a:tcPr/>
                </a:tc>
                <a:extLst>
                  <a:ext uri="{0D108BD9-81ED-4DB2-BD59-A6C34878D82A}">
                    <a16:rowId xmlns:a16="http://schemas.microsoft.com/office/drawing/2014/main" val="2658634984"/>
                  </a:ext>
                </a:extLst>
              </a:tr>
            </a:tbl>
          </a:graphicData>
        </a:graphic>
      </p:graphicFrame>
      <p:sp>
        <p:nvSpPr>
          <p:cNvPr id="9" name="TextBox 8"/>
          <p:cNvSpPr txBox="1"/>
          <p:nvPr/>
        </p:nvSpPr>
        <p:spPr>
          <a:xfrm>
            <a:off x="354929" y="3833621"/>
            <a:ext cx="11494178" cy="369332"/>
          </a:xfrm>
          <a:prstGeom prst="rect">
            <a:avLst/>
          </a:prstGeom>
          <a:noFill/>
        </p:spPr>
        <p:txBody>
          <a:bodyPr wrap="square" rtlCol="0">
            <a:spAutoFit/>
          </a:bodyPr>
          <a:lstStyle/>
          <a:p>
            <a:pPr algn="ctr"/>
            <a:r>
              <a:rPr lang="en-US" dirty="0">
                <a:solidFill>
                  <a:schemeClr val="tx1">
                    <a:lumMod val="50000"/>
                    <a:lumOff val="50000"/>
                  </a:schemeClr>
                </a:solidFill>
                <a:latin typeface="Arial Narrow" panose="020B0606020202030204" pitchFamily="34" charset="0"/>
              </a:rPr>
              <a:t>12-15 IRC Table R507.2, 18 IRC Table R507.9.1.3(1): DECK LEDGER CONNECTION TO BAND JOIST</a:t>
            </a:r>
            <a:endParaRPr lang="en-US" dirty="0"/>
          </a:p>
        </p:txBody>
      </p:sp>
    </p:spTree>
    <p:custDataLst>
      <p:tags r:id="rId1"/>
    </p:custDataLst>
    <p:extLst>
      <p:ext uri="{BB962C8B-B14F-4D97-AF65-F5344CB8AC3E}">
        <p14:creationId xmlns:p14="http://schemas.microsoft.com/office/powerpoint/2010/main" val="451217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352425" y="6352153"/>
            <a:ext cx="11484802" cy="310896"/>
          </a:xfrm>
        </p:spPr>
        <p:txBody>
          <a:bodyPr/>
          <a:lstStyle/>
          <a:p>
            <a:r>
              <a:rPr lang="en-US" dirty="0"/>
              <a:t>Simpson Strong-Tie</a:t>
            </a:r>
            <a:r>
              <a:rPr lang="en-US" baseline="30000" dirty="0"/>
              <a:t>®</a:t>
            </a:r>
            <a:r>
              <a:rPr lang="en-US" dirty="0"/>
              <a:t> Training</a:t>
            </a:r>
          </a:p>
        </p:txBody>
      </p:sp>
      <p:sp>
        <p:nvSpPr>
          <p:cNvPr id="5" name="Text Placeholder 4"/>
          <p:cNvSpPr>
            <a:spLocks noGrp="1"/>
          </p:cNvSpPr>
          <p:nvPr>
            <p:ph type="body" sz="quarter" idx="12"/>
          </p:nvPr>
        </p:nvSpPr>
        <p:spPr/>
        <p:txBody>
          <a:bodyPr/>
          <a:lstStyle/>
          <a:p>
            <a:r>
              <a:rPr lang="en-US" dirty="0"/>
              <a:t>Presenter Name | Title</a:t>
            </a:r>
          </a:p>
        </p:txBody>
      </p:sp>
      <p:sp>
        <p:nvSpPr>
          <p:cNvPr id="2" name="Title 1"/>
          <p:cNvSpPr>
            <a:spLocks noGrp="1"/>
          </p:cNvSpPr>
          <p:nvPr>
            <p:ph type="ctrTitle"/>
          </p:nvPr>
        </p:nvSpPr>
        <p:spPr>
          <a:xfrm>
            <a:off x="0" y="-2"/>
            <a:ext cx="10335126" cy="1124011"/>
          </a:xfrm>
        </p:spPr>
        <p:txBody>
          <a:bodyPr>
            <a:normAutofit/>
          </a:bodyPr>
          <a:lstStyle/>
          <a:p>
            <a:r>
              <a:rPr lang="en-US" sz="2700" dirty="0"/>
              <a:t>Inspection of New and Existing Deck Construction</a:t>
            </a:r>
          </a:p>
        </p:txBody>
      </p:sp>
    </p:spTree>
    <p:custDataLst>
      <p:tags r:id="rId1"/>
    </p:custDataLst>
    <p:extLst>
      <p:ext uri="{BB962C8B-B14F-4D97-AF65-F5344CB8AC3E}">
        <p14:creationId xmlns:p14="http://schemas.microsoft.com/office/powerpoint/2010/main" val="31945987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Deck Ledger to Rim Joist Connection</a:t>
            </a:r>
          </a:p>
        </p:txBody>
      </p:sp>
      <p:sp>
        <p:nvSpPr>
          <p:cNvPr id="4" name="Content Placeholder 3"/>
          <p:cNvSpPr>
            <a:spLocks noGrp="1"/>
          </p:cNvSpPr>
          <p:nvPr>
            <p:ph idx="1"/>
          </p:nvPr>
        </p:nvSpPr>
        <p:spPr>
          <a:xfrm>
            <a:off x="354932" y="1104900"/>
            <a:ext cx="8019047" cy="5143500"/>
          </a:xfrm>
        </p:spPr>
        <p:txBody>
          <a:bodyPr/>
          <a:lstStyle/>
          <a:p>
            <a:pPr marL="0" indent="0">
              <a:lnSpc>
                <a:spcPct val="120000"/>
              </a:lnSpc>
              <a:buNone/>
            </a:pPr>
            <a:r>
              <a:rPr lang="en-US" sz="2200" dirty="0">
                <a:solidFill>
                  <a:schemeClr val="accent5"/>
                </a:solidFill>
                <a:latin typeface="Arial Black" panose="020B0A04020102020204" pitchFamily="34" charset="0"/>
              </a:rPr>
              <a:t>Proprietary Structural Wood Screws</a:t>
            </a:r>
          </a:p>
          <a:p>
            <a:pPr marL="0" indent="0">
              <a:lnSpc>
                <a:spcPct val="120000"/>
              </a:lnSpc>
              <a:spcBef>
                <a:spcPts val="1200"/>
              </a:spcBef>
              <a:buNone/>
            </a:pPr>
            <a:r>
              <a:rPr lang="en-US" sz="2000" dirty="0"/>
              <a:t>Benefits of a pre-engineered ledger connection:</a:t>
            </a:r>
          </a:p>
          <a:p>
            <a:pPr>
              <a:lnSpc>
                <a:spcPct val="120000"/>
              </a:lnSpc>
              <a:spcBef>
                <a:spcPts val="600"/>
              </a:spcBef>
            </a:pPr>
            <a:r>
              <a:rPr lang="en-US" sz="2000" dirty="0"/>
              <a:t>Additional engineering fees are not necessary</a:t>
            </a:r>
          </a:p>
          <a:p>
            <a:pPr>
              <a:lnSpc>
                <a:spcPct val="120000"/>
              </a:lnSpc>
              <a:spcBef>
                <a:spcPts val="600"/>
              </a:spcBef>
            </a:pPr>
            <a:r>
              <a:rPr lang="en-US" sz="2000" dirty="0"/>
              <a:t>There is no down time waiting for a site-specific solution</a:t>
            </a:r>
          </a:p>
          <a:p>
            <a:pPr>
              <a:lnSpc>
                <a:spcPct val="120000"/>
              </a:lnSpc>
              <a:spcBef>
                <a:spcPts val="600"/>
              </a:spcBef>
            </a:pPr>
            <a:r>
              <a:rPr lang="en-US" sz="2000" dirty="0"/>
              <a:t>Code compliance issues have already been addressed based on testing of the ledger assembly to determine performance</a:t>
            </a:r>
          </a:p>
          <a:p>
            <a:pPr marL="0" indent="0">
              <a:lnSpc>
                <a:spcPct val="120000"/>
              </a:lnSpc>
              <a:spcBef>
                <a:spcPts val="1800"/>
              </a:spcBef>
              <a:buNone/>
            </a:pPr>
            <a:r>
              <a:rPr lang="en-US" sz="2000" dirty="0"/>
              <a:t>Structural wood screws may be used if: </a:t>
            </a:r>
          </a:p>
          <a:p>
            <a:pPr marL="342900" indent="-342900">
              <a:lnSpc>
                <a:spcPct val="120000"/>
              </a:lnSpc>
              <a:spcBef>
                <a:spcPts val="600"/>
              </a:spcBef>
              <a:buFont typeface="+mj-lt"/>
              <a:buAutoNum type="arabicPeriod"/>
            </a:pPr>
            <a:r>
              <a:rPr lang="en-US" sz="2000" dirty="0"/>
              <a:t>Assembly is pre-engineered for compliance with the IRC</a:t>
            </a:r>
          </a:p>
          <a:p>
            <a:pPr marL="342900" indent="-342900">
              <a:lnSpc>
                <a:spcPct val="120000"/>
              </a:lnSpc>
              <a:spcBef>
                <a:spcPts val="600"/>
              </a:spcBef>
              <a:buFont typeface="+mj-lt"/>
              <a:buAutoNum type="arabicPeriod"/>
            </a:pPr>
            <a:r>
              <a:rPr lang="en-US" sz="2000" dirty="0"/>
              <a:t>Screws meet the load carrying requirements of the design</a:t>
            </a:r>
          </a:p>
          <a:p>
            <a:pPr marL="342900" indent="-342900">
              <a:lnSpc>
                <a:spcPct val="120000"/>
              </a:lnSpc>
              <a:spcBef>
                <a:spcPts val="600"/>
              </a:spcBef>
              <a:buFont typeface="+mj-lt"/>
              <a:buAutoNum type="arabicPeriod"/>
            </a:pPr>
            <a:r>
              <a:rPr lang="en-US" sz="2000" dirty="0"/>
              <a:t>Quantity and spacing is specified</a:t>
            </a:r>
          </a:p>
        </p:txBody>
      </p:sp>
      <p:pic>
        <p:nvPicPr>
          <p:cNvPr id="1026" name="Picture 2" descr="SDWH27400G-RP1">
            <a:extLst>
              <a:ext uri="{FF2B5EF4-FFF2-40B4-BE49-F238E27FC236}">
                <a16:creationId xmlns:a16="http://schemas.microsoft.com/office/drawing/2014/main" id="{8828635D-E13B-456D-8AD8-D638956E119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442" r="15663"/>
          <a:stretch/>
        </p:blipFill>
        <p:spPr bwMode="auto">
          <a:xfrm rot="5400000">
            <a:off x="8290400" y="3110853"/>
            <a:ext cx="348964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trong-Drive® SDWH TIMBER-HEX HDG Screw - 4&quot;">
            <a:extLst>
              <a:ext uri="{FF2B5EF4-FFF2-40B4-BE49-F238E27FC236}">
                <a16:creationId xmlns:a16="http://schemas.microsoft.com/office/drawing/2014/main" id="{90BFBBB4-7BF7-4DCB-A3CC-80C45BCD6A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9157810" y="2976971"/>
            <a:ext cx="4452011" cy="70787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042732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Deck Ledger to Rim Joist Connection</a:t>
            </a:r>
          </a:p>
        </p:txBody>
      </p:sp>
      <p:sp>
        <p:nvSpPr>
          <p:cNvPr id="4" name="Content Placeholder 3"/>
          <p:cNvSpPr>
            <a:spLocks noGrp="1"/>
          </p:cNvSpPr>
          <p:nvPr>
            <p:ph idx="1"/>
          </p:nvPr>
        </p:nvSpPr>
        <p:spPr>
          <a:xfrm>
            <a:off x="354933" y="1104900"/>
            <a:ext cx="6876046" cy="5143500"/>
          </a:xfrm>
        </p:spPr>
        <p:txBody>
          <a:bodyPr/>
          <a:lstStyle/>
          <a:p>
            <a:pPr marL="0" indent="0">
              <a:lnSpc>
                <a:spcPct val="120000"/>
              </a:lnSpc>
              <a:buNone/>
            </a:pPr>
            <a:r>
              <a:rPr lang="en-US" sz="2200" dirty="0">
                <a:solidFill>
                  <a:schemeClr val="accent5"/>
                </a:solidFill>
                <a:latin typeface="Arial Black" panose="020B0A04020102020204" pitchFamily="34" charset="0"/>
              </a:rPr>
              <a:t>Single Shear Connection Between </a:t>
            </a:r>
            <a:br>
              <a:rPr lang="en-US" sz="2200" dirty="0">
                <a:solidFill>
                  <a:schemeClr val="accent5"/>
                </a:solidFill>
                <a:latin typeface="Arial Black" panose="020B0A04020102020204" pitchFamily="34" charset="0"/>
              </a:rPr>
            </a:br>
            <a:r>
              <a:rPr lang="en-US" sz="2200" dirty="0">
                <a:solidFill>
                  <a:schemeClr val="accent5"/>
                </a:solidFill>
                <a:latin typeface="Arial Black" panose="020B0A04020102020204" pitchFamily="34" charset="0"/>
              </a:rPr>
              <a:t>Ledger and Rim Board</a:t>
            </a:r>
          </a:p>
          <a:p>
            <a:pPr>
              <a:lnSpc>
                <a:spcPct val="120000"/>
              </a:lnSpc>
              <a:spcBef>
                <a:spcPts val="1200"/>
              </a:spcBef>
            </a:pPr>
            <a:r>
              <a:rPr lang="en-US" sz="2000" dirty="0"/>
              <a:t>AWC NDS assumes connected members are in direct contact with each other</a:t>
            </a:r>
          </a:p>
          <a:p>
            <a:pPr>
              <a:lnSpc>
                <a:spcPct val="120000"/>
              </a:lnSpc>
              <a:spcBef>
                <a:spcPts val="1200"/>
              </a:spcBef>
            </a:pPr>
            <a:r>
              <a:rPr lang="en-US" sz="2000" dirty="0"/>
              <a:t>Adding structural or non-structural sheathing between the ledger and rim board may change the dynamics</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51920" y="1104901"/>
            <a:ext cx="3497180" cy="1530016"/>
          </a:xfrm>
          <a:prstGeom prst="rect">
            <a:avLst/>
          </a:prstGeom>
        </p:spPr>
      </p:pic>
      <p:sp>
        <p:nvSpPr>
          <p:cNvPr id="8" name="Rectangle 7"/>
          <p:cNvSpPr/>
          <p:nvPr/>
        </p:nvSpPr>
        <p:spPr>
          <a:xfrm>
            <a:off x="2296026" y="5045262"/>
            <a:ext cx="3533274" cy="10972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Masonry Veneer Prohibited</a:t>
            </a:r>
            <a:endParaRPr lang="en-US" sz="2400" b="1" dirty="0">
              <a:latin typeface="Arial" panose="020B0604020202020204" pitchFamily="34" charset="0"/>
              <a:cs typeface="Arial" panose="020B0604020202020204" pitchFamily="34" charset="0"/>
            </a:endParaRPr>
          </a:p>
        </p:txBody>
      </p:sp>
      <p:sp>
        <p:nvSpPr>
          <p:cNvPr id="9" name="Rectangle 8"/>
          <p:cNvSpPr/>
          <p:nvPr/>
        </p:nvSpPr>
        <p:spPr>
          <a:xfrm>
            <a:off x="6362700" y="5045262"/>
            <a:ext cx="3533274" cy="10972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Over Siding</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Prohibited</a:t>
            </a:r>
            <a:endParaRPr lang="en-US" sz="2400" b="1" dirty="0">
              <a:latin typeface="Arial" panose="020B0604020202020204" pitchFamily="34" charset="0"/>
              <a:cs typeface="Arial" panose="020B0604020202020204" pitchFamily="34" charset="0"/>
            </a:endParaRPr>
          </a:p>
        </p:txBody>
      </p:sp>
      <p:sp>
        <p:nvSpPr>
          <p:cNvPr id="3" name="TextBox 2"/>
          <p:cNvSpPr txBox="1"/>
          <p:nvPr/>
        </p:nvSpPr>
        <p:spPr>
          <a:xfrm>
            <a:off x="5217689" y="4384959"/>
            <a:ext cx="1770421" cy="400110"/>
          </a:xfrm>
          <a:prstGeom prst="rect">
            <a:avLst/>
          </a:prstGeom>
          <a:noFill/>
        </p:spPr>
        <p:txBody>
          <a:bodyPr wrap="none" rtlCol="0">
            <a:spAutoFit/>
          </a:bodyPr>
          <a:lstStyle/>
          <a:p>
            <a:pPr algn="ctr"/>
            <a:r>
              <a:rPr lang="en-US" sz="2000" dirty="0">
                <a:solidFill>
                  <a:schemeClr val="tx1">
                    <a:lumMod val="50000"/>
                    <a:lumOff val="50000"/>
                  </a:schemeClr>
                </a:solidFill>
                <a:latin typeface="Arial Narrow" panose="020B0606020202030204" pitchFamily="34" charset="0"/>
              </a:rPr>
              <a:t>ATTACHING TO:</a:t>
            </a:r>
          </a:p>
        </p:txBody>
      </p:sp>
      <p:cxnSp>
        <p:nvCxnSpPr>
          <p:cNvPr id="7" name="Straight Connector 6"/>
          <p:cNvCxnSpPr/>
          <p:nvPr/>
        </p:nvCxnSpPr>
        <p:spPr>
          <a:xfrm>
            <a:off x="2296026" y="4845229"/>
            <a:ext cx="7599948"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87530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Deck Ledger to Rim Joist Connection</a:t>
            </a:r>
          </a:p>
        </p:txBody>
      </p:sp>
      <p:sp>
        <p:nvSpPr>
          <p:cNvPr id="4" name="Content Placeholder 3"/>
          <p:cNvSpPr>
            <a:spLocks noGrp="1"/>
          </p:cNvSpPr>
          <p:nvPr>
            <p:ph idx="1"/>
          </p:nvPr>
        </p:nvSpPr>
        <p:spPr>
          <a:xfrm>
            <a:off x="354933" y="1104900"/>
            <a:ext cx="5474367" cy="5143500"/>
          </a:xfrm>
        </p:spPr>
        <p:txBody>
          <a:bodyPr/>
          <a:lstStyle/>
          <a:p>
            <a:pPr marL="0" indent="0">
              <a:lnSpc>
                <a:spcPct val="120000"/>
              </a:lnSpc>
              <a:buNone/>
            </a:pPr>
            <a:r>
              <a:rPr lang="en-US" sz="2200" dirty="0">
                <a:solidFill>
                  <a:schemeClr val="accent5"/>
                </a:solidFill>
                <a:latin typeface="Arial Black" panose="020B0A04020102020204" pitchFamily="34" charset="0"/>
              </a:rPr>
              <a:t>Single Shear Connection Between Ledger and Rim Board</a:t>
            </a:r>
          </a:p>
          <a:p>
            <a:pPr marL="0" indent="0">
              <a:lnSpc>
                <a:spcPct val="120000"/>
              </a:lnSpc>
              <a:spcBef>
                <a:spcPts val="1800"/>
              </a:spcBef>
              <a:buNone/>
            </a:pPr>
            <a:r>
              <a:rPr lang="en-US" sz="1800" b="1" dirty="0"/>
              <a:t>Attaching to Masonry Veneer is Prohibited</a:t>
            </a:r>
          </a:p>
          <a:p>
            <a:pPr>
              <a:lnSpc>
                <a:spcPct val="120000"/>
              </a:lnSpc>
              <a:spcBef>
                <a:spcPts val="600"/>
              </a:spcBef>
            </a:pPr>
            <a:r>
              <a:rPr lang="en-US" sz="1800" dirty="0"/>
              <a:t>Masonry veneer shall not support any vertical load other than the dead load of the veneer above</a:t>
            </a:r>
          </a:p>
          <a:p>
            <a:pPr>
              <a:lnSpc>
                <a:spcPct val="120000"/>
              </a:lnSpc>
              <a:spcBef>
                <a:spcPts val="600"/>
              </a:spcBef>
            </a:pPr>
            <a:r>
              <a:rPr lang="en-US" sz="1800" dirty="0"/>
              <a:t>Deck ledgers shall not be supported on stone or masonry veneer</a:t>
            </a:r>
          </a:p>
          <a:p>
            <a:pPr marL="0" indent="0">
              <a:lnSpc>
                <a:spcPct val="120000"/>
              </a:lnSpc>
              <a:spcBef>
                <a:spcPts val="1200"/>
              </a:spcBef>
              <a:buNone/>
            </a:pPr>
            <a:r>
              <a:rPr lang="en-US" sz="1800" dirty="0">
                <a:solidFill>
                  <a:schemeClr val="tx1">
                    <a:lumMod val="50000"/>
                    <a:lumOff val="50000"/>
                  </a:schemeClr>
                </a:solidFill>
                <a:latin typeface="Arial Narrow" panose="020B0606020202030204" pitchFamily="34" charset="0"/>
              </a:rPr>
              <a:t>12 IRC R507.2.2, 15 IRC R507.2.1, 18 IRC R507.9.1.1</a:t>
            </a:r>
            <a:br>
              <a:rPr lang="en-US" sz="1800" dirty="0">
                <a:solidFill>
                  <a:schemeClr val="tx1">
                    <a:lumMod val="50000"/>
                    <a:lumOff val="50000"/>
                  </a:schemeClr>
                </a:solidFill>
                <a:latin typeface="Arial Narrow" panose="020B0606020202030204" pitchFamily="34" charset="0"/>
              </a:rPr>
            </a:br>
            <a:r>
              <a:rPr lang="en-US" sz="1800" dirty="0">
                <a:solidFill>
                  <a:schemeClr val="tx1">
                    <a:lumMod val="50000"/>
                    <a:lumOff val="50000"/>
                  </a:schemeClr>
                </a:solidFill>
                <a:latin typeface="Arial Narrow" panose="020B0606020202030204" pitchFamily="34" charset="0"/>
              </a:rPr>
              <a:t>12 IRC R703.7.3, 15-18 IRC R703.8.3</a:t>
            </a:r>
            <a:endParaRPr lang="en-US" sz="1800" dirty="0"/>
          </a:p>
          <a:p>
            <a:pPr marL="0" indent="0">
              <a:lnSpc>
                <a:spcPct val="120000"/>
              </a:lnSpc>
              <a:spcBef>
                <a:spcPts val="600"/>
              </a:spcBef>
              <a:buNone/>
            </a:pPr>
            <a:endParaRPr lang="en-US" sz="18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2700" y="1123594"/>
            <a:ext cx="5486400" cy="3517596"/>
          </a:xfrm>
          <a:prstGeom prst="rect">
            <a:avLst/>
          </a:prstGeom>
        </p:spPr>
      </p:pic>
      <p:sp>
        <p:nvSpPr>
          <p:cNvPr id="10" name="Content Placeholder 3"/>
          <p:cNvSpPr txBox="1">
            <a:spLocks/>
          </p:cNvSpPr>
          <p:nvPr/>
        </p:nvSpPr>
        <p:spPr>
          <a:xfrm>
            <a:off x="6362700" y="4834188"/>
            <a:ext cx="5474367" cy="141421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1800"/>
              </a:spcBef>
              <a:buFont typeface="Arial" panose="020B0604020202020204" pitchFamily="34" charset="0"/>
              <a:buNone/>
            </a:pPr>
            <a:r>
              <a:rPr lang="en-US" sz="1600" b="1" dirty="0">
                <a:latin typeface="Arial Narrow" panose="020B0606020202030204" pitchFamily="34" charset="0"/>
              </a:rPr>
              <a:t>For a code-compliant connection:</a:t>
            </a:r>
          </a:p>
          <a:p>
            <a:pPr marL="0" indent="0">
              <a:lnSpc>
                <a:spcPct val="120000"/>
              </a:lnSpc>
              <a:spcBef>
                <a:spcPts val="600"/>
              </a:spcBef>
              <a:buFont typeface="Arial" panose="020B0604020202020204" pitchFamily="34" charset="0"/>
              <a:buNone/>
            </a:pPr>
            <a:r>
              <a:rPr lang="en-US" sz="1600" dirty="0">
                <a:latin typeface="Arial Narrow" panose="020B0606020202030204" pitchFamily="34" charset="0"/>
              </a:rPr>
              <a:t>Remove veneer just below ledger, install a single or double 2x ledger, install a steel angle per code above the deck, and start the veneer again.</a:t>
            </a:r>
          </a:p>
        </p:txBody>
      </p:sp>
    </p:spTree>
    <p:custDataLst>
      <p:tags r:id="rId1"/>
    </p:custDataLst>
    <p:extLst>
      <p:ext uri="{BB962C8B-B14F-4D97-AF65-F5344CB8AC3E}">
        <p14:creationId xmlns:p14="http://schemas.microsoft.com/office/powerpoint/2010/main" val="2125321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Deck Ledger to Rim Joist Connection</a:t>
            </a:r>
          </a:p>
        </p:txBody>
      </p:sp>
      <p:sp>
        <p:nvSpPr>
          <p:cNvPr id="4" name="Content Placeholder 3"/>
          <p:cNvSpPr>
            <a:spLocks noGrp="1"/>
          </p:cNvSpPr>
          <p:nvPr>
            <p:ph idx="1"/>
          </p:nvPr>
        </p:nvSpPr>
        <p:spPr>
          <a:xfrm>
            <a:off x="354934" y="1104899"/>
            <a:ext cx="4060656" cy="4405563"/>
          </a:xfrm>
        </p:spPr>
        <p:txBody>
          <a:bodyPr/>
          <a:lstStyle/>
          <a:p>
            <a:pPr marL="0" indent="0">
              <a:lnSpc>
                <a:spcPct val="120000"/>
              </a:lnSpc>
              <a:buNone/>
            </a:pPr>
            <a:r>
              <a:rPr lang="en-US" sz="2200" dirty="0">
                <a:solidFill>
                  <a:schemeClr val="accent5"/>
                </a:solidFill>
                <a:latin typeface="Arial Black" panose="020B0A04020102020204" pitchFamily="34" charset="0"/>
              </a:rPr>
              <a:t>Rim Board Identification</a:t>
            </a:r>
          </a:p>
          <a:p>
            <a:pPr>
              <a:lnSpc>
                <a:spcPct val="120000"/>
              </a:lnSpc>
              <a:spcBef>
                <a:spcPts val="1200"/>
              </a:spcBef>
            </a:pPr>
            <a:r>
              <a:rPr lang="en-US" sz="2000" dirty="0"/>
              <a:t>If you cannot gain access to both sides of the deck ledger to rim joist connection, the deck shall be self-supporting</a:t>
            </a:r>
          </a:p>
          <a:p>
            <a:pPr>
              <a:lnSpc>
                <a:spcPct val="120000"/>
              </a:lnSpc>
              <a:spcBef>
                <a:spcPts val="600"/>
              </a:spcBef>
            </a:pPr>
            <a:r>
              <a:rPr lang="en-US" sz="2000" dirty="0"/>
              <a:t>Or, as an inspector, you must identify and document that you did not provide a complete </a:t>
            </a:r>
            <a:br>
              <a:rPr lang="en-US" sz="2000" dirty="0"/>
            </a:br>
            <a:r>
              <a:rPr lang="en-US" sz="2000" dirty="0"/>
              <a:t>ledger inspection</a:t>
            </a:r>
          </a:p>
          <a:p>
            <a:pPr marL="0" indent="0">
              <a:lnSpc>
                <a:spcPct val="120000"/>
              </a:lnSpc>
              <a:spcBef>
                <a:spcPts val="1200"/>
              </a:spcBef>
              <a:buNone/>
            </a:pPr>
            <a:r>
              <a:rPr lang="en-US" sz="1800" dirty="0">
                <a:solidFill>
                  <a:schemeClr val="tx1">
                    <a:lumMod val="50000"/>
                    <a:lumOff val="50000"/>
                  </a:schemeClr>
                </a:solidFill>
                <a:latin typeface="Arial Narrow" panose="020B0606020202030204" pitchFamily="34" charset="0"/>
              </a:rPr>
              <a:t>12-15 IRC R507.1, 18 IRC R507.8</a:t>
            </a:r>
            <a:endParaRPr lang="en-US" sz="18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5907" y="1104901"/>
            <a:ext cx="6353193" cy="5143500"/>
          </a:xfrm>
          <a:prstGeom prst="rect">
            <a:avLst/>
          </a:prstGeom>
        </p:spPr>
      </p:pic>
    </p:spTree>
    <p:custDataLst>
      <p:tags r:id="rId1"/>
    </p:custDataLst>
    <p:extLst>
      <p:ext uri="{BB962C8B-B14F-4D97-AF65-F5344CB8AC3E}">
        <p14:creationId xmlns:p14="http://schemas.microsoft.com/office/powerpoint/2010/main" val="30802358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842214" y="-565491"/>
            <a:ext cx="2334293" cy="4708981"/>
          </a:xfrm>
          <a:prstGeom prst="rect">
            <a:avLst/>
          </a:prstGeom>
          <a:noFill/>
        </p:spPr>
        <p:txBody>
          <a:bodyPr wrap="none" rtlCol="0">
            <a:spAutoFit/>
          </a:bodyPr>
          <a:lstStyle/>
          <a:p>
            <a:r>
              <a:rPr lang="en-US" sz="30000" dirty="0">
                <a:solidFill>
                  <a:schemeClr val="tx2">
                    <a:lumMod val="20000"/>
                    <a:lumOff val="80000"/>
                  </a:schemeClr>
                </a:solidFill>
                <a:latin typeface="Georgia" panose="02040502050405020303" pitchFamily="18" charset="0"/>
              </a:rPr>
              <a:t>2</a:t>
            </a:r>
          </a:p>
        </p:txBody>
      </p:sp>
      <p:sp>
        <p:nvSpPr>
          <p:cNvPr id="2" name="Title 1"/>
          <p:cNvSpPr>
            <a:spLocks noGrp="1"/>
          </p:cNvSpPr>
          <p:nvPr>
            <p:ph type="title"/>
          </p:nvPr>
        </p:nvSpPr>
        <p:spPr/>
        <p:txBody>
          <a:bodyPr anchor="ctr"/>
          <a:lstStyle/>
          <a:p>
            <a:r>
              <a:rPr lang="en-US" dirty="0"/>
              <a:t>Part 2: Guard Post to Deck Connection</a:t>
            </a:r>
          </a:p>
        </p:txBody>
      </p:sp>
      <p:sp>
        <p:nvSpPr>
          <p:cNvPr id="7" name="Content Placeholder 3"/>
          <p:cNvSpPr txBox="1">
            <a:spLocks/>
          </p:cNvSpPr>
          <p:nvPr/>
        </p:nvSpPr>
        <p:spPr>
          <a:xfrm>
            <a:off x="842214" y="1633525"/>
            <a:ext cx="4541920" cy="11337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dirty="0">
                <a:solidFill>
                  <a:schemeClr val="tx2"/>
                </a:solidFill>
              </a:rPr>
              <a:t>Guard Post to Deck</a:t>
            </a:r>
          </a:p>
          <a:p>
            <a:pPr marL="0" indent="0">
              <a:lnSpc>
                <a:spcPct val="120000"/>
              </a:lnSpc>
              <a:buFont typeface="Arial" panose="020B0604020202020204" pitchFamily="34" charset="0"/>
              <a:buNone/>
            </a:pPr>
            <a:r>
              <a:rPr lang="en-US" dirty="0">
                <a:solidFill>
                  <a:schemeClr val="tx2"/>
                </a:solidFill>
              </a:rPr>
              <a:t>Connection</a:t>
            </a:r>
          </a:p>
        </p:txBody>
      </p:sp>
      <p:cxnSp>
        <p:nvCxnSpPr>
          <p:cNvPr id="20" name="Straight Connector 19"/>
          <p:cNvCxnSpPr/>
          <p:nvPr/>
        </p:nvCxnSpPr>
        <p:spPr>
          <a:xfrm>
            <a:off x="2863518" y="2550688"/>
            <a:ext cx="1097280" cy="0"/>
          </a:xfrm>
          <a:prstGeom prst="line">
            <a:avLst/>
          </a:prstGeom>
          <a:ln w="76200">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3320" y="3821019"/>
            <a:ext cx="1828800" cy="1828800"/>
          </a:xfrm>
          <a:prstGeom prst="rect">
            <a:avLst/>
          </a:prstGeom>
        </p:spPr>
      </p:pic>
      <p:sp>
        <p:nvSpPr>
          <p:cNvPr id="26" name="Content Placeholder 3">
            <a:extLst>
              <a:ext uri="{FF2B5EF4-FFF2-40B4-BE49-F238E27FC236}">
                <a16:creationId xmlns:a16="http://schemas.microsoft.com/office/drawing/2014/main" id="{F63786F3-15B3-4819-AAE4-D3BEE088509C}"/>
              </a:ext>
            </a:extLst>
          </p:cNvPr>
          <p:cNvSpPr txBox="1">
            <a:spLocks/>
          </p:cNvSpPr>
          <p:nvPr/>
        </p:nvSpPr>
        <p:spPr>
          <a:xfrm>
            <a:off x="5829300" y="3647574"/>
            <a:ext cx="6019800" cy="260082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1800"/>
              <a:t>When a Guard is Required</a:t>
            </a:r>
          </a:p>
          <a:p>
            <a:pPr marL="0" indent="0">
              <a:lnSpc>
                <a:spcPct val="120000"/>
              </a:lnSpc>
              <a:buFont typeface="Arial" panose="020B0604020202020204" pitchFamily="34" charset="0"/>
              <a:buNone/>
            </a:pPr>
            <a:r>
              <a:rPr lang="en-US" sz="1800"/>
              <a:t>Fastening Guard Posts to the Deck</a:t>
            </a:r>
          </a:p>
          <a:p>
            <a:pPr marL="0" indent="0">
              <a:lnSpc>
                <a:spcPct val="120000"/>
              </a:lnSpc>
              <a:buFont typeface="Arial" panose="020B0604020202020204" pitchFamily="34" charset="0"/>
              <a:buNone/>
            </a:pPr>
            <a:r>
              <a:rPr lang="en-US" sz="1800"/>
              <a:t>Permissible Deflection Limits of Guard Rails</a:t>
            </a:r>
          </a:p>
          <a:p>
            <a:pPr marL="0" indent="0">
              <a:lnSpc>
                <a:spcPct val="120000"/>
              </a:lnSpc>
              <a:buFont typeface="Arial" panose="020B0604020202020204" pitchFamily="34" charset="0"/>
              <a:buNone/>
            </a:pPr>
            <a:r>
              <a:rPr lang="en-US" sz="1800"/>
              <a:t>Tested Guardrail Post Connections</a:t>
            </a:r>
            <a:endParaRPr lang="en-US" sz="1800" dirty="0"/>
          </a:p>
        </p:txBody>
      </p:sp>
      <p:sp>
        <p:nvSpPr>
          <p:cNvPr id="27" name="Content Placeholder 3">
            <a:extLst>
              <a:ext uri="{FF2B5EF4-FFF2-40B4-BE49-F238E27FC236}">
                <a16:creationId xmlns:a16="http://schemas.microsoft.com/office/drawing/2014/main" id="{0B5589BD-9069-4405-BC0F-C24BBE598345}"/>
              </a:ext>
            </a:extLst>
          </p:cNvPr>
          <p:cNvSpPr txBox="1">
            <a:spLocks/>
          </p:cNvSpPr>
          <p:nvPr/>
        </p:nvSpPr>
        <p:spPr>
          <a:xfrm>
            <a:off x="5829300" y="2959767"/>
            <a:ext cx="6019800" cy="48075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t>We’ll review the following topics:</a:t>
            </a:r>
          </a:p>
        </p:txBody>
      </p:sp>
      <p:cxnSp>
        <p:nvCxnSpPr>
          <p:cNvPr id="28" name="Straight Connector 27">
            <a:extLst>
              <a:ext uri="{FF2B5EF4-FFF2-40B4-BE49-F238E27FC236}">
                <a16:creationId xmlns:a16="http://schemas.microsoft.com/office/drawing/2014/main" id="{9A609827-BD13-47A5-9677-4DA633217B92}"/>
              </a:ext>
            </a:extLst>
          </p:cNvPr>
          <p:cNvCxnSpPr/>
          <p:nvPr/>
        </p:nvCxnSpPr>
        <p:spPr>
          <a:xfrm>
            <a:off x="5426236" y="3429000"/>
            <a:ext cx="67665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9BA4E44-8FD4-42F3-BE51-38F3DE1BBB95}"/>
              </a:ext>
            </a:extLst>
          </p:cNvPr>
          <p:cNvCxnSpPr/>
          <p:nvPr/>
        </p:nvCxnSpPr>
        <p:spPr>
          <a:xfrm>
            <a:off x="5426237" y="3645569"/>
            <a:ext cx="0" cy="1710202"/>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DB751D30-0236-4644-9DD4-AC3A9F3B3689}"/>
              </a:ext>
            </a:extLst>
          </p:cNvPr>
          <p:cNvSpPr/>
          <p:nvPr/>
        </p:nvSpPr>
        <p:spPr>
          <a:xfrm>
            <a:off x="5336006" y="3729787"/>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405F8CF7-5585-40FA-8311-E6E9C98DED0D}"/>
              </a:ext>
            </a:extLst>
          </p:cNvPr>
          <p:cNvSpPr/>
          <p:nvPr/>
        </p:nvSpPr>
        <p:spPr>
          <a:xfrm>
            <a:off x="5336006" y="4184581"/>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586D67A7-563A-4466-A27E-562B1D2FAD6C}"/>
              </a:ext>
            </a:extLst>
          </p:cNvPr>
          <p:cNvSpPr/>
          <p:nvPr/>
        </p:nvSpPr>
        <p:spPr>
          <a:xfrm>
            <a:off x="5336006" y="4639375"/>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A42D097-2C73-4F5A-A525-BCE1CBAC1B6A}"/>
              </a:ext>
            </a:extLst>
          </p:cNvPr>
          <p:cNvSpPr/>
          <p:nvPr/>
        </p:nvSpPr>
        <p:spPr>
          <a:xfrm>
            <a:off x="5336006" y="5094169"/>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6270964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Guard Post to Deck Connection</a:t>
            </a:r>
          </a:p>
        </p:txBody>
      </p:sp>
      <p:sp>
        <p:nvSpPr>
          <p:cNvPr id="4" name="Content Placeholder 3"/>
          <p:cNvSpPr>
            <a:spLocks noGrp="1"/>
          </p:cNvSpPr>
          <p:nvPr>
            <p:ph idx="1"/>
          </p:nvPr>
        </p:nvSpPr>
        <p:spPr>
          <a:xfrm>
            <a:off x="354934" y="1104900"/>
            <a:ext cx="5474366" cy="5143500"/>
          </a:xfrm>
        </p:spPr>
        <p:txBody>
          <a:bodyPr/>
          <a:lstStyle/>
          <a:p>
            <a:pPr marL="0" indent="0">
              <a:lnSpc>
                <a:spcPct val="120000"/>
              </a:lnSpc>
              <a:buNone/>
            </a:pPr>
            <a:r>
              <a:rPr lang="en-US" sz="2200" dirty="0">
                <a:solidFill>
                  <a:schemeClr val="accent5"/>
                </a:solidFill>
                <a:latin typeface="Arial Black" panose="020B0A04020102020204" pitchFamily="34" charset="0"/>
              </a:rPr>
              <a:t>When is a Guard Required?</a:t>
            </a:r>
          </a:p>
          <a:p>
            <a:pPr>
              <a:lnSpc>
                <a:spcPct val="120000"/>
              </a:lnSpc>
              <a:spcBef>
                <a:spcPts val="1200"/>
              </a:spcBef>
            </a:pPr>
            <a:r>
              <a:rPr lang="en-US" sz="2000" dirty="0"/>
              <a:t>A guard is required </a:t>
            </a:r>
            <a:r>
              <a:rPr lang="en-US" sz="2000" b="1" dirty="0"/>
              <a:t>for only those portions (2018) </a:t>
            </a:r>
            <a:r>
              <a:rPr lang="en-US" sz="2000" dirty="0"/>
              <a:t>along open-sided walking surfaces, including porches, balconies and ramps, that are located more than 30" to the floor or grade below</a:t>
            </a:r>
          </a:p>
          <a:p>
            <a:pPr>
              <a:lnSpc>
                <a:spcPct val="120000"/>
              </a:lnSpc>
              <a:spcBef>
                <a:spcPts val="600"/>
              </a:spcBef>
            </a:pPr>
            <a:r>
              <a:rPr lang="en-US" sz="2000" dirty="0"/>
              <a:t>If a guard is built on a deck that is not at least 30" above the finish grade, it still must meet the load and deflection requirements because there is an expectation of safety</a:t>
            </a:r>
          </a:p>
          <a:p>
            <a:pPr marL="0" indent="0">
              <a:lnSpc>
                <a:spcPct val="120000"/>
              </a:lnSpc>
              <a:spcBef>
                <a:spcPts val="1200"/>
              </a:spcBef>
              <a:buNone/>
            </a:pPr>
            <a:r>
              <a:rPr lang="en-US" sz="1800" dirty="0">
                <a:solidFill>
                  <a:schemeClr val="tx1">
                    <a:lumMod val="50000"/>
                    <a:lumOff val="50000"/>
                  </a:schemeClr>
                </a:solidFill>
                <a:latin typeface="Arial Narrow" panose="020B0606020202030204" pitchFamily="34" charset="0"/>
              </a:rPr>
              <a:t>12-18 IRC R312.1.1</a:t>
            </a:r>
            <a:br>
              <a:rPr lang="en-US" sz="1800" dirty="0"/>
            </a:br>
            <a:r>
              <a:rPr lang="en-US" sz="1800" dirty="0">
                <a:solidFill>
                  <a:schemeClr val="tx1">
                    <a:lumMod val="50000"/>
                    <a:lumOff val="50000"/>
                  </a:schemeClr>
                </a:solidFill>
                <a:latin typeface="Arial Narrow" panose="020B0606020202030204" pitchFamily="34" charset="0"/>
              </a:rPr>
              <a:t>12 IBC 1013.1, 15-18 IBC 1015.2</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2700" y="1104900"/>
            <a:ext cx="5486400" cy="3256977"/>
          </a:xfrm>
          <a:prstGeom prst="rect">
            <a:avLst/>
          </a:prstGeom>
        </p:spPr>
      </p:pic>
    </p:spTree>
    <p:custDataLst>
      <p:tags r:id="rId1"/>
    </p:custDataLst>
    <p:extLst>
      <p:ext uri="{BB962C8B-B14F-4D97-AF65-F5344CB8AC3E}">
        <p14:creationId xmlns:p14="http://schemas.microsoft.com/office/powerpoint/2010/main" val="37284116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Guard Post to Deck Connection</a:t>
            </a:r>
          </a:p>
        </p:txBody>
      </p:sp>
      <p:sp>
        <p:nvSpPr>
          <p:cNvPr id="4" name="Content Placeholder 3"/>
          <p:cNvSpPr>
            <a:spLocks noGrp="1"/>
          </p:cNvSpPr>
          <p:nvPr>
            <p:ph idx="1"/>
          </p:nvPr>
        </p:nvSpPr>
        <p:spPr>
          <a:xfrm>
            <a:off x="354934" y="1104900"/>
            <a:ext cx="5474366" cy="5143500"/>
          </a:xfrm>
        </p:spPr>
        <p:txBody>
          <a:bodyPr/>
          <a:lstStyle/>
          <a:p>
            <a:pPr marL="0" indent="0">
              <a:lnSpc>
                <a:spcPct val="120000"/>
              </a:lnSpc>
              <a:buNone/>
            </a:pPr>
            <a:r>
              <a:rPr lang="en-US" sz="2200" dirty="0">
                <a:solidFill>
                  <a:schemeClr val="accent5"/>
                </a:solidFill>
                <a:latin typeface="Arial Black" panose="020B0A04020102020204" pitchFamily="34" charset="0"/>
              </a:rPr>
              <a:t>Fastening Guard Posts to the Deck</a:t>
            </a:r>
          </a:p>
          <a:p>
            <a:pPr>
              <a:lnSpc>
                <a:spcPct val="120000"/>
              </a:lnSpc>
              <a:spcBef>
                <a:spcPts val="1200"/>
              </a:spcBef>
            </a:pPr>
            <a:r>
              <a:rPr lang="en-US" sz="2000" dirty="0"/>
              <a:t>The guardrail system shall be able to resist </a:t>
            </a:r>
            <a:br>
              <a:rPr lang="en-US" sz="2000" dirty="0"/>
            </a:br>
            <a:r>
              <a:rPr lang="en-US" sz="2000" dirty="0"/>
              <a:t>200 lb. applied in any direction at any point along the top</a:t>
            </a:r>
          </a:p>
          <a:p>
            <a:pPr>
              <a:lnSpc>
                <a:spcPct val="120000"/>
              </a:lnSpc>
              <a:spcBef>
                <a:spcPts val="600"/>
              </a:spcBef>
            </a:pPr>
            <a:r>
              <a:rPr lang="en-US" sz="2000" dirty="0"/>
              <a:t>A 200 lb. load at the top of a 36" post results in a load greater than 1,700 lb. at the connection</a:t>
            </a:r>
          </a:p>
          <a:p>
            <a:pPr>
              <a:lnSpc>
                <a:spcPct val="120000"/>
              </a:lnSpc>
              <a:spcBef>
                <a:spcPts val="600"/>
              </a:spcBef>
            </a:pPr>
            <a:r>
              <a:rPr lang="en-US" sz="2000" dirty="0"/>
              <a:t>When using </a:t>
            </a:r>
            <a:r>
              <a:rPr lang="en-US" sz="2000" dirty="0" err="1"/>
              <a:t>holdowns</a:t>
            </a:r>
            <a:r>
              <a:rPr lang="en-US" sz="2000" dirty="0"/>
              <a:t> to resist the load, </a:t>
            </a:r>
            <a:br>
              <a:rPr lang="en-US" sz="2000" dirty="0"/>
            </a:br>
            <a:r>
              <a:rPr lang="en-US" sz="2000" dirty="0"/>
              <a:t>it is recommended that the </a:t>
            </a:r>
            <a:r>
              <a:rPr lang="en-US" sz="2000" dirty="0" err="1"/>
              <a:t>holdown</a:t>
            </a:r>
            <a:r>
              <a:rPr lang="en-US" sz="2000" dirty="0"/>
              <a:t> anchor capacity exceeds 1,800 lb. for a 36" tall </a:t>
            </a:r>
            <a:br>
              <a:rPr lang="en-US" sz="2000" dirty="0"/>
            </a:br>
            <a:r>
              <a:rPr lang="en-US" sz="2000" dirty="0"/>
              <a:t>guard height</a:t>
            </a:r>
          </a:p>
          <a:p>
            <a:pPr marL="0" indent="0">
              <a:lnSpc>
                <a:spcPct val="120000"/>
              </a:lnSpc>
              <a:spcBef>
                <a:spcPts val="1200"/>
              </a:spcBef>
              <a:buNone/>
            </a:pPr>
            <a:r>
              <a:rPr lang="en-US" sz="1800" dirty="0">
                <a:solidFill>
                  <a:schemeClr val="tx1">
                    <a:lumMod val="50000"/>
                    <a:lumOff val="50000"/>
                  </a:schemeClr>
                </a:solidFill>
                <a:latin typeface="Arial Narrow" panose="020B0606020202030204" pitchFamily="34" charset="0"/>
              </a:rPr>
              <a:t>12-18 IRC Table R301.5</a:t>
            </a:r>
            <a:br>
              <a:rPr lang="en-US" sz="1800" dirty="0"/>
            </a:br>
            <a:r>
              <a:rPr lang="en-US" sz="1800" dirty="0">
                <a:solidFill>
                  <a:schemeClr val="tx1">
                    <a:lumMod val="50000"/>
                    <a:lumOff val="50000"/>
                  </a:schemeClr>
                </a:solidFill>
                <a:latin typeface="Arial Narrow" panose="020B0606020202030204" pitchFamily="34" charset="0"/>
              </a:rPr>
              <a:t>12-18 IBC 1607.8.1.1</a:t>
            </a:r>
          </a:p>
        </p:txBody>
      </p:sp>
      <p:sp>
        <p:nvSpPr>
          <p:cNvPr id="6" name="Content Placeholder 3"/>
          <p:cNvSpPr txBox="1">
            <a:spLocks/>
          </p:cNvSpPr>
          <p:nvPr/>
        </p:nvSpPr>
        <p:spPr>
          <a:xfrm>
            <a:off x="6362700" y="4466396"/>
            <a:ext cx="5474367" cy="65906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None/>
            </a:pPr>
            <a:r>
              <a:rPr lang="en-US" sz="1600" dirty="0">
                <a:latin typeface="Arial Narrow" panose="020B0606020202030204" pitchFamily="34" charset="0"/>
              </a:rPr>
              <a:t>Note: A post a 42" would have higher forces at the connection.</a:t>
            </a:r>
          </a:p>
        </p:txBody>
      </p:sp>
      <p:pic>
        <p:nvPicPr>
          <p:cNvPr id="8" name="Picture 7"/>
          <p:cNvPicPr>
            <a:picLocks noChangeAspect="1"/>
          </p:cNvPicPr>
          <p:nvPr/>
        </p:nvPicPr>
        <p:blipFill rotWithShape="1">
          <a:blip r:embed="rId4"/>
          <a:srcRect l="32896" t="18400" r="23596" b="39466"/>
          <a:stretch/>
        </p:blipFill>
        <p:spPr>
          <a:xfrm>
            <a:off x="6362699" y="1104900"/>
            <a:ext cx="5474367" cy="3301335"/>
          </a:xfrm>
          <a:prstGeom prst="rect">
            <a:avLst/>
          </a:prstGeom>
        </p:spPr>
      </p:pic>
      <p:sp>
        <p:nvSpPr>
          <p:cNvPr id="9" name="Rectangle 8"/>
          <p:cNvSpPr/>
          <p:nvPr/>
        </p:nvSpPr>
        <p:spPr>
          <a:xfrm>
            <a:off x="7333245" y="5151120"/>
            <a:ext cx="3533274" cy="10972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Let’s Review the</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Method to Determine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Resisting Force</a:t>
            </a:r>
            <a:endParaRPr lang="en-US" b="1"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210198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Guard Post to Deck Connection</a:t>
            </a:r>
          </a:p>
        </p:txBody>
      </p:sp>
      <p:sp>
        <p:nvSpPr>
          <p:cNvPr id="4" name="Content Placeholder 3"/>
          <p:cNvSpPr>
            <a:spLocks noGrp="1"/>
          </p:cNvSpPr>
          <p:nvPr>
            <p:ph idx="1"/>
          </p:nvPr>
        </p:nvSpPr>
        <p:spPr>
          <a:xfrm>
            <a:off x="354934" y="1104900"/>
            <a:ext cx="5474366" cy="5143500"/>
          </a:xfrm>
        </p:spPr>
        <p:txBody>
          <a:bodyPr/>
          <a:lstStyle/>
          <a:p>
            <a:pPr marL="0" indent="0">
              <a:lnSpc>
                <a:spcPct val="120000"/>
              </a:lnSpc>
              <a:buNone/>
            </a:pPr>
            <a:r>
              <a:rPr lang="en-US" sz="2200" dirty="0">
                <a:solidFill>
                  <a:schemeClr val="accent5"/>
                </a:solidFill>
                <a:latin typeface="Arial Black" panose="020B0A04020102020204" pitchFamily="34" charset="0"/>
              </a:rPr>
              <a:t>Fastening Guard Posts to the Deck</a:t>
            </a:r>
          </a:p>
          <a:p>
            <a:pPr marL="0" indent="0">
              <a:lnSpc>
                <a:spcPct val="120000"/>
              </a:lnSpc>
              <a:spcBef>
                <a:spcPts val="1200"/>
              </a:spcBef>
              <a:buNone/>
            </a:pPr>
            <a:r>
              <a:rPr lang="en-US" sz="2000" b="1" dirty="0"/>
              <a:t>Method to Determine Resisting Force</a:t>
            </a:r>
            <a:r>
              <a:rPr lang="en-US" sz="2000" dirty="0"/>
              <a:t> </a:t>
            </a:r>
          </a:p>
          <a:p>
            <a:pPr marL="0" indent="0">
              <a:lnSpc>
                <a:spcPct val="120000"/>
              </a:lnSpc>
              <a:spcBef>
                <a:spcPts val="1200"/>
              </a:spcBef>
              <a:buNone/>
            </a:pPr>
            <a:r>
              <a:rPr lang="en-US" sz="2000" dirty="0">
                <a:latin typeface="Arial Narrow" panose="020B0606020202030204" pitchFamily="34" charset="0"/>
              </a:rPr>
              <a:t>Resisting Moment = Applied Moment</a:t>
            </a:r>
          </a:p>
          <a:p>
            <a:pPr marL="0" indent="0">
              <a:lnSpc>
                <a:spcPct val="120000"/>
              </a:lnSpc>
              <a:spcBef>
                <a:spcPts val="1800"/>
              </a:spcBef>
              <a:buNone/>
            </a:pPr>
            <a:r>
              <a:rPr lang="en-US" sz="2000" dirty="0">
                <a:latin typeface="Arial Narrow" panose="020B0606020202030204" pitchFamily="34" charset="0"/>
              </a:rPr>
              <a:t>Applied Moment = Applied Force x Post Height</a:t>
            </a:r>
          </a:p>
          <a:p>
            <a:pPr marL="0" indent="0">
              <a:lnSpc>
                <a:spcPct val="120000"/>
              </a:lnSpc>
              <a:spcBef>
                <a:spcPts val="1800"/>
              </a:spcBef>
              <a:buNone/>
            </a:pPr>
            <a:r>
              <a:rPr lang="en-US" sz="2000" dirty="0">
                <a:latin typeface="Arial Narrow" panose="020B0606020202030204" pitchFamily="34" charset="0"/>
              </a:rPr>
              <a:t>Resisting Moment = 200 lb. x 44.75 in.</a:t>
            </a:r>
            <a:br>
              <a:rPr lang="en-US" sz="2000" dirty="0">
                <a:latin typeface="Arial Narrow" panose="020B0606020202030204" pitchFamily="34" charset="0"/>
              </a:rPr>
            </a:br>
            <a:r>
              <a:rPr lang="en-US" sz="2000" dirty="0">
                <a:latin typeface="Arial Narrow" panose="020B0606020202030204" pitchFamily="34" charset="0"/>
              </a:rPr>
              <a:t>= 8,950 inch-pounds at base of post</a:t>
            </a:r>
          </a:p>
          <a:p>
            <a:pPr marL="0" indent="0">
              <a:lnSpc>
                <a:spcPct val="120000"/>
              </a:lnSpc>
              <a:spcBef>
                <a:spcPts val="1800"/>
              </a:spcBef>
              <a:buNone/>
            </a:pPr>
            <a:r>
              <a:rPr lang="en-US" sz="2000" dirty="0">
                <a:latin typeface="Arial Narrow" panose="020B0606020202030204" pitchFamily="34" charset="0"/>
              </a:rPr>
              <a:t>Resisting Force = Resisting Moment / Resisting </a:t>
            </a:r>
            <a:br>
              <a:rPr lang="en-US" sz="2000" dirty="0">
                <a:latin typeface="Arial Narrow" panose="020B0606020202030204" pitchFamily="34" charset="0"/>
              </a:rPr>
            </a:br>
            <a:r>
              <a:rPr lang="en-US" sz="2000" dirty="0">
                <a:latin typeface="Arial Narrow" panose="020B0606020202030204" pitchFamily="34" charset="0"/>
              </a:rPr>
              <a:t>Moment Arm</a:t>
            </a:r>
          </a:p>
          <a:p>
            <a:pPr marL="0" indent="0">
              <a:lnSpc>
                <a:spcPct val="120000"/>
              </a:lnSpc>
              <a:spcBef>
                <a:spcPts val="1800"/>
              </a:spcBef>
              <a:buNone/>
            </a:pPr>
            <a:r>
              <a:rPr lang="en-US" sz="2000" dirty="0">
                <a:latin typeface="Arial Narrow" panose="020B0606020202030204" pitchFamily="34" charset="0"/>
              </a:rPr>
              <a:t>Resisting Force = 8,950 inch-pounds / 5.25 in.</a:t>
            </a:r>
            <a:br>
              <a:rPr lang="en-US" sz="2000" dirty="0">
                <a:latin typeface="Arial Narrow" panose="020B0606020202030204" pitchFamily="34" charset="0"/>
              </a:rPr>
            </a:br>
            <a:r>
              <a:rPr lang="en-US" sz="2000" dirty="0">
                <a:latin typeface="Arial Narrow" panose="020B0606020202030204" pitchFamily="34" charset="0"/>
              </a:rPr>
              <a:t>= </a:t>
            </a:r>
            <a:r>
              <a:rPr lang="en-US" sz="2000" b="1" dirty="0">
                <a:latin typeface="Arial Narrow" panose="020B0606020202030204" pitchFamily="34" charset="0"/>
              </a:rPr>
              <a:t>1,705 lb.</a:t>
            </a:r>
          </a:p>
        </p:txBody>
      </p:sp>
      <p:pic>
        <p:nvPicPr>
          <p:cNvPr id="8" name="Picture 7"/>
          <p:cNvPicPr>
            <a:picLocks noChangeAspect="1"/>
          </p:cNvPicPr>
          <p:nvPr/>
        </p:nvPicPr>
        <p:blipFill rotWithShape="1">
          <a:blip r:embed="rId4"/>
          <a:srcRect l="32896" t="18400" r="23596" b="39466"/>
          <a:stretch/>
        </p:blipFill>
        <p:spPr>
          <a:xfrm>
            <a:off x="5720786" y="2552700"/>
            <a:ext cx="6128314" cy="3695700"/>
          </a:xfrm>
          <a:prstGeom prst="rect">
            <a:avLst/>
          </a:prstGeom>
        </p:spPr>
      </p:pic>
      <p:cxnSp>
        <p:nvCxnSpPr>
          <p:cNvPr id="5" name="Straight Connector 4"/>
          <p:cNvCxnSpPr/>
          <p:nvPr/>
        </p:nvCxnSpPr>
        <p:spPr>
          <a:xfrm>
            <a:off x="481262" y="6027821"/>
            <a:ext cx="890337"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818394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Guard Post to Deck Connection</a:t>
            </a:r>
          </a:p>
        </p:txBody>
      </p:sp>
      <p:sp>
        <p:nvSpPr>
          <p:cNvPr id="4" name="Content Placeholder 3"/>
          <p:cNvSpPr>
            <a:spLocks noGrp="1"/>
          </p:cNvSpPr>
          <p:nvPr>
            <p:ph idx="1"/>
          </p:nvPr>
        </p:nvSpPr>
        <p:spPr>
          <a:xfrm>
            <a:off x="354934" y="1104900"/>
            <a:ext cx="5474366" cy="5143500"/>
          </a:xfrm>
        </p:spPr>
        <p:txBody>
          <a:bodyPr/>
          <a:lstStyle/>
          <a:p>
            <a:pPr marL="0" indent="0">
              <a:lnSpc>
                <a:spcPct val="120000"/>
              </a:lnSpc>
              <a:buNone/>
            </a:pPr>
            <a:r>
              <a:rPr lang="en-US" sz="2200" dirty="0">
                <a:solidFill>
                  <a:schemeClr val="accent5"/>
                </a:solidFill>
                <a:latin typeface="Arial Black" panose="020B0A04020102020204" pitchFamily="34" charset="0"/>
              </a:rPr>
              <a:t>Permissible Deflection Limits</a:t>
            </a:r>
          </a:p>
          <a:p>
            <a:pPr>
              <a:lnSpc>
                <a:spcPct val="120000"/>
              </a:lnSpc>
              <a:spcBef>
                <a:spcPts val="1200"/>
              </a:spcBef>
            </a:pPr>
            <a:r>
              <a:rPr lang="en-US" sz="2000" dirty="0"/>
              <a:t>The code requires that structural members limit the amount of deflection</a:t>
            </a:r>
          </a:p>
          <a:p>
            <a:pPr>
              <a:lnSpc>
                <a:spcPct val="120000"/>
              </a:lnSpc>
              <a:spcBef>
                <a:spcPts val="600"/>
              </a:spcBef>
            </a:pPr>
            <a:r>
              <a:rPr lang="en-US" sz="2000" dirty="0"/>
              <a:t>When utilizing the current code required loads, the “standard railing” as specified in the 1913 Universal Safety Standards resulted in railing deflections between 3/8" and 3/4"</a:t>
            </a:r>
          </a:p>
          <a:p>
            <a:pPr>
              <a:lnSpc>
                <a:spcPct val="120000"/>
              </a:lnSpc>
              <a:spcBef>
                <a:spcPts val="600"/>
              </a:spcBef>
            </a:pPr>
            <a:r>
              <a:rPr lang="en-US" sz="2000" dirty="0"/>
              <a:t>This is very similar to what is in the code for deflection of structural members today</a:t>
            </a:r>
          </a:p>
          <a:p>
            <a:pPr marL="0" indent="0">
              <a:lnSpc>
                <a:spcPct val="120000"/>
              </a:lnSpc>
              <a:spcBef>
                <a:spcPts val="1200"/>
              </a:spcBef>
              <a:buNone/>
            </a:pPr>
            <a:r>
              <a:rPr lang="en-US" sz="1800" dirty="0">
                <a:solidFill>
                  <a:schemeClr val="tx1">
                    <a:lumMod val="50000"/>
                    <a:lumOff val="50000"/>
                  </a:schemeClr>
                </a:solidFill>
                <a:latin typeface="Arial Narrow" panose="020B0606020202030204" pitchFamily="34" charset="0"/>
              </a:rPr>
              <a:t>12-18 IRC Table R301.7</a:t>
            </a:r>
            <a:br>
              <a:rPr lang="en-US" sz="1800" dirty="0"/>
            </a:br>
            <a:r>
              <a:rPr lang="en-US" sz="1800" dirty="0">
                <a:solidFill>
                  <a:schemeClr val="tx1">
                    <a:lumMod val="50000"/>
                    <a:lumOff val="50000"/>
                  </a:schemeClr>
                </a:solidFill>
                <a:latin typeface="Arial Narrow" panose="020B0606020202030204" pitchFamily="34" charset="0"/>
              </a:rPr>
              <a:t>12-18 IBC Table 1604.3</a:t>
            </a:r>
          </a:p>
        </p:txBody>
      </p:sp>
      <p:sp>
        <p:nvSpPr>
          <p:cNvPr id="6" name="Content Placeholder 3"/>
          <p:cNvSpPr txBox="1">
            <a:spLocks/>
          </p:cNvSpPr>
          <p:nvPr/>
        </p:nvSpPr>
        <p:spPr>
          <a:xfrm>
            <a:off x="7194884" y="1417215"/>
            <a:ext cx="1962653" cy="965033"/>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600" dirty="0">
                <a:latin typeface="Arial Narrow" panose="020B0606020202030204" pitchFamily="34" charset="0"/>
              </a:rPr>
              <a:t>These deflections are</a:t>
            </a:r>
            <a:br>
              <a:rPr lang="en-US" sz="1600" dirty="0">
                <a:latin typeface="Arial Narrow" panose="020B0606020202030204" pitchFamily="34" charset="0"/>
              </a:rPr>
            </a:br>
            <a:r>
              <a:rPr lang="en-US" sz="1600" dirty="0">
                <a:latin typeface="Arial Narrow" panose="020B0606020202030204" pitchFamily="34" charset="0"/>
              </a:rPr>
              <a:t>nearly impossible</a:t>
            </a:r>
            <a:br>
              <a:rPr lang="en-US" sz="1600" dirty="0">
                <a:latin typeface="Arial Narrow" panose="020B0606020202030204" pitchFamily="34" charset="0"/>
              </a:rPr>
            </a:br>
            <a:r>
              <a:rPr lang="en-US" sz="1600" dirty="0">
                <a:latin typeface="Arial Narrow" panose="020B0606020202030204" pitchFamily="34" charset="0"/>
              </a:rPr>
              <a:t>to design.</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7383" y="1104900"/>
            <a:ext cx="2369684" cy="5143500"/>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2306634809"/>
              </p:ext>
            </p:extLst>
          </p:nvPr>
        </p:nvGraphicFramePr>
        <p:xfrm>
          <a:off x="7194884" y="2524398"/>
          <a:ext cx="1962652" cy="1828800"/>
        </p:xfrm>
        <a:graphic>
          <a:graphicData uri="http://schemas.openxmlformats.org/drawingml/2006/table">
            <a:tbl>
              <a:tblPr firstRow="1" bandRow="1">
                <a:tableStyleId>{5940675A-B579-460E-94D1-54222C63F5DA}</a:tableStyleId>
              </a:tblPr>
              <a:tblGrid>
                <a:gridCol w="1962652">
                  <a:extLst>
                    <a:ext uri="{9D8B030D-6E8A-4147-A177-3AD203B41FA5}">
                      <a16:colId xmlns:a16="http://schemas.microsoft.com/office/drawing/2014/main" val="999224875"/>
                    </a:ext>
                  </a:extLst>
                </a:gridCol>
              </a:tblGrid>
              <a:tr h="457200">
                <a:tc>
                  <a:txBody>
                    <a:bodyPr/>
                    <a:lstStyle/>
                    <a:p>
                      <a:pPr algn="ctr"/>
                      <a:r>
                        <a:rPr lang="en-US" dirty="0">
                          <a:solidFill>
                            <a:schemeClr val="tx2"/>
                          </a:solidFill>
                          <a:latin typeface="Arial" panose="020B0604020202020204" pitchFamily="34" charset="0"/>
                          <a:cs typeface="Arial" panose="020B0604020202020204" pitchFamily="34" charset="0"/>
                        </a:rPr>
                        <a:t>IRC</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305802001"/>
                  </a:ext>
                </a:extLst>
              </a:tr>
              <a:tr h="457200">
                <a:tc>
                  <a:txBody>
                    <a:bodyPr/>
                    <a:lstStyle/>
                    <a:p>
                      <a:pPr algn="ctr"/>
                      <a:r>
                        <a:rPr lang="en-US" dirty="0">
                          <a:latin typeface="Arial Narrow" panose="020B0606020202030204" pitchFamily="34" charset="0"/>
                          <a:cs typeface="Arial" panose="020B0604020202020204" pitchFamily="34" charset="0"/>
                        </a:rPr>
                        <a:t>0.30"</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285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994699718"/>
                  </a:ext>
                </a:extLst>
              </a:tr>
              <a:tr h="457200">
                <a:tc>
                  <a:txBody>
                    <a:bodyPr/>
                    <a:lstStyle/>
                    <a:p>
                      <a:pPr algn="ctr"/>
                      <a:r>
                        <a:rPr lang="en-US" dirty="0">
                          <a:solidFill>
                            <a:schemeClr val="tx2"/>
                          </a:solidFill>
                          <a:latin typeface="Arial" panose="020B0604020202020204" pitchFamily="34" charset="0"/>
                          <a:cs typeface="Arial" panose="020B0604020202020204" pitchFamily="34" charset="0"/>
                        </a:rPr>
                        <a:t>IBC</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28575"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291669104"/>
                  </a:ext>
                </a:extLst>
              </a:tr>
              <a:tr h="457200">
                <a:tc>
                  <a:txBody>
                    <a:bodyPr/>
                    <a:lstStyle/>
                    <a:p>
                      <a:pPr algn="ctr"/>
                      <a:r>
                        <a:rPr lang="en-US" dirty="0">
                          <a:latin typeface="Arial Narrow" panose="020B0606020202030204" pitchFamily="34" charset="0"/>
                          <a:cs typeface="Arial" panose="020B0604020202020204" pitchFamily="34" charset="0"/>
                        </a:rPr>
                        <a:t>0.60"</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646884155"/>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09171376"/>
              </p:ext>
            </p:extLst>
          </p:nvPr>
        </p:nvGraphicFramePr>
        <p:xfrm>
          <a:off x="7194884" y="4663796"/>
          <a:ext cx="1962652" cy="1231684"/>
        </p:xfrm>
        <a:graphic>
          <a:graphicData uri="http://schemas.openxmlformats.org/drawingml/2006/table">
            <a:tbl>
              <a:tblPr firstRow="1" bandRow="1">
                <a:tableStyleId>{5940675A-B579-460E-94D1-54222C63F5DA}</a:tableStyleId>
              </a:tblPr>
              <a:tblGrid>
                <a:gridCol w="1962652">
                  <a:extLst>
                    <a:ext uri="{9D8B030D-6E8A-4147-A177-3AD203B41FA5}">
                      <a16:colId xmlns:a16="http://schemas.microsoft.com/office/drawing/2014/main" val="999224875"/>
                    </a:ext>
                  </a:extLst>
                </a:gridCol>
              </a:tblGrid>
              <a:tr h="774484">
                <a:tc>
                  <a:txBody>
                    <a:bodyPr/>
                    <a:lstStyle/>
                    <a:p>
                      <a:pPr algn="ctr"/>
                      <a:r>
                        <a:rPr lang="en-US" dirty="0">
                          <a:solidFill>
                            <a:schemeClr val="tx2"/>
                          </a:solidFill>
                          <a:latin typeface="Arial" panose="020B0604020202020204" pitchFamily="34" charset="0"/>
                          <a:cs typeface="Arial" panose="020B0604020202020204" pitchFamily="34" charset="0"/>
                        </a:rPr>
                        <a:t>Universal Safety Standards 1913</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305802001"/>
                  </a:ext>
                </a:extLst>
              </a:tr>
              <a:tr h="457200">
                <a:tc>
                  <a:txBody>
                    <a:bodyPr/>
                    <a:lstStyle/>
                    <a:p>
                      <a:pPr algn="ctr"/>
                      <a:r>
                        <a:rPr lang="en-US" dirty="0">
                          <a:latin typeface="Arial Narrow" panose="020B0606020202030204" pitchFamily="34" charset="0"/>
                          <a:cs typeface="Arial" panose="020B0604020202020204" pitchFamily="34" charset="0"/>
                        </a:rPr>
                        <a:t>3/8" – 3/4"</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994699718"/>
                  </a:ext>
                </a:extLst>
              </a:tr>
            </a:tbl>
          </a:graphicData>
        </a:graphic>
      </p:graphicFrame>
      <p:cxnSp>
        <p:nvCxnSpPr>
          <p:cNvPr id="10" name="Straight Arrow Connector 9"/>
          <p:cNvCxnSpPr/>
          <p:nvPr/>
        </p:nvCxnSpPr>
        <p:spPr>
          <a:xfrm rot="240000" flipV="1">
            <a:off x="10226842" y="2286000"/>
            <a:ext cx="365760" cy="96248"/>
          </a:xfrm>
          <a:prstGeom prst="straightConnector1">
            <a:avLst/>
          </a:prstGeom>
          <a:ln w="38100">
            <a:solidFill>
              <a:schemeClr val="accent5"/>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9721515" y="1515977"/>
            <a:ext cx="397042" cy="397042"/>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23826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Guard Post to Deck Connection</a:t>
            </a:r>
          </a:p>
        </p:txBody>
      </p:sp>
      <p:sp>
        <p:nvSpPr>
          <p:cNvPr id="4" name="Content Placeholder 3"/>
          <p:cNvSpPr>
            <a:spLocks noGrp="1"/>
          </p:cNvSpPr>
          <p:nvPr>
            <p:ph idx="1"/>
          </p:nvPr>
        </p:nvSpPr>
        <p:spPr>
          <a:xfrm>
            <a:off x="354934" y="1104899"/>
            <a:ext cx="7850603" cy="4832102"/>
          </a:xfrm>
        </p:spPr>
        <p:txBody>
          <a:bodyPr/>
          <a:lstStyle/>
          <a:p>
            <a:pPr marL="0" indent="0">
              <a:lnSpc>
                <a:spcPct val="120000"/>
              </a:lnSpc>
              <a:buNone/>
            </a:pPr>
            <a:r>
              <a:rPr lang="en-US" sz="2200" dirty="0">
                <a:solidFill>
                  <a:schemeClr val="accent5"/>
                </a:solidFill>
                <a:latin typeface="Arial Black" panose="020B0A04020102020204" pitchFamily="34" charset="0"/>
              </a:rPr>
              <a:t>Tested Guardrail Post Connections</a:t>
            </a:r>
          </a:p>
          <a:p>
            <a:pPr marL="0" indent="0">
              <a:lnSpc>
                <a:spcPct val="120000"/>
              </a:lnSpc>
              <a:spcBef>
                <a:spcPts val="1200"/>
              </a:spcBef>
              <a:buNone/>
            </a:pPr>
            <a:r>
              <a:rPr lang="en-US" sz="1800" dirty="0"/>
              <a:t>The four most common methods of attachment were tested in a Virginia Tech study conducted by Dr. Frank </a:t>
            </a:r>
            <a:r>
              <a:rPr lang="en-US" sz="1800" dirty="0" err="1"/>
              <a:t>Woeste</a:t>
            </a:r>
            <a:r>
              <a:rPr lang="en-US" sz="1800" dirty="0"/>
              <a:t>, P.E., Dr. Joseph </a:t>
            </a:r>
            <a:r>
              <a:rPr lang="en-US" sz="1800" dirty="0" err="1"/>
              <a:t>Loferski</a:t>
            </a:r>
            <a:r>
              <a:rPr lang="en-US" sz="1800" dirty="0"/>
              <a:t> and Dustin Albright. It was published by Wood Design Focus in 2006.</a:t>
            </a:r>
          </a:p>
          <a:p>
            <a:pPr marL="0" indent="0">
              <a:lnSpc>
                <a:spcPct val="120000"/>
              </a:lnSpc>
              <a:spcBef>
                <a:spcPts val="600"/>
              </a:spcBef>
              <a:buNone/>
            </a:pPr>
            <a:r>
              <a:rPr lang="en-US" sz="1800" dirty="0"/>
              <a:t>Connections were tested to a load of 500 lb.</a:t>
            </a:r>
          </a:p>
          <a:p>
            <a:pPr marL="457200" indent="0">
              <a:lnSpc>
                <a:spcPct val="120000"/>
              </a:lnSpc>
              <a:spcBef>
                <a:spcPts val="2400"/>
              </a:spcBef>
              <a:buNone/>
            </a:pPr>
            <a:r>
              <a:rPr lang="en-US" sz="1800" dirty="0">
                <a:solidFill>
                  <a:schemeClr val="tx1">
                    <a:lumMod val="50000"/>
                    <a:lumOff val="50000"/>
                  </a:schemeClr>
                </a:solidFill>
              </a:rPr>
              <a:t>Given a 200 lb. design load and a factor of safety of 2.5</a:t>
            </a:r>
          </a:p>
          <a:p>
            <a:pPr marL="457200" indent="0">
              <a:lnSpc>
                <a:spcPct val="120000"/>
              </a:lnSpc>
              <a:spcBef>
                <a:spcPts val="600"/>
              </a:spcBef>
              <a:buNone/>
            </a:pPr>
            <a:r>
              <a:rPr lang="en-US" sz="1800" dirty="0">
                <a:solidFill>
                  <a:schemeClr val="tx1">
                    <a:lumMod val="50000"/>
                    <a:lumOff val="50000"/>
                  </a:schemeClr>
                </a:solidFill>
                <a:latin typeface="Arial Narrow" panose="020B0606020202030204" pitchFamily="34" charset="0"/>
              </a:rPr>
              <a:t>200 lb. x 2.5 = 500 lb. test load resistance</a:t>
            </a:r>
          </a:p>
          <a:p>
            <a:pPr marL="0" indent="0">
              <a:lnSpc>
                <a:spcPct val="120000"/>
              </a:lnSpc>
              <a:spcBef>
                <a:spcPts val="2400"/>
              </a:spcBef>
              <a:buNone/>
            </a:pPr>
            <a:r>
              <a:rPr lang="en-US" sz="1800" dirty="0"/>
              <a:t>To pass the test, the connection must survive the 500 lb. load and have a deflection less than or equal to 3-1/3" when 200 lb. is applied at 36".</a:t>
            </a:r>
          </a:p>
          <a:p>
            <a:pPr marL="0" indent="0">
              <a:lnSpc>
                <a:spcPct val="120000"/>
              </a:lnSpc>
              <a:spcBef>
                <a:spcPts val="1200"/>
              </a:spcBef>
              <a:buNone/>
            </a:pPr>
            <a:r>
              <a:rPr lang="en-US" sz="1800" dirty="0">
                <a:solidFill>
                  <a:schemeClr val="tx1">
                    <a:lumMod val="50000"/>
                    <a:lumOff val="50000"/>
                  </a:schemeClr>
                </a:solidFill>
                <a:latin typeface="Arial Narrow" panose="020B0606020202030204" pitchFamily="34" charset="0"/>
              </a:rPr>
              <a:t>12 IBC 1710.3.1, 15-18 IBC 1709.3.1 Test Procedure</a:t>
            </a:r>
          </a:p>
        </p:txBody>
      </p:sp>
      <p:cxnSp>
        <p:nvCxnSpPr>
          <p:cNvPr id="6" name="Straight Connector 5"/>
          <p:cNvCxnSpPr/>
          <p:nvPr/>
        </p:nvCxnSpPr>
        <p:spPr>
          <a:xfrm>
            <a:off x="577516" y="3272587"/>
            <a:ext cx="0" cy="73152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9454" y="1104900"/>
            <a:ext cx="3302546" cy="3262563"/>
          </a:xfrm>
          <a:prstGeom prst="rect">
            <a:avLst/>
          </a:prstGeom>
        </p:spPr>
      </p:pic>
      <p:cxnSp>
        <p:nvCxnSpPr>
          <p:cNvPr id="9" name="Straight Connector 8"/>
          <p:cNvCxnSpPr/>
          <p:nvPr/>
        </p:nvCxnSpPr>
        <p:spPr>
          <a:xfrm>
            <a:off x="8889454" y="1104899"/>
            <a:ext cx="0" cy="5143501"/>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9192126" y="4839721"/>
            <a:ext cx="2656974" cy="10972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Next: Connections that Failed and Passed</a:t>
            </a:r>
            <a:endParaRPr lang="en-US" b="1"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05454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Credit Information</a:t>
            </a:r>
          </a:p>
        </p:txBody>
      </p:sp>
      <p:sp>
        <p:nvSpPr>
          <p:cNvPr id="7" name="Content Placeholder 2"/>
          <p:cNvSpPr txBox="1">
            <a:spLocks/>
          </p:cNvSpPr>
          <p:nvPr/>
        </p:nvSpPr>
        <p:spPr>
          <a:xfrm>
            <a:off x="342900" y="1104900"/>
            <a:ext cx="7161485" cy="5143500"/>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a:solidFill>
                  <a:schemeClr val="tx2"/>
                </a:solidFill>
                <a:latin typeface="Arial"/>
                <a:cs typeface="Calibri" pitchFamily="34" charset="0"/>
              </a:rPr>
              <a:t>IACET Accreditation Information</a:t>
            </a:r>
          </a:p>
          <a:p>
            <a:pPr lvl="0">
              <a:lnSpc>
                <a:spcPct val="120000"/>
              </a:lnSpc>
              <a:spcBef>
                <a:spcPts val="0"/>
              </a:spcBef>
              <a:spcAft>
                <a:spcPts val="600"/>
              </a:spcAft>
              <a:defRPr/>
            </a:pPr>
            <a:r>
              <a:rPr lang="en-US" sz="1800" b="0" dirty="0">
                <a:solidFill>
                  <a:schemeClr val="tx2"/>
                </a:solidFill>
                <a:latin typeface="Arial"/>
                <a:cs typeface="Calibri" pitchFamily="34" charset="0"/>
              </a:rPr>
              <a:t>Simpson 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has been accredited as an Authorized Provider by the International Association for Continuing Education and Training (IACET). As a result of their Authorized Provider accreditation status, Simpson 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is authorized to offer IACET CEUs for its programs that qualify under the ANSI/IACET Standard.</a:t>
            </a:r>
          </a:p>
          <a:p>
            <a:pPr lvl="0">
              <a:lnSpc>
                <a:spcPct val="120000"/>
              </a:lnSpc>
              <a:spcBef>
                <a:spcPts val="0"/>
              </a:spcBef>
              <a:spcAft>
                <a:spcPts val="600"/>
              </a:spcAft>
              <a:defRPr/>
            </a:pPr>
            <a:r>
              <a:rPr lang="en-US" sz="1800" spc="10" dirty="0">
                <a:solidFill>
                  <a:schemeClr val="tx2"/>
                </a:solidFill>
                <a:latin typeface="Arial"/>
                <a:cs typeface="Calibri" pitchFamily="34" charset="0"/>
              </a:rPr>
              <a:t>This course offers 0.1 CEU (1 hour of credit).</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1800" b="0" dirty="0">
              <a:solidFill>
                <a:schemeClr val="tx2"/>
              </a:solidFill>
              <a:latin typeface="Arial"/>
              <a:cs typeface="Calibri" pitchFamily="34"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79526" y="1436131"/>
            <a:ext cx="1803633" cy="1078508"/>
          </a:xfrm>
          <a:prstGeom prst="rect">
            <a:avLst/>
          </a:prstGeom>
        </p:spPr>
      </p:pic>
    </p:spTree>
    <p:custDataLst>
      <p:tags r:id="rId1"/>
    </p:custDataLst>
    <p:extLst>
      <p:ext uri="{BB962C8B-B14F-4D97-AF65-F5344CB8AC3E}">
        <p14:creationId xmlns:p14="http://schemas.microsoft.com/office/powerpoint/2010/main" val="2956490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Guard Post to Deck Connection</a:t>
            </a:r>
          </a:p>
        </p:txBody>
      </p:sp>
      <p:sp>
        <p:nvSpPr>
          <p:cNvPr id="4" name="Content Placeholder 3"/>
          <p:cNvSpPr>
            <a:spLocks noGrp="1"/>
          </p:cNvSpPr>
          <p:nvPr>
            <p:ph idx="1"/>
          </p:nvPr>
        </p:nvSpPr>
        <p:spPr>
          <a:xfrm>
            <a:off x="354934" y="1104899"/>
            <a:ext cx="7850603" cy="2324101"/>
          </a:xfrm>
        </p:spPr>
        <p:txBody>
          <a:bodyPr/>
          <a:lstStyle/>
          <a:p>
            <a:pPr marL="0" indent="0">
              <a:lnSpc>
                <a:spcPct val="120000"/>
              </a:lnSpc>
              <a:buNone/>
            </a:pPr>
            <a:r>
              <a:rPr lang="en-US" sz="2200" dirty="0">
                <a:solidFill>
                  <a:schemeClr val="accent5"/>
                </a:solidFill>
                <a:latin typeface="Arial Black" panose="020B0A04020102020204" pitchFamily="34" charset="0"/>
              </a:rPr>
              <a:t>Tested Guardrail Post Connections</a:t>
            </a:r>
          </a:p>
          <a:p>
            <a:pPr marL="0" indent="0">
              <a:lnSpc>
                <a:spcPct val="120000"/>
              </a:lnSpc>
              <a:spcBef>
                <a:spcPts val="1200"/>
              </a:spcBef>
              <a:buNone/>
            </a:pPr>
            <a:r>
              <a:rPr lang="en-US" sz="1800" b="1" dirty="0"/>
              <a:t>Post Connections that Failed</a:t>
            </a:r>
          </a:p>
          <a:p>
            <a:pPr marL="0" indent="0">
              <a:lnSpc>
                <a:spcPct val="120000"/>
              </a:lnSpc>
              <a:spcBef>
                <a:spcPts val="600"/>
              </a:spcBef>
              <a:buNone/>
            </a:pPr>
            <a:r>
              <a:rPr lang="en-US" sz="1800" baseline="30000" dirty="0"/>
              <a:t>a</a:t>
            </a:r>
            <a:r>
              <a:rPr lang="en-US" sz="1800" dirty="0"/>
              <a:t> Must be 500 lb. = 100% to be considered code conforming.</a:t>
            </a:r>
          </a:p>
          <a:p>
            <a:pPr marL="0" indent="0">
              <a:lnSpc>
                <a:spcPct val="120000"/>
              </a:lnSpc>
              <a:spcBef>
                <a:spcPts val="600"/>
              </a:spcBef>
              <a:buNone/>
            </a:pPr>
            <a:r>
              <a:rPr lang="en-US" sz="1800" dirty="0"/>
              <a:t>1/2" lag screws didn’t even reach 200 lb.: </a:t>
            </a:r>
            <a:r>
              <a:rPr lang="en-US" sz="1800" dirty="0">
                <a:solidFill>
                  <a:schemeClr val="accent5"/>
                </a:solidFill>
              </a:rPr>
              <a:t>FAILED</a:t>
            </a:r>
          </a:p>
          <a:p>
            <a:pPr marL="0" indent="0">
              <a:lnSpc>
                <a:spcPct val="120000"/>
              </a:lnSpc>
              <a:spcBef>
                <a:spcPts val="600"/>
              </a:spcBef>
              <a:buNone/>
            </a:pPr>
            <a:r>
              <a:rPr lang="en-US" sz="1800" dirty="0"/>
              <a:t>1/2" bolts didn’t reach 500 lb. and didn’t reach deflection criteria: </a:t>
            </a:r>
            <a:r>
              <a:rPr lang="en-US" sz="1800" dirty="0">
                <a:solidFill>
                  <a:schemeClr val="accent5"/>
                </a:solidFill>
              </a:rPr>
              <a:t>FAILED</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934" y="3786047"/>
            <a:ext cx="7850603" cy="1497026"/>
          </a:xfrm>
          <a:prstGeom prst="rect">
            <a:avLst/>
          </a:prstGeom>
        </p:spPr>
      </p:pic>
      <p:sp>
        <p:nvSpPr>
          <p:cNvPr id="5" name="Oval 4"/>
          <p:cNvSpPr/>
          <p:nvPr/>
        </p:nvSpPr>
        <p:spPr>
          <a:xfrm>
            <a:off x="5919536" y="4572004"/>
            <a:ext cx="407068" cy="731520"/>
          </a:xfrm>
          <a:prstGeom prst="ellipse">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637009" y="4572003"/>
            <a:ext cx="407068" cy="731520"/>
          </a:xfrm>
          <a:prstGeom prst="ellipse">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05678" y="1190474"/>
            <a:ext cx="1820709" cy="182880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05676" y="3861239"/>
            <a:ext cx="1828800" cy="1828800"/>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05633" y="1097410"/>
            <a:ext cx="2011680" cy="201168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14236" y="3778771"/>
            <a:ext cx="2011680" cy="2011680"/>
          </a:xfrm>
          <a:prstGeom prst="rect">
            <a:avLst/>
          </a:prstGeom>
        </p:spPr>
      </p:pic>
      <p:sp>
        <p:nvSpPr>
          <p:cNvPr id="15" name="TextBox 14"/>
          <p:cNvSpPr txBox="1"/>
          <p:nvPr/>
        </p:nvSpPr>
        <p:spPr>
          <a:xfrm>
            <a:off x="9634870" y="3202154"/>
            <a:ext cx="1970411" cy="369332"/>
          </a:xfrm>
          <a:prstGeom prst="rect">
            <a:avLst/>
          </a:prstGeom>
          <a:noFill/>
        </p:spPr>
        <p:txBody>
          <a:bodyPr wrap="none" rtlCol="0">
            <a:spAutoFit/>
          </a:bodyPr>
          <a:lstStyle/>
          <a:p>
            <a:r>
              <a:rPr lang="en-US" dirty="0">
                <a:solidFill>
                  <a:schemeClr val="tx1">
                    <a:lumMod val="50000"/>
                    <a:lumOff val="50000"/>
                  </a:schemeClr>
                </a:solidFill>
                <a:latin typeface="Arial Narrow" panose="020B0606020202030204" pitchFamily="34" charset="0"/>
              </a:rPr>
              <a:t>1/2" lag screws failed</a:t>
            </a:r>
          </a:p>
        </p:txBody>
      </p:sp>
      <p:sp>
        <p:nvSpPr>
          <p:cNvPr id="16" name="TextBox 15"/>
          <p:cNvSpPr txBox="1"/>
          <p:nvPr/>
        </p:nvSpPr>
        <p:spPr>
          <a:xfrm>
            <a:off x="9881732" y="5872919"/>
            <a:ext cx="1476686" cy="369332"/>
          </a:xfrm>
          <a:prstGeom prst="rect">
            <a:avLst/>
          </a:prstGeom>
          <a:noFill/>
        </p:spPr>
        <p:txBody>
          <a:bodyPr wrap="none" rtlCol="0">
            <a:spAutoFit/>
          </a:bodyPr>
          <a:lstStyle/>
          <a:p>
            <a:r>
              <a:rPr lang="en-US" dirty="0">
                <a:solidFill>
                  <a:schemeClr val="tx1">
                    <a:lumMod val="50000"/>
                    <a:lumOff val="50000"/>
                  </a:schemeClr>
                </a:solidFill>
                <a:latin typeface="Arial Narrow" panose="020B0606020202030204" pitchFamily="34" charset="0"/>
              </a:rPr>
              <a:t>1/2" bolts failed</a:t>
            </a:r>
          </a:p>
        </p:txBody>
      </p:sp>
      <p:sp>
        <p:nvSpPr>
          <p:cNvPr id="17" name="Content Placeholder 3">
            <a:extLst>
              <a:ext uri="{FF2B5EF4-FFF2-40B4-BE49-F238E27FC236}">
                <a16:creationId xmlns:a16="http://schemas.microsoft.com/office/drawing/2014/main" id="{76B817EF-16AB-4AE4-B32A-E27162372EB9}"/>
              </a:ext>
            </a:extLst>
          </p:cNvPr>
          <p:cNvSpPr txBox="1">
            <a:spLocks/>
          </p:cNvSpPr>
          <p:nvPr/>
        </p:nvSpPr>
        <p:spPr>
          <a:xfrm>
            <a:off x="1453158" y="5593781"/>
            <a:ext cx="5654154" cy="654619"/>
          </a:xfrm>
          <a:prstGeom prst="rect">
            <a:avLst/>
          </a:prstGeom>
          <a:solidFill>
            <a:schemeClr val="bg1">
              <a:lumMod val="95000"/>
              <a:alpha val="67000"/>
            </a:schemeClr>
          </a:solidFill>
        </p:spPr>
        <p:txBody>
          <a:bodyPr lIns="0" tIns="0" rIns="0"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800" dirty="0">
                <a:solidFill>
                  <a:schemeClr val="tx1"/>
                </a:solidFill>
                <a:latin typeface="Arial Narrow" panose="020B0606020202030204" pitchFamily="34" charset="0"/>
              </a:rPr>
              <a:t>NOTE: New test criteria is </a:t>
            </a:r>
            <a:r>
              <a:rPr lang="en-US" sz="1800" b="1" dirty="0">
                <a:solidFill>
                  <a:schemeClr val="tx1"/>
                </a:solidFill>
                <a:latin typeface="Arial Narrow" panose="020B0606020202030204" pitchFamily="34" charset="0"/>
              </a:rPr>
              <a:t>600 lb.</a:t>
            </a:r>
          </a:p>
        </p:txBody>
      </p:sp>
    </p:spTree>
    <p:custDataLst>
      <p:tags r:id="rId1"/>
    </p:custDataLst>
    <p:extLst>
      <p:ext uri="{BB962C8B-B14F-4D97-AF65-F5344CB8AC3E}">
        <p14:creationId xmlns:p14="http://schemas.microsoft.com/office/powerpoint/2010/main" val="5647148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934" y="3786047"/>
            <a:ext cx="7850603" cy="966343"/>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934" y="4632872"/>
            <a:ext cx="7850603" cy="739155"/>
          </a:xfrm>
          <a:prstGeom prst="rect">
            <a:avLst/>
          </a:prstGeom>
        </p:spPr>
      </p:pic>
      <p:sp>
        <p:nvSpPr>
          <p:cNvPr id="2" name="Title 1"/>
          <p:cNvSpPr>
            <a:spLocks noGrp="1"/>
          </p:cNvSpPr>
          <p:nvPr>
            <p:ph type="title"/>
          </p:nvPr>
        </p:nvSpPr>
        <p:spPr/>
        <p:txBody>
          <a:bodyPr anchor="ctr"/>
          <a:lstStyle/>
          <a:p>
            <a:r>
              <a:rPr lang="en-US" dirty="0"/>
              <a:t>Guard Post to Deck Connection</a:t>
            </a:r>
          </a:p>
        </p:txBody>
      </p:sp>
      <p:sp>
        <p:nvSpPr>
          <p:cNvPr id="4" name="Content Placeholder 3"/>
          <p:cNvSpPr>
            <a:spLocks noGrp="1"/>
          </p:cNvSpPr>
          <p:nvPr>
            <p:ph idx="1"/>
          </p:nvPr>
        </p:nvSpPr>
        <p:spPr>
          <a:xfrm>
            <a:off x="354934" y="1104899"/>
            <a:ext cx="7850603" cy="2324101"/>
          </a:xfrm>
        </p:spPr>
        <p:txBody>
          <a:bodyPr/>
          <a:lstStyle/>
          <a:p>
            <a:pPr marL="0" indent="0">
              <a:lnSpc>
                <a:spcPct val="120000"/>
              </a:lnSpc>
              <a:buNone/>
            </a:pPr>
            <a:r>
              <a:rPr lang="en-US" sz="2200" dirty="0">
                <a:solidFill>
                  <a:schemeClr val="accent5"/>
                </a:solidFill>
                <a:latin typeface="Arial Black" panose="020B0A04020102020204" pitchFamily="34" charset="0"/>
              </a:rPr>
              <a:t>Tested Guardrail Post Connections</a:t>
            </a:r>
          </a:p>
          <a:p>
            <a:pPr marL="0" indent="0">
              <a:lnSpc>
                <a:spcPct val="120000"/>
              </a:lnSpc>
              <a:spcBef>
                <a:spcPts val="1200"/>
              </a:spcBef>
              <a:buNone/>
            </a:pPr>
            <a:r>
              <a:rPr lang="en-US" sz="1800" b="1" dirty="0"/>
              <a:t>Post Connections that Passed</a:t>
            </a:r>
          </a:p>
          <a:p>
            <a:pPr marL="0" indent="0">
              <a:lnSpc>
                <a:spcPct val="120000"/>
              </a:lnSpc>
              <a:spcBef>
                <a:spcPts val="600"/>
              </a:spcBef>
              <a:buNone/>
            </a:pPr>
            <a:r>
              <a:rPr lang="en-US" sz="1800" baseline="30000" dirty="0"/>
              <a:t>a</a:t>
            </a:r>
            <a:r>
              <a:rPr lang="en-US" sz="1800" dirty="0"/>
              <a:t> Must be 500 lb. = 100% to be considered code conforming.</a:t>
            </a:r>
          </a:p>
          <a:p>
            <a:pPr marL="0" indent="0">
              <a:lnSpc>
                <a:spcPct val="120000"/>
              </a:lnSpc>
              <a:spcBef>
                <a:spcPts val="600"/>
              </a:spcBef>
              <a:buNone/>
            </a:pPr>
            <a:r>
              <a:rPr lang="en-US" sz="1800" dirty="0"/>
              <a:t>HD2A anchor (4x4 post inside band): </a:t>
            </a:r>
            <a:r>
              <a:rPr lang="en-US" sz="1800" dirty="0">
                <a:solidFill>
                  <a:schemeClr val="accent5"/>
                </a:solidFill>
              </a:rPr>
              <a:t>PASSED</a:t>
            </a:r>
          </a:p>
          <a:p>
            <a:pPr marL="0" indent="0">
              <a:lnSpc>
                <a:spcPct val="120000"/>
              </a:lnSpc>
              <a:spcBef>
                <a:spcPts val="600"/>
              </a:spcBef>
              <a:buNone/>
            </a:pPr>
            <a:r>
              <a:rPr lang="en-US" sz="1800" dirty="0"/>
              <a:t>HD2A anchor (4x4 post outside band): </a:t>
            </a:r>
            <a:r>
              <a:rPr lang="en-US" sz="1800" dirty="0">
                <a:solidFill>
                  <a:schemeClr val="accent5"/>
                </a:solidFill>
              </a:rPr>
              <a:t>PASSED</a:t>
            </a:r>
          </a:p>
        </p:txBody>
      </p:sp>
      <p:sp>
        <p:nvSpPr>
          <p:cNvPr id="5" name="Oval 4"/>
          <p:cNvSpPr/>
          <p:nvPr/>
        </p:nvSpPr>
        <p:spPr>
          <a:xfrm>
            <a:off x="5991728" y="4572004"/>
            <a:ext cx="407068" cy="548640"/>
          </a:xfrm>
          <a:prstGeom prst="ellipse">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709201" y="4572003"/>
            <a:ext cx="407068" cy="548640"/>
          </a:xfrm>
          <a:prstGeom prst="ellipse">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8848279" y="5509736"/>
            <a:ext cx="3000821" cy="738664"/>
          </a:xfrm>
          <a:prstGeom prst="rect">
            <a:avLst/>
          </a:prstGeom>
          <a:noFill/>
        </p:spPr>
        <p:txBody>
          <a:bodyPr wrap="none" lIns="0" tIns="0" rIns="0" bIns="0" rtlCol="0">
            <a:spAutoFit/>
          </a:bodyPr>
          <a:lstStyle/>
          <a:p>
            <a:pPr algn="ctr"/>
            <a:r>
              <a:rPr lang="en-US" sz="1600" i="1" dirty="0">
                <a:solidFill>
                  <a:schemeClr val="tx1">
                    <a:lumMod val="50000"/>
                    <a:lumOff val="50000"/>
                  </a:schemeClr>
                </a:solidFill>
                <a:latin typeface="Arial Narrow" panose="020B0606020202030204" pitchFamily="34" charset="0"/>
              </a:rPr>
              <a:t>Connector bypasses rim joist to connect</a:t>
            </a:r>
            <a:br>
              <a:rPr lang="en-US" sz="1600" i="1" dirty="0">
                <a:solidFill>
                  <a:schemeClr val="tx1">
                    <a:lumMod val="50000"/>
                    <a:lumOff val="50000"/>
                  </a:schemeClr>
                </a:solidFill>
                <a:latin typeface="Arial Narrow" panose="020B0606020202030204" pitchFamily="34" charset="0"/>
              </a:rPr>
            </a:br>
            <a:r>
              <a:rPr lang="en-US" sz="1600" i="1" dirty="0">
                <a:solidFill>
                  <a:schemeClr val="tx1">
                    <a:lumMod val="50000"/>
                    <a:lumOff val="50000"/>
                  </a:schemeClr>
                </a:solidFill>
                <a:latin typeface="Arial Narrow" panose="020B0606020202030204" pitchFamily="34" charset="0"/>
              </a:rPr>
              <a:t>with a deck joist or blocking in such a</a:t>
            </a:r>
            <a:br>
              <a:rPr lang="en-US" sz="1600" i="1" dirty="0">
                <a:solidFill>
                  <a:schemeClr val="tx1">
                    <a:lumMod val="50000"/>
                    <a:lumOff val="50000"/>
                  </a:schemeClr>
                </a:solidFill>
                <a:latin typeface="Arial Narrow" panose="020B0606020202030204" pitchFamily="34" charset="0"/>
              </a:rPr>
            </a:br>
            <a:r>
              <a:rPr lang="en-US" sz="1600" i="1" dirty="0">
                <a:solidFill>
                  <a:schemeClr val="tx1">
                    <a:lumMod val="50000"/>
                    <a:lumOff val="50000"/>
                  </a:schemeClr>
                </a:solidFill>
                <a:latin typeface="Arial Narrow" panose="020B0606020202030204" pitchFamily="34" charset="0"/>
              </a:rPr>
              <a:t>manner as to create a shear connection.</a:t>
            </a:r>
          </a:p>
        </p:txBody>
      </p:sp>
      <p:sp>
        <p:nvSpPr>
          <p:cNvPr id="17" name="Oval 16"/>
          <p:cNvSpPr/>
          <p:nvPr/>
        </p:nvSpPr>
        <p:spPr>
          <a:xfrm>
            <a:off x="3417809" y="4572003"/>
            <a:ext cx="407068" cy="548640"/>
          </a:xfrm>
          <a:prstGeom prst="ellipse">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14972" y="1268592"/>
            <a:ext cx="2452181" cy="2028062"/>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39163" y="3310806"/>
            <a:ext cx="1378106" cy="1691643"/>
          </a:xfrm>
          <a:prstGeom prst="rect">
            <a:avLst/>
          </a:prstGeom>
        </p:spPr>
      </p:pic>
      <p:sp>
        <p:nvSpPr>
          <p:cNvPr id="18" name="TextBox 17"/>
          <p:cNvSpPr txBox="1"/>
          <p:nvPr/>
        </p:nvSpPr>
        <p:spPr>
          <a:xfrm>
            <a:off x="10052806" y="1557934"/>
            <a:ext cx="591765" cy="646331"/>
          </a:xfrm>
          <a:prstGeom prst="rect">
            <a:avLst/>
          </a:prstGeom>
          <a:noFill/>
        </p:spPr>
        <p:txBody>
          <a:bodyPr wrap="none" rtlCol="0">
            <a:spAutoFit/>
          </a:bodyPr>
          <a:lstStyle/>
          <a:p>
            <a:pPr algn="ctr"/>
            <a:r>
              <a:rPr lang="en-US" dirty="0">
                <a:solidFill>
                  <a:schemeClr val="tx1">
                    <a:lumMod val="50000"/>
                    <a:lumOff val="50000"/>
                  </a:schemeClr>
                </a:solidFill>
                <a:latin typeface="Arial Narrow" panose="020B0606020202030204" pitchFamily="34" charset="0"/>
              </a:rPr>
              <a:t>Plan</a:t>
            </a:r>
            <a:br>
              <a:rPr lang="en-US" dirty="0">
                <a:solidFill>
                  <a:schemeClr val="tx1">
                    <a:lumMod val="50000"/>
                    <a:lumOff val="50000"/>
                  </a:schemeClr>
                </a:solidFill>
                <a:latin typeface="Arial Narrow" panose="020B0606020202030204" pitchFamily="34" charset="0"/>
              </a:rPr>
            </a:br>
            <a:r>
              <a:rPr lang="en-US" dirty="0">
                <a:solidFill>
                  <a:schemeClr val="tx1">
                    <a:lumMod val="50000"/>
                    <a:lumOff val="50000"/>
                  </a:schemeClr>
                </a:solidFill>
                <a:latin typeface="Arial Narrow" panose="020B0606020202030204" pitchFamily="34" charset="0"/>
              </a:rPr>
              <a:t>View</a:t>
            </a:r>
          </a:p>
        </p:txBody>
      </p:sp>
      <p:sp>
        <p:nvSpPr>
          <p:cNvPr id="19" name="TextBox 18"/>
          <p:cNvSpPr txBox="1"/>
          <p:nvPr/>
        </p:nvSpPr>
        <p:spPr>
          <a:xfrm>
            <a:off x="9739163" y="3519683"/>
            <a:ext cx="591765" cy="646331"/>
          </a:xfrm>
          <a:prstGeom prst="rect">
            <a:avLst/>
          </a:prstGeom>
          <a:noFill/>
        </p:spPr>
        <p:txBody>
          <a:bodyPr wrap="none" rtlCol="0">
            <a:spAutoFit/>
          </a:bodyPr>
          <a:lstStyle/>
          <a:p>
            <a:pPr algn="ctr"/>
            <a:r>
              <a:rPr lang="en-US" dirty="0">
                <a:solidFill>
                  <a:schemeClr val="tx1">
                    <a:lumMod val="50000"/>
                    <a:lumOff val="50000"/>
                  </a:schemeClr>
                </a:solidFill>
                <a:latin typeface="Arial Narrow" panose="020B0606020202030204" pitchFamily="34" charset="0"/>
              </a:rPr>
              <a:t>Side</a:t>
            </a:r>
            <a:br>
              <a:rPr lang="en-US" dirty="0">
                <a:solidFill>
                  <a:schemeClr val="tx1">
                    <a:lumMod val="50000"/>
                    <a:lumOff val="50000"/>
                  </a:schemeClr>
                </a:solidFill>
                <a:latin typeface="Arial Narrow" panose="020B0606020202030204" pitchFamily="34" charset="0"/>
              </a:rPr>
            </a:br>
            <a:r>
              <a:rPr lang="en-US" dirty="0">
                <a:solidFill>
                  <a:schemeClr val="tx1">
                    <a:lumMod val="50000"/>
                    <a:lumOff val="50000"/>
                  </a:schemeClr>
                </a:solidFill>
                <a:latin typeface="Arial Narrow" panose="020B0606020202030204" pitchFamily="34" charset="0"/>
              </a:rPr>
              <a:t>View</a:t>
            </a:r>
          </a:p>
        </p:txBody>
      </p:sp>
      <p:sp>
        <p:nvSpPr>
          <p:cNvPr id="14" name="Content Placeholder 3">
            <a:extLst>
              <a:ext uri="{FF2B5EF4-FFF2-40B4-BE49-F238E27FC236}">
                <a16:creationId xmlns:a16="http://schemas.microsoft.com/office/drawing/2014/main" id="{6E71E1E7-F2D0-45AC-956E-0B06D4CA6524}"/>
              </a:ext>
            </a:extLst>
          </p:cNvPr>
          <p:cNvSpPr txBox="1">
            <a:spLocks/>
          </p:cNvSpPr>
          <p:nvPr/>
        </p:nvSpPr>
        <p:spPr>
          <a:xfrm>
            <a:off x="1453158" y="5593781"/>
            <a:ext cx="5654154" cy="654619"/>
          </a:xfrm>
          <a:prstGeom prst="rect">
            <a:avLst/>
          </a:prstGeom>
          <a:solidFill>
            <a:schemeClr val="bg1">
              <a:lumMod val="95000"/>
              <a:alpha val="67000"/>
            </a:schemeClr>
          </a:solidFill>
        </p:spPr>
        <p:txBody>
          <a:bodyPr lIns="0" tIns="0" rIns="0"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800" dirty="0">
                <a:solidFill>
                  <a:schemeClr val="tx1"/>
                </a:solidFill>
                <a:latin typeface="Arial Narrow" panose="020B0606020202030204" pitchFamily="34" charset="0"/>
              </a:rPr>
              <a:t>NOTE: New test criteria is </a:t>
            </a:r>
            <a:r>
              <a:rPr lang="en-US" sz="1800" b="1" dirty="0">
                <a:solidFill>
                  <a:schemeClr val="tx1"/>
                </a:solidFill>
                <a:latin typeface="Arial Narrow" panose="020B0606020202030204" pitchFamily="34" charset="0"/>
              </a:rPr>
              <a:t>600 lb.</a:t>
            </a:r>
          </a:p>
        </p:txBody>
      </p:sp>
    </p:spTree>
    <p:custDataLst>
      <p:tags r:id="rId1"/>
    </p:custDataLst>
    <p:extLst>
      <p:ext uri="{BB962C8B-B14F-4D97-AF65-F5344CB8AC3E}">
        <p14:creationId xmlns:p14="http://schemas.microsoft.com/office/powerpoint/2010/main" val="3282000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842214" y="-565491"/>
            <a:ext cx="2334293" cy="4708981"/>
          </a:xfrm>
          <a:prstGeom prst="rect">
            <a:avLst/>
          </a:prstGeom>
          <a:noFill/>
        </p:spPr>
        <p:txBody>
          <a:bodyPr wrap="none" rtlCol="0">
            <a:spAutoFit/>
          </a:bodyPr>
          <a:lstStyle/>
          <a:p>
            <a:r>
              <a:rPr lang="en-US" sz="30000" dirty="0">
                <a:solidFill>
                  <a:schemeClr val="tx2">
                    <a:lumMod val="20000"/>
                    <a:lumOff val="80000"/>
                  </a:schemeClr>
                </a:solidFill>
                <a:latin typeface="Georgia" panose="02040502050405020303" pitchFamily="18" charset="0"/>
              </a:rPr>
              <a:t>3</a:t>
            </a:r>
          </a:p>
        </p:txBody>
      </p:sp>
      <p:sp>
        <p:nvSpPr>
          <p:cNvPr id="2" name="Title 1"/>
          <p:cNvSpPr>
            <a:spLocks noGrp="1"/>
          </p:cNvSpPr>
          <p:nvPr>
            <p:ph type="title"/>
          </p:nvPr>
        </p:nvSpPr>
        <p:spPr/>
        <p:txBody>
          <a:bodyPr anchor="ctr"/>
          <a:lstStyle/>
          <a:p>
            <a:r>
              <a:rPr lang="en-US" dirty="0"/>
              <a:t>Part 3: Post-base to Foundation Connection</a:t>
            </a:r>
          </a:p>
        </p:txBody>
      </p:sp>
      <p:sp>
        <p:nvSpPr>
          <p:cNvPr id="7" name="Content Placeholder 3"/>
          <p:cNvSpPr txBox="1">
            <a:spLocks/>
          </p:cNvSpPr>
          <p:nvPr/>
        </p:nvSpPr>
        <p:spPr>
          <a:xfrm>
            <a:off x="842214" y="1633525"/>
            <a:ext cx="4541920" cy="11337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dirty="0">
                <a:solidFill>
                  <a:schemeClr val="tx2"/>
                </a:solidFill>
              </a:rPr>
              <a:t>Post-base to Foundation</a:t>
            </a:r>
          </a:p>
          <a:p>
            <a:pPr marL="0" indent="0">
              <a:lnSpc>
                <a:spcPct val="120000"/>
              </a:lnSpc>
              <a:buFont typeface="Arial" panose="020B0604020202020204" pitchFamily="34" charset="0"/>
              <a:buNone/>
            </a:pPr>
            <a:r>
              <a:rPr lang="en-US" dirty="0">
                <a:solidFill>
                  <a:schemeClr val="tx2"/>
                </a:solidFill>
              </a:rPr>
              <a:t>Connection</a:t>
            </a:r>
          </a:p>
        </p:txBody>
      </p:sp>
      <p:cxnSp>
        <p:nvCxnSpPr>
          <p:cNvPr id="20" name="Straight Connector 19"/>
          <p:cNvCxnSpPr/>
          <p:nvPr/>
        </p:nvCxnSpPr>
        <p:spPr>
          <a:xfrm>
            <a:off x="2863518" y="2550688"/>
            <a:ext cx="1828800" cy="0"/>
          </a:xfrm>
          <a:prstGeom prst="line">
            <a:avLst/>
          </a:prstGeom>
          <a:ln w="76200">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3320" y="3829046"/>
            <a:ext cx="1828800" cy="1828800"/>
          </a:xfrm>
          <a:prstGeom prst="rect">
            <a:avLst/>
          </a:prstGeom>
        </p:spPr>
      </p:pic>
      <p:sp>
        <p:nvSpPr>
          <p:cNvPr id="19" name="Content Placeholder 3">
            <a:extLst>
              <a:ext uri="{FF2B5EF4-FFF2-40B4-BE49-F238E27FC236}">
                <a16:creationId xmlns:a16="http://schemas.microsoft.com/office/drawing/2014/main" id="{4496BEF2-300B-4836-B3F8-F8E16372793D}"/>
              </a:ext>
            </a:extLst>
          </p:cNvPr>
          <p:cNvSpPr txBox="1">
            <a:spLocks/>
          </p:cNvSpPr>
          <p:nvPr/>
        </p:nvSpPr>
        <p:spPr>
          <a:xfrm>
            <a:off x="5829300" y="3647574"/>
            <a:ext cx="6019800" cy="260082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1800"/>
              <a:t>Minimum Footing Dimensions</a:t>
            </a:r>
          </a:p>
          <a:p>
            <a:pPr marL="0" indent="0">
              <a:lnSpc>
                <a:spcPct val="120000"/>
              </a:lnSpc>
              <a:buFont typeface="Arial" panose="020B0604020202020204" pitchFamily="34" charset="0"/>
              <a:buNone/>
            </a:pPr>
            <a:r>
              <a:rPr lang="en-US" sz="1800"/>
              <a:t>Support of Live and Dead Loads</a:t>
            </a:r>
          </a:p>
          <a:p>
            <a:pPr marL="0" indent="0">
              <a:lnSpc>
                <a:spcPct val="120000"/>
              </a:lnSpc>
              <a:buFont typeface="Arial" panose="020B0604020202020204" pitchFamily="34" charset="0"/>
              <a:buNone/>
            </a:pPr>
            <a:r>
              <a:rPr lang="en-US" sz="1800"/>
              <a:t>Resisting Lateral and Uplift Forces</a:t>
            </a:r>
            <a:endParaRPr lang="en-US" sz="1800" dirty="0"/>
          </a:p>
        </p:txBody>
      </p:sp>
      <p:sp>
        <p:nvSpPr>
          <p:cNvPr id="26" name="Content Placeholder 3">
            <a:extLst>
              <a:ext uri="{FF2B5EF4-FFF2-40B4-BE49-F238E27FC236}">
                <a16:creationId xmlns:a16="http://schemas.microsoft.com/office/drawing/2014/main" id="{B8EF8DF0-EF19-4110-B75D-74A8466BC8E2}"/>
              </a:ext>
            </a:extLst>
          </p:cNvPr>
          <p:cNvSpPr txBox="1">
            <a:spLocks/>
          </p:cNvSpPr>
          <p:nvPr/>
        </p:nvSpPr>
        <p:spPr>
          <a:xfrm>
            <a:off x="5829300" y="2959767"/>
            <a:ext cx="6019800" cy="48075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t>We’ll review the following topics:</a:t>
            </a:r>
          </a:p>
        </p:txBody>
      </p:sp>
      <p:cxnSp>
        <p:nvCxnSpPr>
          <p:cNvPr id="27" name="Straight Connector 26">
            <a:extLst>
              <a:ext uri="{FF2B5EF4-FFF2-40B4-BE49-F238E27FC236}">
                <a16:creationId xmlns:a16="http://schemas.microsoft.com/office/drawing/2014/main" id="{C2E46A93-6EF5-4BC7-A900-98A89F50B828}"/>
              </a:ext>
            </a:extLst>
          </p:cNvPr>
          <p:cNvCxnSpPr/>
          <p:nvPr/>
        </p:nvCxnSpPr>
        <p:spPr>
          <a:xfrm>
            <a:off x="5426236" y="3429000"/>
            <a:ext cx="67665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3FD7A3A-537E-475C-81B4-F200D6B2908E}"/>
              </a:ext>
            </a:extLst>
          </p:cNvPr>
          <p:cNvCxnSpPr/>
          <p:nvPr/>
        </p:nvCxnSpPr>
        <p:spPr>
          <a:xfrm>
            <a:off x="5426237" y="3645569"/>
            <a:ext cx="0" cy="126807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72C328C2-5E63-4A1D-A707-3A1385A76CAC}"/>
              </a:ext>
            </a:extLst>
          </p:cNvPr>
          <p:cNvSpPr/>
          <p:nvPr/>
        </p:nvSpPr>
        <p:spPr>
          <a:xfrm>
            <a:off x="5336006" y="3729787"/>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A6CA98D9-6015-4DC2-B396-12787ABC39BB}"/>
              </a:ext>
            </a:extLst>
          </p:cNvPr>
          <p:cNvSpPr/>
          <p:nvPr/>
        </p:nvSpPr>
        <p:spPr>
          <a:xfrm>
            <a:off x="5336006" y="4184581"/>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14845D4B-28FC-44BB-82BC-AD29A847746C}"/>
              </a:ext>
            </a:extLst>
          </p:cNvPr>
          <p:cNvSpPr/>
          <p:nvPr/>
        </p:nvSpPr>
        <p:spPr>
          <a:xfrm>
            <a:off x="5336006" y="4639375"/>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051581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Post-base to Foundation Connection</a:t>
            </a:r>
          </a:p>
        </p:txBody>
      </p:sp>
      <p:sp>
        <p:nvSpPr>
          <p:cNvPr id="4" name="Content Placeholder 3"/>
          <p:cNvSpPr>
            <a:spLocks noGrp="1"/>
          </p:cNvSpPr>
          <p:nvPr>
            <p:ph idx="1"/>
          </p:nvPr>
        </p:nvSpPr>
        <p:spPr>
          <a:xfrm>
            <a:off x="354934" y="1104900"/>
            <a:ext cx="5474366" cy="5143500"/>
          </a:xfrm>
        </p:spPr>
        <p:txBody>
          <a:bodyPr/>
          <a:lstStyle/>
          <a:p>
            <a:pPr marL="0" indent="0">
              <a:lnSpc>
                <a:spcPct val="120000"/>
              </a:lnSpc>
              <a:buNone/>
            </a:pPr>
            <a:r>
              <a:rPr lang="en-US" sz="2200" dirty="0">
                <a:solidFill>
                  <a:schemeClr val="accent5"/>
                </a:solidFill>
                <a:latin typeface="Arial Black" panose="020B0A04020102020204" pitchFamily="34" charset="0"/>
              </a:rPr>
              <a:t>Minimum Footing Dimensions</a:t>
            </a:r>
          </a:p>
          <a:p>
            <a:pPr>
              <a:lnSpc>
                <a:spcPct val="120000"/>
              </a:lnSpc>
              <a:spcBef>
                <a:spcPts val="1200"/>
              </a:spcBef>
            </a:pPr>
            <a:r>
              <a:rPr lang="en-US" sz="2000" dirty="0"/>
              <a:t>The length and width of a footing shall be a minimum 12" x 12" or equivalent</a:t>
            </a:r>
          </a:p>
          <a:p>
            <a:pPr>
              <a:lnSpc>
                <a:spcPct val="120000"/>
              </a:lnSpc>
              <a:spcBef>
                <a:spcPts val="600"/>
              </a:spcBef>
            </a:pPr>
            <a:r>
              <a:rPr lang="en-US" sz="2000" dirty="0"/>
              <a:t>The thickness of a footing shall not be less than 6"</a:t>
            </a:r>
          </a:p>
          <a:p>
            <a:pPr>
              <a:lnSpc>
                <a:spcPct val="120000"/>
              </a:lnSpc>
              <a:spcBef>
                <a:spcPts val="600"/>
              </a:spcBef>
            </a:pPr>
            <a:r>
              <a:rPr lang="en-US" sz="2000" dirty="0"/>
              <a:t>A pier or stem without a footing must be at least 12" x 12" or equivalent</a:t>
            </a:r>
          </a:p>
          <a:p>
            <a:pPr marL="0" indent="0">
              <a:lnSpc>
                <a:spcPct val="120000"/>
              </a:lnSpc>
              <a:spcBef>
                <a:spcPts val="1200"/>
              </a:spcBef>
              <a:buNone/>
            </a:pPr>
            <a:r>
              <a:rPr lang="en-US" sz="1800" dirty="0">
                <a:solidFill>
                  <a:schemeClr val="tx1">
                    <a:lumMod val="50000"/>
                    <a:lumOff val="50000"/>
                  </a:schemeClr>
                </a:solidFill>
                <a:latin typeface="Arial Narrow" panose="020B0606020202030204" pitchFamily="34" charset="0"/>
              </a:rPr>
              <a:t>12 IRC R403.1, 15-18 IRC R403.1.1</a:t>
            </a:r>
            <a:br>
              <a:rPr lang="en-US" sz="1800" dirty="0">
                <a:solidFill>
                  <a:schemeClr val="tx1">
                    <a:lumMod val="50000"/>
                    <a:lumOff val="50000"/>
                  </a:schemeClr>
                </a:solidFill>
                <a:latin typeface="Arial Narrow" panose="020B0606020202030204" pitchFamily="34" charset="0"/>
              </a:rPr>
            </a:br>
            <a:r>
              <a:rPr lang="en-US" sz="1800" dirty="0">
                <a:solidFill>
                  <a:schemeClr val="tx1">
                    <a:lumMod val="50000"/>
                    <a:lumOff val="50000"/>
                  </a:schemeClr>
                </a:solidFill>
                <a:latin typeface="Arial Narrow" panose="020B0606020202030204" pitchFamily="34" charset="0"/>
              </a:rPr>
              <a:t>12-18 IBC 1809.4</a:t>
            </a:r>
            <a:br>
              <a:rPr lang="en-US" sz="1800" dirty="0">
                <a:solidFill>
                  <a:schemeClr val="tx1">
                    <a:lumMod val="50000"/>
                    <a:lumOff val="50000"/>
                  </a:schemeClr>
                </a:solidFill>
                <a:latin typeface="Arial Narrow" panose="020B0606020202030204" pitchFamily="34" charset="0"/>
              </a:rPr>
            </a:br>
            <a:r>
              <a:rPr lang="en-US" sz="1800" dirty="0">
                <a:solidFill>
                  <a:schemeClr val="tx1">
                    <a:lumMod val="50000"/>
                    <a:lumOff val="50000"/>
                  </a:schemeClr>
                </a:solidFill>
                <a:latin typeface="Arial Narrow" panose="020B0606020202030204" pitchFamily="34" charset="0"/>
              </a:rPr>
              <a:t>12-18 IBC 1809.7</a:t>
            </a:r>
            <a:br>
              <a:rPr lang="en-US" sz="1800" dirty="0"/>
            </a:br>
            <a:r>
              <a:rPr lang="en-US" sz="1800" dirty="0">
                <a:solidFill>
                  <a:schemeClr val="tx1">
                    <a:lumMod val="50000"/>
                    <a:lumOff val="50000"/>
                  </a:schemeClr>
                </a:solidFill>
                <a:latin typeface="Arial Narrow" panose="020B0606020202030204" pitchFamily="34" charset="0"/>
              </a:rPr>
              <a:t>15 IRC R507.8.1, 18 IRC R507.3</a:t>
            </a:r>
          </a:p>
        </p:txBody>
      </p:sp>
      <p:sp>
        <p:nvSpPr>
          <p:cNvPr id="6" name="Content Placeholder 3"/>
          <p:cNvSpPr txBox="1">
            <a:spLocks/>
          </p:cNvSpPr>
          <p:nvPr/>
        </p:nvSpPr>
        <p:spPr>
          <a:xfrm>
            <a:off x="6362700" y="5859387"/>
            <a:ext cx="5474367" cy="38901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600" dirty="0">
                <a:solidFill>
                  <a:schemeClr val="tx1">
                    <a:lumMod val="50000"/>
                    <a:lumOff val="50000"/>
                  </a:schemeClr>
                </a:solidFill>
                <a:latin typeface="Arial Narrow" panose="020B0606020202030204" pitchFamily="34" charset="0"/>
              </a:rPr>
              <a:t>2015 IRC Figure R507.8.1 Typical Deck Posts to Deck Footings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2699" y="4109595"/>
            <a:ext cx="5474367" cy="1682110"/>
          </a:xfrm>
          <a:prstGeom prst="rect">
            <a:avLst/>
          </a:prstGeom>
        </p:spPr>
      </p:pic>
      <p:sp>
        <p:nvSpPr>
          <p:cNvPr id="7" name="Rectangle 6"/>
          <p:cNvSpPr/>
          <p:nvPr/>
        </p:nvSpPr>
        <p:spPr>
          <a:xfrm>
            <a:off x="7315194" y="1132969"/>
            <a:ext cx="649705" cy="1299410"/>
          </a:xfrm>
          <a:prstGeom prst="rect">
            <a:avLst/>
          </a:prstGeom>
          <a:solidFill>
            <a:schemeClr val="bg1">
              <a:lumMod val="9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5400000">
            <a:off x="7315193" y="1770641"/>
            <a:ext cx="649705" cy="1925056"/>
          </a:xfrm>
          <a:prstGeom prst="rect">
            <a:avLst/>
          </a:prstGeom>
          <a:solidFill>
            <a:schemeClr val="bg1">
              <a:lumMod val="9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9508791" y="1130802"/>
            <a:ext cx="1929384" cy="1925056"/>
          </a:xfrm>
          <a:prstGeom prst="rect">
            <a:avLst/>
          </a:prstGeom>
          <a:solidFill>
            <a:schemeClr val="bg1">
              <a:lumMod val="9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5400000">
            <a:off x="10148871" y="1768718"/>
            <a:ext cx="649224" cy="649224"/>
          </a:xfrm>
          <a:prstGeom prst="rect">
            <a:avLst/>
          </a:prstGeom>
          <a:solidFill>
            <a:schemeClr val="bg1">
              <a:lumMod val="95000"/>
            </a:schemeClr>
          </a:solidFill>
          <a:ln w="19050">
            <a:solidFill>
              <a:schemeClr val="bg1">
                <a:lumMod val="85000"/>
              </a:schemeClr>
            </a:solidFill>
          </a:ln>
          <a:effectLst>
            <a:outerShdw blurRad="76200" sx="101000" sy="101000" algn="ctr" rotWithShape="0">
              <a:srgbClr val="000000">
                <a:alpha val="1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p:nvCxnSpPr>
        <p:spPr>
          <a:xfrm>
            <a:off x="6665485" y="3236491"/>
            <a:ext cx="1925057"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362700" y="4109595"/>
            <a:ext cx="54743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Content Placeholder 3"/>
          <p:cNvSpPr txBox="1">
            <a:spLocks/>
          </p:cNvSpPr>
          <p:nvPr/>
        </p:nvSpPr>
        <p:spPr>
          <a:xfrm>
            <a:off x="6677517" y="3590440"/>
            <a:ext cx="1925057" cy="38901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600" dirty="0">
                <a:solidFill>
                  <a:schemeClr val="bg1">
                    <a:lumMod val="65000"/>
                  </a:schemeClr>
                </a:solidFill>
                <a:latin typeface="Arial Narrow" panose="020B0606020202030204" pitchFamily="34" charset="0"/>
              </a:rPr>
              <a:t>SIDE VIEW</a:t>
            </a:r>
          </a:p>
        </p:txBody>
      </p:sp>
      <p:sp>
        <p:nvSpPr>
          <p:cNvPr id="14" name="Content Placeholder 3"/>
          <p:cNvSpPr txBox="1">
            <a:spLocks/>
          </p:cNvSpPr>
          <p:nvPr/>
        </p:nvSpPr>
        <p:spPr>
          <a:xfrm>
            <a:off x="9510955" y="3590440"/>
            <a:ext cx="1925056" cy="38901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600" dirty="0">
                <a:solidFill>
                  <a:schemeClr val="bg1">
                    <a:lumMod val="65000"/>
                  </a:schemeClr>
                </a:solidFill>
                <a:latin typeface="Arial Narrow" panose="020B0606020202030204" pitchFamily="34" charset="0"/>
              </a:rPr>
              <a:t>PLAN VIEW</a:t>
            </a:r>
          </a:p>
        </p:txBody>
      </p:sp>
      <p:sp>
        <p:nvSpPr>
          <p:cNvPr id="15" name="Content Placeholder 3"/>
          <p:cNvSpPr txBox="1">
            <a:spLocks/>
          </p:cNvSpPr>
          <p:nvPr/>
        </p:nvSpPr>
        <p:spPr>
          <a:xfrm>
            <a:off x="7255026" y="3107156"/>
            <a:ext cx="770038" cy="307314"/>
          </a:xfrm>
          <a:prstGeom prst="rect">
            <a:avLst/>
          </a:prstGeom>
          <a:solidFill>
            <a:schemeClr val="bg1"/>
          </a:solidFill>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400" dirty="0">
                <a:solidFill>
                  <a:schemeClr val="tx1">
                    <a:lumMod val="50000"/>
                    <a:lumOff val="50000"/>
                  </a:schemeClr>
                </a:solidFill>
              </a:rPr>
              <a:t>Length</a:t>
            </a:r>
          </a:p>
        </p:txBody>
      </p:sp>
      <p:sp>
        <p:nvSpPr>
          <p:cNvPr id="16" name="Content Placeholder 3"/>
          <p:cNvSpPr txBox="1">
            <a:spLocks/>
          </p:cNvSpPr>
          <p:nvPr/>
        </p:nvSpPr>
        <p:spPr>
          <a:xfrm rot="16200000">
            <a:off x="8523534" y="2531543"/>
            <a:ext cx="1006326" cy="30731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400" dirty="0">
                <a:solidFill>
                  <a:schemeClr val="tx1">
                    <a:lumMod val="50000"/>
                    <a:lumOff val="50000"/>
                  </a:schemeClr>
                </a:solidFill>
              </a:rPr>
              <a:t>Thickness</a:t>
            </a:r>
          </a:p>
        </p:txBody>
      </p:sp>
      <p:cxnSp>
        <p:nvCxnSpPr>
          <p:cNvPr id="23" name="Straight Connector 22"/>
          <p:cNvCxnSpPr/>
          <p:nvPr/>
        </p:nvCxnSpPr>
        <p:spPr>
          <a:xfrm>
            <a:off x="11622505" y="1128638"/>
            <a:ext cx="0" cy="192938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Content Placeholder 3"/>
          <p:cNvSpPr txBox="1">
            <a:spLocks/>
          </p:cNvSpPr>
          <p:nvPr/>
        </p:nvSpPr>
        <p:spPr>
          <a:xfrm rot="16200000">
            <a:off x="11295045" y="1939673"/>
            <a:ext cx="721570" cy="307314"/>
          </a:xfrm>
          <a:prstGeom prst="rect">
            <a:avLst/>
          </a:prstGeom>
          <a:solidFill>
            <a:schemeClr val="bg1"/>
          </a:solidFill>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400" dirty="0">
                <a:solidFill>
                  <a:schemeClr val="tx1">
                    <a:lumMod val="50000"/>
                    <a:lumOff val="50000"/>
                  </a:schemeClr>
                </a:solidFill>
              </a:rPr>
              <a:t>Width</a:t>
            </a:r>
          </a:p>
        </p:txBody>
      </p:sp>
      <p:cxnSp>
        <p:nvCxnSpPr>
          <p:cNvPr id="21" name="Straight Connector 20"/>
          <p:cNvCxnSpPr/>
          <p:nvPr/>
        </p:nvCxnSpPr>
        <p:spPr>
          <a:xfrm>
            <a:off x="8746958" y="2408316"/>
            <a:ext cx="0" cy="64970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665485" y="3152267"/>
            <a:ext cx="0" cy="16844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8598556" y="3148251"/>
            <a:ext cx="0" cy="16844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662734" y="2406322"/>
            <a:ext cx="164592"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658720" y="3052024"/>
            <a:ext cx="164592"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1534273" y="3052026"/>
            <a:ext cx="164592"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1542289" y="1134995"/>
            <a:ext cx="164592"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2723006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Post-base to Foundation Connection</a:t>
            </a:r>
          </a:p>
        </p:txBody>
      </p:sp>
      <p:sp>
        <p:nvSpPr>
          <p:cNvPr id="4" name="Content Placeholder 3"/>
          <p:cNvSpPr>
            <a:spLocks noGrp="1"/>
          </p:cNvSpPr>
          <p:nvPr>
            <p:ph idx="1"/>
          </p:nvPr>
        </p:nvSpPr>
        <p:spPr>
          <a:xfrm>
            <a:off x="354934" y="1104900"/>
            <a:ext cx="5474366" cy="5143500"/>
          </a:xfrm>
        </p:spPr>
        <p:txBody>
          <a:bodyPr/>
          <a:lstStyle/>
          <a:p>
            <a:pPr marL="0" indent="0">
              <a:lnSpc>
                <a:spcPct val="120000"/>
              </a:lnSpc>
              <a:buNone/>
            </a:pPr>
            <a:r>
              <a:rPr lang="en-US" sz="2200" dirty="0">
                <a:solidFill>
                  <a:schemeClr val="accent5"/>
                </a:solidFill>
                <a:latin typeface="Arial Black" panose="020B0A04020102020204" pitchFamily="34" charset="0"/>
              </a:rPr>
              <a:t>Deck Footings in 2018</a:t>
            </a:r>
          </a:p>
          <a:p>
            <a:pPr>
              <a:lnSpc>
                <a:spcPct val="120000"/>
              </a:lnSpc>
              <a:spcBef>
                <a:spcPts val="1200"/>
              </a:spcBef>
            </a:pPr>
            <a:r>
              <a:rPr lang="en-US" sz="1800" b="1" dirty="0"/>
              <a:t>2018 IRC R507.3 </a:t>
            </a:r>
            <a:r>
              <a:rPr lang="en-US" sz="1800" dirty="0"/>
              <a:t>…Posts shall bear on footings in accordance with Section R403 and Figure R507.3.</a:t>
            </a:r>
          </a:p>
        </p:txBody>
      </p:sp>
      <p:sp>
        <p:nvSpPr>
          <p:cNvPr id="6" name="Content Placeholder 3"/>
          <p:cNvSpPr txBox="1">
            <a:spLocks/>
          </p:cNvSpPr>
          <p:nvPr/>
        </p:nvSpPr>
        <p:spPr>
          <a:xfrm>
            <a:off x="10035745" y="5349860"/>
            <a:ext cx="1813355" cy="98327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600" dirty="0">
                <a:solidFill>
                  <a:schemeClr val="tx1">
                    <a:lumMod val="50000"/>
                    <a:lumOff val="50000"/>
                  </a:schemeClr>
                </a:solidFill>
                <a:latin typeface="Arial Narrow" panose="020B0606020202030204" pitchFamily="34" charset="0"/>
              </a:rPr>
              <a:t>2018 IRC Figure R507.3 Typical Deck Posts to Deck Footings</a:t>
            </a:r>
          </a:p>
        </p:txBody>
      </p:sp>
      <p:sp>
        <p:nvSpPr>
          <p:cNvPr id="11" name="Rectangle 10">
            <a:extLst>
              <a:ext uri="{FF2B5EF4-FFF2-40B4-BE49-F238E27FC236}">
                <a16:creationId xmlns:a16="http://schemas.microsoft.com/office/drawing/2014/main" id="{6AF77948-5195-411D-9859-06F9E2D173B2}"/>
              </a:ext>
            </a:extLst>
          </p:cNvPr>
          <p:cNvSpPr/>
          <p:nvPr/>
        </p:nvSpPr>
        <p:spPr>
          <a:xfrm>
            <a:off x="6356447" y="1658633"/>
            <a:ext cx="5480619" cy="966675"/>
          </a:xfrm>
          <a:prstGeom prst="rect">
            <a:avLst/>
          </a:prstGeom>
        </p:spPr>
        <p:txBody>
          <a:bodyPr wrap="square" lIns="0" tIns="0" rIns="0" bIns="0">
            <a:spAutoFit/>
          </a:bodyPr>
          <a:lstStyle/>
          <a:p>
            <a:pPr marL="228600" lvl="0" indent="-228600">
              <a:lnSpc>
                <a:spcPct val="120000"/>
              </a:lnSpc>
              <a:spcBef>
                <a:spcPts val="600"/>
              </a:spcBef>
              <a:buFont typeface="Arial" panose="020B0604020202020204" pitchFamily="34" charset="0"/>
              <a:buChar char="•"/>
            </a:pPr>
            <a:r>
              <a:rPr lang="en-US" dirty="0">
                <a:solidFill>
                  <a:prstClr val="black">
                    <a:lumMod val="65000"/>
                    <a:lumOff val="35000"/>
                  </a:prstClr>
                </a:solidFill>
                <a:latin typeface="Arial" panose="020B0604020202020204" pitchFamily="34" charset="0"/>
                <a:cs typeface="Arial" panose="020B0604020202020204" pitchFamily="34" charset="0"/>
              </a:rPr>
              <a:t>2018 IRC added ½" through-bolts, more detailing, premanufactured post base connector, and gravel below footing for embedded post.</a:t>
            </a:r>
          </a:p>
        </p:txBody>
      </p:sp>
      <p:pic>
        <p:nvPicPr>
          <p:cNvPr id="27" name="Picture 26">
            <a:extLst>
              <a:ext uri="{FF2B5EF4-FFF2-40B4-BE49-F238E27FC236}">
                <a16:creationId xmlns:a16="http://schemas.microsoft.com/office/drawing/2014/main" id="{B6C7B0F3-226F-4C14-8E59-2B37DB53B08D}"/>
              </a:ext>
            </a:extLst>
          </p:cNvPr>
          <p:cNvPicPr/>
          <p:nvPr/>
        </p:nvPicPr>
        <p:blipFill rotWithShape="1">
          <a:blip r:embed="rId4" cstate="screen">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 uri="{28A0092B-C50C-407E-A947-70E740481C1C}">
                <a14:useLocalDpi xmlns:a14="http://schemas.microsoft.com/office/drawing/2010/main"/>
              </a:ext>
            </a:extLst>
          </a:blip>
          <a:srcRect/>
          <a:stretch/>
        </p:blipFill>
        <p:spPr bwMode="auto">
          <a:xfrm>
            <a:off x="2044128" y="2876057"/>
            <a:ext cx="7721600" cy="3457073"/>
          </a:xfrm>
          <a:prstGeom prst="rect">
            <a:avLst/>
          </a:prstGeom>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8538968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Post-base to Foundation Connection</a:t>
            </a:r>
          </a:p>
        </p:txBody>
      </p:sp>
      <p:sp>
        <p:nvSpPr>
          <p:cNvPr id="4" name="Content Placeholder 3"/>
          <p:cNvSpPr>
            <a:spLocks noGrp="1"/>
          </p:cNvSpPr>
          <p:nvPr>
            <p:ph idx="1"/>
          </p:nvPr>
        </p:nvSpPr>
        <p:spPr>
          <a:xfrm>
            <a:off x="354933" y="1104900"/>
            <a:ext cx="6007767" cy="2403844"/>
          </a:xfrm>
        </p:spPr>
        <p:txBody>
          <a:bodyPr/>
          <a:lstStyle/>
          <a:p>
            <a:pPr marL="0" indent="0">
              <a:lnSpc>
                <a:spcPct val="120000"/>
              </a:lnSpc>
              <a:buNone/>
            </a:pPr>
            <a:r>
              <a:rPr lang="en-US" sz="2200" dirty="0">
                <a:solidFill>
                  <a:schemeClr val="accent5"/>
                </a:solidFill>
                <a:latin typeface="Arial Black" panose="020B0A04020102020204" pitchFamily="34" charset="0"/>
              </a:rPr>
              <a:t>Support of Live and Dead Loads</a:t>
            </a:r>
          </a:p>
          <a:p>
            <a:pPr marL="0" indent="0">
              <a:lnSpc>
                <a:spcPct val="120000"/>
              </a:lnSpc>
              <a:spcBef>
                <a:spcPts val="600"/>
              </a:spcBef>
              <a:buNone/>
            </a:pPr>
            <a:r>
              <a:rPr lang="en-US" sz="1800" dirty="0"/>
              <a:t>Decks shall be able to support the dead and live loads properly. See Figure 12 and Table 4 in the AWC DCA 6 for footing size, footing thickness, and post attachment options and requirements.</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934" y="3321183"/>
            <a:ext cx="6007766" cy="2927217"/>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17153" y="1104900"/>
            <a:ext cx="4097629" cy="5143500"/>
          </a:xfrm>
          <a:prstGeom prst="rect">
            <a:avLst/>
          </a:prstGeom>
        </p:spPr>
      </p:pic>
    </p:spTree>
    <p:custDataLst>
      <p:tags r:id="rId1"/>
    </p:custDataLst>
    <p:extLst>
      <p:ext uri="{BB962C8B-B14F-4D97-AF65-F5344CB8AC3E}">
        <p14:creationId xmlns:p14="http://schemas.microsoft.com/office/powerpoint/2010/main" val="41716629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Post-base to Foundation Connection</a:t>
            </a:r>
          </a:p>
        </p:txBody>
      </p:sp>
      <p:sp>
        <p:nvSpPr>
          <p:cNvPr id="4" name="Content Placeholder 3"/>
          <p:cNvSpPr>
            <a:spLocks noGrp="1"/>
          </p:cNvSpPr>
          <p:nvPr>
            <p:ph idx="1"/>
          </p:nvPr>
        </p:nvSpPr>
        <p:spPr>
          <a:xfrm>
            <a:off x="354933" y="1104900"/>
            <a:ext cx="11494167" cy="979081"/>
          </a:xfrm>
        </p:spPr>
        <p:txBody>
          <a:bodyPr/>
          <a:lstStyle/>
          <a:p>
            <a:pPr marL="0" indent="0">
              <a:lnSpc>
                <a:spcPct val="120000"/>
              </a:lnSpc>
              <a:buNone/>
            </a:pPr>
            <a:r>
              <a:rPr lang="en-US" sz="2200" dirty="0">
                <a:solidFill>
                  <a:schemeClr val="accent5"/>
                </a:solidFill>
                <a:latin typeface="Arial Black" panose="020B0A04020102020204" pitchFamily="34" charset="0"/>
              </a:rPr>
              <a:t>Support of Live and Dead Loads</a:t>
            </a:r>
          </a:p>
          <a:p>
            <a:pPr marL="0" indent="0">
              <a:lnSpc>
                <a:spcPct val="120000"/>
              </a:lnSpc>
              <a:spcBef>
                <a:spcPts val="600"/>
              </a:spcBef>
              <a:buNone/>
            </a:pPr>
            <a:r>
              <a:rPr lang="en-US" sz="1800" b="1" dirty="0"/>
              <a:t>2018 IRC Table R507.3.1 Minimum Footing Size for Decks</a:t>
            </a:r>
          </a:p>
        </p:txBody>
      </p:sp>
      <p:graphicFrame>
        <p:nvGraphicFramePr>
          <p:cNvPr id="3" name="Table 2"/>
          <p:cNvGraphicFramePr>
            <a:graphicFrameLocks noGrp="1"/>
          </p:cNvGraphicFramePr>
          <p:nvPr>
            <p:extLst>
              <p:ext uri="{D42A27DB-BD31-4B8C-83A1-F6EECF244321}">
                <p14:modId xmlns:p14="http://schemas.microsoft.com/office/powerpoint/2010/main" val="3639682826"/>
              </p:ext>
            </p:extLst>
          </p:nvPr>
        </p:nvGraphicFramePr>
        <p:xfrm>
          <a:off x="342900" y="2091251"/>
          <a:ext cx="11506200" cy="4175760"/>
        </p:xfrm>
        <a:graphic>
          <a:graphicData uri="http://schemas.openxmlformats.org/drawingml/2006/table">
            <a:tbl>
              <a:tblPr firstRow="1" bandRow="1">
                <a:tableStyleId>{5940675A-B579-460E-94D1-54222C63F5DA}</a:tableStyleId>
              </a:tblPr>
              <a:tblGrid>
                <a:gridCol w="1438275">
                  <a:extLst>
                    <a:ext uri="{9D8B030D-6E8A-4147-A177-3AD203B41FA5}">
                      <a16:colId xmlns:a16="http://schemas.microsoft.com/office/drawing/2014/main" val="3539992603"/>
                    </a:ext>
                  </a:extLst>
                </a:gridCol>
                <a:gridCol w="1438275">
                  <a:extLst>
                    <a:ext uri="{9D8B030D-6E8A-4147-A177-3AD203B41FA5}">
                      <a16:colId xmlns:a16="http://schemas.microsoft.com/office/drawing/2014/main" val="3634779251"/>
                    </a:ext>
                  </a:extLst>
                </a:gridCol>
                <a:gridCol w="1438275">
                  <a:extLst>
                    <a:ext uri="{9D8B030D-6E8A-4147-A177-3AD203B41FA5}">
                      <a16:colId xmlns:a16="http://schemas.microsoft.com/office/drawing/2014/main" val="826180189"/>
                    </a:ext>
                  </a:extLst>
                </a:gridCol>
                <a:gridCol w="1438275">
                  <a:extLst>
                    <a:ext uri="{9D8B030D-6E8A-4147-A177-3AD203B41FA5}">
                      <a16:colId xmlns:a16="http://schemas.microsoft.com/office/drawing/2014/main" val="1223116637"/>
                    </a:ext>
                  </a:extLst>
                </a:gridCol>
                <a:gridCol w="1438275">
                  <a:extLst>
                    <a:ext uri="{9D8B030D-6E8A-4147-A177-3AD203B41FA5}">
                      <a16:colId xmlns:a16="http://schemas.microsoft.com/office/drawing/2014/main" val="4003715846"/>
                    </a:ext>
                  </a:extLst>
                </a:gridCol>
                <a:gridCol w="1438275">
                  <a:extLst>
                    <a:ext uri="{9D8B030D-6E8A-4147-A177-3AD203B41FA5}">
                      <a16:colId xmlns:a16="http://schemas.microsoft.com/office/drawing/2014/main" val="3553677410"/>
                    </a:ext>
                  </a:extLst>
                </a:gridCol>
                <a:gridCol w="1438275">
                  <a:extLst>
                    <a:ext uri="{9D8B030D-6E8A-4147-A177-3AD203B41FA5}">
                      <a16:colId xmlns:a16="http://schemas.microsoft.com/office/drawing/2014/main" val="199417282"/>
                    </a:ext>
                  </a:extLst>
                </a:gridCol>
                <a:gridCol w="1438275">
                  <a:extLst>
                    <a:ext uri="{9D8B030D-6E8A-4147-A177-3AD203B41FA5}">
                      <a16:colId xmlns:a16="http://schemas.microsoft.com/office/drawing/2014/main" val="553006605"/>
                    </a:ext>
                  </a:extLst>
                </a:gridCol>
              </a:tblGrid>
              <a:tr h="299922">
                <a:tc rowSpan="3">
                  <a:txBody>
                    <a:bodyPr/>
                    <a:lstStyle/>
                    <a:p>
                      <a:pPr algn="ctr"/>
                      <a:r>
                        <a:rPr lang="en-US" sz="1600" dirty="0">
                          <a:latin typeface="Arial Narrow" panose="020B0606020202030204" pitchFamily="34" charset="0"/>
                        </a:rPr>
                        <a:t>Live</a:t>
                      </a:r>
                      <a:r>
                        <a:rPr lang="en-US" sz="1600" baseline="0" dirty="0">
                          <a:latin typeface="Arial Narrow" panose="020B0606020202030204" pitchFamily="34" charset="0"/>
                        </a:rPr>
                        <a:t> or ground snow load (</a:t>
                      </a:r>
                      <a:r>
                        <a:rPr lang="en-US" sz="1600" baseline="0" dirty="0" err="1">
                          <a:latin typeface="Arial Narrow" panose="020B0606020202030204" pitchFamily="34" charset="0"/>
                        </a:rPr>
                        <a:t>psf</a:t>
                      </a:r>
                      <a:r>
                        <a:rPr lang="en-US" sz="1600" baseline="0" dirty="0">
                          <a:latin typeface="Arial Narrow" panose="020B0606020202030204" pitchFamily="34" charset="0"/>
                        </a:rPr>
                        <a:t>)</a:t>
                      </a:r>
                      <a:endParaRPr lang="en-US" sz="1600" dirty="0">
                        <a:latin typeface="Arial Narrow" panose="020B0606020202030204" pitchFamily="34" charset="0"/>
                      </a:endParaRPr>
                    </a:p>
                  </a:txBody>
                  <a:tcPr anchor="ctr"/>
                </a:tc>
                <a:tc rowSpan="3">
                  <a:txBody>
                    <a:bodyPr/>
                    <a:lstStyle/>
                    <a:p>
                      <a:pPr algn="ctr"/>
                      <a:r>
                        <a:rPr lang="en-US" sz="1600" dirty="0">
                          <a:latin typeface="Arial Narrow" panose="020B0606020202030204" pitchFamily="34" charset="0"/>
                        </a:rPr>
                        <a:t>Tributary area (sq. ft.)</a:t>
                      </a:r>
                    </a:p>
                  </a:txBody>
                  <a:tcPr anchor="ctr"/>
                </a:tc>
                <a:tc gridSpan="6">
                  <a:txBody>
                    <a:bodyPr/>
                    <a:lstStyle/>
                    <a:p>
                      <a:pPr algn="ctr"/>
                      <a:r>
                        <a:rPr lang="en-US" sz="1600" dirty="0">
                          <a:latin typeface="Arial Narrow" panose="020B0606020202030204" pitchFamily="34" charset="0"/>
                        </a:rPr>
                        <a:t>Load bearing value of soils (</a:t>
                      </a:r>
                      <a:r>
                        <a:rPr lang="en-US" sz="1600" dirty="0" err="1">
                          <a:latin typeface="Arial Narrow" panose="020B0606020202030204" pitchFamily="34" charset="0"/>
                        </a:rPr>
                        <a:t>psf</a:t>
                      </a:r>
                      <a:r>
                        <a:rPr lang="en-US" sz="1600" dirty="0">
                          <a:latin typeface="Arial Narrow" panose="020B0606020202030204" pitchFamily="34" charset="0"/>
                        </a:rPr>
                        <a:t>)</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2725189832"/>
                  </a:ext>
                </a:extLst>
              </a:tr>
              <a:tr h="299922">
                <a:tc vMerge="1">
                  <a:txBody>
                    <a:bodyPr/>
                    <a:lstStyle/>
                    <a:p>
                      <a:endParaRPr lang="en-US" dirty="0"/>
                    </a:p>
                  </a:txBody>
                  <a:tcPr/>
                </a:tc>
                <a:tc vMerge="1">
                  <a:txBody>
                    <a:bodyPr/>
                    <a:lstStyle/>
                    <a:p>
                      <a:endParaRPr lang="en-US" dirty="0"/>
                    </a:p>
                  </a:txBody>
                  <a:tcPr/>
                </a:tc>
                <a:tc gridSpan="3">
                  <a:txBody>
                    <a:bodyPr/>
                    <a:lstStyle/>
                    <a:p>
                      <a:pPr algn="ctr"/>
                      <a:r>
                        <a:rPr lang="en-US" sz="1600" dirty="0">
                          <a:latin typeface="Arial Narrow" panose="020B0606020202030204" pitchFamily="34" charset="0"/>
                        </a:rPr>
                        <a:t>1500</a:t>
                      </a:r>
                    </a:p>
                  </a:txBody>
                  <a:tcPr anchor="ctr"/>
                </a:tc>
                <a:tc hMerge="1">
                  <a:txBody>
                    <a:bodyPr/>
                    <a:lstStyle/>
                    <a:p>
                      <a:endParaRPr lang="en-US" dirty="0"/>
                    </a:p>
                  </a:txBody>
                  <a:tcPr/>
                </a:tc>
                <a:tc hMerge="1">
                  <a:txBody>
                    <a:bodyPr/>
                    <a:lstStyle/>
                    <a:p>
                      <a:endParaRPr lang="en-US" dirty="0"/>
                    </a:p>
                  </a:txBody>
                  <a:tcPr/>
                </a:tc>
                <a:tc gridSpan="3">
                  <a:txBody>
                    <a:bodyPr/>
                    <a:lstStyle/>
                    <a:p>
                      <a:pPr algn="ctr"/>
                      <a:r>
                        <a:rPr lang="en-US" sz="1600" dirty="0">
                          <a:latin typeface="Arial Narrow" panose="020B0606020202030204" pitchFamily="34" charset="0"/>
                        </a:rPr>
                        <a:t>2000</a:t>
                      </a:r>
                    </a:p>
                  </a:txBody>
                  <a:tcPr anchor="ct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959987807"/>
                  </a:ext>
                </a:extLst>
              </a:tr>
              <a:tr h="736171">
                <a:tc vMerge="1">
                  <a:txBody>
                    <a:bodyPr/>
                    <a:lstStyle/>
                    <a:p>
                      <a:endParaRPr lang="en-US" dirty="0"/>
                    </a:p>
                  </a:txBody>
                  <a:tcPr/>
                </a:tc>
                <a:tc vMerge="1">
                  <a:txBody>
                    <a:bodyPr/>
                    <a:lstStyle/>
                    <a:p>
                      <a:endParaRPr lang="en-US" dirty="0"/>
                    </a:p>
                  </a:txBody>
                  <a:tcPr/>
                </a:tc>
                <a:tc>
                  <a:txBody>
                    <a:bodyPr/>
                    <a:lstStyle/>
                    <a:p>
                      <a:pPr algn="ctr"/>
                      <a:r>
                        <a:rPr lang="en-US" sz="1600" dirty="0">
                          <a:latin typeface="Arial Narrow" panose="020B0606020202030204" pitchFamily="34" charset="0"/>
                        </a:rPr>
                        <a:t>Side of a square footing (in.)</a:t>
                      </a:r>
                    </a:p>
                  </a:txBody>
                  <a:tcPr anchor="ctr"/>
                </a:tc>
                <a:tc>
                  <a:txBody>
                    <a:bodyPr/>
                    <a:lstStyle/>
                    <a:p>
                      <a:pPr algn="ctr"/>
                      <a:r>
                        <a:rPr lang="en-US" sz="1600" dirty="0">
                          <a:latin typeface="Arial Narrow" panose="020B0606020202030204" pitchFamily="34" charset="0"/>
                        </a:rPr>
                        <a:t>Diameter of a round footing (in.)</a:t>
                      </a:r>
                    </a:p>
                  </a:txBody>
                  <a:tcPr anchor="ctr"/>
                </a:tc>
                <a:tc>
                  <a:txBody>
                    <a:bodyPr/>
                    <a:lstStyle/>
                    <a:p>
                      <a:pPr algn="ctr"/>
                      <a:r>
                        <a:rPr lang="en-US" sz="1600" dirty="0">
                          <a:latin typeface="Arial Narrow" panose="020B0606020202030204" pitchFamily="34" charset="0"/>
                        </a:rPr>
                        <a:t>Thickness</a:t>
                      </a:r>
                      <a:r>
                        <a:rPr lang="en-US" sz="1600" baseline="0" dirty="0">
                          <a:latin typeface="Arial Narrow" panose="020B0606020202030204" pitchFamily="34" charset="0"/>
                        </a:rPr>
                        <a:t> (in.)</a:t>
                      </a:r>
                      <a:endParaRPr lang="en-US" sz="1600" dirty="0">
                        <a:latin typeface="Arial Narrow" panose="020B0606020202030204" pitchFamily="34" charset="0"/>
                      </a:endParaRPr>
                    </a:p>
                  </a:txBody>
                  <a:tcPr anchor="ctr"/>
                </a:tc>
                <a:tc>
                  <a:txBody>
                    <a:bodyPr/>
                    <a:lstStyle/>
                    <a:p>
                      <a:pPr algn="ctr"/>
                      <a:r>
                        <a:rPr lang="en-US" sz="1600" dirty="0">
                          <a:latin typeface="Arial Narrow" panose="020B0606020202030204" pitchFamily="34" charset="0"/>
                        </a:rPr>
                        <a:t>Side of a square footing (in.)</a:t>
                      </a:r>
                    </a:p>
                  </a:txBody>
                  <a:tcPr anchor="ctr"/>
                </a:tc>
                <a:tc>
                  <a:txBody>
                    <a:bodyPr/>
                    <a:lstStyle/>
                    <a:p>
                      <a:pPr algn="ctr"/>
                      <a:r>
                        <a:rPr lang="en-US" sz="1600" dirty="0">
                          <a:latin typeface="Arial Narrow" panose="020B0606020202030204" pitchFamily="34" charset="0"/>
                        </a:rPr>
                        <a:t>Diameter of a round footing (in.)</a:t>
                      </a:r>
                    </a:p>
                  </a:txBody>
                  <a:tcPr anchor="ctr"/>
                </a:tc>
                <a:tc>
                  <a:txBody>
                    <a:bodyPr/>
                    <a:lstStyle/>
                    <a:p>
                      <a:pPr algn="ctr"/>
                      <a:r>
                        <a:rPr lang="en-US" sz="1600" dirty="0">
                          <a:latin typeface="Arial Narrow" panose="020B0606020202030204" pitchFamily="34" charset="0"/>
                        </a:rPr>
                        <a:t>Thickness</a:t>
                      </a:r>
                      <a:r>
                        <a:rPr lang="en-US" sz="1600" baseline="0" dirty="0">
                          <a:latin typeface="Arial Narrow" panose="020B0606020202030204" pitchFamily="34" charset="0"/>
                        </a:rPr>
                        <a:t> (in.)</a:t>
                      </a:r>
                      <a:endParaRPr lang="en-US" sz="1600" dirty="0">
                        <a:latin typeface="Arial Narrow" panose="020B0606020202030204" pitchFamily="34" charset="0"/>
                      </a:endParaRPr>
                    </a:p>
                  </a:txBody>
                  <a:tcPr anchor="ctr"/>
                </a:tc>
                <a:extLst>
                  <a:ext uri="{0D108BD9-81ED-4DB2-BD59-A6C34878D82A}">
                    <a16:rowId xmlns:a16="http://schemas.microsoft.com/office/drawing/2014/main" val="187410967"/>
                  </a:ext>
                </a:extLst>
              </a:tr>
              <a:tr h="299922">
                <a:tc rowSpan="8">
                  <a:txBody>
                    <a:bodyPr/>
                    <a:lstStyle/>
                    <a:p>
                      <a:pPr algn="ctr"/>
                      <a:r>
                        <a:rPr lang="en-US" sz="1600" dirty="0">
                          <a:latin typeface="Arial Narrow" panose="020B0606020202030204" pitchFamily="34" charset="0"/>
                        </a:rPr>
                        <a:t>40</a:t>
                      </a:r>
                    </a:p>
                  </a:txBody>
                  <a:tcPr anchor="ctr"/>
                </a:tc>
                <a:tc>
                  <a:txBody>
                    <a:bodyPr/>
                    <a:lstStyle/>
                    <a:p>
                      <a:pPr algn="ctr"/>
                      <a:r>
                        <a:rPr lang="en-US" sz="1600" dirty="0">
                          <a:latin typeface="Arial Narrow" panose="020B0606020202030204" pitchFamily="34" charset="0"/>
                        </a:rPr>
                        <a:t>20</a:t>
                      </a:r>
                    </a:p>
                  </a:txBody>
                  <a:tcPr anchor="ctr"/>
                </a:tc>
                <a:tc>
                  <a:txBody>
                    <a:bodyPr/>
                    <a:lstStyle/>
                    <a:p>
                      <a:pPr algn="ctr"/>
                      <a:r>
                        <a:rPr lang="en-US" sz="1600" dirty="0">
                          <a:latin typeface="Arial Narrow" panose="020B0606020202030204" pitchFamily="34" charset="0"/>
                        </a:rPr>
                        <a:t>12</a:t>
                      </a:r>
                    </a:p>
                  </a:txBody>
                  <a:tcPr anchor="ctr"/>
                </a:tc>
                <a:tc>
                  <a:txBody>
                    <a:bodyPr/>
                    <a:lstStyle/>
                    <a:p>
                      <a:pPr algn="ctr"/>
                      <a:r>
                        <a:rPr lang="en-US" sz="1600" dirty="0">
                          <a:latin typeface="Arial Narrow" panose="020B0606020202030204" pitchFamily="34" charset="0"/>
                        </a:rPr>
                        <a:t>14</a:t>
                      </a:r>
                    </a:p>
                  </a:txBody>
                  <a:tcPr anchor="ctr"/>
                </a:tc>
                <a:tc>
                  <a:txBody>
                    <a:bodyPr/>
                    <a:lstStyle/>
                    <a:p>
                      <a:pPr algn="ctr"/>
                      <a:r>
                        <a:rPr lang="en-US" sz="1600" dirty="0">
                          <a:latin typeface="Arial Narrow" panose="020B0606020202030204" pitchFamily="34" charset="0"/>
                        </a:rPr>
                        <a:t>6</a:t>
                      </a:r>
                    </a:p>
                  </a:txBody>
                  <a:tcPr anchor="ctr"/>
                </a:tc>
                <a:tc>
                  <a:txBody>
                    <a:bodyPr/>
                    <a:lstStyle/>
                    <a:p>
                      <a:pPr algn="ctr"/>
                      <a:r>
                        <a:rPr lang="en-US" sz="1600" dirty="0">
                          <a:latin typeface="Arial Narrow" panose="020B0606020202030204" pitchFamily="34" charset="0"/>
                        </a:rPr>
                        <a:t>12</a:t>
                      </a:r>
                    </a:p>
                  </a:txBody>
                  <a:tcPr anchor="ctr"/>
                </a:tc>
                <a:tc>
                  <a:txBody>
                    <a:bodyPr/>
                    <a:lstStyle/>
                    <a:p>
                      <a:pPr algn="ctr"/>
                      <a:r>
                        <a:rPr lang="en-US" sz="1600" dirty="0">
                          <a:latin typeface="Arial Narrow" panose="020B0606020202030204" pitchFamily="34" charset="0"/>
                        </a:rPr>
                        <a:t>14</a:t>
                      </a:r>
                    </a:p>
                  </a:txBody>
                  <a:tcPr anchor="ctr"/>
                </a:tc>
                <a:tc>
                  <a:txBody>
                    <a:bodyPr/>
                    <a:lstStyle/>
                    <a:p>
                      <a:pPr algn="ctr"/>
                      <a:r>
                        <a:rPr lang="en-US" sz="1600" dirty="0">
                          <a:latin typeface="Arial Narrow" panose="020B0606020202030204" pitchFamily="34" charset="0"/>
                        </a:rPr>
                        <a:t>6</a:t>
                      </a:r>
                    </a:p>
                  </a:txBody>
                  <a:tcPr anchor="ctr"/>
                </a:tc>
                <a:extLst>
                  <a:ext uri="{0D108BD9-81ED-4DB2-BD59-A6C34878D82A}">
                    <a16:rowId xmlns:a16="http://schemas.microsoft.com/office/drawing/2014/main" val="3769347568"/>
                  </a:ext>
                </a:extLst>
              </a:tr>
              <a:tr h="299922">
                <a:tc vMerge="1">
                  <a:txBody>
                    <a:bodyPr/>
                    <a:lstStyle/>
                    <a:p>
                      <a:endParaRPr lang="en-US" dirty="0"/>
                    </a:p>
                  </a:txBody>
                  <a:tcPr/>
                </a:tc>
                <a:tc>
                  <a:txBody>
                    <a:bodyPr/>
                    <a:lstStyle/>
                    <a:p>
                      <a:pPr algn="ctr"/>
                      <a:r>
                        <a:rPr lang="en-US" sz="1600" dirty="0">
                          <a:latin typeface="Arial Narrow" panose="020B0606020202030204" pitchFamily="34" charset="0"/>
                        </a:rPr>
                        <a:t>40</a:t>
                      </a:r>
                    </a:p>
                  </a:txBody>
                  <a:tcPr anchor="ctr"/>
                </a:tc>
                <a:tc>
                  <a:txBody>
                    <a:bodyPr/>
                    <a:lstStyle/>
                    <a:p>
                      <a:pPr algn="ctr"/>
                      <a:r>
                        <a:rPr lang="en-US" sz="1600" dirty="0">
                          <a:latin typeface="Arial Narrow" panose="020B0606020202030204" pitchFamily="34" charset="0"/>
                        </a:rPr>
                        <a:t>14</a:t>
                      </a:r>
                    </a:p>
                  </a:txBody>
                  <a:tcPr anchor="ctr"/>
                </a:tc>
                <a:tc>
                  <a:txBody>
                    <a:bodyPr/>
                    <a:lstStyle/>
                    <a:p>
                      <a:pPr algn="ctr"/>
                      <a:r>
                        <a:rPr lang="en-US" sz="1600" dirty="0">
                          <a:latin typeface="Arial Narrow" panose="020B0606020202030204" pitchFamily="34" charset="0"/>
                        </a:rPr>
                        <a:t>16</a:t>
                      </a:r>
                    </a:p>
                  </a:txBody>
                  <a:tcPr anchor="ctr"/>
                </a:tc>
                <a:tc>
                  <a:txBody>
                    <a:bodyPr/>
                    <a:lstStyle/>
                    <a:p>
                      <a:pPr algn="ctr"/>
                      <a:r>
                        <a:rPr lang="en-US" sz="1600" dirty="0">
                          <a:latin typeface="Arial Narrow" panose="020B0606020202030204" pitchFamily="34" charset="0"/>
                        </a:rPr>
                        <a:t>6</a:t>
                      </a:r>
                    </a:p>
                  </a:txBody>
                  <a:tcPr anchor="ctr"/>
                </a:tc>
                <a:tc>
                  <a:txBody>
                    <a:bodyPr/>
                    <a:lstStyle/>
                    <a:p>
                      <a:pPr algn="ctr"/>
                      <a:r>
                        <a:rPr lang="en-US" sz="1600" dirty="0">
                          <a:latin typeface="Arial Narrow" panose="020B0606020202030204" pitchFamily="34" charset="0"/>
                        </a:rPr>
                        <a:t>12</a:t>
                      </a:r>
                    </a:p>
                  </a:txBody>
                  <a:tcPr anchor="ctr"/>
                </a:tc>
                <a:tc>
                  <a:txBody>
                    <a:bodyPr/>
                    <a:lstStyle/>
                    <a:p>
                      <a:pPr algn="ctr"/>
                      <a:r>
                        <a:rPr lang="en-US" sz="1600" dirty="0">
                          <a:latin typeface="Arial Narrow" panose="020B0606020202030204" pitchFamily="34" charset="0"/>
                        </a:rPr>
                        <a:t>14</a:t>
                      </a:r>
                    </a:p>
                  </a:txBody>
                  <a:tcPr anchor="ctr"/>
                </a:tc>
                <a:tc>
                  <a:txBody>
                    <a:bodyPr/>
                    <a:lstStyle/>
                    <a:p>
                      <a:pPr algn="ctr"/>
                      <a:r>
                        <a:rPr lang="en-US" sz="1600" dirty="0">
                          <a:latin typeface="Arial Narrow" panose="020B0606020202030204" pitchFamily="34" charset="0"/>
                        </a:rPr>
                        <a:t>6</a:t>
                      </a:r>
                    </a:p>
                  </a:txBody>
                  <a:tcPr anchor="ctr"/>
                </a:tc>
                <a:extLst>
                  <a:ext uri="{0D108BD9-81ED-4DB2-BD59-A6C34878D82A}">
                    <a16:rowId xmlns:a16="http://schemas.microsoft.com/office/drawing/2014/main" val="3300662337"/>
                  </a:ext>
                </a:extLst>
              </a:tr>
              <a:tr h="299922">
                <a:tc vMerge="1">
                  <a:txBody>
                    <a:bodyPr/>
                    <a:lstStyle/>
                    <a:p>
                      <a:endParaRPr lang="en-US" dirty="0"/>
                    </a:p>
                  </a:txBody>
                  <a:tcPr/>
                </a:tc>
                <a:tc>
                  <a:txBody>
                    <a:bodyPr/>
                    <a:lstStyle/>
                    <a:p>
                      <a:pPr algn="ctr"/>
                      <a:r>
                        <a:rPr lang="en-US" sz="1600" dirty="0">
                          <a:latin typeface="Arial Narrow" panose="020B0606020202030204" pitchFamily="34" charset="0"/>
                        </a:rPr>
                        <a:t>60</a:t>
                      </a:r>
                    </a:p>
                  </a:txBody>
                  <a:tcPr anchor="ctr"/>
                </a:tc>
                <a:tc>
                  <a:txBody>
                    <a:bodyPr/>
                    <a:lstStyle/>
                    <a:p>
                      <a:pPr algn="ctr"/>
                      <a:r>
                        <a:rPr lang="en-US" sz="1600" dirty="0">
                          <a:latin typeface="Arial Narrow" panose="020B0606020202030204" pitchFamily="34" charset="0"/>
                        </a:rPr>
                        <a:t>17</a:t>
                      </a:r>
                    </a:p>
                  </a:txBody>
                  <a:tcPr anchor="ctr"/>
                </a:tc>
                <a:tc>
                  <a:txBody>
                    <a:bodyPr/>
                    <a:lstStyle/>
                    <a:p>
                      <a:pPr algn="ctr"/>
                      <a:r>
                        <a:rPr lang="en-US" sz="1600" dirty="0">
                          <a:latin typeface="Arial Narrow" panose="020B0606020202030204" pitchFamily="34" charset="0"/>
                        </a:rPr>
                        <a:t>19</a:t>
                      </a:r>
                    </a:p>
                  </a:txBody>
                  <a:tcPr anchor="ctr"/>
                </a:tc>
                <a:tc>
                  <a:txBody>
                    <a:bodyPr/>
                    <a:lstStyle/>
                    <a:p>
                      <a:pPr algn="ctr"/>
                      <a:r>
                        <a:rPr lang="en-US" sz="1600" dirty="0">
                          <a:latin typeface="Arial Narrow" panose="020B0606020202030204" pitchFamily="34" charset="0"/>
                        </a:rPr>
                        <a:t>6</a:t>
                      </a:r>
                    </a:p>
                  </a:txBody>
                  <a:tcPr anchor="ctr"/>
                </a:tc>
                <a:tc>
                  <a:txBody>
                    <a:bodyPr/>
                    <a:lstStyle/>
                    <a:p>
                      <a:pPr algn="ctr"/>
                      <a:r>
                        <a:rPr lang="en-US" sz="1600" dirty="0">
                          <a:latin typeface="Arial Narrow" panose="020B0606020202030204" pitchFamily="34" charset="0"/>
                        </a:rPr>
                        <a:t>15</a:t>
                      </a:r>
                    </a:p>
                  </a:txBody>
                  <a:tcPr anchor="ctr"/>
                </a:tc>
                <a:tc>
                  <a:txBody>
                    <a:bodyPr/>
                    <a:lstStyle/>
                    <a:p>
                      <a:pPr algn="ctr"/>
                      <a:r>
                        <a:rPr lang="en-US" sz="1600" dirty="0">
                          <a:latin typeface="Arial Narrow" panose="020B0606020202030204" pitchFamily="34" charset="0"/>
                        </a:rPr>
                        <a:t>17</a:t>
                      </a:r>
                    </a:p>
                  </a:txBody>
                  <a:tcPr anchor="ctr"/>
                </a:tc>
                <a:tc>
                  <a:txBody>
                    <a:bodyPr/>
                    <a:lstStyle/>
                    <a:p>
                      <a:pPr algn="ctr"/>
                      <a:r>
                        <a:rPr lang="en-US" sz="1600" dirty="0">
                          <a:latin typeface="Arial Narrow" panose="020B0606020202030204" pitchFamily="34" charset="0"/>
                        </a:rPr>
                        <a:t>6</a:t>
                      </a:r>
                    </a:p>
                  </a:txBody>
                  <a:tcPr anchor="ctr"/>
                </a:tc>
                <a:extLst>
                  <a:ext uri="{0D108BD9-81ED-4DB2-BD59-A6C34878D82A}">
                    <a16:rowId xmlns:a16="http://schemas.microsoft.com/office/drawing/2014/main" val="3418238442"/>
                  </a:ext>
                </a:extLst>
              </a:tr>
              <a:tr h="299922">
                <a:tc vMerge="1">
                  <a:txBody>
                    <a:bodyPr/>
                    <a:lstStyle/>
                    <a:p>
                      <a:endParaRPr lang="en-US" dirty="0"/>
                    </a:p>
                  </a:txBody>
                  <a:tcPr/>
                </a:tc>
                <a:tc>
                  <a:txBody>
                    <a:bodyPr/>
                    <a:lstStyle/>
                    <a:p>
                      <a:pPr algn="ctr"/>
                      <a:r>
                        <a:rPr lang="en-US" sz="1600" dirty="0">
                          <a:latin typeface="Arial Narrow" panose="020B0606020202030204" pitchFamily="34" charset="0"/>
                        </a:rPr>
                        <a:t>80</a:t>
                      </a:r>
                    </a:p>
                  </a:txBody>
                  <a:tcPr anchor="ctr"/>
                </a:tc>
                <a:tc>
                  <a:txBody>
                    <a:bodyPr/>
                    <a:lstStyle/>
                    <a:p>
                      <a:pPr algn="ctr"/>
                      <a:r>
                        <a:rPr lang="en-US" sz="1600" dirty="0">
                          <a:latin typeface="Arial Narrow" panose="020B0606020202030204" pitchFamily="34" charset="0"/>
                        </a:rPr>
                        <a:t>20</a:t>
                      </a:r>
                    </a:p>
                  </a:txBody>
                  <a:tcPr anchor="ctr"/>
                </a:tc>
                <a:tc>
                  <a:txBody>
                    <a:bodyPr/>
                    <a:lstStyle/>
                    <a:p>
                      <a:pPr algn="ctr"/>
                      <a:r>
                        <a:rPr lang="en-US" sz="1600" dirty="0">
                          <a:latin typeface="Arial Narrow" panose="020B0606020202030204" pitchFamily="34" charset="0"/>
                        </a:rPr>
                        <a:t>22</a:t>
                      </a:r>
                    </a:p>
                  </a:txBody>
                  <a:tcPr anchor="ctr"/>
                </a:tc>
                <a:tc>
                  <a:txBody>
                    <a:bodyPr/>
                    <a:lstStyle/>
                    <a:p>
                      <a:pPr algn="ctr"/>
                      <a:r>
                        <a:rPr lang="en-US" sz="1600" dirty="0">
                          <a:latin typeface="Arial Narrow" panose="020B0606020202030204" pitchFamily="34" charset="0"/>
                        </a:rPr>
                        <a:t>7</a:t>
                      </a:r>
                    </a:p>
                  </a:txBody>
                  <a:tcPr anchor="ctr"/>
                </a:tc>
                <a:tc>
                  <a:txBody>
                    <a:bodyPr/>
                    <a:lstStyle/>
                    <a:p>
                      <a:pPr algn="ctr"/>
                      <a:r>
                        <a:rPr lang="en-US" sz="1600" dirty="0">
                          <a:latin typeface="Arial Narrow" panose="020B0606020202030204" pitchFamily="34" charset="0"/>
                        </a:rPr>
                        <a:t>17</a:t>
                      </a:r>
                    </a:p>
                  </a:txBody>
                  <a:tcPr anchor="ctr"/>
                </a:tc>
                <a:tc>
                  <a:txBody>
                    <a:bodyPr/>
                    <a:lstStyle/>
                    <a:p>
                      <a:pPr algn="ctr"/>
                      <a:r>
                        <a:rPr lang="en-US" sz="1600" dirty="0">
                          <a:latin typeface="Arial Narrow" panose="020B0606020202030204" pitchFamily="34" charset="0"/>
                        </a:rPr>
                        <a:t>19</a:t>
                      </a:r>
                    </a:p>
                  </a:txBody>
                  <a:tcPr anchor="ctr"/>
                </a:tc>
                <a:tc>
                  <a:txBody>
                    <a:bodyPr/>
                    <a:lstStyle/>
                    <a:p>
                      <a:pPr algn="ctr"/>
                      <a:r>
                        <a:rPr lang="en-US" sz="1600" dirty="0">
                          <a:latin typeface="Arial Narrow" panose="020B0606020202030204" pitchFamily="34" charset="0"/>
                        </a:rPr>
                        <a:t>6</a:t>
                      </a:r>
                    </a:p>
                  </a:txBody>
                  <a:tcPr anchor="ctr"/>
                </a:tc>
                <a:extLst>
                  <a:ext uri="{0D108BD9-81ED-4DB2-BD59-A6C34878D82A}">
                    <a16:rowId xmlns:a16="http://schemas.microsoft.com/office/drawing/2014/main" val="3159367980"/>
                  </a:ext>
                </a:extLst>
              </a:tr>
              <a:tr h="299922">
                <a:tc vMerge="1">
                  <a:txBody>
                    <a:bodyPr/>
                    <a:lstStyle/>
                    <a:p>
                      <a:endParaRPr lang="en-US" dirty="0"/>
                    </a:p>
                  </a:txBody>
                  <a:tcPr/>
                </a:tc>
                <a:tc>
                  <a:txBody>
                    <a:bodyPr/>
                    <a:lstStyle/>
                    <a:p>
                      <a:pPr algn="ctr"/>
                      <a:r>
                        <a:rPr lang="en-US" sz="1600" dirty="0">
                          <a:latin typeface="Arial Narrow" panose="020B0606020202030204" pitchFamily="34" charset="0"/>
                        </a:rPr>
                        <a:t>100</a:t>
                      </a:r>
                    </a:p>
                  </a:txBody>
                  <a:tcPr anchor="ctr"/>
                </a:tc>
                <a:tc>
                  <a:txBody>
                    <a:bodyPr/>
                    <a:lstStyle/>
                    <a:p>
                      <a:pPr algn="ctr"/>
                      <a:r>
                        <a:rPr lang="en-US" sz="1600" dirty="0">
                          <a:latin typeface="Arial Narrow" panose="020B0606020202030204" pitchFamily="34" charset="0"/>
                        </a:rPr>
                        <a:t>22</a:t>
                      </a:r>
                    </a:p>
                  </a:txBody>
                  <a:tcPr anchor="ctr"/>
                </a:tc>
                <a:tc>
                  <a:txBody>
                    <a:bodyPr/>
                    <a:lstStyle/>
                    <a:p>
                      <a:pPr algn="ctr"/>
                      <a:r>
                        <a:rPr lang="en-US" sz="1600" dirty="0">
                          <a:latin typeface="Arial Narrow" panose="020B0606020202030204" pitchFamily="34" charset="0"/>
                        </a:rPr>
                        <a:t>25</a:t>
                      </a:r>
                    </a:p>
                  </a:txBody>
                  <a:tcPr anchor="ctr"/>
                </a:tc>
                <a:tc>
                  <a:txBody>
                    <a:bodyPr/>
                    <a:lstStyle/>
                    <a:p>
                      <a:pPr algn="ctr"/>
                      <a:r>
                        <a:rPr lang="en-US" sz="1600" dirty="0">
                          <a:latin typeface="Arial Narrow" panose="020B0606020202030204" pitchFamily="34" charset="0"/>
                        </a:rPr>
                        <a:t>8</a:t>
                      </a:r>
                    </a:p>
                  </a:txBody>
                  <a:tcPr anchor="ctr"/>
                </a:tc>
                <a:tc>
                  <a:txBody>
                    <a:bodyPr/>
                    <a:lstStyle/>
                    <a:p>
                      <a:pPr algn="ctr"/>
                      <a:r>
                        <a:rPr lang="en-US" sz="1600" dirty="0">
                          <a:latin typeface="Arial Narrow" panose="020B0606020202030204" pitchFamily="34" charset="0"/>
                        </a:rPr>
                        <a:t>19</a:t>
                      </a:r>
                    </a:p>
                  </a:txBody>
                  <a:tcPr anchor="ctr"/>
                </a:tc>
                <a:tc>
                  <a:txBody>
                    <a:bodyPr/>
                    <a:lstStyle/>
                    <a:p>
                      <a:pPr algn="ctr"/>
                      <a:r>
                        <a:rPr lang="en-US" sz="1600" dirty="0">
                          <a:latin typeface="Arial Narrow" panose="020B0606020202030204" pitchFamily="34" charset="0"/>
                        </a:rPr>
                        <a:t>21</a:t>
                      </a:r>
                    </a:p>
                  </a:txBody>
                  <a:tcPr anchor="ctr"/>
                </a:tc>
                <a:tc>
                  <a:txBody>
                    <a:bodyPr/>
                    <a:lstStyle/>
                    <a:p>
                      <a:pPr algn="ctr"/>
                      <a:r>
                        <a:rPr lang="en-US" sz="1600" dirty="0">
                          <a:latin typeface="Arial Narrow" panose="020B0606020202030204" pitchFamily="34" charset="0"/>
                        </a:rPr>
                        <a:t>6</a:t>
                      </a:r>
                    </a:p>
                  </a:txBody>
                  <a:tcPr anchor="ctr"/>
                </a:tc>
                <a:extLst>
                  <a:ext uri="{0D108BD9-81ED-4DB2-BD59-A6C34878D82A}">
                    <a16:rowId xmlns:a16="http://schemas.microsoft.com/office/drawing/2014/main" val="1101336944"/>
                  </a:ext>
                </a:extLst>
              </a:tr>
              <a:tr h="299922">
                <a:tc vMerge="1">
                  <a:txBody>
                    <a:bodyPr/>
                    <a:lstStyle/>
                    <a:p>
                      <a:endParaRPr lang="en-US" dirty="0"/>
                    </a:p>
                  </a:txBody>
                  <a:tcPr/>
                </a:tc>
                <a:tc>
                  <a:txBody>
                    <a:bodyPr/>
                    <a:lstStyle/>
                    <a:p>
                      <a:pPr algn="ctr"/>
                      <a:r>
                        <a:rPr lang="en-US" sz="1600" dirty="0">
                          <a:latin typeface="Arial Narrow" panose="020B0606020202030204" pitchFamily="34" charset="0"/>
                        </a:rPr>
                        <a:t>120</a:t>
                      </a:r>
                    </a:p>
                  </a:txBody>
                  <a:tcPr anchor="ctr"/>
                </a:tc>
                <a:tc>
                  <a:txBody>
                    <a:bodyPr/>
                    <a:lstStyle/>
                    <a:p>
                      <a:pPr algn="ctr"/>
                      <a:r>
                        <a:rPr lang="en-US" sz="1600" dirty="0">
                          <a:latin typeface="Arial Narrow" panose="020B0606020202030204" pitchFamily="34" charset="0"/>
                        </a:rPr>
                        <a:t>24</a:t>
                      </a:r>
                    </a:p>
                  </a:txBody>
                  <a:tcPr anchor="ctr"/>
                </a:tc>
                <a:tc>
                  <a:txBody>
                    <a:bodyPr/>
                    <a:lstStyle/>
                    <a:p>
                      <a:pPr algn="ctr"/>
                      <a:r>
                        <a:rPr lang="en-US" sz="1600" dirty="0">
                          <a:latin typeface="Arial Narrow" panose="020B0606020202030204" pitchFamily="34" charset="0"/>
                        </a:rPr>
                        <a:t>27</a:t>
                      </a:r>
                    </a:p>
                  </a:txBody>
                  <a:tcPr anchor="ctr"/>
                </a:tc>
                <a:tc>
                  <a:txBody>
                    <a:bodyPr/>
                    <a:lstStyle/>
                    <a:p>
                      <a:pPr algn="ctr"/>
                      <a:r>
                        <a:rPr lang="en-US" sz="1600" dirty="0">
                          <a:latin typeface="Arial Narrow" panose="020B0606020202030204" pitchFamily="34" charset="0"/>
                        </a:rPr>
                        <a:t>9</a:t>
                      </a:r>
                    </a:p>
                  </a:txBody>
                  <a:tcPr anchor="ctr"/>
                </a:tc>
                <a:tc>
                  <a:txBody>
                    <a:bodyPr/>
                    <a:lstStyle/>
                    <a:p>
                      <a:pPr algn="ctr"/>
                      <a:r>
                        <a:rPr lang="en-US" sz="1600" dirty="0">
                          <a:latin typeface="Arial Narrow" panose="020B0606020202030204" pitchFamily="34" charset="0"/>
                        </a:rPr>
                        <a:t>21</a:t>
                      </a:r>
                    </a:p>
                  </a:txBody>
                  <a:tcPr anchor="ctr"/>
                </a:tc>
                <a:tc>
                  <a:txBody>
                    <a:bodyPr/>
                    <a:lstStyle/>
                    <a:p>
                      <a:pPr algn="ctr"/>
                      <a:r>
                        <a:rPr lang="en-US" sz="1600" dirty="0">
                          <a:latin typeface="Arial Narrow" panose="020B0606020202030204" pitchFamily="34" charset="0"/>
                        </a:rPr>
                        <a:t>23</a:t>
                      </a:r>
                    </a:p>
                  </a:txBody>
                  <a:tcPr anchor="ctr"/>
                </a:tc>
                <a:tc>
                  <a:txBody>
                    <a:bodyPr/>
                    <a:lstStyle/>
                    <a:p>
                      <a:pPr algn="ctr"/>
                      <a:r>
                        <a:rPr lang="en-US" sz="1600" dirty="0">
                          <a:latin typeface="Arial Narrow" panose="020B0606020202030204" pitchFamily="34" charset="0"/>
                        </a:rPr>
                        <a:t>7</a:t>
                      </a:r>
                    </a:p>
                  </a:txBody>
                  <a:tcPr anchor="ctr"/>
                </a:tc>
                <a:extLst>
                  <a:ext uri="{0D108BD9-81ED-4DB2-BD59-A6C34878D82A}">
                    <a16:rowId xmlns:a16="http://schemas.microsoft.com/office/drawing/2014/main" val="311124887"/>
                  </a:ext>
                </a:extLst>
              </a:tr>
              <a:tr h="299922">
                <a:tc vMerge="1">
                  <a:txBody>
                    <a:bodyPr/>
                    <a:lstStyle/>
                    <a:p>
                      <a:endParaRPr lang="en-US" dirty="0"/>
                    </a:p>
                  </a:txBody>
                  <a:tcPr/>
                </a:tc>
                <a:tc>
                  <a:txBody>
                    <a:bodyPr/>
                    <a:lstStyle/>
                    <a:p>
                      <a:pPr algn="ctr"/>
                      <a:r>
                        <a:rPr lang="en-US" sz="1600" dirty="0">
                          <a:latin typeface="Arial Narrow" panose="020B0606020202030204" pitchFamily="34" charset="0"/>
                        </a:rPr>
                        <a:t>140</a:t>
                      </a:r>
                    </a:p>
                  </a:txBody>
                  <a:tcPr anchor="ctr"/>
                </a:tc>
                <a:tc>
                  <a:txBody>
                    <a:bodyPr/>
                    <a:lstStyle/>
                    <a:p>
                      <a:pPr algn="ctr"/>
                      <a:r>
                        <a:rPr lang="en-US" sz="1600" dirty="0">
                          <a:latin typeface="Arial Narrow" panose="020B0606020202030204" pitchFamily="34" charset="0"/>
                        </a:rPr>
                        <a:t>26</a:t>
                      </a:r>
                    </a:p>
                  </a:txBody>
                  <a:tcPr anchor="ctr"/>
                </a:tc>
                <a:tc>
                  <a:txBody>
                    <a:bodyPr/>
                    <a:lstStyle/>
                    <a:p>
                      <a:pPr algn="ctr"/>
                      <a:r>
                        <a:rPr lang="en-US" sz="1600" dirty="0">
                          <a:latin typeface="Arial Narrow" panose="020B0606020202030204" pitchFamily="34" charset="0"/>
                        </a:rPr>
                        <a:t>29</a:t>
                      </a:r>
                    </a:p>
                  </a:txBody>
                  <a:tcPr anchor="ctr"/>
                </a:tc>
                <a:tc>
                  <a:txBody>
                    <a:bodyPr/>
                    <a:lstStyle/>
                    <a:p>
                      <a:pPr algn="ctr"/>
                      <a:r>
                        <a:rPr lang="en-US" sz="1600" dirty="0">
                          <a:latin typeface="Arial Narrow" panose="020B0606020202030204" pitchFamily="34" charset="0"/>
                        </a:rPr>
                        <a:t>10</a:t>
                      </a:r>
                    </a:p>
                  </a:txBody>
                  <a:tcPr anchor="ctr"/>
                </a:tc>
                <a:tc>
                  <a:txBody>
                    <a:bodyPr/>
                    <a:lstStyle/>
                    <a:p>
                      <a:pPr algn="ctr"/>
                      <a:r>
                        <a:rPr lang="en-US" sz="1600" dirty="0">
                          <a:latin typeface="Arial Narrow" panose="020B0606020202030204" pitchFamily="34" charset="0"/>
                        </a:rPr>
                        <a:t>22</a:t>
                      </a:r>
                    </a:p>
                  </a:txBody>
                  <a:tcPr anchor="ctr"/>
                </a:tc>
                <a:tc>
                  <a:txBody>
                    <a:bodyPr/>
                    <a:lstStyle/>
                    <a:p>
                      <a:pPr algn="ctr"/>
                      <a:r>
                        <a:rPr lang="en-US" sz="1600" dirty="0">
                          <a:latin typeface="Arial Narrow" panose="020B0606020202030204" pitchFamily="34" charset="0"/>
                        </a:rPr>
                        <a:t>25</a:t>
                      </a:r>
                    </a:p>
                  </a:txBody>
                  <a:tcPr anchor="ctr"/>
                </a:tc>
                <a:tc>
                  <a:txBody>
                    <a:bodyPr/>
                    <a:lstStyle/>
                    <a:p>
                      <a:pPr algn="ctr"/>
                      <a:r>
                        <a:rPr lang="en-US" sz="1600" dirty="0">
                          <a:latin typeface="Arial Narrow" panose="020B0606020202030204" pitchFamily="34" charset="0"/>
                        </a:rPr>
                        <a:t>8</a:t>
                      </a:r>
                    </a:p>
                  </a:txBody>
                  <a:tcPr anchor="ctr"/>
                </a:tc>
                <a:extLst>
                  <a:ext uri="{0D108BD9-81ED-4DB2-BD59-A6C34878D82A}">
                    <a16:rowId xmlns:a16="http://schemas.microsoft.com/office/drawing/2014/main" val="1756622741"/>
                  </a:ext>
                </a:extLst>
              </a:tr>
              <a:tr h="299922">
                <a:tc vMerge="1">
                  <a:txBody>
                    <a:bodyPr/>
                    <a:lstStyle/>
                    <a:p>
                      <a:endParaRPr lang="en-US" dirty="0"/>
                    </a:p>
                  </a:txBody>
                  <a:tcPr/>
                </a:tc>
                <a:tc>
                  <a:txBody>
                    <a:bodyPr/>
                    <a:lstStyle/>
                    <a:p>
                      <a:pPr algn="ctr"/>
                      <a:r>
                        <a:rPr lang="en-US" sz="1600" dirty="0">
                          <a:latin typeface="Arial Narrow" panose="020B0606020202030204" pitchFamily="34" charset="0"/>
                        </a:rPr>
                        <a:t>160</a:t>
                      </a:r>
                    </a:p>
                  </a:txBody>
                  <a:tcPr anchor="ctr"/>
                </a:tc>
                <a:tc>
                  <a:txBody>
                    <a:bodyPr/>
                    <a:lstStyle/>
                    <a:p>
                      <a:pPr algn="ctr"/>
                      <a:r>
                        <a:rPr lang="en-US" sz="1600" dirty="0">
                          <a:latin typeface="Arial Narrow" panose="020B0606020202030204" pitchFamily="34" charset="0"/>
                        </a:rPr>
                        <a:t>28</a:t>
                      </a:r>
                    </a:p>
                  </a:txBody>
                  <a:tcPr anchor="ctr"/>
                </a:tc>
                <a:tc>
                  <a:txBody>
                    <a:bodyPr/>
                    <a:lstStyle/>
                    <a:p>
                      <a:pPr algn="ctr"/>
                      <a:r>
                        <a:rPr lang="en-US" sz="1600" dirty="0">
                          <a:latin typeface="Arial Narrow" panose="020B0606020202030204" pitchFamily="34" charset="0"/>
                        </a:rPr>
                        <a:t>31</a:t>
                      </a:r>
                    </a:p>
                  </a:txBody>
                  <a:tcPr anchor="ctr"/>
                </a:tc>
                <a:tc>
                  <a:txBody>
                    <a:bodyPr/>
                    <a:lstStyle/>
                    <a:p>
                      <a:pPr algn="ctr"/>
                      <a:r>
                        <a:rPr lang="en-US" sz="1600" dirty="0">
                          <a:latin typeface="Arial Narrow" panose="020B0606020202030204" pitchFamily="34" charset="0"/>
                        </a:rPr>
                        <a:t>11</a:t>
                      </a:r>
                    </a:p>
                  </a:txBody>
                  <a:tcPr anchor="ctr"/>
                </a:tc>
                <a:tc>
                  <a:txBody>
                    <a:bodyPr/>
                    <a:lstStyle/>
                    <a:p>
                      <a:pPr algn="ctr"/>
                      <a:r>
                        <a:rPr lang="en-US" sz="1600" dirty="0">
                          <a:latin typeface="Arial Narrow" panose="020B0606020202030204" pitchFamily="34" charset="0"/>
                        </a:rPr>
                        <a:t>24</a:t>
                      </a:r>
                    </a:p>
                  </a:txBody>
                  <a:tcPr anchor="ctr"/>
                </a:tc>
                <a:tc>
                  <a:txBody>
                    <a:bodyPr/>
                    <a:lstStyle/>
                    <a:p>
                      <a:pPr algn="ctr"/>
                      <a:r>
                        <a:rPr lang="en-US" sz="1600" dirty="0">
                          <a:latin typeface="Arial Narrow" panose="020B0606020202030204" pitchFamily="34" charset="0"/>
                        </a:rPr>
                        <a:t>27</a:t>
                      </a:r>
                    </a:p>
                  </a:txBody>
                  <a:tcPr anchor="ctr"/>
                </a:tc>
                <a:tc>
                  <a:txBody>
                    <a:bodyPr/>
                    <a:lstStyle/>
                    <a:p>
                      <a:pPr algn="ctr"/>
                      <a:r>
                        <a:rPr lang="en-US" sz="1600" dirty="0">
                          <a:latin typeface="Arial Narrow" panose="020B0606020202030204" pitchFamily="34" charset="0"/>
                        </a:rPr>
                        <a:t>9</a:t>
                      </a:r>
                    </a:p>
                  </a:txBody>
                  <a:tcPr anchor="ctr"/>
                </a:tc>
                <a:extLst>
                  <a:ext uri="{0D108BD9-81ED-4DB2-BD59-A6C34878D82A}">
                    <a16:rowId xmlns:a16="http://schemas.microsoft.com/office/drawing/2014/main" val="3889913208"/>
                  </a:ext>
                </a:extLst>
              </a:tr>
            </a:tbl>
          </a:graphicData>
        </a:graphic>
      </p:graphicFrame>
    </p:spTree>
    <p:custDataLst>
      <p:tags r:id="rId1"/>
    </p:custDataLst>
    <p:extLst>
      <p:ext uri="{BB962C8B-B14F-4D97-AF65-F5344CB8AC3E}">
        <p14:creationId xmlns:p14="http://schemas.microsoft.com/office/powerpoint/2010/main" val="21939178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Post-base to Foundation Connection</a:t>
            </a:r>
          </a:p>
        </p:txBody>
      </p:sp>
      <p:sp>
        <p:nvSpPr>
          <p:cNvPr id="4" name="Content Placeholder 3"/>
          <p:cNvSpPr>
            <a:spLocks noGrp="1"/>
          </p:cNvSpPr>
          <p:nvPr>
            <p:ph idx="1"/>
          </p:nvPr>
        </p:nvSpPr>
        <p:spPr>
          <a:xfrm>
            <a:off x="354933" y="1104900"/>
            <a:ext cx="5474367" cy="3690384"/>
          </a:xfrm>
        </p:spPr>
        <p:txBody>
          <a:bodyPr/>
          <a:lstStyle/>
          <a:p>
            <a:pPr marL="0" indent="0">
              <a:lnSpc>
                <a:spcPct val="120000"/>
              </a:lnSpc>
              <a:buNone/>
            </a:pPr>
            <a:r>
              <a:rPr lang="en-US" sz="2200" dirty="0">
                <a:solidFill>
                  <a:schemeClr val="accent5"/>
                </a:solidFill>
                <a:latin typeface="Arial Black" panose="020B0A04020102020204" pitchFamily="34" charset="0"/>
              </a:rPr>
              <a:t>Resisting Lateral and Uplift Forces</a:t>
            </a:r>
          </a:p>
          <a:p>
            <a:pPr>
              <a:lnSpc>
                <a:spcPct val="120000"/>
              </a:lnSpc>
              <a:spcBef>
                <a:spcPts val="1200"/>
              </a:spcBef>
            </a:pPr>
            <a:r>
              <a:rPr lang="en-US" sz="2000" dirty="0"/>
              <a:t>Posts must be restrained to prevent lateral displacement at the bottom support</a:t>
            </a:r>
          </a:p>
          <a:p>
            <a:pPr>
              <a:lnSpc>
                <a:spcPct val="120000"/>
              </a:lnSpc>
              <a:spcBef>
                <a:spcPts val="600"/>
              </a:spcBef>
            </a:pPr>
            <a:r>
              <a:rPr lang="en-US" sz="2000" dirty="0"/>
              <a:t>A positive connection shall be made to resist lateral and uplift forces</a:t>
            </a:r>
          </a:p>
          <a:p>
            <a:pPr marL="0" indent="0">
              <a:lnSpc>
                <a:spcPct val="120000"/>
              </a:lnSpc>
              <a:spcBef>
                <a:spcPts val="1200"/>
              </a:spcBef>
              <a:buNone/>
            </a:pPr>
            <a:r>
              <a:rPr lang="en-US" sz="1800" dirty="0">
                <a:solidFill>
                  <a:schemeClr val="tx1">
                    <a:lumMod val="50000"/>
                    <a:lumOff val="50000"/>
                  </a:schemeClr>
                </a:solidFill>
                <a:latin typeface="Arial Narrow" panose="020B0606020202030204" pitchFamily="34" charset="0"/>
              </a:rPr>
              <a:t>12-18 IRC R407.3</a:t>
            </a:r>
            <a:br>
              <a:rPr lang="en-US" sz="1800" dirty="0">
                <a:solidFill>
                  <a:schemeClr val="tx1">
                    <a:lumMod val="50000"/>
                    <a:lumOff val="50000"/>
                  </a:schemeClr>
                </a:solidFill>
                <a:latin typeface="Arial Narrow" panose="020B0606020202030204" pitchFamily="34" charset="0"/>
              </a:rPr>
            </a:br>
            <a:r>
              <a:rPr lang="en-US" sz="1800" dirty="0">
                <a:solidFill>
                  <a:schemeClr val="tx1">
                    <a:lumMod val="50000"/>
                    <a:lumOff val="50000"/>
                  </a:schemeClr>
                </a:solidFill>
                <a:latin typeface="Arial Narrow" panose="020B0606020202030204" pitchFamily="34" charset="0"/>
              </a:rPr>
              <a:t>12-18 IRC R502.9</a:t>
            </a:r>
            <a:br>
              <a:rPr lang="en-US" sz="1800" dirty="0">
                <a:solidFill>
                  <a:schemeClr val="tx1">
                    <a:lumMod val="50000"/>
                    <a:lumOff val="50000"/>
                  </a:schemeClr>
                </a:solidFill>
                <a:latin typeface="Arial Narrow" panose="020B0606020202030204" pitchFamily="34" charset="0"/>
              </a:rPr>
            </a:br>
            <a:r>
              <a:rPr lang="en-US" sz="1800" dirty="0">
                <a:solidFill>
                  <a:schemeClr val="tx1">
                    <a:lumMod val="50000"/>
                    <a:lumOff val="50000"/>
                  </a:schemeClr>
                </a:solidFill>
                <a:latin typeface="Arial Narrow" panose="020B0606020202030204" pitchFamily="34" charset="0"/>
              </a:rPr>
              <a:t>12 IBC 2304.9.7, 15-18 IBC 2304.10.7</a:t>
            </a:r>
            <a:br>
              <a:rPr lang="en-US" sz="1800" dirty="0">
                <a:solidFill>
                  <a:schemeClr val="tx1">
                    <a:lumMod val="50000"/>
                    <a:lumOff val="50000"/>
                  </a:schemeClr>
                </a:solidFill>
                <a:latin typeface="Arial Narrow" panose="020B0606020202030204" pitchFamily="34" charset="0"/>
              </a:rPr>
            </a:br>
            <a:r>
              <a:rPr lang="en-US" sz="1800" dirty="0">
                <a:solidFill>
                  <a:schemeClr val="tx1">
                    <a:lumMod val="50000"/>
                    <a:lumOff val="50000"/>
                  </a:schemeClr>
                </a:solidFill>
                <a:latin typeface="Arial Narrow" panose="020B0606020202030204" pitchFamily="34" charset="0"/>
              </a:rPr>
              <a:t>15 IRC R507.8.1, 18 IRC 507.4</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9943" y="1104901"/>
            <a:ext cx="5489157" cy="3573426"/>
          </a:xfrm>
          <a:prstGeom prst="rect">
            <a:avLst/>
          </a:prstGeom>
        </p:spPr>
      </p:pic>
      <p:sp>
        <p:nvSpPr>
          <p:cNvPr id="6" name="Content Placeholder 3"/>
          <p:cNvSpPr txBox="1">
            <a:spLocks/>
          </p:cNvSpPr>
          <p:nvPr/>
        </p:nvSpPr>
        <p:spPr>
          <a:xfrm>
            <a:off x="6374733" y="4289313"/>
            <a:ext cx="5474367" cy="38901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600" dirty="0">
                <a:solidFill>
                  <a:schemeClr val="bg1"/>
                </a:solidFill>
                <a:effectLst>
                  <a:outerShdw blurRad="38100" dist="38100" dir="2700000" algn="tl">
                    <a:srgbClr val="000000">
                      <a:alpha val="43137"/>
                    </a:srgbClr>
                  </a:outerShdw>
                </a:effectLst>
                <a:latin typeface="Arial Narrow" panose="020B0606020202030204" pitchFamily="34" charset="0"/>
              </a:rPr>
              <a:t>Where is the positive connection?</a:t>
            </a: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78898" y="5004560"/>
            <a:ext cx="916514" cy="124384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9428" y="5007935"/>
            <a:ext cx="1679672" cy="1240465"/>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26774" y="5004559"/>
            <a:ext cx="478439" cy="482119"/>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65066" y="5008919"/>
            <a:ext cx="602781" cy="477760"/>
          </a:xfrm>
          <a:prstGeom prst="rect">
            <a:avLst/>
          </a:prstGeom>
        </p:spPr>
      </p:pic>
    </p:spTree>
    <p:custDataLst>
      <p:tags r:id="rId1"/>
    </p:custDataLst>
    <p:extLst>
      <p:ext uri="{BB962C8B-B14F-4D97-AF65-F5344CB8AC3E}">
        <p14:creationId xmlns:p14="http://schemas.microsoft.com/office/powerpoint/2010/main" val="19313253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Post-base to Foundation Connection</a:t>
            </a:r>
          </a:p>
        </p:txBody>
      </p:sp>
      <p:sp>
        <p:nvSpPr>
          <p:cNvPr id="4" name="Content Placeholder 3"/>
          <p:cNvSpPr>
            <a:spLocks noGrp="1"/>
          </p:cNvSpPr>
          <p:nvPr>
            <p:ph idx="1"/>
          </p:nvPr>
        </p:nvSpPr>
        <p:spPr>
          <a:xfrm>
            <a:off x="354933" y="1104900"/>
            <a:ext cx="11494167" cy="1999807"/>
          </a:xfrm>
        </p:spPr>
        <p:txBody>
          <a:bodyPr/>
          <a:lstStyle/>
          <a:p>
            <a:pPr marL="0" indent="0">
              <a:lnSpc>
                <a:spcPct val="120000"/>
              </a:lnSpc>
              <a:buNone/>
            </a:pPr>
            <a:r>
              <a:rPr lang="en-US" sz="2200" dirty="0">
                <a:solidFill>
                  <a:schemeClr val="accent5"/>
                </a:solidFill>
                <a:latin typeface="Arial Black" panose="020B0A04020102020204" pitchFamily="34" charset="0"/>
              </a:rPr>
              <a:t>Resisting Lateral and Uplift Forces</a:t>
            </a:r>
          </a:p>
          <a:p>
            <a:pPr marL="0" indent="0">
              <a:lnSpc>
                <a:spcPct val="120000"/>
              </a:lnSpc>
              <a:spcBef>
                <a:spcPts val="1200"/>
              </a:spcBef>
              <a:buNone/>
            </a:pPr>
            <a:r>
              <a:rPr lang="en-US" sz="1800" b="1" dirty="0"/>
              <a:t>Pre-Manufactured Post Base with 1" Standoff Highly Recommended</a:t>
            </a:r>
          </a:p>
          <a:p>
            <a:pPr marL="0" indent="0">
              <a:lnSpc>
                <a:spcPct val="120000"/>
              </a:lnSpc>
              <a:spcBef>
                <a:spcPts val="600"/>
              </a:spcBef>
              <a:buNone/>
            </a:pPr>
            <a:r>
              <a:rPr lang="en-US" sz="1800" dirty="0"/>
              <a:t>As shown in Figure 507.3 of the 2018 IRC, it is recommended to use a code-listed pre-manufactured post base to connect the footer to the post. Otherwise, moisture may collect at the bottom of the post causing wood posts to rot and steel posts to corrode.</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48079" y="3429000"/>
            <a:ext cx="1401019" cy="2467281"/>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7669" y="3429000"/>
            <a:ext cx="1858471" cy="2467281"/>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07770" y="3429000"/>
            <a:ext cx="1997961" cy="2467281"/>
          </a:xfrm>
          <a:prstGeom prst="rect">
            <a:avLst/>
          </a:prstGeom>
        </p:spPr>
      </p:pic>
      <p:sp>
        <p:nvSpPr>
          <p:cNvPr id="14" name="Content Placeholder 3"/>
          <p:cNvSpPr txBox="1">
            <a:spLocks/>
          </p:cNvSpPr>
          <p:nvPr/>
        </p:nvSpPr>
        <p:spPr>
          <a:xfrm>
            <a:off x="10448078" y="5964864"/>
            <a:ext cx="1401020" cy="28353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600" dirty="0">
                <a:solidFill>
                  <a:schemeClr val="tx1">
                    <a:lumMod val="50000"/>
                    <a:lumOff val="50000"/>
                  </a:schemeClr>
                </a:solidFill>
                <a:latin typeface="Arial Narrow" panose="020B0606020202030204" pitchFamily="34" charset="0"/>
              </a:rPr>
              <a:t>1" Standoff</a:t>
            </a:r>
          </a:p>
        </p:txBody>
      </p:sp>
      <p:sp>
        <p:nvSpPr>
          <p:cNvPr id="15" name="Content Placeholder 3"/>
          <p:cNvSpPr txBox="1">
            <a:spLocks/>
          </p:cNvSpPr>
          <p:nvPr/>
        </p:nvSpPr>
        <p:spPr>
          <a:xfrm>
            <a:off x="8347669" y="5964864"/>
            <a:ext cx="1858470" cy="28353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600" dirty="0">
                <a:solidFill>
                  <a:schemeClr val="tx1">
                    <a:lumMod val="50000"/>
                    <a:lumOff val="50000"/>
                  </a:schemeClr>
                </a:solidFill>
                <a:latin typeface="Arial Narrow" panose="020B0606020202030204" pitchFamily="34" charset="0"/>
              </a:rPr>
              <a:t>Corroded steel post</a:t>
            </a:r>
          </a:p>
        </p:txBody>
      </p:sp>
      <p:sp>
        <p:nvSpPr>
          <p:cNvPr id="16" name="Content Placeholder 3"/>
          <p:cNvSpPr txBox="1">
            <a:spLocks/>
          </p:cNvSpPr>
          <p:nvPr/>
        </p:nvSpPr>
        <p:spPr>
          <a:xfrm>
            <a:off x="6107770" y="5964864"/>
            <a:ext cx="1997960" cy="28353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600" dirty="0">
                <a:solidFill>
                  <a:schemeClr val="tx1">
                    <a:lumMod val="50000"/>
                    <a:lumOff val="50000"/>
                  </a:schemeClr>
                </a:solidFill>
                <a:latin typeface="Arial Narrow" panose="020B0606020202030204" pitchFamily="34" charset="0"/>
              </a:rPr>
              <a:t>Rotted wood post</a:t>
            </a:r>
          </a:p>
        </p:txBody>
      </p:sp>
      <p:pic>
        <p:nvPicPr>
          <p:cNvPr id="5" name="Picture 4">
            <a:extLst>
              <a:ext uri="{FF2B5EF4-FFF2-40B4-BE49-F238E27FC236}">
                <a16:creationId xmlns:a16="http://schemas.microsoft.com/office/drawing/2014/main" id="{1078F01B-8EE6-4D97-84B8-32CC133A275C}"/>
              </a:ext>
            </a:extLst>
          </p:cNvPr>
          <p:cNvPicPr>
            <a:picLocks noChangeAspect="1"/>
          </p:cNvPicPr>
          <p:nvPr/>
        </p:nvPicPr>
        <p:blipFill rotWithShape="1">
          <a:blip r:embed="rId7"/>
          <a:srcRect l="27090" t="38479" r="28414" b="19362"/>
          <a:stretch/>
        </p:blipFill>
        <p:spPr>
          <a:xfrm>
            <a:off x="342900" y="3429001"/>
            <a:ext cx="5493680" cy="2819400"/>
          </a:xfrm>
          <a:prstGeom prst="rect">
            <a:avLst/>
          </a:prstGeom>
        </p:spPr>
      </p:pic>
    </p:spTree>
    <p:custDataLst>
      <p:tags r:id="rId1"/>
    </p:custDataLst>
    <p:extLst>
      <p:ext uri="{BB962C8B-B14F-4D97-AF65-F5344CB8AC3E}">
        <p14:creationId xmlns:p14="http://schemas.microsoft.com/office/powerpoint/2010/main" val="33853265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Post-base to Foundation Connection</a:t>
            </a:r>
          </a:p>
        </p:txBody>
      </p:sp>
      <p:sp>
        <p:nvSpPr>
          <p:cNvPr id="4" name="Content Placeholder 3"/>
          <p:cNvSpPr>
            <a:spLocks noGrp="1"/>
          </p:cNvSpPr>
          <p:nvPr>
            <p:ph idx="1"/>
          </p:nvPr>
        </p:nvSpPr>
        <p:spPr>
          <a:xfrm>
            <a:off x="354933" y="1104900"/>
            <a:ext cx="5474367" cy="5143500"/>
          </a:xfrm>
        </p:spPr>
        <p:txBody>
          <a:bodyPr/>
          <a:lstStyle/>
          <a:p>
            <a:pPr marL="0" indent="0">
              <a:lnSpc>
                <a:spcPct val="120000"/>
              </a:lnSpc>
              <a:buNone/>
            </a:pPr>
            <a:r>
              <a:rPr lang="en-US" sz="2200" dirty="0">
                <a:solidFill>
                  <a:schemeClr val="accent5"/>
                </a:solidFill>
                <a:latin typeface="Arial Black" panose="020B0A04020102020204" pitchFamily="34" charset="0"/>
              </a:rPr>
              <a:t>Resisting Lateral and Uplift Forces</a:t>
            </a:r>
          </a:p>
          <a:p>
            <a:pPr marL="0" indent="0">
              <a:lnSpc>
                <a:spcPct val="120000"/>
              </a:lnSpc>
              <a:spcBef>
                <a:spcPts val="1200"/>
              </a:spcBef>
              <a:buNone/>
            </a:pPr>
            <a:r>
              <a:rPr lang="en-US" sz="1800" b="1" dirty="0"/>
              <a:t>Spread or Pad Footing Must Be Connected to </a:t>
            </a:r>
            <a:br>
              <a:rPr lang="en-US" sz="1800" b="1" dirty="0"/>
            </a:br>
            <a:r>
              <a:rPr lang="en-US" sz="1800" b="1" dirty="0"/>
              <a:t>the Pier or Concrete Stem</a:t>
            </a:r>
          </a:p>
          <a:p>
            <a:pPr marL="0" indent="0">
              <a:lnSpc>
                <a:spcPct val="120000"/>
              </a:lnSpc>
              <a:spcBef>
                <a:spcPts val="600"/>
              </a:spcBef>
              <a:buNone/>
            </a:pPr>
            <a:r>
              <a:rPr lang="en-US" sz="1800" dirty="0"/>
              <a:t>Provisions shall be made for the transfer of shear and other forces through construction joints. </a:t>
            </a:r>
            <a:br>
              <a:rPr lang="en-US" sz="1800" dirty="0"/>
            </a:br>
            <a:r>
              <a:rPr lang="en-US" sz="1800" dirty="0">
                <a:solidFill>
                  <a:schemeClr val="tx1">
                    <a:lumMod val="50000"/>
                    <a:lumOff val="50000"/>
                  </a:schemeClr>
                </a:solidFill>
                <a:latin typeface="Arial Narrow" panose="020B0606020202030204" pitchFamily="34" charset="0"/>
              </a:rPr>
              <a:t>08 ACI 318 6.4.3</a:t>
            </a:r>
          </a:p>
          <a:p>
            <a:pPr marL="0" indent="0">
              <a:lnSpc>
                <a:spcPct val="120000"/>
              </a:lnSpc>
              <a:spcBef>
                <a:spcPts val="600"/>
              </a:spcBef>
              <a:buNone/>
            </a:pPr>
            <a:r>
              <a:rPr lang="en-US" sz="1800" dirty="0"/>
              <a:t>Forces and moments at the base of the column shall be transferred to supporting pedestal by bearing on concrete and by reinforcement, dowels, and mechanical connectors. </a:t>
            </a:r>
            <a:br>
              <a:rPr lang="en-US" sz="1800" dirty="0"/>
            </a:br>
            <a:r>
              <a:rPr lang="en-US" sz="1800" dirty="0">
                <a:solidFill>
                  <a:schemeClr val="tx1">
                    <a:lumMod val="50000"/>
                    <a:lumOff val="50000"/>
                  </a:schemeClr>
                </a:solidFill>
                <a:latin typeface="Arial Narrow" panose="020B0606020202030204" pitchFamily="34" charset="0"/>
              </a:rPr>
              <a:t>08 ACI 318 15.8.1</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3966" y="1115533"/>
            <a:ext cx="5456748" cy="3722282"/>
          </a:xfrm>
          <a:prstGeom prst="rect">
            <a:avLst/>
          </a:prstGeom>
        </p:spPr>
      </p:pic>
    </p:spTree>
    <p:custDataLst>
      <p:tags r:id="rId1"/>
    </p:custDataLst>
    <p:extLst>
      <p:ext uri="{BB962C8B-B14F-4D97-AF65-F5344CB8AC3E}">
        <p14:creationId xmlns:p14="http://schemas.microsoft.com/office/powerpoint/2010/main" val="13221499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Credit Information</a:t>
            </a:r>
          </a:p>
        </p:txBody>
      </p:sp>
      <p:sp>
        <p:nvSpPr>
          <p:cNvPr id="6" name="Content Placeholder 2"/>
          <p:cNvSpPr txBox="1">
            <a:spLocks/>
          </p:cNvSpPr>
          <p:nvPr/>
        </p:nvSpPr>
        <p:spPr>
          <a:xfrm>
            <a:off x="342901" y="1104900"/>
            <a:ext cx="6453414" cy="5143500"/>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a:ln>
                  <a:noFill/>
                </a:ln>
                <a:solidFill>
                  <a:schemeClr val="tx2"/>
                </a:solidFill>
                <a:effectLst/>
                <a:uLnTx/>
                <a:uFillTx/>
                <a:latin typeface="Arial"/>
                <a:ea typeface="+mn-ea"/>
                <a:cs typeface="Calibri" pitchFamily="34" charset="0"/>
              </a:rPr>
              <a:t>AIA Member Information</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0" i="0" u="none" strike="noStrike" kern="1200" cap="none" spc="0" normalizeH="0" baseline="0" noProof="0" dirty="0">
                <a:ln>
                  <a:noFill/>
                </a:ln>
                <a:solidFill>
                  <a:schemeClr val="tx2"/>
                </a:solidFill>
                <a:effectLst/>
                <a:uLnTx/>
                <a:uFillTx/>
                <a:latin typeface="Arial"/>
                <a:ea typeface="+mn-ea"/>
                <a:cs typeface="Calibri" pitchFamily="34" charset="0"/>
              </a:rPr>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r>
              <a:rPr kumimoji="0" lang="en-US" sz="1800" b="0" i="0" u="none" strike="noStrike" kern="1200" cap="none" spc="0" normalizeH="0" baseline="0" noProof="0" dirty="0">
                <a:ln>
                  <a:noFill/>
                </a:ln>
                <a:solidFill>
                  <a:schemeClr val="tx2"/>
                </a:solidFill>
                <a:effectLst/>
                <a:uLnTx/>
                <a:uFillTx/>
                <a:latin typeface="Arial"/>
                <a:ea typeface="+mn-ea"/>
              </a:rPr>
              <a:t>Upon completion of this course, Credit(s) earned will be reported to AIA CES for AIA members who pass the course and have entered their AIA member number on their Simpson profile page.  A link to the Certificate of Completion will be available upon completion of this course. Only AIA LU/HSW will be reported.</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a:ln>
                  <a:noFill/>
                </a:ln>
                <a:solidFill>
                  <a:schemeClr val="tx2"/>
                </a:solidFill>
                <a:effectLst/>
                <a:uLnTx/>
                <a:uFillTx/>
                <a:latin typeface="Arial"/>
                <a:ea typeface="+mn-ea"/>
              </a:rPr>
              <a:t>This course offers 1 LU/HSW credit.</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lang="en-US" sz="1800" dirty="0">
                <a:solidFill>
                  <a:schemeClr val="tx2"/>
                </a:solidFill>
                <a:latin typeface="Arial"/>
              </a:rPr>
              <a:t>AIA Course Number: AIA-DCKIN118</a:t>
            </a:r>
            <a:endParaRPr kumimoji="0" lang="en-US" sz="1800" b="1" i="0" u="none" strike="noStrike" kern="1200" cap="none" spc="0" normalizeH="0" baseline="0" noProof="0" dirty="0">
              <a:ln>
                <a:noFill/>
              </a:ln>
              <a:solidFill>
                <a:schemeClr val="tx2"/>
              </a:solidFill>
              <a:effectLst/>
              <a:uLnTx/>
              <a:uFillTx/>
              <a:latin typeface="Arial"/>
              <a:ea typeface="+mn-ea"/>
            </a:endParaRPr>
          </a:p>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tabLst/>
              <a:defRPr/>
            </a:pPr>
            <a:endParaRPr lang="en-US" sz="180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9314121" y="1412966"/>
            <a:ext cx="15240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3265137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6" name="Content Placeholder 2"/>
          <p:cNvSpPr txBox="1">
            <a:spLocks/>
          </p:cNvSpPr>
          <p:nvPr/>
        </p:nvSpPr>
        <p:spPr>
          <a:xfrm>
            <a:off x="0" y="1137413"/>
            <a:ext cx="12192000" cy="2291587"/>
          </a:xfrm>
          <a:prstGeom prst="rect">
            <a:avLst/>
          </a:prstGeom>
          <a:gradFill>
            <a:gsLst>
              <a:gs pos="0">
                <a:schemeClr val="tx1">
                  <a:lumMod val="85000"/>
                  <a:lumOff val="15000"/>
                  <a:alpha val="85000"/>
                </a:schemeClr>
              </a:gs>
              <a:gs pos="50000">
                <a:schemeClr val="tx1">
                  <a:lumMod val="85000"/>
                  <a:lumOff val="15000"/>
                  <a:alpha val="70000"/>
                </a:schemeClr>
              </a:gs>
              <a:gs pos="100000">
                <a:schemeClr val="tx1">
                  <a:lumMod val="85000"/>
                  <a:lumOff val="15000"/>
                  <a:alpha val="55000"/>
                </a:schemeClr>
              </a:gs>
            </a:gsLst>
            <a:lin ang="5400000" scaled="0"/>
          </a:gradFill>
          <a:ln w="31750">
            <a:noFill/>
          </a:ln>
          <a:effectLst>
            <a:outerShdw blurRad="50800" dist="38100" dir="2700000" algn="tl" rotWithShape="0">
              <a:prstClr val="black">
                <a:alpha val="40000"/>
              </a:prstClr>
            </a:outerShdw>
          </a:effectLst>
        </p:spPr>
        <p:txBody>
          <a:bodyPr vert="horz" lIns="347472" tIns="457200" rIns="9144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a:solidFill>
                  <a:schemeClr val="accent5"/>
                </a:solidFill>
                <a:latin typeface="Arial" panose="020B0604020202020204" pitchFamily="34" charset="0"/>
                <a:cs typeface="Arial" panose="020B0604020202020204" pitchFamily="34" charset="0"/>
              </a:rPr>
              <a:t>Now that we’ve completed this lesson, you should be able to:</a:t>
            </a:r>
          </a:p>
          <a:p>
            <a:pPr>
              <a:lnSpc>
                <a:spcPct val="120000"/>
              </a:lnSpc>
              <a:spcBef>
                <a:spcPts val="1800"/>
              </a:spcBef>
              <a:spcAft>
                <a:spcPts val="0"/>
              </a:spcAft>
            </a:pPr>
            <a:r>
              <a:rPr lang="en-US" sz="2000" b="0" dirty="0">
                <a:solidFill>
                  <a:srgbClr val="FFFFFF"/>
                </a:solidFill>
                <a:latin typeface="Arial" panose="020B0604020202020204" pitchFamily="34" charset="0"/>
                <a:cs typeface="Arial" panose="020B0604020202020204" pitchFamily="34" charset="0"/>
              </a:rPr>
              <a:t>Summarize the common code violations found during an inspection of new deck construction</a:t>
            </a:r>
          </a:p>
        </p:txBody>
      </p:sp>
      <p:sp>
        <p:nvSpPr>
          <p:cNvPr id="8" name="Rectangle 7"/>
          <p:cNvSpPr/>
          <p:nvPr/>
        </p:nvSpPr>
        <p:spPr>
          <a:xfrm>
            <a:off x="0" y="0"/>
            <a:ext cx="12192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1" y="158413"/>
            <a:ext cx="10369312" cy="840207"/>
          </a:xfrm>
        </p:spPr>
        <p:txBody>
          <a:bodyPr anchor="ctr"/>
          <a:lstStyle/>
          <a:p>
            <a:r>
              <a:rPr lang="en-US" dirty="0"/>
              <a:t>Lesson Two Complete</a:t>
            </a:r>
          </a:p>
        </p:txBody>
      </p:sp>
      <p:sp>
        <p:nvSpPr>
          <p:cNvPr id="7" name="Rectangle 6"/>
          <p:cNvSpPr/>
          <p:nvPr/>
        </p:nvSpPr>
        <p:spPr>
          <a:xfrm>
            <a:off x="8315826" y="5309946"/>
            <a:ext cx="3533274" cy="116705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Let’s Continue to</a:t>
            </a:r>
          </a:p>
          <a:p>
            <a:pPr algn="ctr"/>
            <a:r>
              <a:rPr lang="en-US" sz="2400" b="1" dirty="0">
                <a:latin typeface="Arial" panose="020B0604020202020204" pitchFamily="34" charset="0"/>
                <a:cs typeface="Arial" panose="020B0604020202020204" pitchFamily="34" charset="0"/>
              </a:rPr>
              <a:t>Lesson Three</a:t>
            </a:r>
          </a:p>
        </p:txBody>
      </p:sp>
    </p:spTree>
    <p:custDataLst>
      <p:tags r:id="rId1"/>
    </p:custDataLst>
    <p:extLst>
      <p:ext uri="{BB962C8B-B14F-4D97-AF65-F5344CB8AC3E}">
        <p14:creationId xmlns:p14="http://schemas.microsoft.com/office/powerpoint/2010/main" val="3335659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INSPECTION OF EXISTING CONSTRUCTION</a:t>
            </a:r>
          </a:p>
        </p:txBody>
      </p:sp>
      <p:sp>
        <p:nvSpPr>
          <p:cNvPr id="4" name="Text Placeholder 2"/>
          <p:cNvSpPr txBox="1">
            <a:spLocks/>
          </p:cNvSpPr>
          <p:nvPr/>
        </p:nvSpPr>
        <p:spPr>
          <a:xfrm>
            <a:off x="0" y="1350963"/>
            <a:ext cx="7096125" cy="2087562"/>
          </a:xfrm>
          <a:prstGeom prst="rect">
            <a:avLst/>
          </a:prstGeom>
        </p:spPr>
        <p:txBody>
          <a:bodyPr lIns="731520" tIns="22860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US" sz="1800" b="1" dirty="0">
                <a:solidFill>
                  <a:schemeClr val="accent6"/>
                </a:solidFill>
              </a:rPr>
              <a:t>After completing this lesson, you will be able to:</a:t>
            </a:r>
          </a:p>
          <a:p>
            <a:pPr marL="0" indent="0">
              <a:lnSpc>
                <a:spcPct val="120000"/>
              </a:lnSpc>
              <a:buFont typeface="Arial" panose="020B0604020202020204" pitchFamily="34" charset="0"/>
              <a:buNone/>
            </a:pPr>
            <a:r>
              <a:rPr lang="en-US" sz="2000" dirty="0">
                <a:solidFill>
                  <a:schemeClr val="tx1">
                    <a:lumMod val="65000"/>
                    <a:lumOff val="35000"/>
                  </a:schemeClr>
                </a:solidFill>
              </a:rPr>
              <a:t>Detect if an existing deck has developed a</a:t>
            </a:r>
            <a:br>
              <a:rPr lang="en-US" sz="2000" dirty="0">
                <a:solidFill>
                  <a:schemeClr val="tx1">
                    <a:lumMod val="65000"/>
                    <a:lumOff val="35000"/>
                  </a:schemeClr>
                </a:solidFill>
              </a:rPr>
            </a:br>
            <a:r>
              <a:rPr lang="en-US" sz="2000" dirty="0">
                <a:solidFill>
                  <a:schemeClr val="tx1">
                    <a:lumMod val="65000"/>
                    <a:lumOff val="35000"/>
                  </a:schemeClr>
                </a:solidFill>
              </a:rPr>
              <a:t>potentially unsafe issue and is no longer </a:t>
            </a:r>
            <a:br>
              <a:rPr lang="en-US" sz="2000" dirty="0">
                <a:solidFill>
                  <a:schemeClr val="tx1">
                    <a:lumMod val="65000"/>
                    <a:lumOff val="35000"/>
                  </a:schemeClr>
                </a:solidFill>
              </a:rPr>
            </a:br>
            <a:r>
              <a:rPr lang="en-US" sz="2000" dirty="0">
                <a:solidFill>
                  <a:schemeClr val="tx1">
                    <a:lumMod val="65000"/>
                    <a:lumOff val="35000"/>
                  </a:schemeClr>
                </a:solidFill>
              </a:rPr>
              <a:t>code-compliant</a:t>
            </a:r>
          </a:p>
        </p:txBody>
      </p:sp>
    </p:spTree>
    <p:custDataLst>
      <p:tags r:id="rId1"/>
    </p:custDataLst>
    <p:extLst>
      <p:ext uri="{BB962C8B-B14F-4D97-AF65-F5344CB8AC3E}">
        <p14:creationId xmlns:p14="http://schemas.microsoft.com/office/powerpoint/2010/main" val="21173992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Five Things to Look for on an Existing Deck</a:t>
            </a:r>
          </a:p>
        </p:txBody>
      </p:sp>
      <p:sp>
        <p:nvSpPr>
          <p:cNvPr id="4" name="Content Placeholder 3"/>
          <p:cNvSpPr>
            <a:spLocks noGrp="1"/>
          </p:cNvSpPr>
          <p:nvPr>
            <p:ph idx="1"/>
          </p:nvPr>
        </p:nvSpPr>
        <p:spPr>
          <a:xfrm>
            <a:off x="354933" y="1104900"/>
            <a:ext cx="8959188" cy="2324100"/>
          </a:xfrm>
        </p:spPr>
        <p:txBody>
          <a:bodyPr/>
          <a:lstStyle/>
          <a:p>
            <a:pPr marL="0" indent="0">
              <a:lnSpc>
                <a:spcPct val="120000"/>
              </a:lnSpc>
              <a:spcBef>
                <a:spcPts val="600"/>
              </a:spcBef>
              <a:buNone/>
            </a:pPr>
            <a:r>
              <a:rPr lang="en-US" sz="2000" dirty="0"/>
              <a:t>It is recommended that you annually inspect your deck for issues that need to be addressed. It’s best to do this prior to seasons when you use your deck most. A deck should also be inspected prior to the purchase or sale of a home.</a:t>
            </a:r>
          </a:p>
          <a:p>
            <a:pPr marL="0" indent="0">
              <a:lnSpc>
                <a:spcPct val="120000"/>
              </a:lnSpc>
              <a:spcBef>
                <a:spcPts val="600"/>
              </a:spcBef>
              <a:buNone/>
            </a:pPr>
            <a:r>
              <a:rPr lang="en-US" sz="2000" b="1" dirty="0"/>
              <a:t>When inspecting a deck to determine overall safety and compliance with building codes, look at these five areas:</a:t>
            </a:r>
            <a:endParaRPr lang="en-US" sz="1800" b="1" dirty="0">
              <a:solidFill>
                <a:schemeClr val="tx1">
                  <a:lumMod val="50000"/>
                  <a:lumOff val="50000"/>
                </a:schemeClr>
              </a:solidFill>
              <a:latin typeface="Arial Narrow" panose="020B0606020202030204" pitchFamily="34" charset="0"/>
            </a:endParaRPr>
          </a:p>
        </p:txBody>
      </p:sp>
      <p:sp>
        <p:nvSpPr>
          <p:cNvPr id="6" name="Content Placeholder 3"/>
          <p:cNvSpPr txBox="1">
            <a:spLocks/>
          </p:cNvSpPr>
          <p:nvPr/>
        </p:nvSpPr>
        <p:spPr>
          <a:xfrm>
            <a:off x="354933" y="5277856"/>
            <a:ext cx="2011680" cy="97054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600"/>
              </a:spcBef>
              <a:buFont typeface="Arial" panose="020B0604020202020204" pitchFamily="34" charset="0"/>
              <a:buNone/>
            </a:pPr>
            <a:r>
              <a:rPr lang="en-US" sz="2000" dirty="0"/>
              <a:t>Improper</a:t>
            </a:r>
            <a:br>
              <a:rPr lang="en-US" sz="2000" dirty="0"/>
            </a:br>
            <a:r>
              <a:rPr lang="en-US" sz="2000" dirty="0"/>
              <a:t>connections</a:t>
            </a:r>
            <a:endParaRPr lang="en-US" sz="1800" b="1" dirty="0">
              <a:solidFill>
                <a:schemeClr val="tx1">
                  <a:lumMod val="50000"/>
                  <a:lumOff val="50000"/>
                </a:schemeClr>
              </a:solidFill>
              <a:latin typeface="Arial Narrow" panose="020B0606020202030204" pitchFamily="34" charset="0"/>
            </a:endParaRPr>
          </a:p>
        </p:txBody>
      </p:sp>
      <p:sp>
        <p:nvSpPr>
          <p:cNvPr id="7" name="Content Placeholder 3"/>
          <p:cNvSpPr txBox="1">
            <a:spLocks/>
          </p:cNvSpPr>
          <p:nvPr/>
        </p:nvSpPr>
        <p:spPr>
          <a:xfrm>
            <a:off x="2727359" y="5277856"/>
            <a:ext cx="2011680" cy="97054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600"/>
              </a:spcBef>
              <a:buFont typeface="Arial" panose="020B0604020202020204" pitchFamily="34" charset="0"/>
              <a:buNone/>
            </a:pPr>
            <a:r>
              <a:rPr lang="en-US" sz="2000" dirty="0"/>
              <a:t>Loose</a:t>
            </a:r>
            <a:br>
              <a:rPr lang="en-US" sz="2000" dirty="0"/>
            </a:br>
            <a:r>
              <a:rPr lang="en-US" sz="2000" dirty="0"/>
              <a:t>connections</a:t>
            </a:r>
            <a:endParaRPr lang="en-US" sz="1800" b="1" dirty="0">
              <a:solidFill>
                <a:schemeClr val="tx1">
                  <a:lumMod val="50000"/>
                  <a:lumOff val="50000"/>
                </a:schemeClr>
              </a:solidFill>
              <a:latin typeface="Arial Narrow" panose="020B0606020202030204" pitchFamily="34" charset="0"/>
            </a:endParaRPr>
          </a:p>
        </p:txBody>
      </p:sp>
      <p:sp>
        <p:nvSpPr>
          <p:cNvPr id="8" name="Content Placeholder 3"/>
          <p:cNvSpPr txBox="1">
            <a:spLocks/>
          </p:cNvSpPr>
          <p:nvPr/>
        </p:nvSpPr>
        <p:spPr>
          <a:xfrm>
            <a:off x="5099785" y="5277856"/>
            <a:ext cx="2011680" cy="97054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600"/>
              </a:spcBef>
              <a:buFont typeface="Arial" panose="020B0604020202020204" pitchFamily="34" charset="0"/>
              <a:buNone/>
            </a:pPr>
            <a:r>
              <a:rPr lang="en-US" sz="2000" dirty="0"/>
              <a:t>Corrosion</a:t>
            </a:r>
            <a:endParaRPr lang="en-US" sz="1800" b="1" dirty="0">
              <a:solidFill>
                <a:schemeClr val="tx1">
                  <a:lumMod val="50000"/>
                  <a:lumOff val="50000"/>
                </a:schemeClr>
              </a:solidFill>
              <a:latin typeface="Arial Narrow" panose="020B0606020202030204" pitchFamily="34" charset="0"/>
            </a:endParaRPr>
          </a:p>
        </p:txBody>
      </p:sp>
      <p:sp>
        <p:nvSpPr>
          <p:cNvPr id="9" name="Content Placeholder 3"/>
          <p:cNvSpPr txBox="1">
            <a:spLocks/>
          </p:cNvSpPr>
          <p:nvPr/>
        </p:nvSpPr>
        <p:spPr>
          <a:xfrm>
            <a:off x="7472211" y="5277856"/>
            <a:ext cx="2011680" cy="965073"/>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600"/>
              </a:spcBef>
              <a:buFont typeface="Arial" panose="020B0604020202020204" pitchFamily="34" charset="0"/>
              <a:buNone/>
            </a:pPr>
            <a:r>
              <a:rPr lang="en-US" sz="2000" dirty="0"/>
              <a:t>Decay</a:t>
            </a:r>
            <a:endParaRPr lang="en-US" sz="1800" b="1" dirty="0">
              <a:solidFill>
                <a:schemeClr val="tx1">
                  <a:lumMod val="50000"/>
                  <a:lumOff val="50000"/>
                </a:schemeClr>
              </a:solidFill>
              <a:latin typeface="Arial Narrow" panose="020B0606020202030204" pitchFamily="34" charset="0"/>
            </a:endParaRPr>
          </a:p>
        </p:txBody>
      </p:sp>
      <p:sp>
        <p:nvSpPr>
          <p:cNvPr id="10" name="Content Placeholder 3"/>
          <p:cNvSpPr txBox="1">
            <a:spLocks/>
          </p:cNvSpPr>
          <p:nvPr/>
        </p:nvSpPr>
        <p:spPr>
          <a:xfrm>
            <a:off x="9844636" y="5277856"/>
            <a:ext cx="2011680" cy="965073"/>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600"/>
              </a:spcBef>
              <a:buFont typeface="Arial" panose="020B0604020202020204" pitchFamily="34" charset="0"/>
              <a:buNone/>
            </a:pPr>
            <a:r>
              <a:rPr lang="en-US" sz="2000" dirty="0"/>
              <a:t>Splitting</a:t>
            </a:r>
            <a:endParaRPr lang="en-US" sz="1800" b="1" dirty="0">
              <a:solidFill>
                <a:schemeClr val="tx1">
                  <a:lumMod val="50000"/>
                  <a:lumOff val="50000"/>
                </a:schemeClr>
              </a:solidFill>
              <a:latin typeface="Arial Narrow" panose="020B0606020202030204" pitchFamily="34" charset="0"/>
            </a:endParaRPr>
          </a:p>
        </p:txBody>
      </p:sp>
      <p:cxnSp>
        <p:nvCxnSpPr>
          <p:cNvPr id="11" name="Straight Connector 10"/>
          <p:cNvCxnSpPr/>
          <p:nvPr/>
        </p:nvCxnSpPr>
        <p:spPr>
          <a:xfrm>
            <a:off x="342900" y="5077330"/>
            <a:ext cx="2011680" cy="0"/>
          </a:xfrm>
          <a:prstGeom prst="line">
            <a:avLst/>
          </a:prstGeom>
          <a:ln w="19050"/>
        </p:spPr>
        <p:style>
          <a:lnRef idx="1">
            <a:schemeClr val="accent5"/>
          </a:lnRef>
          <a:fillRef idx="0">
            <a:schemeClr val="accent5"/>
          </a:fillRef>
          <a:effectRef idx="0">
            <a:schemeClr val="accent5"/>
          </a:effectRef>
          <a:fontRef idx="minor">
            <a:schemeClr val="tx1"/>
          </a:fontRef>
        </p:style>
      </p:cxnSp>
      <p:cxnSp>
        <p:nvCxnSpPr>
          <p:cNvPr id="12" name="Straight Connector 11"/>
          <p:cNvCxnSpPr/>
          <p:nvPr/>
        </p:nvCxnSpPr>
        <p:spPr>
          <a:xfrm>
            <a:off x="2727359" y="5077330"/>
            <a:ext cx="2011680" cy="0"/>
          </a:xfrm>
          <a:prstGeom prst="line">
            <a:avLst/>
          </a:prstGeom>
          <a:ln w="19050"/>
        </p:spPr>
        <p:style>
          <a:lnRef idx="1">
            <a:schemeClr val="accent5"/>
          </a:lnRef>
          <a:fillRef idx="0">
            <a:schemeClr val="accent5"/>
          </a:fillRef>
          <a:effectRef idx="0">
            <a:schemeClr val="accent5"/>
          </a:effectRef>
          <a:fontRef idx="minor">
            <a:schemeClr val="tx1"/>
          </a:fontRef>
        </p:style>
      </p:cxnSp>
      <p:cxnSp>
        <p:nvCxnSpPr>
          <p:cNvPr id="13" name="Straight Connector 12"/>
          <p:cNvCxnSpPr/>
          <p:nvPr/>
        </p:nvCxnSpPr>
        <p:spPr>
          <a:xfrm>
            <a:off x="5090160" y="5073319"/>
            <a:ext cx="2011680" cy="0"/>
          </a:xfrm>
          <a:prstGeom prst="line">
            <a:avLst/>
          </a:prstGeom>
          <a:ln w="19050"/>
        </p:spPr>
        <p:style>
          <a:lnRef idx="1">
            <a:schemeClr val="accent5"/>
          </a:lnRef>
          <a:fillRef idx="0">
            <a:schemeClr val="accent5"/>
          </a:fillRef>
          <a:effectRef idx="0">
            <a:schemeClr val="accent5"/>
          </a:effectRef>
          <a:fontRef idx="minor">
            <a:schemeClr val="tx1"/>
          </a:fontRef>
        </p:style>
      </p:cxnSp>
      <p:cxnSp>
        <p:nvCxnSpPr>
          <p:cNvPr id="14" name="Straight Connector 13"/>
          <p:cNvCxnSpPr/>
          <p:nvPr/>
        </p:nvCxnSpPr>
        <p:spPr>
          <a:xfrm>
            <a:off x="7472211" y="5073319"/>
            <a:ext cx="2011680" cy="0"/>
          </a:xfrm>
          <a:prstGeom prst="line">
            <a:avLst/>
          </a:prstGeom>
          <a:ln w="19050"/>
        </p:spPr>
        <p:style>
          <a:lnRef idx="1">
            <a:schemeClr val="accent5"/>
          </a:lnRef>
          <a:fillRef idx="0">
            <a:schemeClr val="accent5"/>
          </a:fillRef>
          <a:effectRef idx="0">
            <a:schemeClr val="accent5"/>
          </a:effectRef>
          <a:fontRef idx="minor">
            <a:schemeClr val="tx1"/>
          </a:fontRef>
        </p:style>
      </p:cxnSp>
      <p:cxnSp>
        <p:nvCxnSpPr>
          <p:cNvPr id="15" name="Straight Connector 14"/>
          <p:cNvCxnSpPr/>
          <p:nvPr/>
        </p:nvCxnSpPr>
        <p:spPr>
          <a:xfrm>
            <a:off x="9837420" y="5073319"/>
            <a:ext cx="2011680" cy="0"/>
          </a:xfrm>
          <a:prstGeom prst="line">
            <a:avLst/>
          </a:prstGeom>
          <a:ln w="19050"/>
        </p:spPr>
        <p:style>
          <a:lnRef idx="1">
            <a:schemeClr val="accent5"/>
          </a:lnRef>
          <a:fillRef idx="0">
            <a:schemeClr val="accent5"/>
          </a:fillRef>
          <a:effectRef idx="0">
            <a:schemeClr val="accent5"/>
          </a:effectRef>
          <a:fontRef idx="minor">
            <a:schemeClr val="tx1"/>
          </a:fontRef>
        </p:style>
      </p:cxn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933" y="3442562"/>
            <a:ext cx="2011680" cy="1422211"/>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27359" y="3442562"/>
            <a:ext cx="2011680" cy="1422211"/>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99785" y="3446572"/>
            <a:ext cx="2011680" cy="1422211"/>
          </a:xfrm>
          <a:prstGeom prst="rect">
            <a:avLst/>
          </a:prstGeom>
        </p:spPr>
      </p:pic>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72211" y="3446571"/>
            <a:ext cx="2011680" cy="1422211"/>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44636" y="3446570"/>
            <a:ext cx="2011680" cy="1422211"/>
          </a:xfrm>
          <a:prstGeom prst="rect">
            <a:avLst/>
          </a:prstGeom>
        </p:spPr>
      </p:pic>
      <p:sp>
        <p:nvSpPr>
          <p:cNvPr id="21" name="Rectangle 20"/>
          <p:cNvSpPr/>
          <p:nvPr/>
        </p:nvSpPr>
        <p:spPr>
          <a:xfrm>
            <a:off x="354933" y="4233117"/>
            <a:ext cx="631656" cy="631656"/>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dirty="0">
                <a:solidFill>
                  <a:schemeClr val="accent5"/>
                </a:solidFill>
                <a:latin typeface="Arial" panose="020B0604020202020204" pitchFamily="34" charset="0"/>
                <a:cs typeface="Arial" panose="020B0604020202020204" pitchFamily="34" charset="0"/>
              </a:rPr>
              <a:t>1.</a:t>
            </a:r>
            <a:endParaRPr lang="en-US" b="1" dirty="0">
              <a:solidFill>
                <a:schemeClr val="accent5"/>
              </a:solidFill>
              <a:latin typeface="Arial" panose="020B0604020202020204" pitchFamily="34" charset="0"/>
              <a:cs typeface="Arial" panose="020B0604020202020204" pitchFamily="34" charset="0"/>
            </a:endParaRPr>
          </a:p>
        </p:txBody>
      </p:sp>
      <p:sp>
        <p:nvSpPr>
          <p:cNvPr id="22" name="Rectangle 21"/>
          <p:cNvSpPr/>
          <p:nvPr/>
        </p:nvSpPr>
        <p:spPr>
          <a:xfrm>
            <a:off x="2727358" y="4230110"/>
            <a:ext cx="631656" cy="631656"/>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dirty="0">
                <a:solidFill>
                  <a:schemeClr val="accent5"/>
                </a:solidFill>
                <a:latin typeface="Arial" panose="020B0604020202020204" pitchFamily="34" charset="0"/>
                <a:cs typeface="Arial" panose="020B0604020202020204" pitchFamily="34" charset="0"/>
              </a:rPr>
              <a:t>2.</a:t>
            </a:r>
            <a:endParaRPr lang="en-US" b="1" dirty="0">
              <a:solidFill>
                <a:schemeClr val="accent5"/>
              </a:solidFill>
              <a:latin typeface="Arial" panose="020B0604020202020204" pitchFamily="34" charset="0"/>
              <a:cs typeface="Arial" panose="020B0604020202020204" pitchFamily="34" charset="0"/>
            </a:endParaRPr>
          </a:p>
        </p:txBody>
      </p:sp>
      <p:sp>
        <p:nvSpPr>
          <p:cNvPr id="23" name="Rectangle 22"/>
          <p:cNvSpPr/>
          <p:nvPr/>
        </p:nvSpPr>
        <p:spPr>
          <a:xfrm>
            <a:off x="5099784" y="4228104"/>
            <a:ext cx="631656" cy="631656"/>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dirty="0">
                <a:solidFill>
                  <a:schemeClr val="accent5"/>
                </a:solidFill>
                <a:latin typeface="Arial" panose="020B0604020202020204" pitchFamily="34" charset="0"/>
                <a:cs typeface="Arial" panose="020B0604020202020204" pitchFamily="34" charset="0"/>
              </a:rPr>
              <a:t>3.</a:t>
            </a:r>
            <a:endParaRPr lang="en-US" b="1" dirty="0">
              <a:solidFill>
                <a:schemeClr val="accent5"/>
              </a:solidFill>
              <a:latin typeface="Arial" panose="020B0604020202020204" pitchFamily="34" charset="0"/>
              <a:cs typeface="Arial" panose="020B0604020202020204" pitchFamily="34" charset="0"/>
            </a:endParaRPr>
          </a:p>
        </p:txBody>
      </p:sp>
      <p:sp>
        <p:nvSpPr>
          <p:cNvPr id="24" name="Rectangle 23"/>
          <p:cNvSpPr/>
          <p:nvPr/>
        </p:nvSpPr>
        <p:spPr>
          <a:xfrm>
            <a:off x="7472210" y="4242665"/>
            <a:ext cx="631656" cy="631656"/>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dirty="0">
                <a:solidFill>
                  <a:schemeClr val="accent5"/>
                </a:solidFill>
                <a:latin typeface="Arial" panose="020B0604020202020204" pitchFamily="34" charset="0"/>
                <a:cs typeface="Arial" panose="020B0604020202020204" pitchFamily="34" charset="0"/>
              </a:rPr>
              <a:t>4.</a:t>
            </a:r>
            <a:endParaRPr lang="en-US" b="1" dirty="0">
              <a:solidFill>
                <a:schemeClr val="accent5"/>
              </a:solidFill>
              <a:latin typeface="Arial" panose="020B0604020202020204" pitchFamily="34" charset="0"/>
              <a:cs typeface="Arial" panose="020B0604020202020204" pitchFamily="34" charset="0"/>
            </a:endParaRPr>
          </a:p>
        </p:txBody>
      </p:sp>
      <p:sp>
        <p:nvSpPr>
          <p:cNvPr id="25" name="Rectangle 24"/>
          <p:cNvSpPr/>
          <p:nvPr/>
        </p:nvSpPr>
        <p:spPr>
          <a:xfrm>
            <a:off x="9844635" y="4242665"/>
            <a:ext cx="631656" cy="631656"/>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dirty="0">
                <a:solidFill>
                  <a:schemeClr val="accent5"/>
                </a:solidFill>
                <a:latin typeface="Arial" panose="020B0604020202020204" pitchFamily="34" charset="0"/>
                <a:cs typeface="Arial" panose="020B0604020202020204" pitchFamily="34" charset="0"/>
              </a:rPr>
              <a:t>5.</a:t>
            </a:r>
            <a:endParaRPr lang="en-US" b="1"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4599256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842214" y="-565491"/>
            <a:ext cx="1837362" cy="4708981"/>
          </a:xfrm>
          <a:prstGeom prst="rect">
            <a:avLst/>
          </a:prstGeom>
          <a:noFill/>
        </p:spPr>
        <p:txBody>
          <a:bodyPr wrap="none" rtlCol="0">
            <a:spAutoFit/>
          </a:bodyPr>
          <a:lstStyle/>
          <a:p>
            <a:r>
              <a:rPr lang="en-US" sz="30000" dirty="0">
                <a:solidFill>
                  <a:schemeClr val="tx2">
                    <a:lumMod val="20000"/>
                    <a:lumOff val="80000"/>
                  </a:schemeClr>
                </a:solidFill>
                <a:latin typeface="Georgia" panose="02040502050405020303" pitchFamily="18" charset="0"/>
              </a:rPr>
              <a:t>1</a:t>
            </a:r>
          </a:p>
        </p:txBody>
      </p:sp>
      <p:sp>
        <p:nvSpPr>
          <p:cNvPr id="2" name="Title 1"/>
          <p:cNvSpPr>
            <a:spLocks noGrp="1"/>
          </p:cNvSpPr>
          <p:nvPr>
            <p:ph type="title"/>
          </p:nvPr>
        </p:nvSpPr>
        <p:spPr/>
        <p:txBody>
          <a:bodyPr anchor="ctr"/>
          <a:lstStyle/>
          <a:p>
            <a:r>
              <a:rPr lang="en-US" dirty="0"/>
              <a:t>Part 1: Improper Connections</a:t>
            </a:r>
          </a:p>
        </p:txBody>
      </p:sp>
      <p:sp>
        <p:nvSpPr>
          <p:cNvPr id="4" name="Content Placeholder 3"/>
          <p:cNvSpPr>
            <a:spLocks noGrp="1"/>
          </p:cNvSpPr>
          <p:nvPr>
            <p:ph idx="1"/>
          </p:nvPr>
        </p:nvSpPr>
        <p:spPr>
          <a:xfrm>
            <a:off x="5829300" y="3647574"/>
            <a:ext cx="6019800" cy="2600826"/>
          </a:xfrm>
        </p:spPr>
        <p:txBody>
          <a:bodyPr/>
          <a:lstStyle/>
          <a:p>
            <a:pPr marL="0" indent="0">
              <a:lnSpc>
                <a:spcPct val="120000"/>
              </a:lnSpc>
              <a:buNone/>
            </a:pPr>
            <a:r>
              <a:rPr lang="en-US" sz="1800" dirty="0"/>
              <a:t>What are Improper Connections?</a:t>
            </a:r>
          </a:p>
          <a:p>
            <a:pPr marL="0" indent="0">
              <a:lnSpc>
                <a:spcPct val="120000"/>
              </a:lnSpc>
              <a:buNone/>
            </a:pPr>
            <a:r>
              <a:rPr lang="en-US" sz="1800" dirty="0"/>
              <a:t>Missing a Positive Connection</a:t>
            </a:r>
          </a:p>
          <a:p>
            <a:pPr marL="0" indent="0">
              <a:lnSpc>
                <a:spcPct val="120000"/>
              </a:lnSpc>
              <a:buNone/>
            </a:pPr>
            <a:r>
              <a:rPr lang="en-US" sz="1800" dirty="0"/>
              <a:t>Fractured Connections by Bending Steel</a:t>
            </a:r>
          </a:p>
        </p:txBody>
      </p:sp>
      <p:sp>
        <p:nvSpPr>
          <p:cNvPr id="7" name="Content Placeholder 3"/>
          <p:cNvSpPr txBox="1">
            <a:spLocks/>
          </p:cNvSpPr>
          <p:nvPr/>
        </p:nvSpPr>
        <p:spPr>
          <a:xfrm>
            <a:off x="842214" y="1633525"/>
            <a:ext cx="4541920" cy="11337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dirty="0">
                <a:solidFill>
                  <a:schemeClr val="tx2"/>
                </a:solidFill>
              </a:rPr>
              <a:t>Improper Connections</a:t>
            </a:r>
          </a:p>
        </p:txBody>
      </p:sp>
      <p:sp>
        <p:nvSpPr>
          <p:cNvPr id="15" name="Content Placeholder 3"/>
          <p:cNvSpPr txBox="1">
            <a:spLocks/>
          </p:cNvSpPr>
          <p:nvPr/>
        </p:nvSpPr>
        <p:spPr>
          <a:xfrm>
            <a:off x="5829300" y="2959767"/>
            <a:ext cx="6019800" cy="48075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t>We’ll review the following topics:</a:t>
            </a:r>
          </a:p>
        </p:txBody>
      </p:sp>
      <p:cxnSp>
        <p:nvCxnSpPr>
          <p:cNvPr id="8" name="Straight Connector 7"/>
          <p:cNvCxnSpPr/>
          <p:nvPr/>
        </p:nvCxnSpPr>
        <p:spPr>
          <a:xfrm>
            <a:off x="5426236" y="3429000"/>
            <a:ext cx="67665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426237" y="3645568"/>
            <a:ext cx="0" cy="1261872"/>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842214" y="2249898"/>
            <a:ext cx="3566160" cy="0"/>
          </a:xfrm>
          <a:prstGeom prst="line">
            <a:avLst/>
          </a:prstGeom>
          <a:ln w="76200">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5336006" y="3729787"/>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2" name="Oval 21"/>
          <p:cNvSpPr/>
          <p:nvPr/>
        </p:nvSpPr>
        <p:spPr>
          <a:xfrm>
            <a:off x="5336006" y="4184581"/>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3" name="Oval 22"/>
          <p:cNvSpPr/>
          <p:nvPr/>
        </p:nvSpPr>
        <p:spPr>
          <a:xfrm>
            <a:off x="5336006" y="4639375"/>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3319" y="3641077"/>
            <a:ext cx="1839327" cy="1300361"/>
          </a:xfrm>
          <a:prstGeom prst="rect">
            <a:avLst/>
          </a:prstGeom>
        </p:spPr>
      </p:pic>
    </p:spTree>
    <p:custDataLst>
      <p:tags r:id="rId1"/>
    </p:custDataLst>
    <p:extLst>
      <p:ext uri="{BB962C8B-B14F-4D97-AF65-F5344CB8AC3E}">
        <p14:creationId xmlns:p14="http://schemas.microsoft.com/office/powerpoint/2010/main" val="15429047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Improper Connections</a:t>
            </a:r>
          </a:p>
        </p:txBody>
      </p:sp>
      <p:sp>
        <p:nvSpPr>
          <p:cNvPr id="4" name="Content Placeholder 3"/>
          <p:cNvSpPr>
            <a:spLocks noGrp="1"/>
          </p:cNvSpPr>
          <p:nvPr>
            <p:ph idx="1"/>
          </p:nvPr>
        </p:nvSpPr>
        <p:spPr>
          <a:xfrm>
            <a:off x="354933" y="1104900"/>
            <a:ext cx="5474367" cy="5143500"/>
          </a:xfrm>
        </p:spPr>
        <p:txBody>
          <a:bodyPr/>
          <a:lstStyle/>
          <a:p>
            <a:pPr marL="0" indent="0">
              <a:lnSpc>
                <a:spcPct val="120000"/>
              </a:lnSpc>
              <a:buNone/>
            </a:pPr>
            <a:r>
              <a:rPr lang="en-US" sz="2200" dirty="0">
                <a:solidFill>
                  <a:schemeClr val="accent5"/>
                </a:solidFill>
                <a:latin typeface="Arial Black" panose="020B0A04020102020204" pitchFamily="34" charset="0"/>
              </a:rPr>
              <a:t>What are Improper Connections?</a:t>
            </a:r>
          </a:p>
          <a:p>
            <a:pPr>
              <a:lnSpc>
                <a:spcPct val="120000"/>
              </a:lnSpc>
              <a:spcBef>
                <a:spcPts val="1200"/>
              </a:spcBef>
            </a:pPr>
            <a:r>
              <a:rPr lang="en-US" sz="2000" dirty="0"/>
              <a:t>Any connections that do not meet the requirements discussed in the codes can compromise the safety of the deck</a:t>
            </a:r>
          </a:p>
          <a:p>
            <a:pPr>
              <a:lnSpc>
                <a:spcPct val="120000"/>
              </a:lnSpc>
              <a:spcBef>
                <a:spcPts val="600"/>
              </a:spcBef>
            </a:pPr>
            <a:r>
              <a:rPr lang="en-US" sz="2000" dirty="0"/>
              <a:t>In many cases, toenailing does not constitute a proper connection</a:t>
            </a:r>
          </a:p>
          <a:p>
            <a:pPr>
              <a:lnSpc>
                <a:spcPct val="120000"/>
              </a:lnSpc>
              <a:spcBef>
                <a:spcPts val="600"/>
              </a:spcBef>
            </a:pPr>
            <a:r>
              <a:rPr lang="en-US" sz="2000" dirty="0"/>
              <a:t>Connectors must be installed with the </a:t>
            </a:r>
            <a:br>
              <a:rPr lang="en-US" sz="2000" dirty="0"/>
            </a:br>
            <a:r>
              <a:rPr lang="en-US" sz="2000" dirty="0"/>
              <a:t>correct fastener</a:t>
            </a:r>
            <a:endParaRPr lang="en-US" sz="1800" dirty="0">
              <a:solidFill>
                <a:schemeClr val="tx1">
                  <a:lumMod val="50000"/>
                  <a:lumOff val="50000"/>
                </a:schemeClr>
              </a:solidFill>
              <a:latin typeface="Arial Narrow" panose="020B060602020203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5186" y="1118617"/>
            <a:ext cx="5483913" cy="3934646"/>
          </a:xfrm>
          <a:prstGeom prst="rect">
            <a:avLst/>
          </a:prstGeom>
        </p:spPr>
      </p:pic>
    </p:spTree>
    <p:custDataLst>
      <p:tags r:id="rId1"/>
    </p:custDataLst>
    <p:extLst>
      <p:ext uri="{BB962C8B-B14F-4D97-AF65-F5344CB8AC3E}">
        <p14:creationId xmlns:p14="http://schemas.microsoft.com/office/powerpoint/2010/main" val="38646039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Improper Connections</a:t>
            </a:r>
          </a:p>
        </p:txBody>
      </p:sp>
      <p:sp>
        <p:nvSpPr>
          <p:cNvPr id="4" name="Content Placeholder 3"/>
          <p:cNvSpPr>
            <a:spLocks noGrp="1"/>
          </p:cNvSpPr>
          <p:nvPr>
            <p:ph idx="1"/>
          </p:nvPr>
        </p:nvSpPr>
        <p:spPr>
          <a:xfrm>
            <a:off x="354933" y="1104900"/>
            <a:ext cx="5474367" cy="5143500"/>
          </a:xfrm>
        </p:spPr>
        <p:txBody>
          <a:bodyPr/>
          <a:lstStyle/>
          <a:p>
            <a:pPr marL="0" indent="0">
              <a:lnSpc>
                <a:spcPct val="120000"/>
              </a:lnSpc>
              <a:buNone/>
            </a:pPr>
            <a:r>
              <a:rPr lang="en-US" sz="2200" dirty="0">
                <a:solidFill>
                  <a:schemeClr val="accent5"/>
                </a:solidFill>
                <a:latin typeface="Arial Black" panose="020B0A04020102020204" pitchFamily="34" charset="0"/>
              </a:rPr>
              <a:t>Missing a Positive Connection</a:t>
            </a:r>
          </a:p>
          <a:p>
            <a:pPr>
              <a:lnSpc>
                <a:spcPct val="120000"/>
              </a:lnSpc>
              <a:spcBef>
                <a:spcPts val="1200"/>
              </a:spcBef>
            </a:pPr>
            <a:r>
              <a:rPr lang="en-US" sz="2000" dirty="0"/>
              <a:t>Nails, screws and spikes loaded in withdrawal from the end grain of the wood has been prohibited since the 1944 NDS</a:t>
            </a:r>
          </a:p>
          <a:p>
            <a:pPr marL="0" indent="0">
              <a:lnSpc>
                <a:spcPct val="120000"/>
              </a:lnSpc>
              <a:spcBef>
                <a:spcPts val="1200"/>
              </a:spcBef>
              <a:buNone/>
            </a:pPr>
            <a:r>
              <a:rPr lang="en-US" sz="1800" dirty="0">
                <a:solidFill>
                  <a:schemeClr val="tx1">
                    <a:lumMod val="50000"/>
                    <a:lumOff val="50000"/>
                  </a:schemeClr>
                </a:solidFill>
                <a:latin typeface="Arial Narrow" panose="020B0606020202030204" pitchFamily="34" charset="0"/>
              </a:rPr>
              <a:t>05 AWC NDS 11.2.3.2, </a:t>
            </a:r>
            <a:br>
              <a:rPr lang="en-US" sz="1800" dirty="0">
                <a:solidFill>
                  <a:schemeClr val="tx1">
                    <a:lumMod val="50000"/>
                    <a:lumOff val="50000"/>
                  </a:schemeClr>
                </a:solidFill>
                <a:latin typeface="Arial Narrow" panose="020B0606020202030204" pitchFamily="34" charset="0"/>
              </a:rPr>
            </a:br>
            <a:r>
              <a:rPr lang="en-US" sz="1800" dirty="0">
                <a:solidFill>
                  <a:schemeClr val="tx1">
                    <a:lumMod val="50000"/>
                    <a:lumOff val="50000"/>
                  </a:schemeClr>
                </a:solidFill>
                <a:latin typeface="Arial Narrow" panose="020B0606020202030204" pitchFamily="34" charset="0"/>
              </a:rPr>
              <a:t>12 AWC NDS 11.2.3.5, </a:t>
            </a:r>
            <a:br>
              <a:rPr lang="en-US" sz="1800" dirty="0">
                <a:solidFill>
                  <a:schemeClr val="tx1">
                    <a:lumMod val="50000"/>
                    <a:lumOff val="50000"/>
                  </a:schemeClr>
                </a:solidFill>
                <a:latin typeface="Arial Narrow" panose="020B0606020202030204" pitchFamily="34" charset="0"/>
              </a:rPr>
            </a:br>
            <a:r>
              <a:rPr lang="en-US" sz="1800" dirty="0">
                <a:solidFill>
                  <a:schemeClr val="tx1">
                    <a:lumMod val="50000"/>
                    <a:lumOff val="50000"/>
                  </a:schemeClr>
                </a:solidFill>
                <a:latin typeface="Arial Narrow" panose="020B0606020202030204" pitchFamily="34" charset="0"/>
              </a:rPr>
              <a:t>15 AWC NDS 12.2.3.5</a:t>
            </a:r>
          </a:p>
          <a:p>
            <a:pPr marL="0" indent="0">
              <a:lnSpc>
                <a:spcPct val="120000"/>
              </a:lnSpc>
              <a:spcBef>
                <a:spcPts val="600"/>
              </a:spcBef>
              <a:buNone/>
            </a:pPr>
            <a:endParaRPr lang="en-US" sz="1800" dirty="0">
              <a:solidFill>
                <a:schemeClr val="tx1">
                  <a:lumMod val="50000"/>
                  <a:lumOff val="50000"/>
                </a:schemeClr>
              </a:solidFill>
              <a:latin typeface="Arial Narrow" panose="020B0606020202030204" pitchFamily="34"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0014" y="1104900"/>
            <a:ext cx="5479086" cy="298583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80884" y="3420008"/>
            <a:ext cx="2368216" cy="2828391"/>
          </a:xfrm>
          <a:prstGeom prst="rect">
            <a:avLst/>
          </a:prstGeom>
          <a:ln w="28575">
            <a:solidFill>
              <a:schemeClr val="bg1"/>
            </a:solidFill>
          </a:ln>
        </p:spPr>
      </p:pic>
      <p:sp>
        <p:nvSpPr>
          <p:cNvPr id="10" name="Up Arrow 9"/>
          <p:cNvSpPr/>
          <p:nvPr/>
        </p:nvSpPr>
        <p:spPr>
          <a:xfrm>
            <a:off x="7351295" y="3068052"/>
            <a:ext cx="240631" cy="445168"/>
          </a:xfrm>
          <a:prstGeom prst="up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Up Arrow 10"/>
          <p:cNvSpPr/>
          <p:nvPr/>
        </p:nvSpPr>
        <p:spPr>
          <a:xfrm>
            <a:off x="8221282" y="2865037"/>
            <a:ext cx="240631" cy="445168"/>
          </a:xfrm>
          <a:prstGeom prst="up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 name="Up Arrow 11"/>
          <p:cNvSpPr/>
          <p:nvPr/>
        </p:nvSpPr>
        <p:spPr>
          <a:xfrm>
            <a:off x="9091269" y="2664996"/>
            <a:ext cx="240631" cy="445168"/>
          </a:xfrm>
          <a:prstGeom prst="up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3" name="Up Arrow 12"/>
          <p:cNvSpPr/>
          <p:nvPr/>
        </p:nvSpPr>
        <p:spPr>
          <a:xfrm>
            <a:off x="9961256" y="2467999"/>
            <a:ext cx="240631" cy="445168"/>
          </a:xfrm>
          <a:prstGeom prst="up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4" name="Up Arrow 13"/>
          <p:cNvSpPr/>
          <p:nvPr/>
        </p:nvSpPr>
        <p:spPr>
          <a:xfrm>
            <a:off x="10831244" y="2269477"/>
            <a:ext cx="240631" cy="445168"/>
          </a:xfrm>
          <a:prstGeom prst="up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5" name="Oval 14"/>
          <p:cNvSpPr/>
          <p:nvPr/>
        </p:nvSpPr>
        <p:spPr>
          <a:xfrm>
            <a:off x="8554451" y="1949118"/>
            <a:ext cx="1346645" cy="603103"/>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3"/>
          <p:cNvSpPr txBox="1">
            <a:spLocks/>
          </p:cNvSpPr>
          <p:nvPr/>
        </p:nvSpPr>
        <p:spPr>
          <a:xfrm>
            <a:off x="6492492" y="4431624"/>
            <a:ext cx="2779258" cy="533399"/>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600" dirty="0">
                <a:solidFill>
                  <a:schemeClr val="tx1">
                    <a:lumMod val="50000"/>
                    <a:lumOff val="50000"/>
                  </a:schemeClr>
                </a:solidFill>
                <a:latin typeface="Arial Narrow" panose="020B0606020202030204" pitchFamily="34" charset="0"/>
              </a:rPr>
              <a:t>Where is the positive connection to resist lateral and uplift forces?</a:t>
            </a:r>
          </a:p>
        </p:txBody>
      </p:sp>
    </p:spTree>
    <p:custDataLst>
      <p:tags r:id="rId1"/>
    </p:custDataLst>
    <p:extLst>
      <p:ext uri="{BB962C8B-B14F-4D97-AF65-F5344CB8AC3E}">
        <p14:creationId xmlns:p14="http://schemas.microsoft.com/office/powerpoint/2010/main" val="32485392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Improper Connections</a:t>
            </a:r>
          </a:p>
        </p:txBody>
      </p:sp>
      <p:sp>
        <p:nvSpPr>
          <p:cNvPr id="4" name="Content Placeholder 3"/>
          <p:cNvSpPr>
            <a:spLocks noGrp="1"/>
          </p:cNvSpPr>
          <p:nvPr>
            <p:ph idx="1"/>
          </p:nvPr>
        </p:nvSpPr>
        <p:spPr>
          <a:xfrm>
            <a:off x="354933" y="1104900"/>
            <a:ext cx="5474367" cy="5143500"/>
          </a:xfrm>
        </p:spPr>
        <p:txBody>
          <a:bodyPr/>
          <a:lstStyle/>
          <a:p>
            <a:pPr marL="0" indent="0">
              <a:lnSpc>
                <a:spcPct val="120000"/>
              </a:lnSpc>
              <a:buNone/>
            </a:pPr>
            <a:r>
              <a:rPr lang="en-US" sz="2200" dirty="0">
                <a:solidFill>
                  <a:schemeClr val="accent5"/>
                </a:solidFill>
                <a:latin typeface="Arial Black" panose="020B0A04020102020204" pitchFamily="34" charset="0"/>
              </a:rPr>
              <a:t>Fractured Connections by </a:t>
            </a:r>
            <a:br>
              <a:rPr lang="en-US" sz="2200" dirty="0">
                <a:solidFill>
                  <a:schemeClr val="accent5"/>
                </a:solidFill>
                <a:latin typeface="Arial Black" panose="020B0A04020102020204" pitchFamily="34" charset="0"/>
              </a:rPr>
            </a:br>
            <a:r>
              <a:rPr lang="en-US" sz="2200" dirty="0">
                <a:solidFill>
                  <a:schemeClr val="accent5"/>
                </a:solidFill>
                <a:latin typeface="Arial Black" panose="020B0A04020102020204" pitchFamily="34" charset="0"/>
              </a:rPr>
              <a:t>Bending Steel</a:t>
            </a:r>
          </a:p>
          <a:p>
            <a:pPr>
              <a:lnSpc>
                <a:spcPct val="120000"/>
              </a:lnSpc>
              <a:spcBef>
                <a:spcPts val="1200"/>
              </a:spcBef>
            </a:pPr>
            <a:r>
              <a:rPr lang="en-US" sz="2000" dirty="0"/>
              <a:t>Bending steel in the field may cause fractures at the bend line</a:t>
            </a:r>
          </a:p>
          <a:p>
            <a:pPr>
              <a:lnSpc>
                <a:spcPct val="120000"/>
              </a:lnSpc>
              <a:spcBef>
                <a:spcPts val="600"/>
              </a:spcBef>
            </a:pPr>
            <a:r>
              <a:rPr lang="en-US" sz="2000" dirty="0"/>
              <a:t>Fractured steel will not carry the load and must be replaced</a:t>
            </a:r>
          </a:p>
          <a:p>
            <a:pPr>
              <a:lnSpc>
                <a:spcPct val="120000"/>
              </a:lnSpc>
              <a:spcBef>
                <a:spcPts val="600"/>
              </a:spcBef>
            </a:pPr>
            <a:r>
              <a:rPr lang="en-US" sz="2000" dirty="0"/>
              <a:t>Connectors shall be load-tested and code-listed to ensure a safe and strong deck</a:t>
            </a:r>
          </a:p>
        </p:txBody>
      </p:sp>
      <p:sp>
        <p:nvSpPr>
          <p:cNvPr id="16" name="Content Placeholder 3"/>
          <p:cNvSpPr txBox="1">
            <a:spLocks/>
          </p:cNvSpPr>
          <p:nvPr/>
        </p:nvSpPr>
        <p:spPr>
          <a:xfrm>
            <a:off x="6362700" y="4813653"/>
            <a:ext cx="5486400" cy="533399"/>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600"/>
              </a:spcBef>
              <a:buFont typeface="Arial" panose="020B0604020202020204" pitchFamily="34" charset="0"/>
              <a:buNone/>
            </a:pPr>
            <a:r>
              <a:rPr lang="en-US" sz="1600" dirty="0">
                <a:solidFill>
                  <a:schemeClr val="tx1">
                    <a:lumMod val="50000"/>
                    <a:lumOff val="50000"/>
                  </a:schemeClr>
                </a:solidFill>
                <a:latin typeface="Arial Narrow" panose="020B0606020202030204" pitchFamily="34" charset="0"/>
              </a:rPr>
              <a:t>Field-bent steel in the field used for a girder-over-post connection may fracture and will not be able to carry the load.</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0506" y="1104900"/>
            <a:ext cx="5488594" cy="3503195"/>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6026" y="1417720"/>
            <a:ext cx="2877554" cy="2877554"/>
          </a:xfrm>
          <a:prstGeom prst="rect">
            <a:avLst/>
          </a:prstGeom>
        </p:spPr>
      </p:pic>
    </p:spTree>
    <p:custDataLst>
      <p:tags r:id="rId1"/>
    </p:custDataLst>
    <p:extLst>
      <p:ext uri="{BB962C8B-B14F-4D97-AF65-F5344CB8AC3E}">
        <p14:creationId xmlns:p14="http://schemas.microsoft.com/office/powerpoint/2010/main" val="27934005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842214" y="-565491"/>
            <a:ext cx="2334293" cy="4708981"/>
          </a:xfrm>
          <a:prstGeom prst="rect">
            <a:avLst/>
          </a:prstGeom>
          <a:noFill/>
        </p:spPr>
        <p:txBody>
          <a:bodyPr wrap="none" rtlCol="0">
            <a:spAutoFit/>
          </a:bodyPr>
          <a:lstStyle/>
          <a:p>
            <a:r>
              <a:rPr lang="en-US" sz="30000" dirty="0">
                <a:solidFill>
                  <a:schemeClr val="tx2">
                    <a:lumMod val="20000"/>
                    <a:lumOff val="80000"/>
                  </a:schemeClr>
                </a:solidFill>
                <a:latin typeface="Georgia" panose="02040502050405020303" pitchFamily="18" charset="0"/>
              </a:rPr>
              <a:t>2</a:t>
            </a:r>
          </a:p>
        </p:txBody>
      </p:sp>
      <p:sp>
        <p:nvSpPr>
          <p:cNvPr id="2" name="Title 1"/>
          <p:cNvSpPr>
            <a:spLocks noGrp="1"/>
          </p:cNvSpPr>
          <p:nvPr>
            <p:ph type="title"/>
          </p:nvPr>
        </p:nvSpPr>
        <p:spPr/>
        <p:txBody>
          <a:bodyPr anchor="ctr"/>
          <a:lstStyle/>
          <a:p>
            <a:r>
              <a:rPr lang="en-US" dirty="0"/>
              <a:t>Part 2: Loose Connections</a:t>
            </a:r>
          </a:p>
        </p:txBody>
      </p:sp>
      <p:sp>
        <p:nvSpPr>
          <p:cNvPr id="7" name="Content Placeholder 3"/>
          <p:cNvSpPr txBox="1">
            <a:spLocks/>
          </p:cNvSpPr>
          <p:nvPr/>
        </p:nvSpPr>
        <p:spPr>
          <a:xfrm>
            <a:off x="842214" y="1633525"/>
            <a:ext cx="4541920" cy="11337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dirty="0">
                <a:solidFill>
                  <a:schemeClr val="tx2"/>
                </a:solidFill>
              </a:rPr>
              <a:t>Loose Connections</a:t>
            </a:r>
          </a:p>
        </p:txBody>
      </p:sp>
      <p:cxnSp>
        <p:nvCxnSpPr>
          <p:cNvPr id="20" name="Straight Connector 19"/>
          <p:cNvCxnSpPr/>
          <p:nvPr/>
        </p:nvCxnSpPr>
        <p:spPr>
          <a:xfrm>
            <a:off x="842214" y="2249898"/>
            <a:ext cx="3108960" cy="0"/>
          </a:xfrm>
          <a:prstGeom prst="line">
            <a:avLst/>
          </a:prstGeom>
          <a:ln w="76200">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5351" y="3647574"/>
            <a:ext cx="1828800" cy="1292919"/>
          </a:xfrm>
          <a:prstGeom prst="rect">
            <a:avLst/>
          </a:prstGeom>
        </p:spPr>
      </p:pic>
      <p:sp>
        <p:nvSpPr>
          <p:cNvPr id="16" name="Content Placeholder 3">
            <a:extLst>
              <a:ext uri="{FF2B5EF4-FFF2-40B4-BE49-F238E27FC236}">
                <a16:creationId xmlns:a16="http://schemas.microsoft.com/office/drawing/2014/main" id="{7A88F58F-FE1B-46AC-B5AE-CCC8471B5EB4}"/>
              </a:ext>
            </a:extLst>
          </p:cNvPr>
          <p:cNvSpPr txBox="1">
            <a:spLocks/>
          </p:cNvSpPr>
          <p:nvPr/>
        </p:nvSpPr>
        <p:spPr>
          <a:xfrm>
            <a:off x="5829300" y="3647574"/>
            <a:ext cx="6019800" cy="260082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1800"/>
              <a:t>What are Loose Connections?</a:t>
            </a:r>
          </a:p>
          <a:p>
            <a:pPr marL="0" indent="0">
              <a:lnSpc>
                <a:spcPct val="120000"/>
              </a:lnSpc>
              <a:buFont typeface="Arial" panose="020B0604020202020204" pitchFamily="34" charset="0"/>
              <a:buNone/>
            </a:pPr>
            <a:r>
              <a:rPr lang="en-US" sz="1800"/>
              <a:t>Examples of Loose Connections</a:t>
            </a:r>
            <a:endParaRPr lang="en-US" sz="1800" dirty="0"/>
          </a:p>
        </p:txBody>
      </p:sp>
      <p:sp>
        <p:nvSpPr>
          <p:cNvPr id="19" name="Content Placeholder 3">
            <a:extLst>
              <a:ext uri="{FF2B5EF4-FFF2-40B4-BE49-F238E27FC236}">
                <a16:creationId xmlns:a16="http://schemas.microsoft.com/office/drawing/2014/main" id="{C77B67E2-E5A5-4C40-BE65-5A73691CBC0B}"/>
              </a:ext>
            </a:extLst>
          </p:cNvPr>
          <p:cNvSpPr txBox="1">
            <a:spLocks/>
          </p:cNvSpPr>
          <p:nvPr/>
        </p:nvSpPr>
        <p:spPr>
          <a:xfrm>
            <a:off x="5829300" y="2959767"/>
            <a:ext cx="6019800" cy="48075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t>We’ll review the following topics:</a:t>
            </a:r>
          </a:p>
        </p:txBody>
      </p:sp>
      <p:cxnSp>
        <p:nvCxnSpPr>
          <p:cNvPr id="24" name="Straight Connector 23">
            <a:extLst>
              <a:ext uri="{FF2B5EF4-FFF2-40B4-BE49-F238E27FC236}">
                <a16:creationId xmlns:a16="http://schemas.microsoft.com/office/drawing/2014/main" id="{DED5F6AA-E710-42A4-AF25-DFABD6ADB343}"/>
              </a:ext>
            </a:extLst>
          </p:cNvPr>
          <p:cNvCxnSpPr/>
          <p:nvPr/>
        </p:nvCxnSpPr>
        <p:spPr>
          <a:xfrm>
            <a:off x="5426236" y="3429000"/>
            <a:ext cx="67665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C521D7A-AF42-4940-8D31-F2AF5D0693C1}"/>
              </a:ext>
            </a:extLst>
          </p:cNvPr>
          <p:cNvCxnSpPr/>
          <p:nvPr/>
        </p:nvCxnSpPr>
        <p:spPr>
          <a:xfrm>
            <a:off x="5426237" y="3645568"/>
            <a:ext cx="0" cy="81590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56DE7470-1BCB-4DD7-A8C7-B78AC82DD1C1}"/>
              </a:ext>
            </a:extLst>
          </p:cNvPr>
          <p:cNvSpPr/>
          <p:nvPr/>
        </p:nvSpPr>
        <p:spPr>
          <a:xfrm>
            <a:off x="5336006" y="3729787"/>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CA7142C1-EABC-43DE-9A15-38942C58CDE9}"/>
              </a:ext>
            </a:extLst>
          </p:cNvPr>
          <p:cNvSpPr/>
          <p:nvPr/>
        </p:nvSpPr>
        <p:spPr>
          <a:xfrm>
            <a:off x="5336006" y="4184581"/>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724797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Loose Connections</a:t>
            </a:r>
          </a:p>
        </p:txBody>
      </p:sp>
      <p:sp>
        <p:nvSpPr>
          <p:cNvPr id="4" name="Content Placeholder 3"/>
          <p:cNvSpPr>
            <a:spLocks noGrp="1"/>
          </p:cNvSpPr>
          <p:nvPr>
            <p:ph idx="1"/>
          </p:nvPr>
        </p:nvSpPr>
        <p:spPr>
          <a:xfrm>
            <a:off x="354933" y="1104900"/>
            <a:ext cx="5474367" cy="5143500"/>
          </a:xfrm>
        </p:spPr>
        <p:txBody>
          <a:bodyPr/>
          <a:lstStyle/>
          <a:p>
            <a:pPr marL="0" indent="0">
              <a:lnSpc>
                <a:spcPct val="120000"/>
              </a:lnSpc>
              <a:buNone/>
            </a:pPr>
            <a:r>
              <a:rPr lang="en-US" sz="2200" dirty="0">
                <a:solidFill>
                  <a:schemeClr val="accent5"/>
                </a:solidFill>
                <a:latin typeface="Arial Black" panose="020B0A04020102020204" pitchFamily="34" charset="0"/>
              </a:rPr>
              <a:t>What are Loose Connections?</a:t>
            </a:r>
          </a:p>
          <a:p>
            <a:pPr>
              <a:lnSpc>
                <a:spcPct val="120000"/>
              </a:lnSpc>
              <a:spcBef>
                <a:spcPts val="1200"/>
              </a:spcBef>
            </a:pPr>
            <a:r>
              <a:rPr lang="en-US" sz="2000" dirty="0"/>
              <a:t>Vital connections may have degraded </a:t>
            </a:r>
            <a:br>
              <a:rPr lang="en-US" sz="2000" dirty="0"/>
            </a:br>
            <a:r>
              <a:rPr lang="en-US" sz="2000" dirty="0"/>
              <a:t>over time</a:t>
            </a:r>
          </a:p>
          <a:p>
            <a:pPr>
              <a:lnSpc>
                <a:spcPct val="120000"/>
              </a:lnSpc>
              <a:spcBef>
                <a:spcPts val="600"/>
              </a:spcBef>
            </a:pPr>
            <a:r>
              <a:rPr lang="en-US" sz="2000" dirty="0"/>
              <a:t>Wobbly railings, loose stairs and ledgers that appear to be pulling away from the adjacent structure are all causes for concern</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2700" y="1104900"/>
            <a:ext cx="5486400" cy="3834581"/>
          </a:xfrm>
          <a:prstGeom prst="rect">
            <a:avLst/>
          </a:prstGeom>
        </p:spPr>
      </p:pic>
    </p:spTree>
    <p:custDataLst>
      <p:tags r:id="rId1"/>
    </p:custDataLst>
    <p:extLst>
      <p:ext uri="{BB962C8B-B14F-4D97-AF65-F5344CB8AC3E}">
        <p14:creationId xmlns:p14="http://schemas.microsoft.com/office/powerpoint/2010/main" val="2255184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Loose Connections</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 y="1104900"/>
            <a:ext cx="2832547" cy="51435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5187" y="1104900"/>
            <a:ext cx="4747022" cy="51435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41949" y="1104900"/>
            <a:ext cx="3807151" cy="5143500"/>
          </a:xfrm>
          <a:prstGeom prst="rect">
            <a:avLst/>
          </a:prstGeom>
        </p:spPr>
      </p:pic>
      <p:sp>
        <p:nvSpPr>
          <p:cNvPr id="9" name="Oval 8"/>
          <p:cNvSpPr/>
          <p:nvPr/>
        </p:nvSpPr>
        <p:spPr>
          <a:xfrm>
            <a:off x="1900989" y="1804737"/>
            <a:ext cx="914400" cy="1624263"/>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633722" y="2743200"/>
            <a:ext cx="914400" cy="2185737"/>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9224210" y="2211805"/>
            <a:ext cx="914400" cy="1624263"/>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16770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Credit Information</a:t>
            </a:r>
          </a:p>
        </p:txBody>
      </p:sp>
      <p:sp>
        <p:nvSpPr>
          <p:cNvPr id="6" name="Content Placeholder 2"/>
          <p:cNvSpPr txBox="1">
            <a:spLocks/>
          </p:cNvSpPr>
          <p:nvPr/>
        </p:nvSpPr>
        <p:spPr>
          <a:xfrm>
            <a:off x="342901" y="1104900"/>
            <a:ext cx="6453414" cy="5143500"/>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a:solidFill>
                  <a:schemeClr val="tx2"/>
                </a:solidFill>
                <a:latin typeface="Arial"/>
                <a:cs typeface="Calibri" pitchFamily="34" charset="0"/>
              </a:rPr>
              <a:t>ICC Member Information</a:t>
            </a:r>
          </a:p>
          <a:p>
            <a:pPr lvl="0">
              <a:lnSpc>
                <a:spcPct val="120000"/>
              </a:lnSpc>
              <a:spcBef>
                <a:spcPts val="0"/>
              </a:spcBef>
              <a:spcAft>
                <a:spcPts val="600"/>
              </a:spcAft>
              <a:defRPr/>
            </a:pPr>
            <a:r>
              <a:rPr lang="en-US" sz="1800" b="0" dirty="0">
                <a:solidFill>
                  <a:schemeClr val="tx2"/>
                </a:solidFill>
                <a:latin typeface="Arial"/>
                <a:cs typeface="Calibri" pitchFamily="34" charset="0"/>
              </a:rPr>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lvl="0">
              <a:lnSpc>
                <a:spcPct val="120000"/>
              </a:lnSpc>
              <a:spcBef>
                <a:spcPts val="0"/>
              </a:spcBef>
              <a:spcAft>
                <a:spcPts val="600"/>
              </a:spcAft>
              <a:defRPr/>
            </a:pPr>
            <a:r>
              <a:rPr lang="en-US" sz="1800" b="0" dirty="0">
                <a:solidFill>
                  <a:schemeClr val="tx2"/>
                </a:solidFill>
                <a:latin typeface="Arial"/>
                <a:cs typeface="Calibri" pitchFamily="34" charset="0"/>
              </a:rPr>
              <a:t>Be sure that your ICC ID number is provided on the sign-in sheet or in your Simpson profile in order to have it displayed on your certificate.</a:t>
            </a:r>
          </a:p>
          <a:p>
            <a:pPr lvl="0">
              <a:lnSpc>
                <a:spcPct val="120000"/>
              </a:lnSpc>
              <a:spcBef>
                <a:spcPts val="0"/>
              </a:spcBef>
              <a:spcAft>
                <a:spcPts val="600"/>
              </a:spcAft>
              <a:defRPr/>
            </a:pPr>
            <a:r>
              <a:rPr lang="en-US" sz="1800" spc="10" dirty="0">
                <a:solidFill>
                  <a:schemeClr val="tx2"/>
                </a:solidFill>
                <a:latin typeface="Arial"/>
                <a:cs typeface="Calibri" pitchFamily="34" charset="0"/>
              </a:rPr>
              <a:t>This course offers 0.1 CEU (1 hour of credit).</a:t>
            </a:r>
          </a:p>
          <a:p>
            <a:pPr>
              <a:lnSpc>
                <a:spcPct val="120000"/>
              </a:lnSpc>
              <a:spcBef>
                <a:spcPts val="0"/>
              </a:spcBef>
              <a:spcAft>
                <a:spcPts val="600"/>
              </a:spcAft>
              <a:defRPr/>
            </a:pPr>
            <a:r>
              <a:rPr lang="en-US" sz="1800" spc="10" dirty="0">
                <a:solidFill>
                  <a:schemeClr val="tx2"/>
                </a:solidFill>
                <a:latin typeface="Arial"/>
                <a:cs typeface="Calibri" pitchFamily="34" charset="0"/>
              </a:rPr>
              <a:t>ICC Course Number: 17777</a:t>
            </a:r>
            <a:endParaRPr lang="en-US" sz="1800" dirty="0">
              <a:solidFill>
                <a:schemeClr val="tx2"/>
              </a:solidFill>
              <a:latin typeface="Arial"/>
              <a:cs typeface="Calibri" pitchFamily="34" charset="0"/>
            </a:endParaRP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1800" b="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9314121" y="1409700"/>
            <a:ext cx="1737360" cy="859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9181465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842214" y="-565491"/>
            <a:ext cx="2334293" cy="4708981"/>
          </a:xfrm>
          <a:prstGeom prst="rect">
            <a:avLst/>
          </a:prstGeom>
          <a:noFill/>
        </p:spPr>
        <p:txBody>
          <a:bodyPr wrap="none" rtlCol="0">
            <a:spAutoFit/>
          </a:bodyPr>
          <a:lstStyle/>
          <a:p>
            <a:r>
              <a:rPr lang="en-US" sz="30000" dirty="0">
                <a:solidFill>
                  <a:schemeClr val="tx2">
                    <a:lumMod val="20000"/>
                    <a:lumOff val="80000"/>
                  </a:schemeClr>
                </a:solidFill>
                <a:latin typeface="Georgia" panose="02040502050405020303" pitchFamily="18" charset="0"/>
              </a:rPr>
              <a:t>3</a:t>
            </a:r>
          </a:p>
        </p:txBody>
      </p:sp>
      <p:sp>
        <p:nvSpPr>
          <p:cNvPr id="2" name="Title 1"/>
          <p:cNvSpPr>
            <a:spLocks noGrp="1"/>
          </p:cNvSpPr>
          <p:nvPr>
            <p:ph type="title"/>
          </p:nvPr>
        </p:nvSpPr>
        <p:spPr/>
        <p:txBody>
          <a:bodyPr anchor="ctr"/>
          <a:lstStyle/>
          <a:p>
            <a:r>
              <a:rPr lang="en-US" dirty="0"/>
              <a:t>Part 3: Corrosion</a:t>
            </a:r>
          </a:p>
        </p:txBody>
      </p:sp>
      <p:sp>
        <p:nvSpPr>
          <p:cNvPr id="7" name="Content Placeholder 3"/>
          <p:cNvSpPr txBox="1">
            <a:spLocks/>
          </p:cNvSpPr>
          <p:nvPr/>
        </p:nvSpPr>
        <p:spPr>
          <a:xfrm>
            <a:off x="842214" y="1633525"/>
            <a:ext cx="4541920" cy="11337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dirty="0">
                <a:solidFill>
                  <a:schemeClr val="tx2"/>
                </a:solidFill>
              </a:rPr>
              <a:t>Corrosion</a:t>
            </a:r>
          </a:p>
        </p:txBody>
      </p:sp>
      <p:cxnSp>
        <p:nvCxnSpPr>
          <p:cNvPr id="20" name="Straight Connector 19"/>
          <p:cNvCxnSpPr/>
          <p:nvPr/>
        </p:nvCxnSpPr>
        <p:spPr>
          <a:xfrm>
            <a:off x="842214" y="2249898"/>
            <a:ext cx="1828800" cy="0"/>
          </a:xfrm>
          <a:prstGeom prst="line">
            <a:avLst/>
          </a:prstGeom>
          <a:ln w="76200">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4195" y="4084722"/>
            <a:ext cx="1828800" cy="1292919"/>
          </a:xfrm>
          <a:prstGeom prst="rect">
            <a:avLst/>
          </a:prstGeom>
        </p:spPr>
      </p:pic>
      <p:sp>
        <p:nvSpPr>
          <p:cNvPr id="21" name="Content Placeholder 3">
            <a:extLst>
              <a:ext uri="{FF2B5EF4-FFF2-40B4-BE49-F238E27FC236}">
                <a16:creationId xmlns:a16="http://schemas.microsoft.com/office/drawing/2014/main" id="{40F58EAE-C9E5-4FBA-9D3F-E78C6369D8B6}"/>
              </a:ext>
            </a:extLst>
          </p:cNvPr>
          <p:cNvSpPr txBox="1">
            <a:spLocks/>
          </p:cNvSpPr>
          <p:nvPr/>
        </p:nvSpPr>
        <p:spPr>
          <a:xfrm>
            <a:off x="5829300" y="3647574"/>
            <a:ext cx="6019800" cy="260082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1800"/>
              <a:t>What is Corrosion?</a:t>
            </a:r>
          </a:p>
          <a:p>
            <a:pPr marL="0" indent="0">
              <a:lnSpc>
                <a:spcPct val="120000"/>
              </a:lnSpc>
              <a:buFont typeface="Arial" panose="020B0604020202020204" pitchFamily="34" charset="0"/>
              <a:buNone/>
            </a:pPr>
            <a:r>
              <a:rPr lang="en-US" sz="1800"/>
              <a:t>Coating Recommendations</a:t>
            </a:r>
          </a:p>
          <a:p>
            <a:pPr marL="0" indent="0">
              <a:lnSpc>
                <a:spcPct val="120000"/>
              </a:lnSpc>
              <a:buFont typeface="Arial" panose="020B0604020202020204" pitchFamily="34" charset="0"/>
              <a:buNone/>
            </a:pPr>
            <a:r>
              <a:rPr lang="en-US" sz="1800"/>
              <a:t>Dissimilar Metals in Contact with Each Other</a:t>
            </a:r>
            <a:endParaRPr lang="en-US" sz="1800" dirty="0"/>
          </a:p>
        </p:txBody>
      </p:sp>
      <p:sp>
        <p:nvSpPr>
          <p:cNvPr id="22" name="Content Placeholder 3">
            <a:extLst>
              <a:ext uri="{FF2B5EF4-FFF2-40B4-BE49-F238E27FC236}">
                <a16:creationId xmlns:a16="http://schemas.microsoft.com/office/drawing/2014/main" id="{B78299FC-F802-4E6B-8551-9E5EEF34A7C4}"/>
              </a:ext>
            </a:extLst>
          </p:cNvPr>
          <p:cNvSpPr txBox="1">
            <a:spLocks/>
          </p:cNvSpPr>
          <p:nvPr/>
        </p:nvSpPr>
        <p:spPr>
          <a:xfrm>
            <a:off x="5829300" y="2959767"/>
            <a:ext cx="6019800" cy="48075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t>We’ll review the following topics:</a:t>
            </a:r>
          </a:p>
        </p:txBody>
      </p:sp>
      <p:cxnSp>
        <p:nvCxnSpPr>
          <p:cNvPr id="23" name="Straight Connector 22">
            <a:extLst>
              <a:ext uri="{FF2B5EF4-FFF2-40B4-BE49-F238E27FC236}">
                <a16:creationId xmlns:a16="http://schemas.microsoft.com/office/drawing/2014/main" id="{889FF7D5-1479-4F2B-9612-6403AE652ACD}"/>
              </a:ext>
            </a:extLst>
          </p:cNvPr>
          <p:cNvCxnSpPr/>
          <p:nvPr/>
        </p:nvCxnSpPr>
        <p:spPr>
          <a:xfrm>
            <a:off x="5426236" y="3429000"/>
            <a:ext cx="67665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4A6F401-864B-4E64-B1F4-A3E7DF56ACCC}"/>
              </a:ext>
            </a:extLst>
          </p:cNvPr>
          <p:cNvCxnSpPr/>
          <p:nvPr/>
        </p:nvCxnSpPr>
        <p:spPr>
          <a:xfrm>
            <a:off x="5426237" y="3645569"/>
            <a:ext cx="0" cy="126807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3B7E404F-DDFC-4510-A1BA-A2E93D5588AE}"/>
              </a:ext>
            </a:extLst>
          </p:cNvPr>
          <p:cNvSpPr/>
          <p:nvPr/>
        </p:nvSpPr>
        <p:spPr>
          <a:xfrm>
            <a:off x="5336006" y="3729787"/>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E48FF8B7-2AA7-4A82-BAF5-CF7C4846173F}"/>
              </a:ext>
            </a:extLst>
          </p:cNvPr>
          <p:cNvSpPr/>
          <p:nvPr/>
        </p:nvSpPr>
        <p:spPr>
          <a:xfrm>
            <a:off x="5336006" y="4184581"/>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57DC8B19-1055-4C71-BF0F-5D56AA390217}"/>
              </a:ext>
            </a:extLst>
          </p:cNvPr>
          <p:cNvSpPr/>
          <p:nvPr/>
        </p:nvSpPr>
        <p:spPr>
          <a:xfrm>
            <a:off x="5336006" y="4639375"/>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224478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Corrosion</a:t>
            </a:r>
          </a:p>
        </p:txBody>
      </p:sp>
      <p:sp>
        <p:nvSpPr>
          <p:cNvPr id="4" name="Content Placeholder 3"/>
          <p:cNvSpPr>
            <a:spLocks noGrp="1"/>
          </p:cNvSpPr>
          <p:nvPr>
            <p:ph idx="1"/>
          </p:nvPr>
        </p:nvSpPr>
        <p:spPr>
          <a:xfrm>
            <a:off x="354934" y="1104900"/>
            <a:ext cx="6827920" cy="5143500"/>
          </a:xfrm>
        </p:spPr>
        <p:txBody>
          <a:bodyPr/>
          <a:lstStyle/>
          <a:p>
            <a:pPr marL="0" indent="0">
              <a:lnSpc>
                <a:spcPct val="120000"/>
              </a:lnSpc>
              <a:buNone/>
            </a:pPr>
            <a:r>
              <a:rPr lang="en-US" sz="2200" dirty="0">
                <a:solidFill>
                  <a:schemeClr val="accent5"/>
                </a:solidFill>
                <a:latin typeface="Arial Black" panose="020B0A04020102020204" pitchFamily="34" charset="0"/>
              </a:rPr>
              <a:t>What is Corrosion?</a:t>
            </a:r>
          </a:p>
          <a:p>
            <a:pPr>
              <a:lnSpc>
                <a:spcPct val="120000"/>
              </a:lnSpc>
              <a:spcBef>
                <a:spcPts val="600"/>
              </a:spcBef>
            </a:pPr>
            <a:r>
              <a:rPr lang="en-US" sz="1800" dirty="0"/>
              <a:t>Ocean salt air, fire-retardants, fumes, fertilizers, preservative-treated wood, de-icing salts, dissimilar metals and more can cause corrosion</a:t>
            </a:r>
          </a:p>
          <a:p>
            <a:pPr>
              <a:lnSpc>
                <a:spcPct val="120000"/>
              </a:lnSpc>
              <a:spcBef>
                <a:spcPts val="600"/>
              </a:spcBef>
            </a:pPr>
            <a:r>
              <a:rPr lang="en-US" sz="1800" dirty="0"/>
              <a:t>Metal connectors, fasteners, and anchors may lose load-carrying capacity if they corrode</a:t>
            </a:r>
          </a:p>
          <a:p>
            <a:pPr>
              <a:lnSpc>
                <a:spcPct val="120000"/>
              </a:lnSpc>
              <a:spcBef>
                <a:spcPts val="600"/>
              </a:spcBef>
            </a:pPr>
            <a:r>
              <a:rPr lang="en-US" sz="1800" dirty="0"/>
              <a:t>It is impossible to predict when corrosion will begin or reach a critical level; this uncertainty makes it crucial to select a product suitable for the intended use</a:t>
            </a:r>
          </a:p>
          <a:p>
            <a:pPr>
              <a:lnSpc>
                <a:spcPct val="120000"/>
              </a:lnSpc>
              <a:spcBef>
                <a:spcPts val="600"/>
              </a:spcBef>
            </a:pPr>
            <a:r>
              <a:rPr lang="en-US" sz="1800" dirty="0"/>
              <a:t>Common to see some corrosion in outdoor applications; even stainless steel can corrode</a:t>
            </a:r>
          </a:p>
          <a:p>
            <a:pPr>
              <a:lnSpc>
                <a:spcPct val="120000"/>
              </a:lnSpc>
              <a:spcBef>
                <a:spcPts val="600"/>
              </a:spcBef>
            </a:pPr>
            <a:r>
              <a:rPr lang="en-US" sz="1800" dirty="0"/>
              <a:t>The presence of some corrosion does not mean that load capacity has been affected or that failure is imminent</a:t>
            </a:r>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t="8406"/>
          <a:stretch/>
        </p:blipFill>
        <p:spPr>
          <a:xfrm>
            <a:off x="9336506" y="1104899"/>
            <a:ext cx="2139616" cy="2503755"/>
          </a:xfrm>
          <a:prstGeom prst="rect">
            <a:avLst/>
          </a:prstGeom>
        </p:spPr>
      </p:pic>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t="8522"/>
          <a:stretch/>
        </p:blipFill>
        <p:spPr>
          <a:xfrm>
            <a:off x="9336506" y="3713882"/>
            <a:ext cx="2139616" cy="2534517"/>
          </a:xfrm>
          <a:prstGeom prst="rect">
            <a:avLst/>
          </a:prstGeom>
        </p:spPr>
      </p:pic>
    </p:spTree>
    <p:custDataLst>
      <p:tags r:id="rId1"/>
    </p:custDataLst>
    <p:extLst>
      <p:ext uri="{BB962C8B-B14F-4D97-AF65-F5344CB8AC3E}">
        <p14:creationId xmlns:p14="http://schemas.microsoft.com/office/powerpoint/2010/main" val="19295147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Corrosion</a:t>
            </a:r>
          </a:p>
        </p:txBody>
      </p:sp>
      <p:sp>
        <p:nvSpPr>
          <p:cNvPr id="4" name="Content Placeholder 3"/>
          <p:cNvSpPr>
            <a:spLocks noGrp="1"/>
          </p:cNvSpPr>
          <p:nvPr>
            <p:ph idx="1"/>
          </p:nvPr>
        </p:nvSpPr>
        <p:spPr>
          <a:xfrm>
            <a:off x="354933" y="1104900"/>
            <a:ext cx="5474367" cy="5143500"/>
          </a:xfrm>
        </p:spPr>
        <p:txBody>
          <a:bodyPr/>
          <a:lstStyle/>
          <a:p>
            <a:pPr marL="0" indent="0">
              <a:lnSpc>
                <a:spcPct val="120000"/>
              </a:lnSpc>
              <a:buNone/>
            </a:pPr>
            <a:r>
              <a:rPr lang="en-US" sz="2200" dirty="0">
                <a:solidFill>
                  <a:schemeClr val="accent5"/>
                </a:solidFill>
                <a:latin typeface="Arial Black" panose="020B0A04020102020204" pitchFamily="34" charset="0"/>
              </a:rPr>
              <a:t>Coating Recommendations</a:t>
            </a:r>
          </a:p>
          <a:p>
            <a:pPr>
              <a:lnSpc>
                <a:spcPct val="120000"/>
              </a:lnSpc>
              <a:spcBef>
                <a:spcPts val="1200"/>
              </a:spcBef>
            </a:pPr>
            <a:r>
              <a:rPr lang="en-US" sz="2000" dirty="0"/>
              <a:t>Connectors, anchors and fasteners feature a wide range of materials and coatings designed to meet specific performance criteria</a:t>
            </a:r>
          </a:p>
          <a:p>
            <a:pPr>
              <a:lnSpc>
                <a:spcPct val="120000"/>
              </a:lnSpc>
              <a:spcBef>
                <a:spcPts val="600"/>
              </a:spcBef>
            </a:pPr>
            <a:r>
              <a:rPr lang="en-US" sz="2000" dirty="0"/>
              <a:t>It is important to select a material and/or coating that is suitable for the intended application and environment </a:t>
            </a:r>
          </a:p>
          <a:p>
            <a:pPr>
              <a:lnSpc>
                <a:spcPct val="120000"/>
              </a:lnSpc>
              <a:spcBef>
                <a:spcPts val="600"/>
              </a:spcBef>
            </a:pPr>
            <a:r>
              <a:rPr lang="en-US" sz="2000" dirty="0"/>
              <a:t>Manufacturer recommendations for coatings shall govern unless the code or standard is </a:t>
            </a:r>
            <a:br>
              <a:rPr lang="en-US" sz="2000" dirty="0"/>
            </a:br>
            <a:r>
              <a:rPr lang="en-US" sz="2000" dirty="0"/>
              <a:t>more restrictive</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14818"/>
          <a:stretch/>
        </p:blipFill>
        <p:spPr>
          <a:xfrm>
            <a:off x="6367751" y="1104900"/>
            <a:ext cx="5481349" cy="4080711"/>
          </a:xfrm>
          <a:prstGeom prst="rect">
            <a:avLst/>
          </a:prstGeom>
        </p:spPr>
      </p:pic>
    </p:spTree>
    <p:custDataLst>
      <p:tags r:id="rId1"/>
    </p:custDataLst>
    <p:extLst>
      <p:ext uri="{BB962C8B-B14F-4D97-AF65-F5344CB8AC3E}">
        <p14:creationId xmlns:p14="http://schemas.microsoft.com/office/powerpoint/2010/main" val="17003093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Corrosion</a:t>
            </a:r>
          </a:p>
        </p:txBody>
      </p:sp>
      <p:sp>
        <p:nvSpPr>
          <p:cNvPr id="4" name="Content Placeholder 3"/>
          <p:cNvSpPr>
            <a:spLocks noGrp="1"/>
          </p:cNvSpPr>
          <p:nvPr>
            <p:ph idx="1"/>
          </p:nvPr>
        </p:nvSpPr>
        <p:spPr>
          <a:xfrm>
            <a:off x="354933" y="1104900"/>
            <a:ext cx="11494167" cy="1012658"/>
          </a:xfrm>
        </p:spPr>
        <p:txBody>
          <a:bodyPr/>
          <a:lstStyle/>
          <a:p>
            <a:pPr marL="0" indent="0">
              <a:lnSpc>
                <a:spcPct val="120000"/>
              </a:lnSpc>
              <a:buNone/>
            </a:pPr>
            <a:r>
              <a:rPr lang="en-US" sz="2200" dirty="0">
                <a:solidFill>
                  <a:schemeClr val="accent5"/>
                </a:solidFill>
                <a:latin typeface="Arial Black" panose="020B0A04020102020204" pitchFamily="34" charset="0"/>
              </a:rPr>
              <a:t>Coating Recommendations</a:t>
            </a:r>
          </a:p>
          <a:p>
            <a:pPr marL="0" indent="0">
              <a:lnSpc>
                <a:spcPct val="120000"/>
              </a:lnSpc>
              <a:spcBef>
                <a:spcPts val="600"/>
              </a:spcBef>
              <a:buNone/>
            </a:pPr>
            <a:r>
              <a:rPr lang="en-US" sz="2000" b="1" dirty="0"/>
              <a:t>Corrosion Resistance Recommendations</a:t>
            </a:r>
          </a:p>
        </p:txBody>
      </p:sp>
      <p:graphicFrame>
        <p:nvGraphicFramePr>
          <p:cNvPr id="6" name="Table 5"/>
          <p:cNvGraphicFramePr>
            <a:graphicFrameLocks noGrp="1"/>
          </p:cNvGraphicFramePr>
          <p:nvPr>
            <p:extLst>
              <p:ext uri="{D42A27DB-BD31-4B8C-83A1-F6EECF244321}">
                <p14:modId xmlns:p14="http://schemas.microsoft.com/office/powerpoint/2010/main" val="1652043016"/>
              </p:ext>
            </p:extLst>
          </p:nvPr>
        </p:nvGraphicFramePr>
        <p:xfrm>
          <a:off x="342900" y="2117558"/>
          <a:ext cx="11506200" cy="4138575"/>
        </p:xfrm>
        <a:graphic>
          <a:graphicData uri="http://schemas.openxmlformats.org/drawingml/2006/table">
            <a:tbl>
              <a:tblPr firstRow="1" bandRow="1">
                <a:tableStyleId>{5940675A-B579-460E-94D1-54222C63F5DA}</a:tableStyleId>
              </a:tblPr>
              <a:tblGrid>
                <a:gridCol w="2876550">
                  <a:extLst>
                    <a:ext uri="{9D8B030D-6E8A-4147-A177-3AD203B41FA5}">
                      <a16:colId xmlns:a16="http://schemas.microsoft.com/office/drawing/2014/main" val="4154226242"/>
                    </a:ext>
                  </a:extLst>
                </a:gridCol>
                <a:gridCol w="2876550">
                  <a:extLst>
                    <a:ext uri="{9D8B030D-6E8A-4147-A177-3AD203B41FA5}">
                      <a16:colId xmlns:a16="http://schemas.microsoft.com/office/drawing/2014/main" val="697619501"/>
                    </a:ext>
                  </a:extLst>
                </a:gridCol>
                <a:gridCol w="2876550">
                  <a:extLst>
                    <a:ext uri="{9D8B030D-6E8A-4147-A177-3AD203B41FA5}">
                      <a16:colId xmlns:a16="http://schemas.microsoft.com/office/drawing/2014/main" val="4218461848"/>
                    </a:ext>
                  </a:extLst>
                </a:gridCol>
                <a:gridCol w="2876550">
                  <a:extLst>
                    <a:ext uri="{9D8B030D-6E8A-4147-A177-3AD203B41FA5}">
                      <a16:colId xmlns:a16="http://schemas.microsoft.com/office/drawing/2014/main" val="1068337799"/>
                    </a:ext>
                  </a:extLst>
                </a:gridCol>
              </a:tblGrid>
              <a:tr h="572415">
                <a:tc>
                  <a:txBody>
                    <a:bodyPr/>
                    <a:lstStyle/>
                    <a:p>
                      <a:pPr algn="ctr"/>
                      <a:r>
                        <a:rPr lang="en-US" b="1" dirty="0">
                          <a:solidFill>
                            <a:srgbClr val="6A6E74"/>
                          </a:solidFill>
                          <a:latin typeface="Arial Narrow" panose="020B0606020202030204" pitchFamily="34" charset="0"/>
                        </a:rPr>
                        <a:t>Low</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a:txBody>
                    <a:bodyPr/>
                    <a:lstStyle/>
                    <a:p>
                      <a:pPr algn="ctr"/>
                      <a:r>
                        <a:rPr lang="en-US" b="1" dirty="0">
                          <a:solidFill>
                            <a:srgbClr val="6A6E74"/>
                          </a:solidFill>
                          <a:latin typeface="Arial Narrow" panose="020B0606020202030204" pitchFamily="34" charset="0"/>
                        </a:rPr>
                        <a:t>Medium</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a:txBody>
                    <a:bodyPr/>
                    <a:lstStyle/>
                    <a:p>
                      <a:pPr algn="ctr"/>
                      <a:r>
                        <a:rPr lang="en-US" b="1"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a:txBody>
                    <a:bodyPr/>
                    <a:lstStyle/>
                    <a:p>
                      <a:pPr algn="ctr"/>
                      <a:r>
                        <a:rPr lang="en-US" b="1"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extLst>
                  <a:ext uri="{0D108BD9-81ED-4DB2-BD59-A6C34878D82A}">
                    <a16:rowId xmlns:a16="http://schemas.microsoft.com/office/drawing/2014/main" val="3306196871"/>
                  </a:ext>
                </a:extLst>
              </a:tr>
              <a:tr h="457200">
                <a:tc gridSpan="4">
                  <a:txBody>
                    <a:bodyPr/>
                    <a:lstStyle/>
                    <a:p>
                      <a:pPr algn="ctr"/>
                      <a:r>
                        <a:rPr lang="en-US" sz="1600" b="1" dirty="0">
                          <a:solidFill>
                            <a:srgbClr val="6A6E74"/>
                          </a:solidFill>
                          <a:latin typeface="Arial Narrow" panose="020B0606020202030204" pitchFamily="34" charset="0"/>
                        </a:rPr>
                        <a:t>Fasteners and Anchors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hMerge="1">
                  <a:txBody>
                    <a:bodyPr/>
                    <a:lstStyle/>
                    <a:p>
                      <a:endParaRPr lang="en-US" sz="1600"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hMerge="1">
                  <a:txBody>
                    <a:bodyPr/>
                    <a:lstStyle/>
                    <a:p>
                      <a:endParaRPr lang="en-US" sz="1600"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hMerge="1">
                  <a:txBody>
                    <a:bodyPr/>
                    <a:lstStyle/>
                    <a:p>
                      <a:endParaRPr lang="en-US" sz="1600"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extLst>
                  <a:ext uri="{0D108BD9-81ED-4DB2-BD59-A6C34878D82A}">
                    <a16:rowId xmlns:a16="http://schemas.microsoft.com/office/drawing/2014/main" val="1383678448"/>
                  </a:ext>
                </a:extLst>
              </a:tr>
              <a:tr h="731520">
                <a:tc>
                  <a:txBody>
                    <a:bodyPr/>
                    <a:lstStyle/>
                    <a:p>
                      <a:pPr algn="ctr"/>
                      <a:r>
                        <a:rPr lang="en-US" sz="1600" dirty="0">
                          <a:solidFill>
                            <a:srgbClr val="6A6E74"/>
                          </a:solidFill>
                          <a:latin typeface="Arial Narrow" panose="020B0606020202030204" pitchFamily="34" charset="0"/>
                        </a:rPr>
                        <a:t>Phosphate (gray, black), Clear (bright) zinc (ASTM F1941), Heavy electro-galvanized (ASTM A641-Class 1), Yellow zinc (ASTM F1941), </a:t>
                      </a:r>
                      <a:r>
                        <a:rPr lang="en-US" sz="1600" dirty="0" err="1">
                          <a:solidFill>
                            <a:srgbClr val="6A6E74"/>
                          </a:solidFill>
                          <a:latin typeface="Arial Narrow" panose="020B0606020202030204" pitchFamily="34" charset="0"/>
                        </a:rPr>
                        <a:t>Electrocoat</a:t>
                      </a:r>
                      <a:r>
                        <a:rPr lang="en-US" sz="1600" dirty="0">
                          <a:solidFill>
                            <a:srgbClr val="6A6E74"/>
                          </a:solidFill>
                          <a:latin typeface="Arial Narrow" panose="020B0606020202030204" pitchFamily="34" charset="0"/>
                        </a:rPr>
                        <a:t> (E-coat), Type 410 stainless steel</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Mechanically galvanized (AS 3566.2-C3, N2000, ASTM B695-Class 55), </a:t>
                      </a:r>
                      <a:r>
                        <a:rPr lang="en-US" sz="1600" dirty="0" err="1">
                          <a:solidFill>
                            <a:srgbClr val="6A6E74"/>
                          </a:solidFill>
                          <a:latin typeface="Arial Narrow" panose="020B0606020202030204" pitchFamily="34" charset="0"/>
                        </a:rPr>
                        <a:t>Quik</a:t>
                      </a:r>
                      <a:r>
                        <a:rPr lang="en-US" sz="1600" dirty="0">
                          <a:solidFill>
                            <a:srgbClr val="6A6E74"/>
                          </a:solidFill>
                          <a:latin typeface="Arial Narrow" panose="020B0606020202030204" pitchFamily="34" charset="0"/>
                        </a:rPr>
                        <a:t> Guard coating, Hot-dip galvanized (ASTM A153-Class D), Double-barrier coating, Type 410 stainless steel with protective </a:t>
                      </a:r>
                      <a:br>
                        <a:rPr lang="en-US" sz="1600" dirty="0">
                          <a:solidFill>
                            <a:srgbClr val="6A6E74"/>
                          </a:solidFill>
                          <a:latin typeface="Arial Narrow" panose="020B0606020202030204" pitchFamily="34" charset="0"/>
                        </a:rPr>
                      </a:br>
                      <a:r>
                        <a:rPr lang="en-US" sz="1600" dirty="0">
                          <a:solidFill>
                            <a:srgbClr val="6A6E74"/>
                          </a:solidFill>
                          <a:latin typeface="Arial Narrow" panose="020B0606020202030204" pitchFamily="34" charset="0"/>
                        </a:rPr>
                        <a:t>top coat</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Type 304 stainless steel, Type 305 stainless steel</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Type 316 stainless steel, Hot-dip galvanized (ASTM A153-Class C), Silicon bronze, Copper</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extLst>
                  <a:ext uri="{0D108BD9-81ED-4DB2-BD59-A6C34878D82A}">
                    <a16:rowId xmlns:a16="http://schemas.microsoft.com/office/drawing/2014/main" val="2868222653"/>
                  </a:ext>
                </a:extLst>
              </a:tr>
              <a:tr h="731520">
                <a:tc gridSpan="4">
                  <a:txBody>
                    <a:bodyPr/>
                    <a:lstStyle/>
                    <a:p>
                      <a:pPr algn="ctr"/>
                      <a:r>
                        <a:rPr lang="en-US" sz="1600" b="1" dirty="0">
                          <a:solidFill>
                            <a:srgbClr val="6A6E74"/>
                          </a:solidFill>
                          <a:latin typeface="Arial Narrow" panose="020B0606020202030204" pitchFamily="34" charset="0"/>
                        </a:rPr>
                        <a:t>Connectors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hMerge="1">
                  <a:txBody>
                    <a:bodyPr/>
                    <a:lstStyle/>
                    <a:p>
                      <a:endParaRPr lang="en-US" sz="1600"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hMerge="1">
                  <a:txBody>
                    <a:bodyPr/>
                    <a:lstStyle/>
                    <a:p>
                      <a:endParaRPr lang="en-US" sz="1600"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hMerge="1">
                  <a:txBody>
                    <a:bodyPr/>
                    <a:lstStyle/>
                    <a:p>
                      <a:endParaRPr lang="en-US" sz="1600"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extLst>
                  <a:ext uri="{0D108BD9-81ED-4DB2-BD59-A6C34878D82A}">
                    <a16:rowId xmlns:a16="http://schemas.microsoft.com/office/drawing/2014/main" val="1498523472"/>
                  </a:ext>
                </a:extLst>
              </a:tr>
              <a:tr h="457200">
                <a:tc>
                  <a:txBody>
                    <a:bodyPr/>
                    <a:lstStyle/>
                    <a:p>
                      <a:pPr algn="ctr"/>
                      <a:r>
                        <a:rPr lang="en-US" sz="1600" dirty="0">
                          <a:solidFill>
                            <a:srgbClr val="6A6E74"/>
                          </a:solidFill>
                          <a:latin typeface="Arial Narrow" panose="020B0606020202030204" pitchFamily="34" charset="0"/>
                        </a:rPr>
                        <a:t>SST gray paint, Powder coating, Standard G90 zinc coating</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ZMAX (G185) Hot-dip galvanized (ASTM A653)</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Type 316L stainless steel</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Type 316L stainless steel</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extLst>
                  <a:ext uri="{0D108BD9-81ED-4DB2-BD59-A6C34878D82A}">
                    <a16:rowId xmlns:a16="http://schemas.microsoft.com/office/drawing/2014/main" val="4042258239"/>
                  </a:ext>
                </a:extLst>
              </a:tr>
            </a:tbl>
          </a:graphicData>
        </a:graphic>
      </p:graphicFrame>
    </p:spTree>
    <p:custDataLst>
      <p:tags r:id="rId1"/>
    </p:custDataLst>
    <p:extLst>
      <p:ext uri="{BB962C8B-B14F-4D97-AF65-F5344CB8AC3E}">
        <p14:creationId xmlns:p14="http://schemas.microsoft.com/office/powerpoint/2010/main" val="5751491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Corrosion</a:t>
            </a:r>
          </a:p>
        </p:txBody>
      </p:sp>
      <p:sp>
        <p:nvSpPr>
          <p:cNvPr id="4" name="Content Placeholder 3"/>
          <p:cNvSpPr>
            <a:spLocks noGrp="1"/>
          </p:cNvSpPr>
          <p:nvPr>
            <p:ph idx="1"/>
          </p:nvPr>
        </p:nvSpPr>
        <p:spPr>
          <a:xfrm>
            <a:off x="354933" y="1104900"/>
            <a:ext cx="11494167" cy="1012658"/>
          </a:xfrm>
        </p:spPr>
        <p:txBody>
          <a:bodyPr/>
          <a:lstStyle/>
          <a:p>
            <a:pPr marL="0" indent="0">
              <a:lnSpc>
                <a:spcPct val="120000"/>
              </a:lnSpc>
              <a:buNone/>
            </a:pPr>
            <a:r>
              <a:rPr lang="en-US" sz="2200" dirty="0">
                <a:solidFill>
                  <a:schemeClr val="accent5"/>
                </a:solidFill>
                <a:latin typeface="Arial Black" panose="020B0A04020102020204" pitchFamily="34" charset="0"/>
              </a:rPr>
              <a:t>Coating Recommendations</a:t>
            </a:r>
          </a:p>
          <a:p>
            <a:pPr marL="0" indent="0">
              <a:lnSpc>
                <a:spcPct val="120000"/>
              </a:lnSpc>
              <a:spcBef>
                <a:spcPts val="600"/>
              </a:spcBef>
              <a:buNone/>
            </a:pPr>
            <a:r>
              <a:rPr lang="en-US" sz="2000" b="1" dirty="0"/>
              <a:t>Corrosion Resistance Classifications</a:t>
            </a:r>
          </a:p>
        </p:txBody>
      </p:sp>
      <p:graphicFrame>
        <p:nvGraphicFramePr>
          <p:cNvPr id="5" name="Table 4"/>
          <p:cNvGraphicFramePr>
            <a:graphicFrameLocks noGrp="1"/>
          </p:cNvGraphicFramePr>
          <p:nvPr>
            <p:extLst>
              <p:ext uri="{D42A27DB-BD31-4B8C-83A1-F6EECF244321}">
                <p14:modId xmlns:p14="http://schemas.microsoft.com/office/powerpoint/2010/main" val="3470732026"/>
              </p:ext>
            </p:extLst>
          </p:nvPr>
        </p:nvGraphicFramePr>
        <p:xfrm>
          <a:off x="356612" y="2117558"/>
          <a:ext cx="11492488" cy="4121937"/>
        </p:xfrm>
        <a:graphic>
          <a:graphicData uri="http://schemas.openxmlformats.org/drawingml/2006/table">
            <a:tbl>
              <a:tblPr firstRow="1" bandRow="1">
                <a:tableStyleId>{5940675A-B579-460E-94D1-54222C63F5DA}</a:tableStyleId>
              </a:tblPr>
              <a:tblGrid>
                <a:gridCol w="1436561">
                  <a:extLst>
                    <a:ext uri="{9D8B030D-6E8A-4147-A177-3AD203B41FA5}">
                      <a16:colId xmlns:a16="http://schemas.microsoft.com/office/drawing/2014/main" val="4154226242"/>
                    </a:ext>
                  </a:extLst>
                </a:gridCol>
                <a:gridCol w="1436561">
                  <a:extLst>
                    <a:ext uri="{9D8B030D-6E8A-4147-A177-3AD203B41FA5}">
                      <a16:colId xmlns:a16="http://schemas.microsoft.com/office/drawing/2014/main" val="3302882663"/>
                    </a:ext>
                  </a:extLst>
                </a:gridCol>
                <a:gridCol w="1436561">
                  <a:extLst>
                    <a:ext uri="{9D8B030D-6E8A-4147-A177-3AD203B41FA5}">
                      <a16:colId xmlns:a16="http://schemas.microsoft.com/office/drawing/2014/main" val="852047687"/>
                    </a:ext>
                  </a:extLst>
                </a:gridCol>
                <a:gridCol w="1436561">
                  <a:extLst>
                    <a:ext uri="{9D8B030D-6E8A-4147-A177-3AD203B41FA5}">
                      <a16:colId xmlns:a16="http://schemas.microsoft.com/office/drawing/2014/main" val="3494089431"/>
                    </a:ext>
                  </a:extLst>
                </a:gridCol>
                <a:gridCol w="1436561">
                  <a:extLst>
                    <a:ext uri="{9D8B030D-6E8A-4147-A177-3AD203B41FA5}">
                      <a16:colId xmlns:a16="http://schemas.microsoft.com/office/drawing/2014/main" val="2061776279"/>
                    </a:ext>
                  </a:extLst>
                </a:gridCol>
                <a:gridCol w="1436561">
                  <a:extLst>
                    <a:ext uri="{9D8B030D-6E8A-4147-A177-3AD203B41FA5}">
                      <a16:colId xmlns:a16="http://schemas.microsoft.com/office/drawing/2014/main" val="1180759792"/>
                    </a:ext>
                  </a:extLst>
                </a:gridCol>
                <a:gridCol w="1436561">
                  <a:extLst>
                    <a:ext uri="{9D8B030D-6E8A-4147-A177-3AD203B41FA5}">
                      <a16:colId xmlns:a16="http://schemas.microsoft.com/office/drawing/2014/main" val="1268741205"/>
                    </a:ext>
                  </a:extLst>
                </a:gridCol>
                <a:gridCol w="1436561">
                  <a:extLst>
                    <a:ext uri="{9D8B030D-6E8A-4147-A177-3AD203B41FA5}">
                      <a16:colId xmlns:a16="http://schemas.microsoft.com/office/drawing/2014/main" val="617339590"/>
                    </a:ext>
                  </a:extLst>
                </a:gridCol>
              </a:tblGrid>
              <a:tr h="457419">
                <a:tc rowSpan="3">
                  <a:txBody>
                    <a:bodyPr/>
                    <a:lstStyle/>
                    <a:p>
                      <a:pPr algn="ctr"/>
                      <a:r>
                        <a:rPr lang="en-US" sz="1600" b="1" dirty="0">
                          <a:solidFill>
                            <a:srgbClr val="6A6E74"/>
                          </a:solidFill>
                          <a:latin typeface="Arial Narrow" panose="020B0606020202030204" pitchFamily="34" charset="0"/>
                        </a:rPr>
                        <a:t>Environment</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gridSpan="7">
                  <a:txBody>
                    <a:bodyPr/>
                    <a:lstStyle/>
                    <a:p>
                      <a:pPr algn="ctr"/>
                      <a:r>
                        <a:rPr lang="en-US" sz="1600" b="1" dirty="0">
                          <a:solidFill>
                            <a:srgbClr val="6A6E74"/>
                          </a:solidFill>
                          <a:latin typeface="Arial Narrow" panose="020B0606020202030204" pitchFamily="34" charset="0"/>
                        </a:rPr>
                        <a:t>Material to be Fastened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h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h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h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h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h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h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extLst>
                  <a:ext uri="{0D108BD9-81ED-4DB2-BD59-A6C34878D82A}">
                    <a16:rowId xmlns:a16="http://schemas.microsoft.com/office/drawing/2014/main" val="3306196871"/>
                  </a:ext>
                </a:extLst>
              </a:tr>
              <a:tr h="457419">
                <a:tc v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rowSpan="2">
                  <a:txBody>
                    <a:bodyPr/>
                    <a:lstStyle/>
                    <a:p>
                      <a:pPr algn="ctr"/>
                      <a:r>
                        <a:rPr lang="en-US" sz="1600" b="1" dirty="0">
                          <a:solidFill>
                            <a:srgbClr val="6A6E74"/>
                          </a:solidFill>
                          <a:latin typeface="Arial Narrow" panose="020B0606020202030204" pitchFamily="34" charset="0"/>
                        </a:rPr>
                        <a:t>Untreated Wood or Other Material</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gridSpan="5">
                  <a:txBody>
                    <a:bodyPr/>
                    <a:lstStyle/>
                    <a:p>
                      <a:pPr algn="ctr"/>
                      <a:r>
                        <a:rPr lang="en-US" sz="1600" b="1" dirty="0">
                          <a:solidFill>
                            <a:srgbClr val="6A6E74"/>
                          </a:solidFill>
                          <a:latin typeface="Arial Narrow" panose="020B0606020202030204" pitchFamily="34" charset="0"/>
                        </a:rPr>
                        <a:t>Preservative-treated Wood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h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h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h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h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rowSpan="2">
                  <a:txBody>
                    <a:bodyPr/>
                    <a:lstStyle/>
                    <a:p>
                      <a:pPr algn="ctr"/>
                      <a:r>
                        <a:rPr lang="en-US" sz="1600" b="1" dirty="0">
                          <a:solidFill>
                            <a:srgbClr val="6A6E74"/>
                          </a:solidFill>
                          <a:latin typeface="Arial Narrow" panose="020B0606020202030204" pitchFamily="34" charset="0"/>
                        </a:rPr>
                        <a:t>FRT Wood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extLst>
                  <a:ext uri="{0D108BD9-81ED-4DB2-BD59-A6C34878D82A}">
                    <a16:rowId xmlns:a16="http://schemas.microsoft.com/office/drawing/2014/main" val="2962232828"/>
                  </a:ext>
                </a:extLst>
              </a:tr>
              <a:tr h="921099">
                <a:tc v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v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a:txBody>
                    <a:bodyPr/>
                    <a:lstStyle/>
                    <a:p>
                      <a:pPr algn="ctr"/>
                      <a:r>
                        <a:rPr lang="en-US" sz="1600" b="1" dirty="0">
                          <a:solidFill>
                            <a:srgbClr val="6A6E74"/>
                          </a:solidFill>
                          <a:latin typeface="Arial Narrow" panose="020B0606020202030204" pitchFamily="34" charset="0"/>
                        </a:rPr>
                        <a:t>SBX-DOT Zinc Borate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a:txBody>
                    <a:bodyPr/>
                    <a:lstStyle/>
                    <a:p>
                      <a:pPr algn="ctr"/>
                      <a:r>
                        <a:rPr lang="en-US" sz="1600" b="1" dirty="0">
                          <a:solidFill>
                            <a:srgbClr val="6A6E74"/>
                          </a:solidFill>
                          <a:latin typeface="Arial Narrow" panose="020B0606020202030204" pitchFamily="34" charset="0"/>
                        </a:rPr>
                        <a:t>Chemical Retention </a:t>
                      </a:r>
                      <a:r>
                        <a:rPr lang="en-US" sz="1600" b="1" dirty="0">
                          <a:solidFill>
                            <a:srgbClr val="6A6E74"/>
                          </a:solidFill>
                          <a:latin typeface="Arial Narrow" panose="020B0606020202030204" pitchFamily="34" charset="0"/>
                          <a:cs typeface="Times New Roman" panose="02020603050405020304" pitchFamily="18" charset="0"/>
                        </a:rPr>
                        <a:t>≤ AWPA,</a:t>
                      </a:r>
                      <a:r>
                        <a:rPr lang="en-US" sz="1600" b="1" baseline="0" dirty="0">
                          <a:solidFill>
                            <a:srgbClr val="6A6E74"/>
                          </a:solidFill>
                          <a:latin typeface="Arial Narrow" panose="020B0606020202030204" pitchFamily="34" charset="0"/>
                          <a:cs typeface="Times New Roman" panose="02020603050405020304" pitchFamily="18" charset="0"/>
                        </a:rPr>
                        <a:t> UC4A</a:t>
                      </a:r>
                      <a:endParaRPr lang="en-US" sz="1600"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6A6E74"/>
                          </a:solidFill>
                          <a:latin typeface="Arial Narrow" panose="020B0606020202030204" pitchFamily="34" charset="0"/>
                        </a:rPr>
                        <a:t>Chemical Retention </a:t>
                      </a:r>
                      <a:r>
                        <a:rPr lang="en-US" sz="1600" b="1" dirty="0">
                          <a:solidFill>
                            <a:srgbClr val="6A6E74"/>
                          </a:solidFill>
                          <a:latin typeface="Arial Narrow" panose="020B0606020202030204" pitchFamily="34" charset="0"/>
                          <a:cs typeface="Times New Roman" panose="02020603050405020304" pitchFamily="18" charset="0"/>
                        </a:rPr>
                        <a:t>&gt; AWPA,</a:t>
                      </a:r>
                      <a:r>
                        <a:rPr lang="en-US" sz="1600" b="1" baseline="0" dirty="0">
                          <a:solidFill>
                            <a:srgbClr val="6A6E74"/>
                          </a:solidFill>
                          <a:latin typeface="Arial Narrow" panose="020B0606020202030204" pitchFamily="34" charset="0"/>
                          <a:cs typeface="Times New Roman" panose="02020603050405020304" pitchFamily="18" charset="0"/>
                        </a:rPr>
                        <a:t> UC4A</a:t>
                      </a:r>
                      <a:endParaRPr lang="en-US" sz="1600"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a:txBody>
                    <a:bodyPr/>
                    <a:lstStyle/>
                    <a:p>
                      <a:pPr algn="ctr"/>
                      <a:r>
                        <a:rPr lang="en-US" sz="1600" b="1" dirty="0">
                          <a:solidFill>
                            <a:srgbClr val="6A6E74"/>
                          </a:solidFill>
                          <a:latin typeface="Arial Narrow" panose="020B0606020202030204" pitchFamily="34" charset="0"/>
                        </a:rPr>
                        <a:t>ACZA</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a:txBody>
                    <a:bodyPr/>
                    <a:lstStyle/>
                    <a:p>
                      <a:pPr algn="ctr"/>
                      <a:r>
                        <a:rPr lang="en-US" sz="1600" b="1" dirty="0">
                          <a:solidFill>
                            <a:srgbClr val="6A6E74"/>
                          </a:solidFill>
                          <a:latin typeface="Arial Narrow" panose="020B0606020202030204" pitchFamily="34" charset="0"/>
                        </a:rPr>
                        <a:t>Other or Uncertain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tc vMerge="1">
                  <a:txBody>
                    <a:bodyPr/>
                    <a:lstStyle/>
                    <a:p>
                      <a:pPr algn="ctr"/>
                      <a:endParaRPr lang="en-US" b="1"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extLst>
                  <a:ext uri="{0D108BD9-81ED-4DB2-BD59-A6C34878D82A}">
                    <a16:rowId xmlns:a16="http://schemas.microsoft.com/office/drawing/2014/main" val="2410519797"/>
                  </a:ext>
                </a:extLst>
              </a:tr>
              <a:tr h="457200">
                <a:tc>
                  <a:txBody>
                    <a:bodyPr/>
                    <a:lstStyle/>
                    <a:p>
                      <a:pPr algn="ctr"/>
                      <a:r>
                        <a:rPr lang="en-US" sz="1600" dirty="0">
                          <a:solidFill>
                            <a:srgbClr val="6A6E74"/>
                          </a:solidFill>
                          <a:latin typeface="Arial Narrow" panose="020B0606020202030204" pitchFamily="34" charset="0"/>
                        </a:rPr>
                        <a:t>Dry Service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Low</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Low</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Low</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Med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Med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extLst>
                  <a:ext uri="{0D108BD9-81ED-4DB2-BD59-A6C34878D82A}">
                    <a16:rowId xmlns:a16="http://schemas.microsoft.com/office/drawing/2014/main" val="1383678448"/>
                  </a:ext>
                </a:extLst>
              </a:tr>
              <a:tr h="457200">
                <a:tc>
                  <a:txBody>
                    <a:bodyPr/>
                    <a:lstStyle/>
                    <a:p>
                      <a:pPr algn="ctr"/>
                      <a:r>
                        <a:rPr lang="en-US" sz="1600" dirty="0">
                          <a:solidFill>
                            <a:srgbClr val="6A6E74"/>
                          </a:solidFill>
                          <a:latin typeface="Arial Narrow" panose="020B0606020202030204" pitchFamily="34" charset="0"/>
                        </a:rPr>
                        <a:t>Wet Service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Med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N/A</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Med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extLst>
                  <a:ext uri="{0D108BD9-81ED-4DB2-BD59-A6C34878D82A}">
                    <a16:rowId xmlns:a16="http://schemas.microsoft.com/office/drawing/2014/main" val="2868222653"/>
                  </a:ext>
                </a:extLst>
              </a:tr>
              <a:tr h="457200">
                <a:tc>
                  <a:txBody>
                    <a:bodyPr/>
                    <a:lstStyle/>
                    <a:p>
                      <a:pPr algn="ctr"/>
                      <a:r>
                        <a:rPr lang="en-US" sz="1600" dirty="0">
                          <a:solidFill>
                            <a:srgbClr val="6A6E74"/>
                          </a:solidFill>
                          <a:latin typeface="Arial Narrow" panose="020B0606020202030204" pitchFamily="34" charset="0"/>
                        </a:rPr>
                        <a:t>Elevated</a:t>
                      </a:r>
                      <a:r>
                        <a:rPr lang="en-US" sz="1600" baseline="0" dirty="0">
                          <a:solidFill>
                            <a:srgbClr val="6A6E74"/>
                          </a:solidFill>
                          <a:latin typeface="Arial Narrow" panose="020B0606020202030204" pitchFamily="34" charset="0"/>
                        </a:rPr>
                        <a:t> Service</a:t>
                      </a:r>
                      <a:endParaRPr lang="en-US" sz="1600"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N/A</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N/A</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extLst>
                  <a:ext uri="{0D108BD9-81ED-4DB2-BD59-A6C34878D82A}">
                    <a16:rowId xmlns:a16="http://schemas.microsoft.com/office/drawing/2014/main" val="1498523472"/>
                  </a:ext>
                </a:extLst>
              </a:tr>
              <a:tr h="457200">
                <a:tc>
                  <a:txBody>
                    <a:bodyPr/>
                    <a:lstStyle/>
                    <a:p>
                      <a:pPr algn="ctr"/>
                      <a:r>
                        <a:rPr lang="en-US" sz="1600" dirty="0">
                          <a:solidFill>
                            <a:srgbClr val="6A6E74"/>
                          </a:solidFill>
                          <a:latin typeface="Arial Narrow" panose="020B0606020202030204" pitchFamily="34" charset="0"/>
                        </a:rPr>
                        <a:t>Uncertain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High</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tc>
                  <a:txBody>
                    <a:bodyPr/>
                    <a:lstStyle/>
                    <a:p>
                      <a:pPr algn="ctr"/>
                      <a:r>
                        <a:rPr lang="en-US" sz="1600"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extLst>
                  <a:ext uri="{0D108BD9-81ED-4DB2-BD59-A6C34878D82A}">
                    <a16:rowId xmlns:a16="http://schemas.microsoft.com/office/drawing/2014/main" val="4042258239"/>
                  </a:ext>
                </a:extLst>
              </a:tr>
              <a:tr h="457200">
                <a:tc>
                  <a:txBody>
                    <a:bodyPr/>
                    <a:lstStyle/>
                    <a:p>
                      <a:pPr algn="ctr"/>
                      <a:r>
                        <a:rPr lang="en-US" sz="1600" dirty="0">
                          <a:solidFill>
                            <a:srgbClr val="6A6E74"/>
                          </a:solidFill>
                          <a:latin typeface="Arial Narrow" panose="020B0606020202030204" pitchFamily="34" charset="0"/>
                        </a:rPr>
                        <a:t>Waterfront</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N/A</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Severe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tc>
                  <a:txBody>
                    <a:bodyPr/>
                    <a:lstStyle/>
                    <a:p>
                      <a:pPr algn="ctr"/>
                      <a:r>
                        <a:rPr lang="en-US" sz="1600" dirty="0">
                          <a:solidFill>
                            <a:srgbClr val="6A6E74"/>
                          </a:solidFill>
                          <a:latin typeface="Arial Narrow" panose="020B0606020202030204" pitchFamily="34" charset="0"/>
                        </a:rPr>
                        <a:t>N/A</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extLst>
                  <a:ext uri="{0D108BD9-81ED-4DB2-BD59-A6C34878D82A}">
                    <a16:rowId xmlns:a16="http://schemas.microsoft.com/office/drawing/2014/main" val="3082623224"/>
                  </a:ext>
                </a:extLst>
              </a:tr>
            </a:tbl>
          </a:graphicData>
        </a:graphic>
      </p:graphicFrame>
    </p:spTree>
    <p:custDataLst>
      <p:tags r:id="rId1"/>
    </p:custDataLst>
    <p:extLst>
      <p:ext uri="{BB962C8B-B14F-4D97-AF65-F5344CB8AC3E}">
        <p14:creationId xmlns:p14="http://schemas.microsoft.com/office/powerpoint/2010/main" val="22742615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Corrosion</a:t>
            </a:r>
          </a:p>
        </p:txBody>
      </p:sp>
      <p:sp>
        <p:nvSpPr>
          <p:cNvPr id="4" name="Content Placeholder 3"/>
          <p:cNvSpPr>
            <a:spLocks noGrp="1"/>
          </p:cNvSpPr>
          <p:nvPr>
            <p:ph idx="1"/>
          </p:nvPr>
        </p:nvSpPr>
        <p:spPr>
          <a:xfrm>
            <a:off x="354934" y="1104900"/>
            <a:ext cx="6827920" cy="5143500"/>
          </a:xfrm>
        </p:spPr>
        <p:txBody>
          <a:bodyPr/>
          <a:lstStyle/>
          <a:p>
            <a:pPr marL="0" indent="0">
              <a:lnSpc>
                <a:spcPct val="120000"/>
              </a:lnSpc>
              <a:buNone/>
            </a:pPr>
            <a:r>
              <a:rPr lang="en-US" sz="2200" dirty="0">
                <a:solidFill>
                  <a:schemeClr val="accent5"/>
                </a:solidFill>
                <a:latin typeface="Arial Black" panose="020B0A04020102020204" pitchFamily="34" charset="0"/>
              </a:rPr>
              <a:t>Dissimilar Metals in Contact </a:t>
            </a:r>
            <a:br>
              <a:rPr lang="en-US" sz="2200" dirty="0">
                <a:solidFill>
                  <a:schemeClr val="accent5"/>
                </a:solidFill>
                <a:latin typeface="Arial Black" panose="020B0A04020102020204" pitchFamily="34" charset="0"/>
              </a:rPr>
            </a:br>
            <a:r>
              <a:rPr lang="en-US" sz="2200" dirty="0">
                <a:solidFill>
                  <a:schemeClr val="accent5"/>
                </a:solidFill>
                <a:latin typeface="Arial Black" panose="020B0A04020102020204" pitchFamily="34" charset="0"/>
              </a:rPr>
              <a:t>with Each Other</a:t>
            </a:r>
          </a:p>
          <a:p>
            <a:pPr marL="0" indent="0">
              <a:lnSpc>
                <a:spcPct val="120000"/>
              </a:lnSpc>
              <a:spcBef>
                <a:spcPts val="600"/>
              </a:spcBef>
              <a:buNone/>
            </a:pPr>
            <a:r>
              <a:rPr lang="en-US" sz="1800" dirty="0"/>
              <a:t>When dissimilar metals are in contact with </a:t>
            </a:r>
            <a:br>
              <a:rPr lang="en-US" sz="1800" dirty="0"/>
            </a:br>
            <a:r>
              <a:rPr lang="en-US" sz="1800" dirty="0"/>
              <a:t>each other, the anode provides corrosion </a:t>
            </a:r>
            <a:br>
              <a:rPr lang="en-US" sz="1800" dirty="0"/>
            </a:br>
            <a:r>
              <a:rPr lang="en-US" sz="1800" dirty="0"/>
              <a:t>protection to the cathode by sacrificing itself. </a:t>
            </a:r>
          </a:p>
          <a:p>
            <a:pPr marL="0" indent="0">
              <a:lnSpc>
                <a:spcPct val="120000"/>
              </a:lnSpc>
              <a:spcBef>
                <a:spcPts val="1800"/>
              </a:spcBef>
              <a:buNone/>
            </a:pPr>
            <a:r>
              <a:rPr lang="en-US" sz="1800" dirty="0"/>
              <a:t>To help reduce the possibility of galvanic </a:t>
            </a:r>
            <a:br>
              <a:rPr lang="en-US" sz="1800" dirty="0"/>
            </a:br>
            <a:r>
              <a:rPr lang="en-US" sz="1800" dirty="0"/>
              <a:t>corrosion of fasteners:</a:t>
            </a:r>
          </a:p>
          <a:p>
            <a:pPr>
              <a:lnSpc>
                <a:spcPct val="120000"/>
              </a:lnSpc>
              <a:spcBef>
                <a:spcPts val="600"/>
              </a:spcBef>
            </a:pPr>
            <a:r>
              <a:rPr lang="en-US" sz="1800" dirty="0"/>
              <a:t>Use fasteners and metals with similar electrochemical properties</a:t>
            </a:r>
          </a:p>
          <a:p>
            <a:pPr>
              <a:lnSpc>
                <a:spcPct val="120000"/>
              </a:lnSpc>
              <a:spcBef>
                <a:spcPts val="600"/>
              </a:spcBef>
            </a:pPr>
            <a:r>
              <a:rPr lang="en-US" sz="1800" dirty="0"/>
              <a:t>Separate dissimilar metals with insulating materials</a:t>
            </a:r>
          </a:p>
          <a:p>
            <a:pPr>
              <a:lnSpc>
                <a:spcPct val="120000"/>
              </a:lnSpc>
              <a:spcBef>
                <a:spcPts val="600"/>
              </a:spcBef>
            </a:pPr>
            <a:r>
              <a:rPr lang="en-US" sz="1800" dirty="0"/>
              <a:t>Ensure that the fastener is the cathode when dissimilar metals are present</a:t>
            </a:r>
          </a:p>
          <a:p>
            <a:pPr>
              <a:lnSpc>
                <a:spcPct val="120000"/>
              </a:lnSpc>
              <a:spcBef>
                <a:spcPts val="600"/>
              </a:spcBef>
            </a:pPr>
            <a:r>
              <a:rPr lang="en-US" sz="1800" dirty="0"/>
              <a:t>Prevent exposure to and pooling of electrolytes</a:t>
            </a:r>
          </a:p>
        </p:txBody>
      </p:sp>
      <p:graphicFrame>
        <p:nvGraphicFramePr>
          <p:cNvPr id="11" name="Table 10"/>
          <p:cNvGraphicFramePr>
            <a:graphicFrameLocks noGrp="1"/>
          </p:cNvGraphicFramePr>
          <p:nvPr>
            <p:extLst>
              <p:ext uri="{D42A27DB-BD31-4B8C-83A1-F6EECF244321}">
                <p14:modId xmlns:p14="http://schemas.microsoft.com/office/powerpoint/2010/main" val="1396415411"/>
              </p:ext>
            </p:extLst>
          </p:nvPr>
        </p:nvGraphicFramePr>
        <p:xfrm>
          <a:off x="7760369" y="1096664"/>
          <a:ext cx="4104611" cy="5168190"/>
        </p:xfrm>
        <a:graphic>
          <a:graphicData uri="http://schemas.openxmlformats.org/drawingml/2006/table">
            <a:tbl>
              <a:tblPr firstRow="1" bandRow="1">
                <a:tableStyleId>{5940675A-B579-460E-94D1-54222C63F5DA}</a:tableStyleId>
              </a:tblPr>
              <a:tblGrid>
                <a:gridCol w="4104611">
                  <a:extLst>
                    <a:ext uri="{9D8B030D-6E8A-4147-A177-3AD203B41FA5}">
                      <a16:colId xmlns:a16="http://schemas.microsoft.com/office/drawing/2014/main" val="4154226242"/>
                    </a:ext>
                  </a:extLst>
                </a:gridCol>
              </a:tblGrid>
              <a:tr h="572415">
                <a:tc>
                  <a:txBody>
                    <a:bodyPr/>
                    <a:lstStyle/>
                    <a:p>
                      <a:pPr algn="ctr"/>
                      <a:r>
                        <a:rPr lang="en-US" b="1" dirty="0">
                          <a:solidFill>
                            <a:srgbClr val="6A6E74"/>
                          </a:solidFill>
                          <a:latin typeface="Arial Narrow" panose="020B0606020202030204" pitchFamily="34" charset="0"/>
                        </a:rPr>
                        <a:t>Corroded End (Anode)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extLst>
                  <a:ext uri="{0D108BD9-81ED-4DB2-BD59-A6C34878D82A}">
                    <a16:rowId xmlns:a16="http://schemas.microsoft.com/office/drawing/2014/main" val="3306196871"/>
                  </a:ext>
                </a:extLst>
              </a:tr>
              <a:tr h="457200">
                <a:tc>
                  <a:txBody>
                    <a:bodyPr/>
                    <a:lstStyle/>
                    <a:p>
                      <a:r>
                        <a:rPr lang="en-US" sz="1600" dirty="0">
                          <a:solidFill>
                            <a:srgbClr val="6A6E74"/>
                          </a:solidFill>
                          <a:latin typeface="Arial Narrow" panose="020B0606020202030204" pitchFamily="34" charset="0"/>
                        </a:rPr>
                        <a:t>Magnesium, Magnesium alloys, Zinc</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extLst>
                  <a:ext uri="{0D108BD9-81ED-4DB2-BD59-A6C34878D82A}">
                    <a16:rowId xmlns:a16="http://schemas.microsoft.com/office/drawing/2014/main" val="1383678448"/>
                  </a:ext>
                </a:extLst>
              </a:tr>
              <a:tr h="731520">
                <a:tc>
                  <a:txBody>
                    <a:bodyPr/>
                    <a:lstStyle/>
                    <a:p>
                      <a:r>
                        <a:rPr lang="en-US" sz="1600" dirty="0">
                          <a:solidFill>
                            <a:srgbClr val="6A6E74"/>
                          </a:solidFill>
                          <a:latin typeface="Arial Narrow" panose="020B0606020202030204" pitchFamily="34" charset="0"/>
                        </a:rPr>
                        <a:t>Aluminum 1100, Cadmium, Aluminum 2024-T4, Iron and Steel</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extLst>
                  <a:ext uri="{0D108BD9-81ED-4DB2-BD59-A6C34878D82A}">
                    <a16:rowId xmlns:a16="http://schemas.microsoft.com/office/drawing/2014/main" val="2868222653"/>
                  </a:ext>
                </a:extLst>
              </a:tr>
              <a:tr h="731520">
                <a:tc>
                  <a:txBody>
                    <a:bodyPr/>
                    <a:lstStyle/>
                    <a:p>
                      <a:r>
                        <a:rPr lang="en-US" sz="1600" dirty="0">
                          <a:solidFill>
                            <a:srgbClr val="6A6E74"/>
                          </a:solidFill>
                          <a:latin typeface="Arial Narrow" panose="020B0606020202030204" pitchFamily="34" charset="0"/>
                        </a:rPr>
                        <a:t>Lead, Tin, Nickel (active), Inconel Ni-Cr alloy</a:t>
                      </a:r>
                      <a:r>
                        <a:rPr lang="en-US" sz="1600" baseline="0" dirty="0">
                          <a:solidFill>
                            <a:srgbClr val="6A6E74"/>
                          </a:solidFill>
                          <a:latin typeface="Arial Narrow" panose="020B0606020202030204" pitchFamily="34" charset="0"/>
                        </a:rPr>
                        <a:t> (active), </a:t>
                      </a:r>
                      <a:r>
                        <a:rPr lang="en-US" sz="1600" baseline="0" dirty="0" err="1">
                          <a:solidFill>
                            <a:srgbClr val="6A6E74"/>
                          </a:solidFill>
                          <a:latin typeface="Arial Narrow" panose="020B0606020202030204" pitchFamily="34" charset="0"/>
                        </a:rPr>
                        <a:t>Hastelloy</a:t>
                      </a:r>
                      <a:r>
                        <a:rPr lang="en-US" sz="1600" baseline="0" dirty="0">
                          <a:solidFill>
                            <a:srgbClr val="6A6E74"/>
                          </a:solidFill>
                          <a:latin typeface="Arial Narrow" panose="020B0606020202030204" pitchFamily="34" charset="0"/>
                        </a:rPr>
                        <a:t> alloy C (active)</a:t>
                      </a:r>
                      <a:endParaRPr lang="en-US" sz="1600"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extLst>
                  <a:ext uri="{0D108BD9-81ED-4DB2-BD59-A6C34878D82A}">
                    <a16:rowId xmlns:a16="http://schemas.microsoft.com/office/drawing/2014/main" val="1498523472"/>
                  </a:ext>
                </a:extLst>
              </a:tr>
              <a:tr h="457200">
                <a:tc>
                  <a:txBody>
                    <a:bodyPr/>
                    <a:lstStyle/>
                    <a:p>
                      <a:r>
                        <a:rPr lang="en-US" sz="1600" dirty="0">
                          <a:solidFill>
                            <a:srgbClr val="6A6E74"/>
                          </a:solidFill>
                          <a:latin typeface="Arial Narrow" panose="020B0606020202030204" pitchFamily="34" charset="0"/>
                        </a:rPr>
                        <a:t>Brasses, Copper, Cu-Ni alloys, Monel</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extLst>
                  <a:ext uri="{0D108BD9-81ED-4DB2-BD59-A6C34878D82A}">
                    <a16:rowId xmlns:a16="http://schemas.microsoft.com/office/drawing/2014/main" val="4042258239"/>
                  </a:ext>
                </a:extLst>
              </a:tr>
              <a:tr h="457200">
                <a:tc>
                  <a:txBody>
                    <a:bodyPr/>
                    <a:lstStyle/>
                    <a:p>
                      <a:r>
                        <a:rPr lang="en-US" sz="1600" dirty="0">
                          <a:solidFill>
                            <a:srgbClr val="6A6E74"/>
                          </a:solidFill>
                          <a:latin typeface="Arial Narrow" panose="020B0606020202030204" pitchFamily="34" charset="0"/>
                        </a:rPr>
                        <a:t>Nickel (passive)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extLst>
                  <a:ext uri="{0D108BD9-81ED-4DB2-BD59-A6C34878D82A}">
                    <a16:rowId xmlns:a16="http://schemas.microsoft.com/office/drawing/2014/main" val="3082623224"/>
                  </a:ext>
                </a:extLst>
              </a:tr>
              <a:tr h="731520">
                <a:tc>
                  <a:txBody>
                    <a:bodyPr/>
                    <a:lstStyle/>
                    <a:p>
                      <a:r>
                        <a:rPr lang="en-US" sz="1600" dirty="0">
                          <a:solidFill>
                            <a:srgbClr val="6A6E74"/>
                          </a:solidFill>
                          <a:latin typeface="Arial Narrow" panose="020B0606020202030204" pitchFamily="34" charset="0"/>
                        </a:rPr>
                        <a:t>304 stainless steel (passive), 316 stainless steel (passive),</a:t>
                      </a:r>
                      <a:r>
                        <a:rPr lang="en-US" sz="1600" baseline="0" dirty="0">
                          <a:solidFill>
                            <a:srgbClr val="6A6E74"/>
                          </a:solidFill>
                          <a:latin typeface="Arial Narrow" panose="020B0606020202030204" pitchFamily="34" charset="0"/>
                        </a:rPr>
                        <a:t> </a:t>
                      </a:r>
                      <a:r>
                        <a:rPr lang="en-US" sz="1600" baseline="0" dirty="0" err="1">
                          <a:solidFill>
                            <a:srgbClr val="6A6E74"/>
                          </a:solidFill>
                          <a:latin typeface="Arial Narrow" panose="020B0606020202030204" pitchFamily="34" charset="0"/>
                        </a:rPr>
                        <a:t>Hasteloy</a:t>
                      </a:r>
                      <a:r>
                        <a:rPr lang="en-US" sz="1600" baseline="0" dirty="0">
                          <a:solidFill>
                            <a:srgbClr val="6A6E74"/>
                          </a:solidFill>
                          <a:latin typeface="Arial Narrow" panose="020B0606020202030204" pitchFamily="34" charset="0"/>
                        </a:rPr>
                        <a:t> alloy C (passive)</a:t>
                      </a:r>
                      <a:endParaRPr lang="en-US" sz="1600" dirty="0">
                        <a:solidFill>
                          <a:srgbClr val="6A6E74"/>
                        </a:solidFill>
                        <a:latin typeface="Arial Narrow" panose="020B0606020202030204" pitchFamily="34" charset="0"/>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3F1EB"/>
                    </a:solidFill>
                  </a:tcPr>
                </a:tc>
                <a:extLst>
                  <a:ext uri="{0D108BD9-81ED-4DB2-BD59-A6C34878D82A}">
                    <a16:rowId xmlns:a16="http://schemas.microsoft.com/office/drawing/2014/main" val="3391850975"/>
                  </a:ext>
                </a:extLst>
              </a:tr>
              <a:tr h="457200">
                <a:tc>
                  <a:txBody>
                    <a:bodyPr/>
                    <a:lstStyle/>
                    <a:p>
                      <a:r>
                        <a:rPr lang="en-US" sz="1600" dirty="0">
                          <a:solidFill>
                            <a:srgbClr val="6A6E74"/>
                          </a:solidFill>
                          <a:latin typeface="Arial Narrow" panose="020B0606020202030204" pitchFamily="34" charset="0"/>
                        </a:rPr>
                        <a:t>Silver, Titanium, Graphite, Gold, Platinum</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9F8F5"/>
                    </a:solidFill>
                  </a:tcPr>
                </a:tc>
                <a:extLst>
                  <a:ext uri="{0D108BD9-81ED-4DB2-BD59-A6C34878D82A}">
                    <a16:rowId xmlns:a16="http://schemas.microsoft.com/office/drawing/2014/main" val="2936939204"/>
                  </a:ext>
                </a:extLst>
              </a:tr>
              <a:tr h="572415">
                <a:tc>
                  <a:txBody>
                    <a:bodyPr/>
                    <a:lstStyle/>
                    <a:p>
                      <a:pPr algn="ctr"/>
                      <a:r>
                        <a:rPr lang="en-US" b="1" dirty="0">
                          <a:solidFill>
                            <a:srgbClr val="6A6E74"/>
                          </a:solidFill>
                          <a:latin typeface="Arial Narrow" panose="020B0606020202030204" pitchFamily="34" charset="0"/>
                        </a:rPr>
                        <a:t>Protected End (Cathode)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1DDCF"/>
                    </a:solidFill>
                  </a:tcPr>
                </a:tc>
                <a:extLst>
                  <a:ext uri="{0D108BD9-81ED-4DB2-BD59-A6C34878D82A}">
                    <a16:rowId xmlns:a16="http://schemas.microsoft.com/office/drawing/2014/main" val="1576592783"/>
                  </a:ext>
                </a:extLst>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0779" y="1104900"/>
            <a:ext cx="1732547" cy="1749758"/>
          </a:xfrm>
          <a:prstGeom prst="rect">
            <a:avLst/>
          </a:prstGeom>
        </p:spPr>
      </p:pic>
    </p:spTree>
    <p:custDataLst>
      <p:tags r:id="rId1"/>
    </p:custDataLst>
    <p:extLst>
      <p:ext uri="{BB962C8B-B14F-4D97-AF65-F5344CB8AC3E}">
        <p14:creationId xmlns:p14="http://schemas.microsoft.com/office/powerpoint/2010/main" val="10540752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842214" y="-565491"/>
            <a:ext cx="2358338" cy="4708981"/>
          </a:xfrm>
          <a:prstGeom prst="rect">
            <a:avLst/>
          </a:prstGeom>
          <a:noFill/>
        </p:spPr>
        <p:txBody>
          <a:bodyPr wrap="none" rtlCol="0">
            <a:spAutoFit/>
          </a:bodyPr>
          <a:lstStyle/>
          <a:p>
            <a:r>
              <a:rPr lang="en-US" sz="30000" dirty="0">
                <a:solidFill>
                  <a:schemeClr val="tx2">
                    <a:lumMod val="20000"/>
                    <a:lumOff val="80000"/>
                  </a:schemeClr>
                </a:solidFill>
                <a:latin typeface="Georgia" panose="02040502050405020303" pitchFamily="18" charset="0"/>
              </a:rPr>
              <a:t>4</a:t>
            </a:r>
          </a:p>
        </p:txBody>
      </p:sp>
      <p:sp>
        <p:nvSpPr>
          <p:cNvPr id="2" name="Title 1"/>
          <p:cNvSpPr>
            <a:spLocks noGrp="1"/>
          </p:cNvSpPr>
          <p:nvPr>
            <p:ph type="title"/>
          </p:nvPr>
        </p:nvSpPr>
        <p:spPr/>
        <p:txBody>
          <a:bodyPr anchor="ctr"/>
          <a:lstStyle/>
          <a:p>
            <a:r>
              <a:rPr lang="en-US" dirty="0"/>
              <a:t>Part 4: Decay</a:t>
            </a:r>
          </a:p>
        </p:txBody>
      </p:sp>
      <p:sp>
        <p:nvSpPr>
          <p:cNvPr id="4" name="Content Placeholder 3"/>
          <p:cNvSpPr>
            <a:spLocks noGrp="1"/>
          </p:cNvSpPr>
          <p:nvPr>
            <p:ph idx="1"/>
          </p:nvPr>
        </p:nvSpPr>
        <p:spPr>
          <a:xfrm>
            <a:off x="5829300" y="3647574"/>
            <a:ext cx="6019800" cy="2600826"/>
          </a:xfrm>
        </p:spPr>
        <p:txBody>
          <a:bodyPr/>
          <a:lstStyle/>
          <a:p>
            <a:pPr marL="0" indent="0">
              <a:lnSpc>
                <a:spcPct val="120000"/>
              </a:lnSpc>
              <a:buNone/>
            </a:pPr>
            <a:r>
              <a:rPr lang="en-US" sz="1800" dirty="0"/>
              <a:t>What is Decay?</a:t>
            </a:r>
          </a:p>
          <a:p>
            <a:pPr marL="0" indent="0">
              <a:lnSpc>
                <a:spcPct val="120000"/>
              </a:lnSpc>
              <a:buNone/>
            </a:pPr>
            <a:r>
              <a:rPr lang="en-US" sz="1800" dirty="0"/>
              <a:t>Examples of Decay in Embedded Posts</a:t>
            </a:r>
          </a:p>
          <a:p>
            <a:pPr marL="0" indent="0">
              <a:lnSpc>
                <a:spcPct val="120000"/>
              </a:lnSpc>
              <a:buNone/>
            </a:pPr>
            <a:r>
              <a:rPr lang="en-US" sz="1800" dirty="0"/>
              <a:t>Decay in Field-cut PPT Wood</a:t>
            </a:r>
          </a:p>
          <a:p>
            <a:pPr marL="0" indent="0">
              <a:lnSpc>
                <a:spcPct val="120000"/>
              </a:lnSpc>
              <a:buNone/>
            </a:pPr>
            <a:r>
              <a:rPr lang="en-US" sz="1800" dirty="0"/>
              <a:t>Strength Loss as Wood Decays</a:t>
            </a:r>
          </a:p>
        </p:txBody>
      </p:sp>
      <p:sp>
        <p:nvSpPr>
          <p:cNvPr id="7" name="Content Placeholder 3"/>
          <p:cNvSpPr txBox="1">
            <a:spLocks/>
          </p:cNvSpPr>
          <p:nvPr/>
        </p:nvSpPr>
        <p:spPr>
          <a:xfrm>
            <a:off x="842214" y="1633525"/>
            <a:ext cx="4541920" cy="11337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dirty="0">
                <a:solidFill>
                  <a:schemeClr val="tx2"/>
                </a:solidFill>
              </a:rPr>
              <a:t>Decay</a:t>
            </a:r>
          </a:p>
        </p:txBody>
      </p:sp>
      <p:sp>
        <p:nvSpPr>
          <p:cNvPr id="15" name="Content Placeholder 3"/>
          <p:cNvSpPr txBox="1">
            <a:spLocks/>
          </p:cNvSpPr>
          <p:nvPr/>
        </p:nvSpPr>
        <p:spPr>
          <a:xfrm>
            <a:off x="5829300" y="2959767"/>
            <a:ext cx="6019800" cy="48075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t>We’ll review the following topics:</a:t>
            </a:r>
          </a:p>
        </p:txBody>
      </p:sp>
      <p:cxnSp>
        <p:nvCxnSpPr>
          <p:cNvPr id="8" name="Straight Connector 7"/>
          <p:cNvCxnSpPr/>
          <p:nvPr/>
        </p:nvCxnSpPr>
        <p:spPr>
          <a:xfrm>
            <a:off x="5426236" y="3429000"/>
            <a:ext cx="67665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842214" y="2249898"/>
            <a:ext cx="1828800" cy="0"/>
          </a:xfrm>
          <a:prstGeom prst="line">
            <a:avLst/>
          </a:prstGeom>
          <a:ln w="76200">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426237" y="3645569"/>
            <a:ext cx="0" cy="173736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5336006" y="3729787"/>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4" name="Oval 23"/>
          <p:cNvSpPr/>
          <p:nvPr/>
        </p:nvSpPr>
        <p:spPr>
          <a:xfrm>
            <a:off x="5336006" y="4184581"/>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5" name="Oval 24"/>
          <p:cNvSpPr/>
          <p:nvPr/>
        </p:nvSpPr>
        <p:spPr>
          <a:xfrm>
            <a:off x="5336006" y="4639375"/>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6" name="Oval 25"/>
          <p:cNvSpPr/>
          <p:nvPr/>
        </p:nvSpPr>
        <p:spPr>
          <a:xfrm>
            <a:off x="5336006" y="5094169"/>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8367" y="3873466"/>
            <a:ext cx="1828800" cy="1292919"/>
          </a:xfrm>
          <a:prstGeom prst="rect">
            <a:avLst/>
          </a:prstGeom>
        </p:spPr>
      </p:pic>
    </p:spTree>
    <p:custDataLst>
      <p:tags r:id="rId1"/>
    </p:custDataLst>
    <p:extLst>
      <p:ext uri="{BB962C8B-B14F-4D97-AF65-F5344CB8AC3E}">
        <p14:creationId xmlns:p14="http://schemas.microsoft.com/office/powerpoint/2010/main" val="1582309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Decay</a:t>
            </a:r>
          </a:p>
        </p:txBody>
      </p:sp>
      <p:sp>
        <p:nvSpPr>
          <p:cNvPr id="4" name="Content Placeholder 3"/>
          <p:cNvSpPr>
            <a:spLocks noGrp="1"/>
          </p:cNvSpPr>
          <p:nvPr>
            <p:ph idx="1"/>
          </p:nvPr>
        </p:nvSpPr>
        <p:spPr>
          <a:xfrm>
            <a:off x="354933" y="1104900"/>
            <a:ext cx="5474367" cy="5143500"/>
          </a:xfrm>
        </p:spPr>
        <p:txBody>
          <a:bodyPr/>
          <a:lstStyle/>
          <a:p>
            <a:pPr marL="0" indent="0">
              <a:lnSpc>
                <a:spcPct val="120000"/>
              </a:lnSpc>
              <a:buNone/>
            </a:pPr>
            <a:r>
              <a:rPr lang="en-US" sz="2200" dirty="0">
                <a:solidFill>
                  <a:schemeClr val="accent5"/>
                </a:solidFill>
                <a:latin typeface="Arial Black" panose="020B0A04020102020204" pitchFamily="34" charset="0"/>
              </a:rPr>
              <a:t>What is Decay?</a:t>
            </a:r>
          </a:p>
          <a:p>
            <a:pPr>
              <a:lnSpc>
                <a:spcPct val="120000"/>
              </a:lnSpc>
              <a:spcBef>
                <a:spcPts val="1200"/>
              </a:spcBef>
            </a:pPr>
            <a:r>
              <a:rPr lang="en-US" sz="2000" dirty="0"/>
              <a:t>Wood can rot and degrade over time with exposure to the elements</a:t>
            </a:r>
          </a:p>
          <a:p>
            <a:pPr>
              <a:lnSpc>
                <a:spcPct val="120000"/>
              </a:lnSpc>
              <a:spcBef>
                <a:spcPts val="600"/>
              </a:spcBef>
            </a:pPr>
            <a:r>
              <a:rPr lang="en-US" sz="2000" dirty="0"/>
              <a:t>Deck framing members that have rotted may no longer be able to perform the function for which they were installed</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2700" y="1104900"/>
            <a:ext cx="5486400" cy="3902181"/>
          </a:xfrm>
          <a:prstGeom prst="rect">
            <a:avLst/>
          </a:prstGeom>
        </p:spPr>
      </p:pic>
    </p:spTree>
    <p:custDataLst>
      <p:tags r:id="rId1"/>
    </p:custDataLst>
    <p:extLst>
      <p:ext uri="{BB962C8B-B14F-4D97-AF65-F5344CB8AC3E}">
        <p14:creationId xmlns:p14="http://schemas.microsoft.com/office/powerpoint/2010/main" val="4824020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Decay</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 y="1104899"/>
            <a:ext cx="4457699" cy="515227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52998" y="1104898"/>
            <a:ext cx="3292827" cy="5157216"/>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29207" y="1104900"/>
            <a:ext cx="2153654" cy="2470802"/>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72209" y="4138872"/>
            <a:ext cx="2106266" cy="2106266"/>
          </a:xfrm>
          <a:prstGeom prst="rect">
            <a:avLst/>
          </a:prstGeom>
        </p:spPr>
      </p:pic>
    </p:spTree>
    <p:custDataLst>
      <p:tags r:id="rId1"/>
    </p:custDataLst>
    <p:extLst>
      <p:ext uri="{BB962C8B-B14F-4D97-AF65-F5344CB8AC3E}">
        <p14:creationId xmlns:p14="http://schemas.microsoft.com/office/powerpoint/2010/main" val="121890778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Decay</a:t>
            </a:r>
          </a:p>
        </p:txBody>
      </p:sp>
      <p:sp>
        <p:nvSpPr>
          <p:cNvPr id="4" name="Content Placeholder 3"/>
          <p:cNvSpPr>
            <a:spLocks noGrp="1"/>
          </p:cNvSpPr>
          <p:nvPr>
            <p:ph idx="1"/>
          </p:nvPr>
        </p:nvSpPr>
        <p:spPr>
          <a:xfrm>
            <a:off x="354933" y="1104900"/>
            <a:ext cx="10377235" cy="1837864"/>
          </a:xfrm>
        </p:spPr>
        <p:txBody>
          <a:bodyPr/>
          <a:lstStyle/>
          <a:p>
            <a:pPr marL="0" indent="0">
              <a:lnSpc>
                <a:spcPct val="120000"/>
              </a:lnSpc>
              <a:buNone/>
            </a:pPr>
            <a:r>
              <a:rPr lang="en-US" sz="2200" dirty="0">
                <a:solidFill>
                  <a:schemeClr val="accent5"/>
                </a:solidFill>
                <a:latin typeface="Arial Black" panose="020B0A04020102020204" pitchFamily="34" charset="0"/>
              </a:rPr>
              <a:t>Decay in Field-cut PPT Wood</a:t>
            </a:r>
          </a:p>
          <a:p>
            <a:pPr marL="0" indent="0">
              <a:lnSpc>
                <a:spcPct val="120000"/>
              </a:lnSpc>
              <a:spcBef>
                <a:spcPts val="600"/>
              </a:spcBef>
              <a:buNone/>
            </a:pPr>
            <a:r>
              <a:rPr lang="en-US" sz="2000" dirty="0"/>
              <a:t>The code states that field-cut ends, notches and drilled holes of preservative pressure treated wood shall be treated in the field. Otherwise, the untreated field cuts will lead to decay and rot.</a:t>
            </a:r>
          </a:p>
          <a:p>
            <a:pPr marL="0" indent="0">
              <a:lnSpc>
                <a:spcPct val="120000"/>
              </a:lnSpc>
              <a:spcBef>
                <a:spcPts val="1200"/>
              </a:spcBef>
              <a:buNone/>
            </a:pPr>
            <a:r>
              <a:rPr lang="en-US" sz="2000" dirty="0">
                <a:solidFill>
                  <a:schemeClr val="tx1">
                    <a:lumMod val="50000"/>
                    <a:lumOff val="50000"/>
                  </a:schemeClr>
                </a:solidFill>
                <a:latin typeface="Arial Narrow" panose="020B0606020202030204" pitchFamily="34" charset="0"/>
              </a:rPr>
              <a:t>12-18 IRC R317.1.1</a:t>
            </a:r>
          </a:p>
          <a:p>
            <a:pPr marL="0" indent="0">
              <a:lnSpc>
                <a:spcPct val="120000"/>
              </a:lnSpc>
              <a:spcBef>
                <a:spcPts val="0"/>
              </a:spcBef>
              <a:buNone/>
            </a:pPr>
            <a:r>
              <a:rPr lang="en-US" sz="2000" dirty="0">
                <a:solidFill>
                  <a:schemeClr val="tx1">
                    <a:lumMod val="50000"/>
                    <a:lumOff val="50000"/>
                  </a:schemeClr>
                </a:solidFill>
                <a:latin typeface="Arial Narrow" panose="020B0606020202030204" pitchFamily="34" charset="0"/>
              </a:rPr>
              <a:t>12 IBC 2303.1.8, 15-18 IBC 2303.1.9</a:t>
            </a:r>
            <a:endParaRPr lang="en-US" sz="2000"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8511" y="2942764"/>
            <a:ext cx="6883145" cy="2934216"/>
          </a:xfrm>
          <a:prstGeom prst="rect">
            <a:avLst/>
          </a:prstGeom>
        </p:spPr>
      </p:pic>
    </p:spTree>
    <p:custDataLst>
      <p:tags r:id="rId1"/>
    </p:custDataLst>
    <p:extLst>
      <p:ext uri="{BB962C8B-B14F-4D97-AF65-F5344CB8AC3E}">
        <p14:creationId xmlns:p14="http://schemas.microsoft.com/office/powerpoint/2010/main" val="1384282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Additional Credit Offerings</a:t>
            </a:r>
          </a:p>
        </p:txBody>
      </p:sp>
      <p:sp>
        <p:nvSpPr>
          <p:cNvPr id="5" name="Content Placeholder 2"/>
          <p:cNvSpPr txBox="1">
            <a:spLocks/>
          </p:cNvSpPr>
          <p:nvPr/>
        </p:nvSpPr>
        <p:spPr>
          <a:xfrm>
            <a:off x="6734175" y="1304923"/>
            <a:ext cx="5114926" cy="4943477"/>
          </a:xfrm>
          <a:prstGeom prst="rect">
            <a:avLst/>
          </a:prstGeom>
          <a:noFill/>
          <a:ln>
            <a:noFill/>
          </a:ln>
          <a:effectLst/>
        </p:spPr>
        <p:txBody>
          <a:bodyPr vert="horz" lIns="0" tIns="0" rIns="0" bIns="0"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gn="ctr">
              <a:lnSpc>
                <a:spcPct val="150000"/>
              </a:lnSpc>
              <a:spcBef>
                <a:spcPts val="0"/>
              </a:spcBef>
              <a:spcAft>
                <a:spcPts val="600"/>
              </a:spcAft>
              <a:defRPr/>
            </a:pPr>
            <a:r>
              <a:rPr lang="en-US" sz="2400" b="0" dirty="0">
                <a:solidFill>
                  <a:schemeClr val="tx2"/>
                </a:solidFill>
                <a:latin typeface="Arial"/>
                <a:cs typeface="Calibri" pitchFamily="34" charset="0"/>
              </a:rPr>
              <a:t>Visit</a:t>
            </a:r>
          </a:p>
          <a:p>
            <a:pPr lvl="0" algn="ctr">
              <a:lnSpc>
                <a:spcPct val="150000"/>
              </a:lnSpc>
              <a:spcBef>
                <a:spcPts val="0"/>
              </a:spcBef>
              <a:spcAft>
                <a:spcPts val="600"/>
              </a:spcAft>
              <a:defRPr/>
            </a:pPr>
            <a:r>
              <a:rPr lang="en-US" sz="2400" dirty="0">
                <a:solidFill>
                  <a:srgbClr val="666666"/>
                </a:solidFill>
                <a:latin typeface="Arial"/>
                <a:cs typeface="Calibri" pitchFamily="34" charset="0"/>
                <a:hlinkClick r:id="rId4"/>
              </a:rPr>
              <a:t>strongtie.com/workshops</a:t>
            </a:r>
            <a:r>
              <a:rPr lang="en-US" sz="2000" dirty="0">
                <a:solidFill>
                  <a:srgbClr val="666666"/>
                </a:solidFill>
                <a:latin typeface="Arial"/>
                <a:cs typeface="Calibri" pitchFamily="34" charset="0"/>
              </a:rPr>
              <a:t> </a:t>
            </a:r>
          </a:p>
          <a:p>
            <a:pPr lvl="0" algn="ctr">
              <a:lnSpc>
                <a:spcPct val="150000"/>
              </a:lnSpc>
              <a:spcBef>
                <a:spcPts val="0"/>
              </a:spcBef>
              <a:spcAft>
                <a:spcPts val="600"/>
              </a:spcAft>
              <a:defRPr/>
            </a:pPr>
            <a:r>
              <a:rPr lang="en-US" sz="2400" b="0" dirty="0">
                <a:solidFill>
                  <a:schemeClr val="tx2"/>
                </a:solidFill>
                <a:latin typeface="Arial"/>
                <a:cs typeface="Calibri" pitchFamily="34" charset="0"/>
              </a:rPr>
              <a:t>for more information</a:t>
            </a:r>
          </a:p>
        </p:txBody>
      </p:sp>
      <p:graphicFrame>
        <p:nvGraphicFramePr>
          <p:cNvPr id="8" name="Table 7"/>
          <p:cNvGraphicFramePr>
            <a:graphicFrameLocks noGrp="1"/>
          </p:cNvGraphicFramePr>
          <p:nvPr>
            <p:extLst>
              <p:ext uri="{D42A27DB-BD31-4B8C-83A1-F6EECF244321}">
                <p14:modId xmlns:p14="http://schemas.microsoft.com/office/powerpoint/2010/main" val="4141110301"/>
              </p:ext>
            </p:extLst>
          </p:nvPr>
        </p:nvGraphicFramePr>
        <p:xfrm>
          <a:off x="342900" y="1107326"/>
          <a:ext cx="6019800" cy="5141071"/>
        </p:xfrm>
        <a:graphic>
          <a:graphicData uri="http://schemas.openxmlformats.org/drawingml/2006/table">
            <a:tbl>
              <a:tblPr firstRow="1" bandRow="1">
                <a:tableStyleId>{5C22544A-7EE6-4342-B048-85BDC9FD1C3A}</a:tableStyleId>
              </a:tblPr>
              <a:tblGrid>
                <a:gridCol w="3716879">
                  <a:extLst>
                    <a:ext uri="{9D8B030D-6E8A-4147-A177-3AD203B41FA5}">
                      <a16:colId xmlns:a16="http://schemas.microsoft.com/office/drawing/2014/main" val="2259256711"/>
                    </a:ext>
                  </a:extLst>
                </a:gridCol>
                <a:gridCol w="944364">
                  <a:extLst>
                    <a:ext uri="{9D8B030D-6E8A-4147-A177-3AD203B41FA5}">
                      <a16:colId xmlns:a16="http://schemas.microsoft.com/office/drawing/2014/main" val="3725519834"/>
                    </a:ext>
                  </a:extLst>
                </a:gridCol>
                <a:gridCol w="720699">
                  <a:extLst>
                    <a:ext uri="{9D8B030D-6E8A-4147-A177-3AD203B41FA5}">
                      <a16:colId xmlns:a16="http://schemas.microsoft.com/office/drawing/2014/main" val="2916451015"/>
                    </a:ext>
                  </a:extLst>
                </a:gridCol>
                <a:gridCol w="637858">
                  <a:extLst>
                    <a:ext uri="{9D8B030D-6E8A-4147-A177-3AD203B41FA5}">
                      <a16:colId xmlns:a16="http://schemas.microsoft.com/office/drawing/2014/main" val="3505433091"/>
                    </a:ext>
                  </a:extLst>
                </a:gridCol>
              </a:tblGrid>
              <a:tr h="406609">
                <a:tc>
                  <a:txBody>
                    <a:bodyPr/>
                    <a:lstStyle/>
                    <a:p>
                      <a:r>
                        <a:rPr lang="en-US" b="1" dirty="0">
                          <a:solidFill>
                            <a:schemeClr val="tx2"/>
                          </a:solidFill>
                          <a:latin typeface="Arial" panose="020B0604020202020204" pitchFamily="34" charset="0"/>
                          <a:cs typeface="Arial" panose="020B0604020202020204" pitchFamily="34" charset="0"/>
                        </a:rPr>
                        <a:t>Course</a:t>
                      </a:r>
                      <a:r>
                        <a:rPr lang="en-US" b="1" baseline="0" dirty="0">
                          <a:solidFill>
                            <a:schemeClr val="tx2"/>
                          </a:solidFill>
                          <a:latin typeface="Arial" panose="020B0604020202020204" pitchFamily="34" charset="0"/>
                          <a:cs typeface="Arial" panose="020B0604020202020204" pitchFamily="34" charset="0"/>
                        </a:rPr>
                        <a:t> Name</a:t>
                      </a:r>
                      <a:endParaRPr lang="en-US" b="1" dirty="0">
                        <a:solidFill>
                          <a:schemeClr val="tx2"/>
                        </a:solidFill>
                        <a:latin typeface="Arial" panose="020B0604020202020204" pitchFamily="34" charset="0"/>
                        <a:cs typeface="Arial" panose="020B0604020202020204" pitchFamily="34" charset="0"/>
                      </a:endParaRPr>
                    </a:p>
                  </a:txBody>
                  <a:tcPr anchor="ctr">
                    <a:solidFill>
                      <a:schemeClr val="accent5">
                        <a:lumMod val="20000"/>
                        <a:lumOff val="80000"/>
                      </a:schemeClr>
                    </a:solidFill>
                  </a:tcPr>
                </a:tc>
                <a:tc>
                  <a:txBody>
                    <a:bodyPr/>
                    <a:lstStyle/>
                    <a:p>
                      <a:pPr algn="ctr"/>
                      <a:r>
                        <a:rPr lang="en-US" dirty="0">
                          <a:solidFill>
                            <a:schemeClr val="tx2"/>
                          </a:solidFill>
                          <a:latin typeface="Arial" panose="020B0604020202020204" pitchFamily="34" charset="0"/>
                          <a:cs typeface="Arial" panose="020B0604020202020204" pitchFamily="34" charset="0"/>
                        </a:rPr>
                        <a:t>CEUs</a:t>
                      </a:r>
                    </a:p>
                  </a:txBody>
                  <a:tcPr anchor="ctr">
                    <a:solidFill>
                      <a:schemeClr val="accent5">
                        <a:lumMod val="20000"/>
                        <a:lumOff val="80000"/>
                      </a:schemeClr>
                    </a:solidFill>
                  </a:tcPr>
                </a:tc>
                <a:tc>
                  <a:txBody>
                    <a:bodyPr/>
                    <a:lstStyle/>
                    <a:p>
                      <a:pPr algn="ctr"/>
                      <a:r>
                        <a:rPr lang="en-US" dirty="0">
                          <a:solidFill>
                            <a:schemeClr val="tx2"/>
                          </a:solidFill>
                          <a:latin typeface="Arial" panose="020B0604020202020204" pitchFamily="34" charset="0"/>
                          <a:cs typeface="Arial" panose="020B0604020202020204" pitchFamily="34" charset="0"/>
                        </a:rPr>
                        <a:t>AIA</a:t>
                      </a:r>
                    </a:p>
                  </a:txBody>
                  <a:tcPr anchor="ctr">
                    <a:solidFill>
                      <a:schemeClr val="accent5">
                        <a:lumMod val="20000"/>
                        <a:lumOff val="80000"/>
                      </a:schemeClr>
                    </a:solidFill>
                  </a:tcPr>
                </a:tc>
                <a:tc>
                  <a:txBody>
                    <a:bodyPr/>
                    <a:lstStyle/>
                    <a:p>
                      <a:pPr algn="ctr"/>
                      <a:r>
                        <a:rPr lang="en-US" dirty="0">
                          <a:solidFill>
                            <a:schemeClr val="tx2"/>
                          </a:solidFill>
                          <a:latin typeface="Arial" panose="020B0604020202020204" pitchFamily="34" charset="0"/>
                          <a:cs typeface="Arial" panose="020B0604020202020204" pitchFamily="34" charset="0"/>
                        </a:rPr>
                        <a:t>ICC</a:t>
                      </a:r>
                    </a:p>
                  </a:txBody>
                  <a:tcPr anchor="ctr">
                    <a:solidFill>
                      <a:schemeClr val="accent5">
                        <a:lumMod val="20000"/>
                        <a:lumOff val="80000"/>
                      </a:schemeClr>
                    </a:solidFill>
                  </a:tcPr>
                </a:tc>
                <a:extLst>
                  <a:ext uri="{0D108BD9-81ED-4DB2-BD59-A6C34878D82A}">
                    <a16:rowId xmlns:a16="http://schemas.microsoft.com/office/drawing/2014/main" val="1586458345"/>
                  </a:ext>
                </a:extLst>
              </a:tr>
              <a:tr h="406609">
                <a:tc>
                  <a:txBody>
                    <a:bodyPr/>
                    <a:lstStyle/>
                    <a:p>
                      <a:r>
                        <a:rPr lang="en-US" sz="1400" dirty="0">
                          <a:solidFill>
                            <a:schemeClr val="tx2"/>
                          </a:solidFill>
                          <a:latin typeface="Arial" panose="020B0604020202020204" pitchFamily="34" charset="0"/>
                          <a:cs typeface="Arial" panose="020B0604020202020204" pitchFamily="34" charset="0"/>
                        </a:rPr>
                        <a:t>Introduction to Deck</a:t>
                      </a:r>
                      <a:r>
                        <a:rPr lang="en-US" sz="1400" baseline="0" dirty="0">
                          <a:solidFill>
                            <a:schemeClr val="tx2"/>
                          </a:solidFill>
                          <a:latin typeface="Arial" panose="020B0604020202020204" pitchFamily="34" charset="0"/>
                          <a:cs typeface="Arial" panose="020B0604020202020204" pitchFamily="34" charset="0"/>
                        </a:rPr>
                        <a:t> Design</a:t>
                      </a:r>
                      <a:endParaRPr lang="en-US" sz="1400" dirty="0">
                        <a:solidFill>
                          <a:schemeClr val="tx2"/>
                        </a:solidFill>
                        <a:latin typeface="Arial" panose="020B0604020202020204" pitchFamily="34" charset="0"/>
                        <a:cs typeface="Arial" panose="020B0604020202020204" pitchFamily="34" charset="0"/>
                      </a:endParaRPr>
                    </a:p>
                  </a:txBody>
                  <a:tcPr anchor="ctr"/>
                </a:tc>
                <a:tc>
                  <a:txBody>
                    <a:bodyPr/>
                    <a:lstStyle/>
                    <a:p>
                      <a:pPr algn="ctr"/>
                      <a:r>
                        <a:rPr lang="en-US" sz="1400" dirty="0">
                          <a:solidFill>
                            <a:schemeClr val="tx2"/>
                          </a:solidFill>
                          <a:latin typeface="Arial" panose="020B0604020202020204" pitchFamily="34" charset="0"/>
                          <a:cs typeface="Arial" panose="020B0604020202020204" pitchFamily="34" charset="0"/>
                        </a:rPr>
                        <a:t>0.1</a:t>
                      </a: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322473799"/>
                  </a:ext>
                </a:extLst>
              </a:tr>
              <a:tr h="573702">
                <a:tc>
                  <a:txBody>
                    <a:bodyPr/>
                    <a:lstStyle/>
                    <a:p>
                      <a:r>
                        <a:rPr lang="en-US" sz="1400" dirty="0">
                          <a:solidFill>
                            <a:schemeClr val="tx2"/>
                          </a:solidFill>
                          <a:latin typeface="Arial" panose="020B0604020202020204" pitchFamily="34" charset="0"/>
                          <a:cs typeface="Arial" panose="020B0604020202020204" pitchFamily="34" charset="0"/>
                        </a:rPr>
                        <a:t>Introduction to Wind</a:t>
                      </a:r>
                      <a:r>
                        <a:rPr lang="en-US" sz="1400" baseline="0" dirty="0">
                          <a:solidFill>
                            <a:schemeClr val="tx2"/>
                          </a:solidFill>
                          <a:latin typeface="Arial" panose="020B0604020202020204" pitchFamily="34" charset="0"/>
                          <a:cs typeface="Arial" panose="020B0604020202020204" pitchFamily="34" charset="0"/>
                        </a:rPr>
                        <a:t> Design and the Wood Frame Construction Manual</a:t>
                      </a:r>
                      <a:endParaRPr lang="en-US" sz="1400" dirty="0">
                        <a:solidFill>
                          <a:schemeClr val="tx2"/>
                        </a:solidFill>
                        <a:latin typeface="Arial" panose="020B0604020202020204" pitchFamily="34" charset="0"/>
                        <a:cs typeface="Arial" panose="020B060402020202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latin typeface="Arial" panose="020B0604020202020204" pitchFamily="34" charset="0"/>
                          <a:cs typeface="Arial" panose="020B0604020202020204" pitchFamily="34" charset="0"/>
                        </a:rPr>
                        <a:t>0.1</a:t>
                      </a: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540969009"/>
                  </a:ext>
                </a:extLst>
              </a:tr>
              <a:tr h="573702">
                <a:tc>
                  <a:txBody>
                    <a:bodyPr/>
                    <a:lstStyle/>
                    <a:p>
                      <a:r>
                        <a:rPr lang="en-US" sz="1400" dirty="0">
                          <a:solidFill>
                            <a:schemeClr val="tx2"/>
                          </a:solidFill>
                          <a:latin typeface="Arial" panose="020B0604020202020204" pitchFamily="34" charset="0"/>
                          <a:cs typeface="Arial" panose="020B0604020202020204" pitchFamily="34" charset="0"/>
                        </a:rPr>
                        <a:t>Shear Walls and Lateral Bracing</a:t>
                      </a:r>
                      <a:r>
                        <a:rPr lang="en-US" sz="1400" baseline="0" dirty="0">
                          <a:solidFill>
                            <a:schemeClr val="tx2"/>
                          </a:solidFill>
                          <a:latin typeface="Arial" panose="020B0604020202020204" pitchFamily="34" charset="0"/>
                          <a:cs typeface="Arial" panose="020B0604020202020204" pitchFamily="34" charset="0"/>
                        </a:rPr>
                        <a:t> in Light Frame Construction</a:t>
                      </a:r>
                      <a:endParaRPr lang="en-US" sz="1400" dirty="0">
                        <a:solidFill>
                          <a:schemeClr val="tx2"/>
                        </a:solidFill>
                        <a:latin typeface="Arial" panose="020B0604020202020204" pitchFamily="34" charset="0"/>
                        <a:cs typeface="Arial" panose="020B060402020202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latin typeface="Arial" panose="020B0604020202020204" pitchFamily="34" charset="0"/>
                          <a:cs typeface="Arial" panose="020B0604020202020204" pitchFamily="34" charset="0"/>
                        </a:rPr>
                        <a:t>0.1</a:t>
                      </a: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250044656"/>
                  </a:ext>
                </a:extLst>
              </a:tr>
              <a:tr h="406609">
                <a:tc>
                  <a:txBody>
                    <a:bodyPr/>
                    <a:lstStyle/>
                    <a:p>
                      <a:r>
                        <a:rPr lang="en-US" sz="1400" dirty="0">
                          <a:solidFill>
                            <a:schemeClr val="tx2"/>
                          </a:solidFill>
                          <a:latin typeface="Arial" panose="020B0604020202020204" pitchFamily="34" charset="0"/>
                          <a:cs typeface="Arial" panose="020B0604020202020204" pitchFamily="34" charset="0"/>
                        </a:rPr>
                        <a:t>Understanding Restraint Rod Systems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latin typeface="Arial" panose="020B0604020202020204" pitchFamily="34" charset="0"/>
                          <a:cs typeface="Arial" panose="020B0604020202020204" pitchFamily="34" charset="0"/>
                        </a:rPr>
                        <a:t>0.1</a:t>
                      </a: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58162553"/>
                  </a:ext>
                </a:extLst>
              </a:tr>
              <a:tr h="406609">
                <a:tc>
                  <a:txBody>
                    <a:bodyPr/>
                    <a:lstStyle/>
                    <a:p>
                      <a:r>
                        <a:rPr lang="en-US" sz="1400" dirty="0">
                          <a:solidFill>
                            <a:schemeClr val="tx2"/>
                          </a:solidFill>
                          <a:latin typeface="Arial" panose="020B0604020202020204" pitchFamily="34" charset="0"/>
                          <a:cs typeface="Arial" panose="020B0604020202020204" pitchFamily="34" charset="0"/>
                        </a:rPr>
                        <a:t>Cracking the Concrete</a:t>
                      </a:r>
                      <a:r>
                        <a:rPr lang="en-US" sz="1400" baseline="0" dirty="0">
                          <a:solidFill>
                            <a:schemeClr val="tx2"/>
                          </a:solidFill>
                          <a:latin typeface="Arial" panose="020B0604020202020204" pitchFamily="34" charset="0"/>
                          <a:cs typeface="Arial" panose="020B0604020202020204" pitchFamily="34" charset="0"/>
                        </a:rPr>
                        <a:t> Anchor Codes</a:t>
                      </a:r>
                      <a:endParaRPr lang="en-US" sz="1400" dirty="0">
                        <a:solidFill>
                          <a:schemeClr val="tx2"/>
                        </a:solidFill>
                        <a:latin typeface="Arial" panose="020B0604020202020204" pitchFamily="34" charset="0"/>
                        <a:cs typeface="Arial" panose="020B060402020202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latin typeface="Arial" panose="020B0604020202020204" pitchFamily="34" charset="0"/>
                          <a:cs typeface="Arial" panose="020B0604020202020204" pitchFamily="34" charset="0"/>
                        </a:rPr>
                        <a:t>0.1</a:t>
                      </a: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296403420"/>
                  </a:ext>
                </a:extLst>
              </a:tr>
              <a:tr h="406609">
                <a:tc>
                  <a:txBody>
                    <a:bodyPr/>
                    <a:lstStyle/>
                    <a:p>
                      <a:r>
                        <a:rPr lang="en-US" sz="1400" dirty="0">
                          <a:solidFill>
                            <a:schemeClr val="tx2"/>
                          </a:solidFill>
                          <a:latin typeface="Arial" panose="020B0604020202020204" pitchFamily="34" charset="0"/>
                          <a:cs typeface="Arial" panose="020B0604020202020204" pitchFamily="34" charset="0"/>
                        </a:rPr>
                        <a:t>Concrete Deterioration</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latin typeface="Arial" panose="020B0604020202020204" pitchFamily="34" charset="0"/>
                          <a:cs typeface="Arial" panose="020B0604020202020204" pitchFamily="34" charset="0"/>
                        </a:rPr>
                        <a:t>0.1</a:t>
                      </a: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282687141"/>
                  </a:ext>
                </a:extLst>
              </a:tr>
              <a:tr h="406609">
                <a:tc>
                  <a:txBody>
                    <a:bodyPr/>
                    <a:lstStyle/>
                    <a:p>
                      <a:r>
                        <a:rPr lang="en-US" sz="1400" dirty="0">
                          <a:solidFill>
                            <a:schemeClr val="tx2"/>
                          </a:solidFill>
                          <a:latin typeface="Arial" panose="020B0604020202020204" pitchFamily="34" charset="0"/>
                          <a:cs typeface="Arial" panose="020B0604020202020204" pitchFamily="34" charset="0"/>
                        </a:rPr>
                        <a:t>Moment Frame Design</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latin typeface="Arial" panose="020B0604020202020204" pitchFamily="34" charset="0"/>
                          <a:cs typeface="Arial" panose="020B0604020202020204" pitchFamily="34" charset="0"/>
                        </a:rPr>
                        <a:t>0.1</a:t>
                      </a: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52815169"/>
                  </a:ext>
                </a:extLst>
              </a:tr>
              <a:tr h="573702">
                <a:tc>
                  <a:txBody>
                    <a:bodyPr/>
                    <a:lstStyle/>
                    <a:p>
                      <a:r>
                        <a:rPr lang="en-US" sz="1400" dirty="0">
                          <a:solidFill>
                            <a:schemeClr val="tx2"/>
                          </a:solidFill>
                          <a:latin typeface="Arial" panose="020B0604020202020204" pitchFamily="34" charset="0"/>
                          <a:cs typeface="Arial" panose="020B0604020202020204" pitchFamily="34" charset="0"/>
                        </a:rPr>
                        <a:t>Introduction to Wind Code Provisions and Meteorological Concepts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latin typeface="Arial" panose="020B0604020202020204" pitchFamily="34" charset="0"/>
                          <a:cs typeface="Arial" panose="020B0604020202020204" pitchFamily="34" charset="0"/>
                        </a:rPr>
                        <a:t>0.1</a:t>
                      </a: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513889307"/>
                  </a:ext>
                </a:extLst>
              </a:tr>
              <a:tr h="406609">
                <a:tc>
                  <a:txBody>
                    <a:bodyPr/>
                    <a:lstStyle/>
                    <a:p>
                      <a:r>
                        <a:rPr lang="en-US" sz="1400" dirty="0">
                          <a:solidFill>
                            <a:schemeClr val="tx2"/>
                          </a:solidFill>
                          <a:latin typeface="Arial" panose="020B0604020202020204" pitchFamily="34" charset="0"/>
                          <a:cs typeface="Arial" panose="020B0604020202020204" pitchFamily="34" charset="0"/>
                        </a:rPr>
                        <a:t>Wind Design</a:t>
                      </a:r>
                      <a:r>
                        <a:rPr lang="en-US" sz="1400" baseline="0" dirty="0">
                          <a:solidFill>
                            <a:schemeClr val="tx2"/>
                          </a:solidFill>
                          <a:latin typeface="Arial" panose="020B0604020202020204" pitchFamily="34" charset="0"/>
                          <a:cs typeface="Arial" panose="020B0604020202020204" pitchFamily="34" charset="0"/>
                        </a:rPr>
                        <a:t> in Accordance with ASCE 7-10</a:t>
                      </a:r>
                      <a:endParaRPr lang="en-US" sz="1400" dirty="0">
                        <a:solidFill>
                          <a:schemeClr val="tx2"/>
                        </a:solidFill>
                        <a:latin typeface="Arial" panose="020B0604020202020204" pitchFamily="34" charset="0"/>
                        <a:cs typeface="Arial" panose="020B060402020202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latin typeface="Arial" panose="020B0604020202020204" pitchFamily="34" charset="0"/>
                          <a:cs typeface="Arial" panose="020B0604020202020204" pitchFamily="34" charset="0"/>
                        </a:rPr>
                        <a:t>0.1</a:t>
                      </a: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4024530"/>
                  </a:ext>
                </a:extLst>
              </a:tr>
              <a:tr h="573702">
                <a:tc>
                  <a:txBody>
                    <a:bodyPr/>
                    <a:lstStyle/>
                    <a:p>
                      <a:r>
                        <a:rPr lang="en-US" sz="1400" dirty="0">
                          <a:solidFill>
                            <a:schemeClr val="tx2"/>
                          </a:solidFill>
                          <a:latin typeface="Arial" panose="020B0604020202020204" pitchFamily="34" charset="0"/>
                          <a:cs typeface="Arial" panose="020B0604020202020204" pitchFamily="34" charset="0"/>
                        </a:rPr>
                        <a:t>Wood Framed Seismic Design 1: Code Provisions,</a:t>
                      </a:r>
                      <a:r>
                        <a:rPr lang="en-US" sz="1400" baseline="0" dirty="0">
                          <a:solidFill>
                            <a:schemeClr val="tx2"/>
                          </a:solidFill>
                          <a:latin typeface="Arial" panose="020B0604020202020204" pitchFamily="34" charset="0"/>
                          <a:cs typeface="Arial" panose="020B0604020202020204" pitchFamily="34" charset="0"/>
                        </a:rPr>
                        <a:t> Design Parameters </a:t>
                      </a:r>
                      <a:endParaRPr lang="en-US" sz="1400" dirty="0">
                        <a:solidFill>
                          <a:schemeClr val="tx2"/>
                        </a:solidFill>
                        <a:latin typeface="Arial" panose="020B0604020202020204" pitchFamily="34" charset="0"/>
                        <a:cs typeface="Arial" panose="020B060402020202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latin typeface="Arial" panose="020B0604020202020204" pitchFamily="34" charset="0"/>
                          <a:cs typeface="Arial" panose="020B0604020202020204" pitchFamily="34" charset="0"/>
                        </a:rPr>
                        <a:t>0.1</a:t>
                      </a: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tc>
                  <a:txBody>
                    <a:bodyPr/>
                    <a:lstStyle/>
                    <a:p>
                      <a:pPr algn="ctr"/>
                      <a:r>
                        <a:rPr lang="en-US" sz="1800" b="0" i="0" kern="1200" dirty="0">
                          <a:solidFill>
                            <a:srgbClr val="00B050"/>
                          </a:solidFill>
                          <a:effectLst/>
                          <a:latin typeface="Arial" panose="020B0604020202020204" pitchFamily="34" charset="0"/>
                          <a:ea typeface="+mn-ea"/>
                          <a:cs typeface="Arial" panose="020B0604020202020204" pitchFamily="34" charset="0"/>
                        </a:rPr>
                        <a:t>✔</a:t>
                      </a:r>
                      <a:endParaRPr lang="en-US" dirty="0">
                        <a:solidFill>
                          <a:srgbClr val="00B05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33447444"/>
                  </a:ext>
                </a:extLst>
              </a:tr>
            </a:tbl>
          </a:graphicData>
        </a:graphic>
      </p:graphicFrame>
    </p:spTree>
    <p:custDataLst>
      <p:tags r:id="rId1"/>
    </p:custDataLst>
    <p:extLst>
      <p:ext uri="{BB962C8B-B14F-4D97-AF65-F5344CB8AC3E}">
        <p14:creationId xmlns:p14="http://schemas.microsoft.com/office/powerpoint/2010/main" val="28594920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Decay</a:t>
            </a:r>
          </a:p>
        </p:txBody>
      </p:sp>
      <p:sp>
        <p:nvSpPr>
          <p:cNvPr id="4" name="Content Placeholder 3"/>
          <p:cNvSpPr>
            <a:spLocks noGrp="1"/>
          </p:cNvSpPr>
          <p:nvPr>
            <p:ph idx="1"/>
          </p:nvPr>
        </p:nvSpPr>
        <p:spPr>
          <a:xfrm>
            <a:off x="354933" y="1104900"/>
            <a:ext cx="5474367" cy="2697084"/>
          </a:xfrm>
        </p:spPr>
        <p:txBody>
          <a:bodyPr/>
          <a:lstStyle/>
          <a:p>
            <a:pPr marL="0" indent="0">
              <a:lnSpc>
                <a:spcPct val="120000"/>
              </a:lnSpc>
              <a:buNone/>
            </a:pPr>
            <a:r>
              <a:rPr lang="en-US" sz="2200" dirty="0">
                <a:solidFill>
                  <a:schemeClr val="accent5"/>
                </a:solidFill>
                <a:latin typeface="Arial Black" panose="020B0A04020102020204" pitchFamily="34" charset="0"/>
              </a:rPr>
              <a:t>Strength Loss as Wood Decays</a:t>
            </a:r>
          </a:p>
          <a:p>
            <a:pPr>
              <a:lnSpc>
                <a:spcPct val="120000"/>
              </a:lnSpc>
              <a:spcBef>
                <a:spcPts val="1200"/>
              </a:spcBef>
            </a:pPr>
            <a:r>
              <a:rPr lang="en-US" sz="2000" dirty="0"/>
              <a:t>Dr. Al </a:t>
            </a:r>
            <a:r>
              <a:rPr lang="en-US" sz="2000" dirty="0" err="1"/>
              <a:t>DeBonis</a:t>
            </a:r>
            <a:r>
              <a:rPr lang="en-US" sz="2000" dirty="0"/>
              <a:t> stated that decay is visible to the eye starting at approximately 10%</a:t>
            </a:r>
          </a:p>
          <a:p>
            <a:pPr>
              <a:lnSpc>
                <a:spcPct val="120000"/>
              </a:lnSpc>
              <a:spcBef>
                <a:spcPts val="600"/>
              </a:spcBef>
            </a:pPr>
            <a:r>
              <a:rPr lang="en-US" sz="2000" dirty="0"/>
              <a:t>A mere 5% weight loss—which is only detectable by a microscope—produces a </a:t>
            </a:r>
            <a:br>
              <a:rPr lang="en-US" sz="2000" dirty="0"/>
            </a:br>
            <a:r>
              <a:rPr lang="en-US" sz="2000" dirty="0"/>
              <a:t>47% loss of bending strength</a:t>
            </a:r>
          </a:p>
        </p:txBody>
      </p:sp>
      <p:sp>
        <p:nvSpPr>
          <p:cNvPr id="5" name="Right: Grey Circle"/>
          <p:cNvSpPr/>
          <p:nvPr/>
        </p:nvSpPr>
        <p:spPr>
          <a:xfrm>
            <a:off x="9442776" y="1981200"/>
            <a:ext cx="2288006" cy="2288006"/>
          </a:xfrm>
          <a:prstGeom prst="ellips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Orange Pie"/>
          <p:cNvSpPr/>
          <p:nvPr/>
        </p:nvSpPr>
        <p:spPr>
          <a:xfrm>
            <a:off x="9619065" y="2147463"/>
            <a:ext cx="1949464" cy="1949464"/>
          </a:xfrm>
          <a:prstGeom prst="pie">
            <a:avLst>
              <a:gd name="adj1" fmla="val 16174586"/>
              <a:gd name="adj2" fmla="val 14892619"/>
            </a:avLst>
          </a:prstGeom>
          <a:solidFill>
            <a:srgbClr val="FF94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ight: White Circle"/>
          <p:cNvSpPr/>
          <p:nvPr/>
        </p:nvSpPr>
        <p:spPr>
          <a:xfrm>
            <a:off x="9769024" y="2300430"/>
            <a:ext cx="1649546" cy="16495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Floor Rectangle"/>
          <p:cNvSpPr/>
          <p:nvPr/>
        </p:nvSpPr>
        <p:spPr>
          <a:xfrm>
            <a:off x="9817152" y="3351800"/>
            <a:ext cx="1554480" cy="73152"/>
          </a:xfrm>
          <a:prstGeom prst="rect">
            <a:avLst/>
          </a:prstGeom>
          <a:solidFill>
            <a:srgbClr val="F5B966"/>
          </a:solidFill>
          <a:ln w="19050">
            <a:solidFill>
              <a:srgbClr val="CA9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Up Arrow"/>
          <p:cNvSpPr/>
          <p:nvPr/>
        </p:nvSpPr>
        <p:spPr>
          <a:xfrm>
            <a:off x="10479504" y="3549321"/>
            <a:ext cx="228600" cy="252663"/>
          </a:xfrm>
          <a:prstGeom prst="upArrow">
            <a:avLst/>
          </a:prstGeom>
          <a:solidFill>
            <a:srgbClr val="FF946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pic>
        <p:nvPicPr>
          <p:cNvPr id="11" name="Right: Weight Ico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86027" y="2578598"/>
            <a:ext cx="815539" cy="761170"/>
          </a:xfrm>
          <a:prstGeom prst="rect">
            <a:avLst/>
          </a:prstGeom>
        </p:spPr>
      </p:pic>
      <p:sp>
        <p:nvSpPr>
          <p:cNvPr id="12" name="Right: 106 lb"/>
          <p:cNvSpPr txBox="1"/>
          <p:nvPr/>
        </p:nvSpPr>
        <p:spPr>
          <a:xfrm>
            <a:off x="10327894" y="2965651"/>
            <a:ext cx="538609" cy="276999"/>
          </a:xfrm>
          <a:prstGeom prst="rect">
            <a:avLst/>
          </a:prstGeom>
          <a:noFill/>
        </p:spPr>
        <p:txBody>
          <a:bodyPr wrap="none" lIns="0" tIns="0" rIns="0" bIns="0" rtlCol="0">
            <a:spAutoFit/>
          </a:bodyPr>
          <a:lstStyle/>
          <a:p>
            <a:r>
              <a:rPr lang="en-US" b="1" dirty="0">
                <a:solidFill>
                  <a:srgbClr val="6A6E74"/>
                </a:solidFill>
                <a:latin typeface="Arial Narrow" panose="020B0606020202030204" pitchFamily="34" charset="0"/>
              </a:rPr>
              <a:t>106 </a:t>
            </a:r>
            <a:r>
              <a:rPr lang="en-US" b="1" dirty="0" err="1">
                <a:solidFill>
                  <a:srgbClr val="6A6E74"/>
                </a:solidFill>
                <a:latin typeface="Arial Narrow" panose="020B0606020202030204" pitchFamily="34" charset="0"/>
              </a:rPr>
              <a:t>lb</a:t>
            </a:r>
            <a:endParaRPr lang="en-US" b="1" dirty="0">
              <a:solidFill>
                <a:srgbClr val="6A6E74"/>
              </a:solidFill>
              <a:latin typeface="Arial Narrow" panose="020B0606020202030204" pitchFamily="34" charset="0"/>
            </a:endParaRPr>
          </a:p>
        </p:txBody>
      </p:sp>
      <p:cxnSp>
        <p:nvCxnSpPr>
          <p:cNvPr id="14" name="Right: Straight Line 2"/>
          <p:cNvCxnSpPr>
            <a:stCxn id="8" idx="0"/>
          </p:cNvCxnSpPr>
          <p:nvPr/>
        </p:nvCxnSpPr>
        <p:spPr>
          <a:xfrm flipH="1" flipV="1">
            <a:off x="10586779" y="1696456"/>
            <a:ext cx="7018" cy="603974"/>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16" name="Right: Straight Line 1"/>
          <p:cNvCxnSpPr/>
          <p:nvPr/>
        </p:nvCxnSpPr>
        <p:spPr>
          <a:xfrm rot="-300000" flipH="1" flipV="1">
            <a:off x="10125867" y="1768648"/>
            <a:ext cx="141867" cy="603974"/>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sp>
        <p:nvSpPr>
          <p:cNvPr id="17" name="Right: 5%"/>
          <p:cNvSpPr txBox="1"/>
          <p:nvPr/>
        </p:nvSpPr>
        <p:spPr>
          <a:xfrm>
            <a:off x="10229454" y="1700152"/>
            <a:ext cx="274114" cy="276999"/>
          </a:xfrm>
          <a:prstGeom prst="rect">
            <a:avLst/>
          </a:prstGeom>
          <a:noFill/>
        </p:spPr>
        <p:txBody>
          <a:bodyPr wrap="none" lIns="0" tIns="0" rIns="0" bIns="0" rtlCol="0">
            <a:spAutoFit/>
          </a:bodyPr>
          <a:lstStyle/>
          <a:p>
            <a:r>
              <a:rPr lang="en-US" dirty="0">
                <a:solidFill>
                  <a:srgbClr val="6A6E74"/>
                </a:solidFill>
                <a:latin typeface="Arial Narrow" panose="020B0606020202030204" pitchFamily="34" charset="0"/>
              </a:rPr>
              <a:t>5%</a:t>
            </a:r>
          </a:p>
        </p:txBody>
      </p:sp>
      <p:sp>
        <p:nvSpPr>
          <p:cNvPr id="18" name="Right: 5% wood decayed"/>
          <p:cNvSpPr txBox="1"/>
          <p:nvPr/>
        </p:nvSpPr>
        <p:spPr>
          <a:xfrm>
            <a:off x="10222691" y="4585847"/>
            <a:ext cx="718146" cy="830997"/>
          </a:xfrm>
          <a:prstGeom prst="rect">
            <a:avLst/>
          </a:prstGeom>
          <a:noFill/>
        </p:spPr>
        <p:txBody>
          <a:bodyPr wrap="none" lIns="0" tIns="0" rIns="0" bIns="0" rtlCol="0">
            <a:spAutoFit/>
          </a:bodyPr>
          <a:lstStyle/>
          <a:p>
            <a:pPr algn="ctr"/>
            <a:r>
              <a:rPr lang="en-US" b="1" dirty="0">
                <a:solidFill>
                  <a:srgbClr val="6A6E74"/>
                </a:solidFill>
                <a:latin typeface="Arial Narrow" panose="020B0606020202030204" pitchFamily="34" charset="0"/>
              </a:rPr>
              <a:t>5%</a:t>
            </a:r>
            <a:br>
              <a:rPr lang="en-US" dirty="0">
                <a:solidFill>
                  <a:srgbClr val="6A6E74"/>
                </a:solidFill>
                <a:latin typeface="Arial Narrow" panose="020B0606020202030204" pitchFamily="34" charset="0"/>
              </a:rPr>
            </a:br>
            <a:r>
              <a:rPr lang="en-US" dirty="0">
                <a:solidFill>
                  <a:srgbClr val="6A6E74"/>
                </a:solidFill>
                <a:latin typeface="Arial Narrow" panose="020B0606020202030204" pitchFamily="34" charset="0"/>
              </a:rPr>
              <a:t>wood</a:t>
            </a:r>
            <a:br>
              <a:rPr lang="en-US" dirty="0">
                <a:solidFill>
                  <a:srgbClr val="6A6E74"/>
                </a:solidFill>
                <a:latin typeface="Arial Narrow" panose="020B0606020202030204" pitchFamily="34" charset="0"/>
              </a:rPr>
            </a:br>
            <a:r>
              <a:rPr lang="en-US" dirty="0">
                <a:solidFill>
                  <a:srgbClr val="6A6E74"/>
                </a:solidFill>
                <a:latin typeface="Arial Narrow" panose="020B0606020202030204" pitchFamily="34" charset="0"/>
              </a:rPr>
              <a:t>decayed</a:t>
            </a:r>
          </a:p>
        </p:txBody>
      </p:sp>
      <p:sp>
        <p:nvSpPr>
          <p:cNvPr id="19" name="Left: Grey Circle"/>
          <p:cNvSpPr/>
          <p:nvPr/>
        </p:nvSpPr>
        <p:spPr>
          <a:xfrm>
            <a:off x="6554414" y="1989183"/>
            <a:ext cx="2288006" cy="2288006"/>
          </a:xfrm>
          <a:prstGeom prst="ellips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Left: Orange Pie"/>
          <p:cNvSpPr/>
          <p:nvPr/>
        </p:nvSpPr>
        <p:spPr>
          <a:xfrm>
            <a:off x="6730703" y="2155446"/>
            <a:ext cx="1949464" cy="1949464"/>
          </a:xfrm>
          <a:prstGeom prst="pie">
            <a:avLst>
              <a:gd name="adj1" fmla="val 16174586"/>
              <a:gd name="adj2" fmla="val 16144327"/>
            </a:avLst>
          </a:prstGeom>
          <a:solidFill>
            <a:srgbClr val="FF94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Left: White Circle"/>
          <p:cNvSpPr/>
          <p:nvPr/>
        </p:nvSpPr>
        <p:spPr>
          <a:xfrm>
            <a:off x="6880662" y="2308413"/>
            <a:ext cx="1649546" cy="16495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Left: Floor Rectangle"/>
          <p:cNvSpPr/>
          <p:nvPr/>
        </p:nvSpPr>
        <p:spPr>
          <a:xfrm>
            <a:off x="6928790" y="3359783"/>
            <a:ext cx="1554480" cy="73152"/>
          </a:xfrm>
          <a:prstGeom prst="rect">
            <a:avLst/>
          </a:prstGeom>
          <a:solidFill>
            <a:srgbClr val="F5B966"/>
          </a:solidFill>
          <a:ln w="19050">
            <a:solidFill>
              <a:srgbClr val="CA9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Left: Up Arrow"/>
          <p:cNvSpPr/>
          <p:nvPr/>
        </p:nvSpPr>
        <p:spPr>
          <a:xfrm>
            <a:off x="7562143" y="3525253"/>
            <a:ext cx="286598" cy="316766"/>
          </a:xfrm>
          <a:prstGeom prst="upArrow">
            <a:avLst/>
          </a:prstGeom>
          <a:solidFill>
            <a:srgbClr val="FF9467"/>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pic>
        <p:nvPicPr>
          <p:cNvPr id="24" name="Left: Weight Ico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7654" y="2430379"/>
            <a:ext cx="995562" cy="929190"/>
          </a:xfrm>
          <a:prstGeom prst="rect">
            <a:avLst/>
          </a:prstGeom>
        </p:spPr>
      </p:pic>
      <p:sp>
        <p:nvSpPr>
          <p:cNvPr id="25" name="Left: 106 lb"/>
          <p:cNvSpPr txBox="1"/>
          <p:nvPr/>
        </p:nvSpPr>
        <p:spPr>
          <a:xfrm>
            <a:off x="7461730" y="2973991"/>
            <a:ext cx="538609" cy="276999"/>
          </a:xfrm>
          <a:prstGeom prst="rect">
            <a:avLst/>
          </a:prstGeom>
          <a:noFill/>
        </p:spPr>
        <p:txBody>
          <a:bodyPr wrap="none" lIns="0" tIns="0" rIns="0" bIns="0" rtlCol="0">
            <a:spAutoFit/>
          </a:bodyPr>
          <a:lstStyle/>
          <a:p>
            <a:r>
              <a:rPr lang="en-US" b="1" dirty="0">
                <a:solidFill>
                  <a:srgbClr val="6A6E74"/>
                </a:solidFill>
                <a:latin typeface="Arial Narrow" panose="020B0606020202030204" pitchFamily="34" charset="0"/>
              </a:rPr>
              <a:t>200 </a:t>
            </a:r>
            <a:r>
              <a:rPr lang="en-US" b="1" dirty="0" err="1">
                <a:solidFill>
                  <a:srgbClr val="6A6E74"/>
                </a:solidFill>
                <a:latin typeface="Arial Narrow" panose="020B0606020202030204" pitchFamily="34" charset="0"/>
              </a:rPr>
              <a:t>lb</a:t>
            </a:r>
            <a:endParaRPr lang="en-US" b="1" dirty="0">
              <a:solidFill>
                <a:srgbClr val="6A6E74"/>
              </a:solidFill>
              <a:latin typeface="Arial Narrow" panose="020B0606020202030204" pitchFamily="34" charset="0"/>
            </a:endParaRPr>
          </a:p>
        </p:txBody>
      </p:sp>
      <p:sp>
        <p:nvSpPr>
          <p:cNvPr id="29" name="Left: 5% wood decayed"/>
          <p:cNvSpPr txBox="1"/>
          <p:nvPr/>
        </p:nvSpPr>
        <p:spPr>
          <a:xfrm>
            <a:off x="7334329" y="4593830"/>
            <a:ext cx="718146" cy="830997"/>
          </a:xfrm>
          <a:prstGeom prst="rect">
            <a:avLst/>
          </a:prstGeom>
          <a:noFill/>
        </p:spPr>
        <p:txBody>
          <a:bodyPr wrap="none" lIns="0" tIns="0" rIns="0" bIns="0" rtlCol="0">
            <a:spAutoFit/>
          </a:bodyPr>
          <a:lstStyle/>
          <a:p>
            <a:pPr algn="ctr"/>
            <a:r>
              <a:rPr lang="en-US" b="1" dirty="0">
                <a:solidFill>
                  <a:srgbClr val="6A6E74"/>
                </a:solidFill>
                <a:latin typeface="Arial Narrow" panose="020B0606020202030204" pitchFamily="34" charset="0"/>
              </a:rPr>
              <a:t>0%</a:t>
            </a:r>
            <a:br>
              <a:rPr lang="en-US" dirty="0">
                <a:solidFill>
                  <a:srgbClr val="6A6E74"/>
                </a:solidFill>
                <a:latin typeface="Arial Narrow" panose="020B0606020202030204" pitchFamily="34" charset="0"/>
              </a:rPr>
            </a:br>
            <a:r>
              <a:rPr lang="en-US" dirty="0">
                <a:solidFill>
                  <a:srgbClr val="6A6E74"/>
                </a:solidFill>
                <a:latin typeface="Arial Narrow" panose="020B0606020202030204" pitchFamily="34" charset="0"/>
              </a:rPr>
              <a:t>wood</a:t>
            </a:r>
            <a:br>
              <a:rPr lang="en-US" dirty="0">
                <a:solidFill>
                  <a:srgbClr val="6A6E74"/>
                </a:solidFill>
                <a:latin typeface="Arial Narrow" panose="020B0606020202030204" pitchFamily="34" charset="0"/>
              </a:rPr>
            </a:br>
            <a:r>
              <a:rPr lang="en-US" dirty="0">
                <a:solidFill>
                  <a:srgbClr val="6A6E74"/>
                </a:solidFill>
                <a:latin typeface="Arial Narrow" panose="020B0606020202030204" pitchFamily="34" charset="0"/>
              </a:rPr>
              <a:t>decayed</a:t>
            </a:r>
          </a:p>
        </p:txBody>
      </p:sp>
      <p:sp>
        <p:nvSpPr>
          <p:cNvPr id="3" name="Rectangle 2"/>
          <p:cNvSpPr/>
          <p:nvPr/>
        </p:nvSpPr>
        <p:spPr>
          <a:xfrm>
            <a:off x="896960" y="4167685"/>
            <a:ext cx="4390312" cy="1498872"/>
          </a:xfrm>
          <a:prstGeom prst="rect">
            <a:avLst/>
          </a:prstGeom>
        </p:spPr>
        <p:txBody>
          <a:bodyPr wrap="square">
            <a:spAutoFit/>
          </a:bodyPr>
          <a:lstStyle/>
          <a:p>
            <a:pPr algn="ctr">
              <a:lnSpc>
                <a:spcPct val="120000"/>
              </a:lnSpc>
              <a:spcBef>
                <a:spcPts val="1800"/>
              </a:spcBef>
            </a:pPr>
            <a:r>
              <a:rPr lang="en-US" dirty="0">
                <a:solidFill>
                  <a:schemeClr val="tx1">
                    <a:lumMod val="65000"/>
                    <a:lumOff val="35000"/>
                  </a:schemeClr>
                </a:solidFill>
                <a:latin typeface="Arial Narrow" panose="020B0606020202030204" pitchFamily="34" charset="0"/>
              </a:rPr>
              <a:t>To illustrate this concept, let’s say we have a wood guard post that has the capacity to resist 200 lb.</a:t>
            </a:r>
          </a:p>
          <a:p>
            <a:pPr algn="ctr">
              <a:lnSpc>
                <a:spcPct val="120000"/>
              </a:lnSpc>
              <a:spcBef>
                <a:spcPts val="600"/>
              </a:spcBef>
            </a:pPr>
            <a:r>
              <a:rPr lang="en-US" dirty="0">
                <a:solidFill>
                  <a:schemeClr val="tx1">
                    <a:lumMod val="65000"/>
                    <a:lumOff val="35000"/>
                  </a:schemeClr>
                </a:solidFill>
                <a:latin typeface="Arial Narrow" panose="020B0606020202030204" pitchFamily="34" charset="0"/>
              </a:rPr>
              <a:t>If 5% of the wood has decayed, the guard would only have the capacity to resist 106 lb.</a:t>
            </a:r>
          </a:p>
        </p:txBody>
      </p:sp>
      <p:sp>
        <p:nvSpPr>
          <p:cNvPr id="6" name="Rectangle 5"/>
          <p:cNvSpPr/>
          <p:nvPr/>
        </p:nvSpPr>
        <p:spPr>
          <a:xfrm>
            <a:off x="782052" y="4012703"/>
            <a:ext cx="4644189" cy="1834641"/>
          </a:xfrm>
          <a:prstGeom prst="rect">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11008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750"/>
                                        <p:tgtEl>
                                          <p:spTgt spid="24"/>
                                        </p:tgtEl>
                                      </p:cBhvr>
                                    </p:animEffect>
                                    <p:anim calcmode="lin" valueType="num">
                                      <p:cBhvr>
                                        <p:cTn id="13" dur="750" fill="hold"/>
                                        <p:tgtEl>
                                          <p:spTgt spid="24"/>
                                        </p:tgtEl>
                                        <p:attrNameLst>
                                          <p:attrName>ppt_x</p:attrName>
                                        </p:attrNameLst>
                                      </p:cBhvr>
                                      <p:tavLst>
                                        <p:tav tm="0">
                                          <p:val>
                                            <p:strVal val="#ppt_x"/>
                                          </p:val>
                                        </p:tav>
                                        <p:tav tm="100000">
                                          <p:val>
                                            <p:strVal val="#ppt_x"/>
                                          </p:val>
                                        </p:tav>
                                      </p:tavLst>
                                    </p:anim>
                                    <p:anim calcmode="lin" valueType="num">
                                      <p:cBhvr>
                                        <p:cTn id="14" dur="750" fill="hold"/>
                                        <p:tgtEl>
                                          <p:spTgt spid="2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750"/>
                                        <p:tgtEl>
                                          <p:spTgt spid="25"/>
                                        </p:tgtEl>
                                      </p:cBhvr>
                                    </p:animEffect>
                                    <p:anim calcmode="lin" valueType="num">
                                      <p:cBhvr>
                                        <p:cTn id="23" dur="750" fill="hold"/>
                                        <p:tgtEl>
                                          <p:spTgt spid="25"/>
                                        </p:tgtEl>
                                        <p:attrNameLst>
                                          <p:attrName>ppt_x</p:attrName>
                                        </p:attrNameLst>
                                      </p:cBhvr>
                                      <p:tavLst>
                                        <p:tav tm="0">
                                          <p:val>
                                            <p:strVal val="#ppt_x"/>
                                          </p:val>
                                        </p:tav>
                                        <p:tav tm="100000">
                                          <p:val>
                                            <p:strVal val="#ppt_x"/>
                                          </p:val>
                                        </p:tav>
                                      </p:tavLst>
                                    </p:anim>
                                    <p:anim calcmode="lin" valueType="num">
                                      <p:cBhvr>
                                        <p:cTn id="24" dur="75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750"/>
                                        <p:tgtEl>
                                          <p:spTgt spid="10"/>
                                        </p:tgtEl>
                                      </p:cBhvr>
                                    </p:animEffect>
                                    <p:anim calcmode="lin" valueType="num">
                                      <p:cBhvr>
                                        <p:cTn id="28" dur="750" fill="hold"/>
                                        <p:tgtEl>
                                          <p:spTgt spid="10"/>
                                        </p:tgtEl>
                                        <p:attrNameLst>
                                          <p:attrName>ppt_x</p:attrName>
                                        </p:attrNameLst>
                                      </p:cBhvr>
                                      <p:tavLst>
                                        <p:tav tm="0">
                                          <p:val>
                                            <p:strVal val="#ppt_x"/>
                                          </p:val>
                                        </p:tav>
                                        <p:tav tm="100000">
                                          <p:val>
                                            <p:strVal val="#ppt_x"/>
                                          </p:val>
                                        </p:tav>
                                      </p:tavLst>
                                    </p:anim>
                                    <p:anim calcmode="lin" valueType="num">
                                      <p:cBhvr>
                                        <p:cTn id="29" dur="75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750"/>
                                        <p:tgtEl>
                                          <p:spTgt spid="23"/>
                                        </p:tgtEl>
                                      </p:cBhvr>
                                    </p:animEffect>
                                    <p:anim calcmode="lin" valueType="num">
                                      <p:cBhvr>
                                        <p:cTn id="33" dur="750" fill="hold"/>
                                        <p:tgtEl>
                                          <p:spTgt spid="23"/>
                                        </p:tgtEl>
                                        <p:attrNameLst>
                                          <p:attrName>ppt_x</p:attrName>
                                        </p:attrNameLst>
                                      </p:cBhvr>
                                      <p:tavLst>
                                        <p:tav tm="0">
                                          <p:val>
                                            <p:strVal val="#ppt_x"/>
                                          </p:val>
                                        </p:tav>
                                        <p:tav tm="100000">
                                          <p:val>
                                            <p:strVal val="#ppt_x"/>
                                          </p:val>
                                        </p:tav>
                                      </p:tavLst>
                                    </p:anim>
                                    <p:anim calcmode="lin" valueType="num">
                                      <p:cBhvr>
                                        <p:cTn id="34" dur="750" fill="hold"/>
                                        <p:tgtEl>
                                          <p:spTgt spid="23"/>
                                        </p:tgtEl>
                                        <p:attrNameLst>
                                          <p:attrName>ppt_y</p:attrName>
                                        </p:attrNameLst>
                                      </p:cBhvr>
                                      <p:tavLst>
                                        <p:tav tm="0">
                                          <p:val>
                                            <p:strVal val="#ppt_y+.1"/>
                                          </p:val>
                                        </p:tav>
                                        <p:tav tm="100000">
                                          <p:val>
                                            <p:strVal val="#ppt_y"/>
                                          </p:val>
                                        </p:tav>
                                      </p:tavLst>
                                    </p:anim>
                                  </p:childTnLst>
                                </p:cTn>
                              </p:par>
                            </p:childTnLst>
                          </p:cTn>
                        </p:par>
                        <p:par>
                          <p:cTn id="35" fill="hold">
                            <p:stCondLst>
                              <p:cond delay="750"/>
                            </p:stCondLst>
                            <p:childTnLst>
                              <p:par>
                                <p:cTn id="36" presetID="21"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heel(1)">
                                      <p:cBhvr>
                                        <p:cTn id="38" dur="1420"/>
                                        <p:tgtEl>
                                          <p:spTgt spid="7"/>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heel(1)">
                                      <p:cBhvr>
                                        <p:cTn id="41" dur="1420"/>
                                        <p:tgtEl>
                                          <p:spTgt spid="2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2170"/>
                            </p:stCondLst>
                            <p:childTnLst>
                              <p:par>
                                <p:cTn id="49" presetID="22" presetClass="entr" presetSubtype="4"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00"/>
                                        <p:tgtEl>
                                          <p:spTgt spid="14"/>
                                        </p:tgtEl>
                                      </p:cBhvr>
                                    </p:animEffect>
                                  </p:childTnLst>
                                </p:cTn>
                              </p:par>
                              <p:par>
                                <p:cTn id="52" presetID="22" presetClass="entr" presetSubtype="4" fill="hold"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childTnLst>
                          </p:cTn>
                        </p:par>
                        <p:par>
                          <p:cTn id="55" fill="hold">
                            <p:stCondLst>
                              <p:cond delay="2670"/>
                            </p:stCondLst>
                            <p:childTnLst>
                              <p:par>
                                <p:cTn id="56" presetID="10"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2" grpId="0"/>
      <p:bldP spid="17" grpId="0"/>
      <p:bldP spid="18" grpId="0"/>
      <p:bldP spid="20" grpId="0" animBg="1"/>
      <p:bldP spid="23" grpId="0" animBg="1"/>
      <p:bldP spid="25" grpId="0"/>
      <p:bldP spid="2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842214" y="-565491"/>
            <a:ext cx="2217274" cy="4708981"/>
          </a:xfrm>
          <a:prstGeom prst="rect">
            <a:avLst/>
          </a:prstGeom>
          <a:noFill/>
        </p:spPr>
        <p:txBody>
          <a:bodyPr wrap="none" rtlCol="0">
            <a:spAutoFit/>
          </a:bodyPr>
          <a:lstStyle/>
          <a:p>
            <a:r>
              <a:rPr lang="en-US" sz="30000" dirty="0">
                <a:solidFill>
                  <a:schemeClr val="tx2">
                    <a:lumMod val="20000"/>
                    <a:lumOff val="80000"/>
                  </a:schemeClr>
                </a:solidFill>
                <a:latin typeface="Georgia" panose="02040502050405020303" pitchFamily="18" charset="0"/>
              </a:rPr>
              <a:t>5</a:t>
            </a:r>
          </a:p>
        </p:txBody>
      </p:sp>
      <p:sp>
        <p:nvSpPr>
          <p:cNvPr id="2" name="Title 1"/>
          <p:cNvSpPr>
            <a:spLocks noGrp="1"/>
          </p:cNvSpPr>
          <p:nvPr>
            <p:ph type="title"/>
          </p:nvPr>
        </p:nvSpPr>
        <p:spPr/>
        <p:txBody>
          <a:bodyPr anchor="ctr"/>
          <a:lstStyle/>
          <a:p>
            <a:r>
              <a:rPr lang="en-US" dirty="0"/>
              <a:t>Part 5: Splitting</a:t>
            </a:r>
          </a:p>
        </p:txBody>
      </p:sp>
      <p:sp>
        <p:nvSpPr>
          <p:cNvPr id="7" name="Content Placeholder 3"/>
          <p:cNvSpPr txBox="1">
            <a:spLocks/>
          </p:cNvSpPr>
          <p:nvPr/>
        </p:nvSpPr>
        <p:spPr>
          <a:xfrm>
            <a:off x="842214" y="1633525"/>
            <a:ext cx="4541920" cy="1133730"/>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dirty="0">
                <a:solidFill>
                  <a:schemeClr val="tx2"/>
                </a:solidFill>
              </a:rPr>
              <a:t>Splitting</a:t>
            </a:r>
          </a:p>
        </p:txBody>
      </p:sp>
      <p:cxnSp>
        <p:nvCxnSpPr>
          <p:cNvPr id="16" name="Straight Connector 15"/>
          <p:cNvCxnSpPr/>
          <p:nvPr/>
        </p:nvCxnSpPr>
        <p:spPr>
          <a:xfrm>
            <a:off x="842214" y="2249898"/>
            <a:ext cx="1828800" cy="0"/>
          </a:xfrm>
          <a:prstGeom prst="line">
            <a:avLst/>
          </a:prstGeom>
          <a:ln w="76200">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5351" y="3655068"/>
            <a:ext cx="1828800" cy="1292919"/>
          </a:xfrm>
          <a:prstGeom prst="rect">
            <a:avLst/>
          </a:prstGeom>
        </p:spPr>
      </p:pic>
      <p:sp>
        <p:nvSpPr>
          <p:cNvPr id="20" name="Content Placeholder 3">
            <a:extLst>
              <a:ext uri="{FF2B5EF4-FFF2-40B4-BE49-F238E27FC236}">
                <a16:creationId xmlns:a16="http://schemas.microsoft.com/office/drawing/2014/main" id="{06958518-CBE4-44E0-852C-8E6B0044FEC6}"/>
              </a:ext>
            </a:extLst>
          </p:cNvPr>
          <p:cNvSpPr txBox="1">
            <a:spLocks/>
          </p:cNvSpPr>
          <p:nvPr/>
        </p:nvSpPr>
        <p:spPr>
          <a:xfrm>
            <a:off x="5829300" y="3647574"/>
            <a:ext cx="6019800" cy="260082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1800"/>
              <a:t>What is Splitting?</a:t>
            </a:r>
          </a:p>
          <a:p>
            <a:pPr marL="0" indent="0">
              <a:lnSpc>
                <a:spcPct val="120000"/>
              </a:lnSpc>
              <a:buFont typeface="Arial" panose="020B0604020202020204" pitchFamily="34" charset="0"/>
              <a:buNone/>
            </a:pPr>
            <a:r>
              <a:rPr lang="en-US" sz="1800"/>
              <a:t>Why Not Notch?</a:t>
            </a:r>
            <a:endParaRPr lang="en-US" sz="1800" dirty="0"/>
          </a:p>
        </p:txBody>
      </p:sp>
      <p:sp>
        <p:nvSpPr>
          <p:cNvPr id="24" name="Content Placeholder 3">
            <a:extLst>
              <a:ext uri="{FF2B5EF4-FFF2-40B4-BE49-F238E27FC236}">
                <a16:creationId xmlns:a16="http://schemas.microsoft.com/office/drawing/2014/main" id="{F9C78203-DBCB-473E-B357-CE9183AEE882}"/>
              </a:ext>
            </a:extLst>
          </p:cNvPr>
          <p:cNvSpPr txBox="1">
            <a:spLocks/>
          </p:cNvSpPr>
          <p:nvPr/>
        </p:nvSpPr>
        <p:spPr>
          <a:xfrm>
            <a:off x="5829300" y="2959767"/>
            <a:ext cx="6019800" cy="480754"/>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2200" dirty="0"/>
              <a:t>We’ll review the following topics:</a:t>
            </a:r>
          </a:p>
        </p:txBody>
      </p:sp>
      <p:cxnSp>
        <p:nvCxnSpPr>
          <p:cNvPr id="25" name="Straight Connector 24">
            <a:extLst>
              <a:ext uri="{FF2B5EF4-FFF2-40B4-BE49-F238E27FC236}">
                <a16:creationId xmlns:a16="http://schemas.microsoft.com/office/drawing/2014/main" id="{D40F5D3B-FD06-4074-9BC8-566E1B637C92}"/>
              </a:ext>
            </a:extLst>
          </p:cNvPr>
          <p:cNvCxnSpPr/>
          <p:nvPr/>
        </p:nvCxnSpPr>
        <p:spPr>
          <a:xfrm>
            <a:off x="5426236" y="3429000"/>
            <a:ext cx="67665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4E5A02E-197E-418C-A23A-D1B81F22EAAC}"/>
              </a:ext>
            </a:extLst>
          </p:cNvPr>
          <p:cNvCxnSpPr/>
          <p:nvPr/>
        </p:nvCxnSpPr>
        <p:spPr>
          <a:xfrm>
            <a:off x="5426237" y="3645568"/>
            <a:ext cx="0" cy="85609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1F592BB1-1B79-4FF0-8252-83F374974FC1}"/>
              </a:ext>
            </a:extLst>
          </p:cNvPr>
          <p:cNvSpPr/>
          <p:nvPr/>
        </p:nvSpPr>
        <p:spPr>
          <a:xfrm>
            <a:off x="5336006" y="3729787"/>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A04AF51F-7432-4D10-A19A-889948CFDAC1}"/>
              </a:ext>
            </a:extLst>
          </p:cNvPr>
          <p:cNvSpPr/>
          <p:nvPr/>
        </p:nvSpPr>
        <p:spPr>
          <a:xfrm>
            <a:off x="5336006" y="4184581"/>
            <a:ext cx="174455" cy="174455"/>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333836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Decay</a:t>
            </a:r>
          </a:p>
        </p:txBody>
      </p:sp>
      <p:sp>
        <p:nvSpPr>
          <p:cNvPr id="4" name="Content Placeholder 3"/>
          <p:cNvSpPr>
            <a:spLocks noGrp="1"/>
          </p:cNvSpPr>
          <p:nvPr>
            <p:ph idx="1"/>
          </p:nvPr>
        </p:nvSpPr>
        <p:spPr>
          <a:xfrm>
            <a:off x="354933" y="1104900"/>
            <a:ext cx="5474367" cy="5143500"/>
          </a:xfrm>
        </p:spPr>
        <p:txBody>
          <a:bodyPr/>
          <a:lstStyle/>
          <a:p>
            <a:pPr marL="0" indent="0">
              <a:lnSpc>
                <a:spcPct val="120000"/>
              </a:lnSpc>
              <a:buNone/>
            </a:pPr>
            <a:r>
              <a:rPr lang="en-US" sz="2200" dirty="0">
                <a:solidFill>
                  <a:schemeClr val="accent5"/>
                </a:solidFill>
                <a:latin typeface="Arial Black" panose="020B0A04020102020204" pitchFamily="34" charset="0"/>
              </a:rPr>
              <a:t>What is Splitting?</a:t>
            </a:r>
          </a:p>
          <a:p>
            <a:pPr>
              <a:lnSpc>
                <a:spcPct val="120000"/>
              </a:lnSpc>
              <a:spcBef>
                <a:spcPts val="1200"/>
              </a:spcBef>
            </a:pPr>
            <a:r>
              <a:rPr lang="en-US" sz="2000" dirty="0"/>
              <a:t>As wood ages, it is common for splitting </a:t>
            </a:r>
            <a:br>
              <a:rPr lang="en-US" sz="2000" dirty="0"/>
            </a:br>
            <a:r>
              <a:rPr lang="en-US" sz="2000" dirty="0"/>
              <a:t>to develop</a:t>
            </a:r>
          </a:p>
          <a:p>
            <a:pPr>
              <a:lnSpc>
                <a:spcPct val="120000"/>
              </a:lnSpc>
              <a:spcBef>
                <a:spcPts val="600"/>
              </a:spcBef>
            </a:pPr>
            <a:r>
              <a:rPr lang="en-US" sz="2000" dirty="0"/>
              <a:t>Large cracks or excessive splitting can </a:t>
            </a:r>
            <a:br>
              <a:rPr lang="en-US" sz="2000" dirty="0"/>
            </a:br>
            <a:r>
              <a:rPr lang="en-US" sz="2000" dirty="0"/>
              <a:t>weaken deck framing members</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6986" y="1104900"/>
            <a:ext cx="5472113" cy="3840079"/>
          </a:xfrm>
          <a:prstGeom prst="rect">
            <a:avLst/>
          </a:prstGeom>
        </p:spPr>
      </p:pic>
    </p:spTree>
    <p:custDataLst>
      <p:tags r:id="rId1"/>
    </p:custDataLst>
    <p:extLst>
      <p:ext uri="{BB962C8B-B14F-4D97-AF65-F5344CB8AC3E}">
        <p14:creationId xmlns:p14="http://schemas.microsoft.com/office/powerpoint/2010/main" val="310812914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Decay</a:t>
            </a:r>
          </a:p>
        </p:txBody>
      </p:sp>
      <p:sp>
        <p:nvSpPr>
          <p:cNvPr id="4" name="Content Placeholder 3"/>
          <p:cNvSpPr>
            <a:spLocks noGrp="1"/>
          </p:cNvSpPr>
          <p:nvPr>
            <p:ph idx="1"/>
          </p:nvPr>
        </p:nvSpPr>
        <p:spPr>
          <a:xfrm>
            <a:off x="354933" y="1104900"/>
            <a:ext cx="8959188" cy="2576763"/>
          </a:xfrm>
        </p:spPr>
        <p:txBody>
          <a:bodyPr/>
          <a:lstStyle/>
          <a:p>
            <a:pPr marL="0" indent="0">
              <a:lnSpc>
                <a:spcPct val="120000"/>
              </a:lnSpc>
              <a:buNone/>
            </a:pPr>
            <a:r>
              <a:rPr lang="en-US" sz="2200" dirty="0">
                <a:solidFill>
                  <a:schemeClr val="accent5"/>
                </a:solidFill>
                <a:latin typeface="Arial Black" panose="020B0A04020102020204" pitchFamily="34" charset="0"/>
              </a:rPr>
              <a:t>Why Not Notch?</a:t>
            </a:r>
          </a:p>
          <a:p>
            <a:pPr marL="731520" indent="0">
              <a:lnSpc>
                <a:spcPct val="120000"/>
              </a:lnSpc>
              <a:spcBef>
                <a:spcPts val="1800"/>
              </a:spcBef>
              <a:buNone/>
            </a:pPr>
            <a:r>
              <a:rPr lang="en-US" sz="1800" i="1" dirty="0">
                <a:solidFill>
                  <a:schemeClr val="tx1">
                    <a:lumMod val="50000"/>
                    <a:lumOff val="50000"/>
                  </a:schemeClr>
                </a:solidFill>
                <a:latin typeface="Arial Narrow" panose="020B0606020202030204" pitchFamily="34" charset="0"/>
              </a:rPr>
              <a:t>Many years of observation have proved that moisture cycles (freezing &amp; thawing, drying &amp; wetting) will typically cause cracks to develop and propagate, parallel to the grain, from the corner of the notch. As a crack develops a steep “slope of grain” can critically reduce the section. This split or crack will continue to develop as the post is laterally loaded in service, which can lead to a failure.</a:t>
            </a:r>
          </a:p>
        </p:txBody>
      </p:sp>
      <p:cxnSp>
        <p:nvCxnSpPr>
          <p:cNvPr id="7" name="Straight Connector 6"/>
          <p:cNvCxnSpPr/>
          <p:nvPr/>
        </p:nvCxnSpPr>
        <p:spPr>
          <a:xfrm>
            <a:off x="637674" y="2069426"/>
            <a:ext cx="0" cy="96012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893" y="1773577"/>
            <a:ext cx="457200" cy="36576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62251" y="3858435"/>
            <a:ext cx="5396743" cy="2426059"/>
          </a:xfrm>
          <a:prstGeom prst="rect">
            <a:avLst/>
          </a:prstGeom>
        </p:spPr>
      </p:pic>
      <p:sp>
        <p:nvSpPr>
          <p:cNvPr id="11" name="TextBox 10"/>
          <p:cNvSpPr txBox="1"/>
          <p:nvPr/>
        </p:nvSpPr>
        <p:spPr>
          <a:xfrm>
            <a:off x="5742196" y="3198730"/>
            <a:ext cx="3661965" cy="338554"/>
          </a:xfrm>
          <a:prstGeom prst="rect">
            <a:avLst/>
          </a:prstGeom>
          <a:noFill/>
        </p:spPr>
        <p:txBody>
          <a:bodyPr wrap="none" rtlCol="0">
            <a:spAutoFit/>
          </a:bodyPr>
          <a:lstStyle/>
          <a:p>
            <a:r>
              <a:rPr lang="en-US" sz="1600" dirty="0">
                <a:solidFill>
                  <a:schemeClr val="bg1">
                    <a:lumMod val="65000"/>
                  </a:schemeClr>
                </a:solidFill>
                <a:latin typeface="Arial" panose="020B0604020202020204" pitchFamily="34" charset="0"/>
                <a:cs typeface="Arial" panose="020B0604020202020204" pitchFamily="34" charset="0"/>
              </a:rPr>
              <a:t>- Dr. Frank </a:t>
            </a:r>
            <a:r>
              <a:rPr lang="en-US" sz="1600" dirty="0" err="1">
                <a:solidFill>
                  <a:schemeClr val="bg1">
                    <a:lumMod val="65000"/>
                  </a:schemeClr>
                </a:solidFill>
                <a:latin typeface="Arial" panose="020B0604020202020204" pitchFamily="34" charset="0"/>
                <a:cs typeface="Arial" panose="020B0604020202020204" pitchFamily="34" charset="0"/>
              </a:rPr>
              <a:t>Woeste</a:t>
            </a:r>
            <a:r>
              <a:rPr lang="en-US" sz="1600" dirty="0">
                <a:solidFill>
                  <a:schemeClr val="bg1">
                    <a:lumMod val="65000"/>
                  </a:schemeClr>
                </a:solidFill>
                <a:latin typeface="Arial" panose="020B0604020202020204" pitchFamily="34" charset="0"/>
                <a:cs typeface="Arial" panose="020B0604020202020204" pitchFamily="34" charset="0"/>
              </a:rPr>
              <a:t>, P.E., Virginia Tech</a:t>
            </a:r>
          </a:p>
        </p:txBody>
      </p:sp>
    </p:spTree>
    <p:custDataLst>
      <p:tags r:id="rId1"/>
    </p:custDataLst>
    <p:extLst>
      <p:ext uri="{BB962C8B-B14F-4D97-AF65-F5344CB8AC3E}">
        <p14:creationId xmlns:p14="http://schemas.microsoft.com/office/powerpoint/2010/main" val="34179343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6" name="Content Placeholder 2"/>
          <p:cNvSpPr txBox="1">
            <a:spLocks/>
          </p:cNvSpPr>
          <p:nvPr/>
        </p:nvSpPr>
        <p:spPr>
          <a:xfrm>
            <a:off x="0" y="1137413"/>
            <a:ext cx="12192000" cy="2291587"/>
          </a:xfrm>
          <a:prstGeom prst="rect">
            <a:avLst/>
          </a:prstGeom>
          <a:gradFill>
            <a:gsLst>
              <a:gs pos="0">
                <a:schemeClr val="tx1">
                  <a:lumMod val="85000"/>
                  <a:lumOff val="15000"/>
                  <a:alpha val="85000"/>
                </a:schemeClr>
              </a:gs>
              <a:gs pos="50000">
                <a:schemeClr val="tx1">
                  <a:lumMod val="85000"/>
                  <a:lumOff val="15000"/>
                  <a:alpha val="70000"/>
                </a:schemeClr>
              </a:gs>
              <a:gs pos="100000">
                <a:schemeClr val="tx1">
                  <a:lumMod val="85000"/>
                  <a:lumOff val="15000"/>
                  <a:alpha val="55000"/>
                </a:schemeClr>
              </a:gs>
            </a:gsLst>
            <a:lin ang="5400000" scaled="0"/>
          </a:gradFill>
          <a:ln w="31750">
            <a:noFill/>
          </a:ln>
          <a:effectLst>
            <a:outerShdw blurRad="50800" dist="38100" dir="2700000" algn="tl" rotWithShape="0">
              <a:prstClr val="black">
                <a:alpha val="40000"/>
              </a:prstClr>
            </a:outerShdw>
          </a:effectLst>
        </p:spPr>
        <p:txBody>
          <a:bodyPr vert="horz" lIns="347472" tIns="457200" rIns="91440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a:solidFill>
                  <a:schemeClr val="accent5"/>
                </a:solidFill>
                <a:latin typeface="Arial" panose="020B0604020202020204" pitchFamily="34" charset="0"/>
                <a:cs typeface="Arial" panose="020B0604020202020204" pitchFamily="34" charset="0"/>
              </a:rPr>
              <a:t>Now that we’ve completed this lesson, you should be able to:</a:t>
            </a:r>
          </a:p>
          <a:p>
            <a:pPr>
              <a:lnSpc>
                <a:spcPct val="120000"/>
              </a:lnSpc>
              <a:spcBef>
                <a:spcPts val="1800"/>
              </a:spcBef>
              <a:spcAft>
                <a:spcPts val="0"/>
              </a:spcAft>
            </a:pPr>
            <a:r>
              <a:rPr lang="en-US" sz="2000" b="0" dirty="0">
                <a:solidFill>
                  <a:srgbClr val="FFFFFF"/>
                </a:solidFill>
                <a:latin typeface="Arial" panose="020B0604020202020204" pitchFamily="34" charset="0"/>
                <a:cs typeface="Arial" panose="020B0604020202020204" pitchFamily="34" charset="0"/>
              </a:rPr>
              <a:t>Detect if an existing deck has developed a potentially unsafe issue </a:t>
            </a:r>
            <a:br>
              <a:rPr lang="en-US" sz="2000" b="0" dirty="0">
                <a:solidFill>
                  <a:srgbClr val="FFFFFF"/>
                </a:solidFill>
                <a:latin typeface="Arial" panose="020B0604020202020204" pitchFamily="34" charset="0"/>
                <a:cs typeface="Arial" panose="020B0604020202020204" pitchFamily="34" charset="0"/>
              </a:rPr>
            </a:br>
            <a:r>
              <a:rPr lang="en-US" sz="2000" b="0" dirty="0">
                <a:solidFill>
                  <a:srgbClr val="FFFFFF"/>
                </a:solidFill>
                <a:latin typeface="Arial" panose="020B0604020202020204" pitchFamily="34" charset="0"/>
                <a:cs typeface="Arial" panose="020B0604020202020204" pitchFamily="34" charset="0"/>
              </a:rPr>
              <a:t>and is no longer code-compliant</a:t>
            </a:r>
          </a:p>
        </p:txBody>
      </p:sp>
      <p:sp>
        <p:nvSpPr>
          <p:cNvPr id="8" name="Rectangle 7"/>
          <p:cNvSpPr/>
          <p:nvPr/>
        </p:nvSpPr>
        <p:spPr>
          <a:xfrm>
            <a:off x="0" y="0"/>
            <a:ext cx="12192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1" y="158413"/>
            <a:ext cx="10369312" cy="840207"/>
          </a:xfrm>
        </p:spPr>
        <p:txBody>
          <a:bodyPr anchor="ctr"/>
          <a:lstStyle/>
          <a:p>
            <a:r>
              <a:rPr lang="en-US" dirty="0"/>
              <a:t>Lesson Three Complete</a:t>
            </a:r>
          </a:p>
        </p:txBody>
      </p:sp>
      <p:sp>
        <p:nvSpPr>
          <p:cNvPr id="7" name="Rectangle 6"/>
          <p:cNvSpPr/>
          <p:nvPr/>
        </p:nvSpPr>
        <p:spPr>
          <a:xfrm>
            <a:off x="8315826" y="5309946"/>
            <a:ext cx="3533274" cy="116705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Let’s Continue to the</a:t>
            </a:r>
          </a:p>
          <a:p>
            <a:pPr algn="ctr"/>
            <a:r>
              <a:rPr lang="en-US" sz="2400" b="1" dirty="0">
                <a:latin typeface="Arial" panose="020B0604020202020204" pitchFamily="34" charset="0"/>
                <a:cs typeface="Arial" panose="020B0604020202020204" pitchFamily="34" charset="0"/>
              </a:rPr>
              <a:t>Conclusion</a:t>
            </a:r>
          </a:p>
        </p:txBody>
      </p:sp>
    </p:spTree>
    <p:custDataLst>
      <p:tags r:id="rId1"/>
    </p:custDataLst>
    <p:extLst>
      <p:ext uri="{BB962C8B-B14F-4D97-AF65-F5344CB8AC3E}">
        <p14:creationId xmlns:p14="http://schemas.microsoft.com/office/powerpoint/2010/main" val="119772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Deck Evaluation Checklist</a:t>
            </a:r>
          </a:p>
        </p:txBody>
      </p:sp>
      <p:sp>
        <p:nvSpPr>
          <p:cNvPr id="4" name="Content Placeholder 3"/>
          <p:cNvSpPr>
            <a:spLocks noGrp="1"/>
          </p:cNvSpPr>
          <p:nvPr>
            <p:ph idx="1"/>
          </p:nvPr>
        </p:nvSpPr>
        <p:spPr>
          <a:xfrm>
            <a:off x="354933" y="1104900"/>
            <a:ext cx="6007767" cy="5143500"/>
          </a:xfrm>
        </p:spPr>
        <p:txBody>
          <a:bodyPr/>
          <a:lstStyle/>
          <a:p>
            <a:pPr marL="0" indent="0">
              <a:lnSpc>
                <a:spcPct val="120000"/>
              </a:lnSpc>
              <a:buNone/>
            </a:pPr>
            <a:r>
              <a:rPr lang="en-US" sz="2200" dirty="0">
                <a:solidFill>
                  <a:schemeClr val="accent5"/>
                </a:solidFill>
                <a:latin typeface="Arial Black" panose="020B0A04020102020204" pitchFamily="34" charset="0"/>
              </a:rPr>
              <a:t>Deck Evaluation Checklist Overview</a:t>
            </a:r>
          </a:p>
          <a:p>
            <a:pPr marL="0" indent="0">
              <a:lnSpc>
                <a:spcPct val="120000"/>
              </a:lnSpc>
              <a:spcBef>
                <a:spcPts val="600"/>
              </a:spcBef>
              <a:buNone/>
            </a:pPr>
            <a:r>
              <a:rPr lang="en-US" sz="2000" dirty="0"/>
              <a:t>NADRA has produced a valuable resource to assist with the inspection of a new or existing deck. The checklist has been designed to be used as a streamlined, walk-up evaluation tool to check and note the various structural and safety components.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9236" y="1104900"/>
            <a:ext cx="3977886" cy="5143500"/>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12679" r="18229" b="8901"/>
          <a:stretch/>
        </p:blipFill>
        <p:spPr>
          <a:xfrm>
            <a:off x="-16041" y="3764220"/>
            <a:ext cx="6946230" cy="2480171"/>
          </a:xfrm>
          <a:prstGeom prst="rect">
            <a:avLst/>
          </a:prstGeom>
        </p:spPr>
      </p:pic>
    </p:spTree>
    <p:custDataLst>
      <p:tags r:id="rId1"/>
    </p:custDataLst>
    <p:extLst>
      <p:ext uri="{BB962C8B-B14F-4D97-AF65-F5344CB8AC3E}">
        <p14:creationId xmlns:p14="http://schemas.microsoft.com/office/powerpoint/2010/main" val="42232439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COMPLETION</a:t>
            </a:r>
          </a:p>
        </p:txBody>
      </p:sp>
      <p:sp>
        <p:nvSpPr>
          <p:cNvPr id="3" name="Text Placeholder 2"/>
          <p:cNvSpPr>
            <a:spLocks noGrp="1"/>
          </p:cNvSpPr>
          <p:nvPr>
            <p:ph type="body" sz="quarter" idx="4294967295"/>
          </p:nvPr>
        </p:nvSpPr>
        <p:spPr>
          <a:xfrm>
            <a:off x="0" y="1350963"/>
            <a:ext cx="12188825" cy="3462197"/>
          </a:xfrm>
          <a:prstGeom prst="rect">
            <a:avLst/>
          </a:prstGeom>
        </p:spPr>
        <p:txBody>
          <a:bodyPr tIns="182880" anchor="ctr">
            <a:normAutofit/>
          </a:bodyPr>
          <a:lstStyle/>
          <a:p>
            <a:pPr marL="0" indent="0" algn="ctr">
              <a:lnSpc>
                <a:spcPct val="120000"/>
              </a:lnSpc>
              <a:spcBef>
                <a:spcPts val="0"/>
              </a:spcBef>
              <a:spcAft>
                <a:spcPts val="600"/>
              </a:spcAft>
              <a:buNone/>
            </a:pPr>
            <a:r>
              <a:rPr lang="en-US" sz="5400" b="1" dirty="0">
                <a:solidFill>
                  <a:schemeClr val="bg1"/>
                </a:solidFill>
                <a:effectLst>
                  <a:outerShdw blurRad="38100" dist="38100" dir="2700000" algn="tl">
                    <a:srgbClr val="000000">
                      <a:alpha val="43137"/>
                    </a:srgbClr>
                  </a:outerShdw>
                </a:effectLst>
              </a:rPr>
              <a:t>Questions?</a:t>
            </a:r>
            <a:endParaRPr lang="en-US" sz="5400" dirty="0">
              <a:solidFill>
                <a:schemeClr val="bg1"/>
              </a:solidFill>
              <a:effectLst>
                <a:outerShdw blurRad="38100" dist="38100" dir="2700000" algn="tl">
                  <a:srgbClr val="000000">
                    <a:alpha val="43137"/>
                  </a:srgbClr>
                </a:outerShdw>
              </a:effectLst>
            </a:endParaRPr>
          </a:p>
        </p:txBody>
      </p:sp>
      <p:sp>
        <p:nvSpPr>
          <p:cNvPr id="4" name="Rectangle 3"/>
          <p:cNvSpPr/>
          <p:nvPr/>
        </p:nvSpPr>
        <p:spPr>
          <a:xfrm>
            <a:off x="2729804" y="4059540"/>
            <a:ext cx="6755840" cy="1527343"/>
          </a:xfrm>
          <a:prstGeom prst="rect">
            <a:avLst/>
          </a:prstGeom>
          <a:solidFill>
            <a:schemeClr val="bg1">
              <a:alpha val="82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lnSpc>
                <a:spcPct val="120000"/>
              </a:lnSpc>
              <a:spcAft>
                <a:spcPts val="600"/>
              </a:spcAft>
            </a:pPr>
            <a:r>
              <a:rPr lang="en-US" sz="2000" dirty="0">
                <a:solidFill>
                  <a:schemeClr val="tx1">
                    <a:lumMod val="65000"/>
                    <a:lumOff val="35000"/>
                  </a:schemeClr>
                </a:solidFill>
                <a:latin typeface="Arial" panose="020B0604020202020204" pitchFamily="34" charset="0"/>
                <a:cs typeface="Arial" panose="020B0604020202020204" pitchFamily="34" charset="0"/>
              </a:rPr>
              <a:t>NADRA Checklist and Course Materials</a:t>
            </a:r>
            <a:endParaRPr lang="en-US" sz="2000" u="sng" dirty="0">
              <a:solidFill>
                <a:schemeClr val="accent6"/>
              </a:solidFill>
              <a:latin typeface="Arial" panose="020B0604020202020204" pitchFamily="34" charset="0"/>
              <a:cs typeface="Arial" panose="020B0604020202020204" pitchFamily="34" charset="0"/>
            </a:endParaRPr>
          </a:p>
          <a:p>
            <a:pPr algn="ctr">
              <a:lnSpc>
                <a:spcPct val="120000"/>
              </a:lnSpc>
              <a:spcAft>
                <a:spcPts val="600"/>
              </a:spcAft>
            </a:pPr>
            <a:r>
              <a:rPr lang="en-US" sz="2400" u="sng" dirty="0">
                <a:solidFill>
                  <a:schemeClr val="accent6"/>
                </a:solidFill>
                <a:latin typeface="Arial" panose="020B0604020202020204" pitchFamily="34" charset="0"/>
                <a:cs typeface="Arial" panose="020B0604020202020204" pitchFamily="34" charset="0"/>
              </a:rPr>
              <a:t>training.strongtie.com/deck</a:t>
            </a:r>
          </a:p>
        </p:txBody>
      </p:sp>
    </p:spTree>
    <p:custDataLst>
      <p:tags r:id="rId1"/>
    </p:custDataLst>
    <p:extLst>
      <p:ext uri="{BB962C8B-B14F-4D97-AF65-F5344CB8AC3E}">
        <p14:creationId xmlns:p14="http://schemas.microsoft.com/office/powerpoint/2010/main" val="216543878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Course Completion</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4314" y="1676400"/>
            <a:ext cx="1672146" cy="1114764"/>
          </a:xfrm>
          <a:prstGeom prst="rect">
            <a:avLst/>
          </a:prstGeom>
        </p:spPr>
      </p:pic>
      <p:sp>
        <p:nvSpPr>
          <p:cNvPr id="6" name="Rectangle 10"/>
          <p:cNvSpPr>
            <a:spLocks noChangeArrowheads="1"/>
          </p:cNvSpPr>
          <p:nvPr/>
        </p:nvSpPr>
        <p:spPr bwMode="auto">
          <a:xfrm>
            <a:off x="1988344" y="2959008"/>
            <a:ext cx="8215312" cy="1200329"/>
          </a:xfrm>
          <a:prstGeom prst="rect">
            <a:avLst/>
          </a:prstGeom>
          <a:noFill/>
          <a:ln w="9525">
            <a:noFill/>
            <a:miter lim="800000"/>
            <a:headEnd/>
            <a:tailEnd/>
          </a:ln>
        </p:spPr>
        <p:txBody>
          <a:bodyPr wrap="square">
            <a:spAutoFit/>
          </a:bodyPr>
          <a:lstStyle/>
          <a:p>
            <a:pPr algn="ctr" eaLnBrk="0" fontAlgn="base" hangingPunct="0">
              <a:spcBef>
                <a:spcPct val="0"/>
              </a:spcBef>
              <a:spcAft>
                <a:spcPct val="0"/>
              </a:spcAft>
              <a:defRPr/>
            </a:pPr>
            <a:r>
              <a:rPr lang="en-US" sz="2400" b="1" dirty="0">
                <a:solidFill>
                  <a:srgbClr val="666666"/>
                </a:solidFill>
                <a:latin typeface="Arial" panose="020B0604020202020204" pitchFamily="34" charset="0"/>
                <a:cs typeface="Arial" panose="020B0604020202020204" pitchFamily="34" charset="0"/>
              </a:rPr>
              <a:t> Simpson Strong-Tie</a:t>
            </a:r>
            <a:endParaRPr lang="en-US" sz="2400" b="1" baseline="30000" dirty="0">
              <a:solidFill>
                <a:srgbClr val="666666"/>
              </a:solidFill>
              <a:latin typeface="Arial" panose="020B0604020202020204" pitchFamily="34" charset="0"/>
              <a:cs typeface="Arial" panose="020B0604020202020204" pitchFamily="34" charset="0"/>
            </a:endParaRPr>
          </a:p>
          <a:p>
            <a:pPr algn="ctr" eaLnBrk="0" fontAlgn="base" hangingPunct="0">
              <a:spcBef>
                <a:spcPct val="0"/>
              </a:spcBef>
              <a:spcAft>
                <a:spcPct val="0"/>
              </a:spcAft>
              <a:defRPr/>
            </a:pPr>
            <a:br>
              <a:rPr lang="en-US" sz="2400" dirty="0">
                <a:solidFill>
                  <a:srgbClr val="666666"/>
                </a:solidFill>
                <a:latin typeface="Arial" panose="020B0604020202020204" pitchFamily="34" charset="0"/>
                <a:cs typeface="Arial" panose="020B0604020202020204" pitchFamily="34" charset="0"/>
              </a:rPr>
            </a:br>
            <a:r>
              <a:rPr lang="en-US" sz="2400" dirty="0">
                <a:solidFill>
                  <a:srgbClr val="666666"/>
                </a:solidFill>
                <a:latin typeface="Arial" panose="020B0604020202020204" pitchFamily="34" charset="0"/>
                <a:cs typeface="Arial" panose="020B0604020202020204" pitchFamily="34" charset="0"/>
              </a:rPr>
              <a:t>This concludes the continuing education course</a:t>
            </a:r>
          </a:p>
        </p:txBody>
      </p:sp>
      <p:sp>
        <p:nvSpPr>
          <p:cNvPr id="10" name="TextBox 1"/>
          <p:cNvSpPr txBox="1">
            <a:spLocks noChangeArrowheads="1"/>
          </p:cNvSpPr>
          <p:nvPr/>
        </p:nvSpPr>
        <p:spPr bwMode="auto">
          <a:xfrm>
            <a:off x="1988345" y="5090689"/>
            <a:ext cx="821531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For a library of </a:t>
            </a:r>
            <a:r>
              <a:rPr lang="en-US" b="1" dirty="0">
                <a:solidFill>
                  <a:srgbClr val="666666"/>
                </a:solidFill>
                <a:latin typeface="Arial" panose="020B0604020202020204" pitchFamily="34" charset="0"/>
                <a:cs typeface="Arial" panose="020B0604020202020204" pitchFamily="34" charset="0"/>
              </a:rPr>
              <a:t>Simpson</a:t>
            </a:r>
            <a:r>
              <a:rPr lang="en-US" dirty="0">
                <a:solidFill>
                  <a:srgbClr val="666666"/>
                </a:solidFill>
                <a:latin typeface="Arial" panose="020B0604020202020204" pitchFamily="34" charset="0"/>
                <a:cs typeface="Arial" panose="020B0604020202020204" pitchFamily="34" charset="0"/>
              </a:rPr>
              <a:t> </a:t>
            </a:r>
            <a:r>
              <a:rPr lang="en-US" b="1" dirty="0">
                <a:solidFill>
                  <a:srgbClr val="666666"/>
                </a:solidFill>
                <a:latin typeface="Arial" panose="020B0604020202020204" pitchFamily="34" charset="0"/>
                <a:cs typeface="Arial" panose="020B0604020202020204" pitchFamily="34" charset="0"/>
              </a:rPr>
              <a:t>Strong-Tie</a:t>
            </a:r>
            <a:r>
              <a:rPr lang="en-US" dirty="0">
                <a:solidFill>
                  <a:srgbClr val="666666"/>
                </a:solidFill>
                <a:latin typeface="Arial" panose="020B0604020202020204" pitchFamily="34" charset="0"/>
                <a:cs typeface="Arial" panose="020B0604020202020204" pitchFamily="34" charset="0"/>
              </a:rPr>
              <a:t> courses,</a:t>
            </a:r>
          </a:p>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visit </a:t>
            </a:r>
            <a:r>
              <a:rPr lang="en-US" dirty="0">
                <a:solidFill>
                  <a:schemeClr val="accent5"/>
                </a:solidFill>
                <a:latin typeface="Arial" panose="020B0604020202020204" pitchFamily="34" charset="0"/>
                <a:cs typeface="Arial" panose="020B0604020202020204" pitchFamily="34" charset="0"/>
              </a:rPr>
              <a:t>strongtie.com/workshops</a:t>
            </a:r>
          </a:p>
        </p:txBody>
      </p:sp>
    </p:spTree>
    <p:custDataLst>
      <p:tags r:id="rId1"/>
    </p:custDataLst>
    <p:extLst>
      <p:ext uri="{BB962C8B-B14F-4D97-AF65-F5344CB8AC3E}">
        <p14:creationId xmlns:p14="http://schemas.microsoft.com/office/powerpoint/2010/main" val="20290308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Next Steps!</a:t>
            </a:r>
          </a:p>
        </p:txBody>
      </p:sp>
      <p:sp>
        <p:nvSpPr>
          <p:cNvPr id="10" name="Rectangle 10"/>
          <p:cNvSpPr>
            <a:spLocks noChangeArrowheads="1"/>
          </p:cNvSpPr>
          <p:nvPr/>
        </p:nvSpPr>
        <p:spPr bwMode="auto">
          <a:xfrm>
            <a:off x="342900" y="1295400"/>
            <a:ext cx="9944100" cy="473975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1200"/>
              </a:spcAft>
              <a:defRPr/>
            </a:pPr>
            <a:r>
              <a:rPr lang="en-US" sz="2000" b="1" dirty="0">
                <a:solidFill>
                  <a:schemeClr val="accent5"/>
                </a:solidFill>
                <a:latin typeface="Arial" panose="020B0604020202020204" pitchFamily="34" charset="0"/>
                <a:cs typeface="Arial" panose="020B0604020202020204" pitchFamily="34" charset="0"/>
              </a:rPr>
              <a:t>AIA: </a:t>
            </a:r>
            <a:r>
              <a:rPr lang="en-US" sz="2000" dirty="0">
                <a:solidFill>
                  <a:srgbClr val="666666"/>
                </a:solidFill>
                <a:latin typeface="Arial" panose="020B0604020202020204" pitchFamily="34" charset="0"/>
                <a:cs typeface="Arial" panose="020B0604020202020204" pitchFamily="34" charset="0"/>
              </a:rPr>
              <a:t>For those seeking AIA LU/HSW: You will receive an email with a link allowing access to print your Certificate. Congratulations, you will have earned 1 LU/HSW credit. If your AIA member number has been inserted into your profile, Simpson Strong-Tie will report your credits on your behalf  to the AIA. No test is required in order to receive HSW credits.</a:t>
            </a:r>
            <a:endParaRPr lang="en-US" sz="20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b="1" dirty="0">
                <a:solidFill>
                  <a:schemeClr val="accent5"/>
                </a:solidFill>
                <a:latin typeface="Arial" panose="020B0604020202020204" pitchFamily="34" charset="0"/>
                <a:cs typeface="Arial" panose="020B0604020202020204" pitchFamily="34" charset="0"/>
              </a:rPr>
              <a:t>IACET: </a:t>
            </a:r>
            <a:r>
              <a:rPr lang="en-US" sz="20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0.1 CEUs (1 hour of credit). You can then access your Certificate of Completion from the Course Content tab. You must self-report your credits to your certifying organization or agency.</a:t>
            </a:r>
            <a:endParaRPr lang="en-US" sz="20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dirty="0">
                <a:solidFill>
                  <a:srgbClr val="666666"/>
                </a:solidFill>
                <a:latin typeface="Arial" panose="020B0604020202020204" pitchFamily="34" charset="0"/>
                <a:cs typeface="Arial" panose="020B0604020202020204" pitchFamily="34" charset="0"/>
              </a:rPr>
              <a:t>If you have questions or need assistance, please contact </a:t>
            </a:r>
            <a:r>
              <a:rPr lang="en-US" sz="2000" dirty="0">
                <a:solidFill>
                  <a:schemeClr val="accent5"/>
                </a:solidFill>
                <a:latin typeface="Arial" panose="020B0604020202020204" pitchFamily="34" charset="0"/>
                <a:cs typeface="Arial" panose="020B0604020202020204" pitchFamily="34" charset="0"/>
              </a:rPr>
              <a:t>training@strongtie.com</a:t>
            </a:r>
            <a:r>
              <a:rPr lang="en-US" sz="20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66835036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Next Steps!</a:t>
            </a:r>
          </a:p>
        </p:txBody>
      </p:sp>
      <p:sp>
        <p:nvSpPr>
          <p:cNvPr id="10" name="Rectangle 10"/>
          <p:cNvSpPr>
            <a:spLocks noChangeArrowheads="1"/>
          </p:cNvSpPr>
          <p:nvPr/>
        </p:nvSpPr>
        <p:spPr bwMode="auto">
          <a:xfrm>
            <a:off x="342900" y="1295400"/>
            <a:ext cx="9944100" cy="473975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1200"/>
              </a:spcAft>
              <a:defRPr/>
            </a:pPr>
            <a:r>
              <a:rPr lang="en-US" sz="2000" b="1" dirty="0">
                <a:solidFill>
                  <a:schemeClr val="accent5"/>
                </a:solidFill>
                <a:latin typeface="Arial" panose="020B0604020202020204" pitchFamily="34" charset="0"/>
                <a:cs typeface="Arial" panose="020B0604020202020204" pitchFamily="34" charset="0"/>
              </a:rPr>
              <a:t>ICC: </a:t>
            </a:r>
            <a:r>
              <a:rPr lang="en-US" sz="2000" dirty="0">
                <a:solidFill>
                  <a:srgbClr val="666666"/>
                </a:solidFill>
                <a:latin typeface="Arial" panose="020B0604020202020204" pitchFamily="34" charset="0"/>
                <a:cs typeface="Arial" panose="020B0604020202020204" pitchFamily="34" charset="0"/>
              </a:rPr>
              <a:t>For those seeking ICC CEUs: You will receive an email with a link allowing access to print your Certificate. Congratulations, you will have earned 0.1 ICC CEUs (1 hour of credit). Please make sure your ICC member number has been inserted into your profile. It is your responsibility to self-report your credits to the ICC. Please retain your Completion Certificate for your records.</a:t>
            </a:r>
            <a:endParaRPr lang="en-US" sz="20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b="1" dirty="0">
                <a:solidFill>
                  <a:schemeClr val="accent5"/>
                </a:solidFill>
                <a:latin typeface="Arial" panose="020B0604020202020204" pitchFamily="34" charset="0"/>
                <a:cs typeface="Arial" panose="020B0604020202020204" pitchFamily="34" charset="0"/>
              </a:rPr>
              <a:t>IACET: </a:t>
            </a:r>
            <a:r>
              <a:rPr lang="en-US" sz="20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0.1 CEUs (1 hour of credit). You can then access your Certificate of Completion from the Course Content tab. You must self-report your credits to your certifying organization or agency.</a:t>
            </a:r>
            <a:endParaRPr lang="en-US" sz="20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dirty="0">
                <a:solidFill>
                  <a:srgbClr val="666666"/>
                </a:solidFill>
                <a:latin typeface="Arial" panose="020B0604020202020204" pitchFamily="34" charset="0"/>
                <a:cs typeface="Arial" panose="020B0604020202020204" pitchFamily="34" charset="0"/>
              </a:rPr>
              <a:t>If you have questions or need assistance, please contact </a:t>
            </a:r>
            <a:r>
              <a:rPr lang="en-US" sz="2000" dirty="0">
                <a:solidFill>
                  <a:schemeClr val="accent5"/>
                </a:solidFill>
                <a:latin typeface="Arial" panose="020B0604020202020204" pitchFamily="34" charset="0"/>
                <a:cs typeface="Arial" panose="020B0604020202020204" pitchFamily="34" charset="0"/>
              </a:rPr>
              <a:t>training@strongtie.com</a:t>
            </a:r>
            <a:r>
              <a:rPr lang="en-US" sz="20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3185984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Course Description</a:t>
            </a:r>
          </a:p>
        </p:txBody>
      </p:sp>
      <p:sp>
        <p:nvSpPr>
          <p:cNvPr id="6" name="Rectangle 60"/>
          <p:cNvSpPr>
            <a:spLocks noGrp="1" noChangeArrowheads="1"/>
          </p:cNvSpPr>
          <p:nvPr>
            <p:ph idx="4294967295"/>
          </p:nvPr>
        </p:nvSpPr>
        <p:spPr bwMode="auto">
          <a:xfrm>
            <a:off x="342901" y="1117975"/>
            <a:ext cx="11506199" cy="2192783"/>
          </a:xfrm>
          <a:prstGeom prst="rect">
            <a:avLst/>
          </a:prstGeom>
          <a:noFill/>
          <a:ln w="9525">
            <a:noFill/>
            <a:miter lim="800000"/>
            <a:headEnd/>
            <a:tailEnd/>
          </a:ln>
        </p:spPr>
        <p:txBody>
          <a:bodyPr lIns="274320" tIns="0" rIns="274320" bIns="0"/>
          <a:lstStyle/>
          <a:p>
            <a:pPr marL="0" lvl="0" indent="0" algn="ctr" eaLnBrk="1" fontAlgn="auto" hangingPunct="1">
              <a:spcBef>
                <a:spcPct val="20000"/>
              </a:spcBef>
              <a:spcAft>
                <a:spcPts val="0"/>
              </a:spcAft>
              <a:buNone/>
            </a:pPr>
            <a:r>
              <a:rPr lang="en-US" sz="2000" dirty="0">
                <a:solidFill>
                  <a:schemeClr val="accent5"/>
                </a:solidFill>
                <a:latin typeface="Arial Black" panose="020B0A04020102020204" pitchFamily="34" charset="0"/>
              </a:rPr>
              <a:t>Deck Inspection for New and Existing Construction</a:t>
            </a:r>
          </a:p>
          <a:p>
            <a:pPr marL="0" lvl="0" indent="0" algn="ctr">
              <a:lnSpc>
                <a:spcPct val="120000"/>
              </a:lnSpc>
              <a:spcBef>
                <a:spcPts val="1200"/>
              </a:spcBef>
              <a:buNone/>
            </a:pPr>
            <a:r>
              <a:rPr lang="en-US" altLang="en-US" sz="1800" dirty="0">
                <a:solidFill>
                  <a:schemeClr val="tx2"/>
                </a:solidFill>
                <a:latin typeface="Arial"/>
                <a:ea typeface="Calibri" pitchFamily="34" charset="0"/>
              </a:rPr>
              <a:t>This course provides a detailed overview of the AWC DCA 6, International Residential Code and International Building Code requirements for the construction of decks to ensure they are safe, strong and code-compliant. This material is primarily intended for home inspectors, building inspectors and building officials; however, anyone involved in deck design and construction can also benefit from familiarity </a:t>
            </a:r>
            <a:br>
              <a:rPr lang="en-US" altLang="en-US" sz="1800" dirty="0">
                <a:solidFill>
                  <a:schemeClr val="tx2"/>
                </a:solidFill>
                <a:latin typeface="Arial"/>
                <a:ea typeface="Calibri" pitchFamily="34" charset="0"/>
              </a:rPr>
            </a:br>
            <a:r>
              <a:rPr lang="en-US" altLang="en-US" sz="1800" dirty="0">
                <a:solidFill>
                  <a:schemeClr val="tx2"/>
                </a:solidFill>
                <a:latin typeface="Arial"/>
                <a:ea typeface="Calibri" pitchFamily="34" charset="0"/>
              </a:rPr>
              <a:t>with these requirements.</a:t>
            </a:r>
          </a:p>
        </p:txBody>
      </p:sp>
      <p:graphicFrame>
        <p:nvGraphicFramePr>
          <p:cNvPr id="7" name="Content Placeholder 3"/>
          <p:cNvGraphicFramePr>
            <a:graphicFrameLocks/>
          </p:cNvGraphicFramePr>
          <p:nvPr>
            <p:extLst>
              <p:ext uri="{D42A27DB-BD31-4B8C-83A1-F6EECF244321}">
                <p14:modId xmlns:p14="http://schemas.microsoft.com/office/powerpoint/2010/main" val="2259753744"/>
              </p:ext>
            </p:extLst>
          </p:nvPr>
        </p:nvGraphicFramePr>
        <p:xfrm>
          <a:off x="1981200" y="3528543"/>
          <a:ext cx="8229600" cy="2667306"/>
        </p:xfrm>
        <a:graphic>
          <a:graphicData uri="http://schemas.openxmlformats.org/drawingml/2006/table">
            <a:tbl>
              <a:tblPr firstRow="1" bandRow="1">
                <a:tableStyleId>{7E9639D4-E3E2-4D34-9284-5A2195B3D0D7}</a:tableStyleId>
              </a:tblPr>
              <a:tblGrid>
                <a:gridCol w="8229600">
                  <a:extLst>
                    <a:ext uri="{9D8B030D-6E8A-4147-A177-3AD203B41FA5}">
                      <a16:colId xmlns:a16="http://schemas.microsoft.com/office/drawing/2014/main" val="20000"/>
                    </a:ext>
                  </a:extLst>
                </a:gridCol>
              </a:tblGrid>
              <a:tr h="508986">
                <a:tc>
                  <a:txBody>
                    <a:bodyPr/>
                    <a:lstStyle/>
                    <a:p>
                      <a:r>
                        <a:rPr lang="en-US" sz="1800" b="0" dirty="0">
                          <a:solidFill>
                            <a:srgbClr val="FFFFFF"/>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Course Contents</a:t>
                      </a:r>
                    </a:p>
                  </a:txBody>
                  <a:tcPr anchor="ctr">
                    <a:solidFill>
                      <a:schemeClr val="tx2"/>
                    </a:solidFill>
                  </a:tcPr>
                </a:tc>
                <a:extLst>
                  <a:ext uri="{0D108BD9-81ED-4DB2-BD59-A6C34878D82A}">
                    <a16:rowId xmlns:a16="http://schemas.microsoft.com/office/drawing/2014/main" val="10000"/>
                  </a:ext>
                </a:extLst>
              </a:tr>
              <a:tr h="431664">
                <a:tc>
                  <a:txBody>
                    <a:bodyPr/>
                    <a:lstStyle/>
                    <a:p>
                      <a:r>
                        <a:rPr lang="en-US" sz="2000" dirty="0">
                          <a:solidFill>
                            <a:schemeClr val="tx2"/>
                          </a:solidFill>
                          <a:latin typeface="Arial" panose="020B0604020202020204" pitchFamily="34" charset="0"/>
                          <a:cs typeface="Arial" panose="020B0604020202020204" pitchFamily="34" charset="0"/>
                        </a:rPr>
                        <a:t>Introduction / Learning Objectives</a:t>
                      </a:r>
                      <a:endParaRPr lang="en-US" sz="2000" b="0" dirty="0">
                        <a:solidFill>
                          <a:schemeClr val="tx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431664">
                <a:tc>
                  <a:txBody>
                    <a:bodyPr/>
                    <a:lstStyle/>
                    <a:p>
                      <a:r>
                        <a:rPr lang="en-US" sz="2000" dirty="0">
                          <a:solidFill>
                            <a:schemeClr val="tx2"/>
                          </a:solidFill>
                          <a:latin typeface="Arial" panose="020B0604020202020204" pitchFamily="34" charset="0"/>
                          <a:cs typeface="Arial" panose="020B0604020202020204" pitchFamily="34" charset="0"/>
                        </a:rPr>
                        <a:t>Lesson 1: Code Concerns</a:t>
                      </a:r>
                    </a:p>
                  </a:txBody>
                  <a:tcPr anchor="ctr"/>
                </a:tc>
                <a:extLst>
                  <a:ext uri="{0D108BD9-81ED-4DB2-BD59-A6C34878D82A}">
                    <a16:rowId xmlns:a16="http://schemas.microsoft.com/office/drawing/2014/main" val="10002"/>
                  </a:ext>
                </a:extLst>
              </a:tr>
              <a:tr h="431664">
                <a:tc>
                  <a:txBody>
                    <a:bodyPr/>
                    <a:lstStyle/>
                    <a:p>
                      <a:r>
                        <a:rPr lang="en-US" sz="2000" dirty="0">
                          <a:solidFill>
                            <a:schemeClr val="tx2"/>
                          </a:solidFill>
                          <a:latin typeface="Arial" panose="020B0604020202020204" pitchFamily="34" charset="0"/>
                          <a:cs typeface="Arial" panose="020B0604020202020204" pitchFamily="34" charset="0"/>
                        </a:rPr>
                        <a:t>Lesson 2: Inspection of New Construction</a:t>
                      </a:r>
                    </a:p>
                  </a:txBody>
                  <a:tcPr anchor="ctr"/>
                </a:tc>
                <a:extLst>
                  <a:ext uri="{0D108BD9-81ED-4DB2-BD59-A6C34878D82A}">
                    <a16:rowId xmlns:a16="http://schemas.microsoft.com/office/drawing/2014/main" val="10003"/>
                  </a:ext>
                </a:extLst>
              </a:tr>
              <a:tr h="4316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2"/>
                          </a:solidFill>
                          <a:latin typeface="Arial" panose="020B0604020202020204" pitchFamily="34" charset="0"/>
                          <a:cs typeface="Arial" panose="020B0604020202020204" pitchFamily="34" charset="0"/>
                        </a:rPr>
                        <a:t>Lesson 3: Inspection of Existing Construction</a:t>
                      </a:r>
                    </a:p>
                  </a:txBody>
                  <a:tcPr anchor="ctr"/>
                </a:tc>
                <a:extLst>
                  <a:ext uri="{0D108BD9-81ED-4DB2-BD59-A6C34878D82A}">
                    <a16:rowId xmlns:a16="http://schemas.microsoft.com/office/drawing/2014/main" val="10004"/>
                  </a:ext>
                </a:extLst>
              </a:tr>
              <a:tr h="431664">
                <a:tc>
                  <a:txBody>
                    <a:bodyPr/>
                    <a:lstStyle/>
                    <a:p>
                      <a:r>
                        <a:rPr lang="en-US" sz="2000" dirty="0">
                          <a:solidFill>
                            <a:schemeClr val="tx2"/>
                          </a:solidFill>
                          <a:latin typeface="Arial" panose="020B0604020202020204" pitchFamily="34" charset="0"/>
                          <a:cs typeface="Arial" panose="020B0604020202020204" pitchFamily="34" charset="0"/>
                        </a:rPr>
                        <a:t>Conclusion / Questions</a:t>
                      </a:r>
                    </a:p>
                  </a:txBody>
                  <a:tcPr anchor="ctr"/>
                </a:tc>
                <a:extLst>
                  <a:ext uri="{0D108BD9-81ED-4DB2-BD59-A6C34878D82A}">
                    <a16:rowId xmlns:a16="http://schemas.microsoft.com/office/drawing/2014/main" val="10005"/>
                  </a:ext>
                </a:extLst>
              </a:tr>
            </a:tbl>
          </a:graphicData>
        </a:graphic>
      </p:graphicFrame>
    </p:spTree>
    <p:custDataLst>
      <p:tags r:id="rId1"/>
    </p:custDataLst>
    <p:extLst>
      <p:ext uri="{BB962C8B-B14F-4D97-AF65-F5344CB8AC3E}">
        <p14:creationId xmlns:p14="http://schemas.microsoft.com/office/powerpoint/2010/main" val="1458068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Learning Objectives</a:t>
            </a:r>
          </a:p>
        </p:txBody>
      </p:sp>
      <p:sp>
        <p:nvSpPr>
          <p:cNvPr id="6" name="Content Placeholder 2"/>
          <p:cNvSpPr>
            <a:spLocks noGrp="1"/>
          </p:cNvSpPr>
          <p:nvPr>
            <p:ph idx="1"/>
          </p:nvPr>
        </p:nvSpPr>
        <p:spPr>
          <a:xfrm>
            <a:off x="342900" y="1104900"/>
            <a:ext cx="8971221" cy="5143500"/>
          </a:xfrm>
        </p:spPr>
        <p:txBody>
          <a:bodyPr lIns="0" tIns="0" rIns="0" bIns="0">
            <a:normAutofit/>
          </a:bodyPr>
          <a:lstStyle/>
          <a:p>
            <a:pPr eaLnBrk="1" hangingPunct="1">
              <a:lnSpc>
                <a:spcPct val="120000"/>
              </a:lnSpc>
              <a:spcAft>
                <a:spcPts val="600"/>
              </a:spcAft>
              <a:buFont typeface="Arial" charset="0"/>
              <a:buNone/>
              <a:defRPr/>
            </a:pPr>
            <a:r>
              <a:rPr lang="en-US" sz="2200" dirty="0">
                <a:solidFill>
                  <a:schemeClr val="accent5"/>
                </a:solidFill>
                <a:latin typeface="Arial Black" panose="020B0A04020102020204" pitchFamily="34" charset="0"/>
              </a:rPr>
              <a:t>Upon completion of this seminar, you will be able to:</a:t>
            </a:r>
            <a:endParaRPr lang="en-US" altLang="en-US" sz="2200" dirty="0">
              <a:solidFill>
                <a:schemeClr val="accent5"/>
              </a:solidFill>
              <a:latin typeface="Arial Black" panose="020B0A04020102020204" pitchFamily="34" charset="0"/>
            </a:endParaRPr>
          </a:p>
          <a:p>
            <a:pPr marL="225425" indent="-225425">
              <a:lnSpc>
                <a:spcPct val="140000"/>
              </a:lnSpc>
              <a:spcBef>
                <a:spcPts val="1200"/>
              </a:spcBef>
            </a:pPr>
            <a:r>
              <a:rPr lang="en-US" altLang="en-US" sz="2000" dirty="0">
                <a:solidFill>
                  <a:schemeClr val="tx2"/>
                </a:solidFill>
              </a:rPr>
              <a:t>Identify the code and standard provisions in the International Building Code and International Residential Code for the construction of a safe, strong and code-compliant deck</a:t>
            </a:r>
          </a:p>
          <a:p>
            <a:pPr marL="225425" indent="-225425">
              <a:lnSpc>
                <a:spcPct val="140000"/>
              </a:lnSpc>
              <a:spcBef>
                <a:spcPts val="1200"/>
              </a:spcBef>
            </a:pPr>
            <a:r>
              <a:rPr lang="en-US" altLang="en-US" sz="2000" dirty="0">
                <a:solidFill>
                  <a:schemeClr val="tx2"/>
                </a:solidFill>
              </a:rPr>
              <a:t>Summarize the common code violations found during an inspection of new deck construction</a:t>
            </a:r>
          </a:p>
          <a:p>
            <a:pPr marL="225425" indent="-225425">
              <a:lnSpc>
                <a:spcPct val="140000"/>
              </a:lnSpc>
              <a:spcBef>
                <a:spcPts val="1200"/>
              </a:spcBef>
            </a:pPr>
            <a:r>
              <a:rPr lang="en-US" altLang="en-US" sz="2000" dirty="0">
                <a:solidFill>
                  <a:schemeClr val="tx2"/>
                </a:solidFill>
              </a:rPr>
              <a:t>Detect if an existing deck has developed a potentially unsafe issue and is no longer code-compliant</a:t>
            </a:r>
          </a:p>
          <a:p>
            <a:pPr marL="225425" indent="-225425">
              <a:lnSpc>
                <a:spcPct val="140000"/>
              </a:lnSpc>
              <a:spcBef>
                <a:spcPts val="1200"/>
              </a:spcBef>
            </a:pPr>
            <a:r>
              <a:rPr lang="en-US" altLang="en-US" sz="2000" dirty="0">
                <a:solidFill>
                  <a:schemeClr val="tx2"/>
                </a:solidFill>
              </a:rPr>
              <a:t>Utilize a home inspection checklist for deck construction as a preliminary safety assessment</a:t>
            </a:r>
          </a:p>
        </p:txBody>
      </p:sp>
    </p:spTree>
    <p:custDataLst>
      <p:tags r:id="rId1"/>
    </p:custDataLst>
    <p:extLst>
      <p:ext uri="{BB962C8B-B14F-4D97-AF65-F5344CB8AC3E}">
        <p14:creationId xmlns:p14="http://schemas.microsoft.com/office/powerpoint/2010/main" val="35484542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1_CUSTOM DESIGN" val="oBGpRZX3"/>
  <p:tag name="ARTICULATE_DESIGN_ID_2_CUSTOM DESIGN" val="35h8gSzI"/>
  <p:tag name="ARTICULATE_SLIDE_THUMBNAIL_REFRESH" val="1"/>
  <p:tag name="ARTICULATE_DESIGN_ID_1_MAIN DESIGN" val="47qQ9U2B"/>
  <p:tag name="ARTICULATE_DESIGN_ID_MAIN DESIGN" val="38T9fMlc"/>
  <p:tag name="ARTICULATE_DESIGN_ID_CUSTOM DESIGN" val="PV3IXspW"/>
  <p:tag name="ARTICULATE_DESIGN_ID_TITLE SLIDE 1" val="JQuNqn66"/>
  <p:tag name="ARTICULATE_DESIGN_ID_TITLE SLIDE 2" val="BvQGQuju"/>
  <p:tag name="ARTICULATE_DESIGN_ID_CONTENT" val="4CmaGt7Z"/>
  <p:tag name="ARTICULATE_DESIGN_ID_SECTION TRANSITION 1" val="r41rxjLA"/>
  <p:tag name="ARTICULATE_DESIGN_ID_SECTION TRANSITION 2" val="pvlFN9Yh"/>
  <p:tag name="ARTICULATE_DESIGN_ID_SECTION TRANSITION 3" val="IZ50RXL4"/>
  <p:tag name="ARTICULATE_PROJECT_OPEN" val="0"/>
  <p:tag name="ARTICULATE_SLIDE_COUNT" val="97"/>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ntent">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Transition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ection Transition 3">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Wood Design Content">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lIns="91429" tIns="45714" rIns="91429" bIns="45714"/>
      <a:lstStyle>
        <a:defPPr algn="r">
          <a:defRPr kumimoji="1" sz="3200" dirty="0">
            <a:solidFill>
              <a:srgbClr val="000000"/>
            </a:solidFill>
            <a:latin typeface="Georgia" panose="02040502050405020303" pitchFamily="18" charset="0"/>
          </a:defRPr>
        </a:defPPr>
      </a:lstStyle>
    </a:txDef>
  </a:objectDefaults>
  <a:extraClrSchemeLst/>
</a:theme>
</file>

<file path=ppt/theme/theme6.xml><?xml version="1.0" encoding="utf-8"?>
<a:theme xmlns:a="http://schemas.openxmlformats.org/drawingml/2006/main" name="1_Wood Design Content">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lIns="91429" tIns="45714" rIns="91429" bIns="45714"/>
      <a:lstStyle>
        <a:defPPr algn="r">
          <a:defRPr kumimoji="1" sz="3200" dirty="0">
            <a:solidFill>
              <a:srgbClr val="000000"/>
            </a:solidFill>
            <a:latin typeface="Georgia" panose="02040502050405020303" pitchFamily="18" charset="0"/>
          </a:defRPr>
        </a:defPPr>
      </a:lstStyle>
    </a:txDef>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Wood Design Content">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lIns="91429" tIns="45714" rIns="91429" bIns="45714"/>
      <a:lstStyle>
        <a:defPPr algn="r">
          <a:defRPr kumimoji="1" sz="3200" dirty="0">
            <a:solidFill>
              <a:srgbClr val="000000"/>
            </a:solidFill>
            <a:latin typeface="Georgia" panose="02040502050405020303" pitchFamily="18" charset="0"/>
          </a:defRPr>
        </a:defPPr>
      </a:lstStyle>
    </a:txDef>
  </a:objectDefaults>
  <a:extraClrSchemeLst/>
</a:theme>
</file>

<file path=ppt/theme/theme9.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64145</TotalTime>
  <Words>11563</Words>
  <Application>Microsoft Office PowerPoint</Application>
  <PresentationFormat>Widescreen</PresentationFormat>
  <Paragraphs>1208</Paragraphs>
  <Slides>79</Slides>
  <Notes>78</Notes>
  <HiddenSlides>9</HiddenSlides>
  <MMClips>0</MMClips>
  <ScaleCrop>false</ScaleCrop>
  <HeadingPairs>
    <vt:vector size="6" baseType="variant">
      <vt:variant>
        <vt:lpstr>Fonts Used</vt:lpstr>
      </vt:variant>
      <vt:variant>
        <vt:i4>5</vt:i4>
      </vt:variant>
      <vt:variant>
        <vt:lpstr>Theme</vt:lpstr>
      </vt:variant>
      <vt:variant>
        <vt:i4>10</vt:i4>
      </vt:variant>
      <vt:variant>
        <vt:lpstr>Slide Titles</vt:lpstr>
      </vt:variant>
      <vt:variant>
        <vt:i4>79</vt:i4>
      </vt:variant>
    </vt:vector>
  </HeadingPairs>
  <TitlesOfParts>
    <vt:vector size="94" baseType="lpstr">
      <vt:lpstr>Arial</vt:lpstr>
      <vt:lpstr>Arial Black</vt:lpstr>
      <vt:lpstr>Arial Narrow</vt:lpstr>
      <vt:lpstr>Calibri</vt:lpstr>
      <vt:lpstr>Georgia</vt:lpstr>
      <vt:lpstr>Content</vt:lpstr>
      <vt:lpstr>Title Slide 1</vt:lpstr>
      <vt:lpstr>Section Transition 1</vt:lpstr>
      <vt:lpstr>Section Transition 3</vt:lpstr>
      <vt:lpstr>Wood Design Content</vt:lpstr>
      <vt:lpstr>1_Wood Design Content</vt:lpstr>
      <vt:lpstr>3_Office Theme</vt:lpstr>
      <vt:lpstr>2_Wood Design Content</vt:lpstr>
      <vt:lpstr>4_Office Theme</vt:lpstr>
      <vt:lpstr>5_Office Theme</vt:lpstr>
      <vt:lpstr>Important – Read Me Before Presenting</vt:lpstr>
      <vt:lpstr>Welcome!</vt:lpstr>
      <vt:lpstr>Inspection of New and Existing Deck Construction</vt:lpstr>
      <vt:lpstr>Credit Information</vt:lpstr>
      <vt:lpstr>Credit Information</vt:lpstr>
      <vt:lpstr>Credit Information</vt:lpstr>
      <vt:lpstr>Additional Credit Offerings</vt:lpstr>
      <vt:lpstr>Course Description</vt:lpstr>
      <vt:lpstr>Learning Objectives</vt:lpstr>
      <vt:lpstr>A Word About Building Codes</vt:lpstr>
      <vt:lpstr>CODE CONCERNS</vt:lpstr>
      <vt:lpstr>Continuous Load Path</vt:lpstr>
      <vt:lpstr>Do Decks Really Need to Meet Code Requirements?</vt:lpstr>
      <vt:lpstr>Ensuring the Safety of All Structures, cont.</vt:lpstr>
      <vt:lpstr>Ensuring the Safety of All Structures, cont.</vt:lpstr>
      <vt:lpstr>Structures that are Deemed Unsafe</vt:lpstr>
      <vt:lpstr>No Grandfathering of Unsafe Conditions</vt:lpstr>
      <vt:lpstr>The Life Expectancy of Outdoor Components</vt:lpstr>
      <vt:lpstr>Older Structures May Be Past Their Useful Lifespan</vt:lpstr>
      <vt:lpstr>Older Structures May Be Past Their Useful Lifespan, cont.</vt:lpstr>
      <vt:lpstr>Lesson One Complete</vt:lpstr>
      <vt:lpstr>INSPECTION OF NEW CONSTRUCTION</vt:lpstr>
      <vt:lpstr>Preventing Common Code Violations</vt:lpstr>
      <vt:lpstr>Preventing Common Code Violations</vt:lpstr>
      <vt:lpstr>Preventing Common Code Violations</vt:lpstr>
      <vt:lpstr>Preventing Common Code Violations</vt:lpstr>
      <vt:lpstr>Part 1: Deck Ledger to Rim Joist Connection</vt:lpstr>
      <vt:lpstr>Deck Ledger to Rim Joist Connection</vt:lpstr>
      <vt:lpstr>Deck Ledger to Rim Joist Connection</vt:lpstr>
      <vt:lpstr>Deck Ledger to Rim Joist Connection</vt:lpstr>
      <vt:lpstr>Deck Ledger to Rim Joist Connection</vt:lpstr>
      <vt:lpstr>Deck Ledger to Rim Joist Connection</vt:lpstr>
      <vt:lpstr>Deck Ledger to Rim Joist Connection</vt:lpstr>
      <vt:lpstr>Part 2: Guard Post to Deck Connection</vt:lpstr>
      <vt:lpstr>Guard Post to Deck Connection</vt:lpstr>
      <vt:lpstr>Guard Post to Deck Connection</vt:lpstr>
      <vt:lpstr>Guard Post to Deck Connection</vt:lpstr>
      <vt:lpstr>Guard Post to Deck Connection</vt:lpstr>
      <vt:lpstr>Guard Post to Deck Connection</vt:lpstr>
      <vt:lpstr>Guard Post to Deck Connection</vt:lpstr>
      <vt:lpstr>Guard Post to Deck Connection</vt:lpstr>
      <vt:lpstr>Part 3: Post-base to Foundation Connection</vt:lpstr>
      <vt:lpstr>Post-base to Foundation Connection</vt:lpstr>
      <vt:lpstr>Post-base to Foundation Connection</vt:lpstr>
      <vt:lpstr>Post-base to Foundation Connection</vt:lpstr>
      <vt:lpstr>Post-base to Foundation Connection</vt:lpstr>
      <vt:lpstr>Post-base to Foundation Connection</vt:lpstr>
      <vt:lpstr>Post-base to Foundation Connection</vt:lpstr>
      <vt:lpstr>Post-base to Foundation Connection</vt:lpstr>
      <vt:lpstr>Lesson Two Complete</vt:lpstr>
      <vt:lpstr>INSPECTION OF EXISTING CONSTRUCTION</vt:lpstr>
      <vt:lpstr>Five Things to Look for on an Existing Deck</vt:lpstr>
      <vt:lpstr>Part 1: Improper Connections</vt:lpstr>
      <vt:lpstr>Improper Connections</vt:lpstr>
      <vt:lpstr>Improper Connections</vt:lpstr>
      <vt:lpstr>Improper Connections</vt:lpstr>
      <vt:lpstr>Part 2: Loose Connections</vt:lpstr>
      <vt:lpstr>Loose Connections</vt:lpstr>
      <vt:lpstr>Loose Connections</vt:lpstr>
      <vt:lpstr>Part 3: Corrosion</vt:lpstr>
      <vt:lpstr>Corrosion</vt:lpstr>
      <vt:lpstr>Corrosion</vt:lpstr>
      <vt:lpstr>Corrosion</vt:lpstr>
      <vt:lpstr>Corrosion</vt:lpstr>
      <vt:lpstr>Corrosion</vt:lpstr>
      <vt:lpstr>Part 4: Decay</vt:lpstr>
      <vt:lpstr>Decay</vt:lpstr>
      <vt:lpstr>Decay</vt:lpstr>
      <vt:lpstr>Decay</vt:lpstr>
      <vt:lpstr>Decay</vt:lpstr>
      <vt:lpstr>Part 5: Splitting</vt:lpstr>
      <vt:lpstr>Decay</vt:lpstr>
      <vt:lpstr>Decay</vt:lpstr>
      <vt:lpstr>Lesson Three Complete</vt:lpstr>
      <vt:lpstr>Deck Evaluation Checklist</vt:lpstr>
      <vt:lpstr>COURSE COMPLETION</vt:lpstr>
      <vt:lpstr>Course Completion</vt:lpstr>
      <vt:lpstr>Next Steps!</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Welch</dc:creator>
  <cp:lastModifiedBy>Ryan</cp:lastModifiedBy>
  <cp:revision>1269</cp:revision>
  <cp:lastPrinted>2017-02-28T17:48:01Z</cp:lastPrinted>
  <dcterms:created xsi:type="dcterms:W3CDTF">2016-07-14T17:05:07Z</dcterms:created>
  <dcterms:modified xsi:type="dcterms:W3CDTF">2020-05-12T17:54:04Z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DCA69F13-B93F-48B2-AC21-29877F8CFDB6</vt:lpwstr>
  </property>
  <property fmtid="{D5CDD505-2E9C-101B-9397-08002B2CF9AE}" pid="3" name="ArticulatePath">
    <vt:lpwstr>Presentation1</vt:lpwstr>
  </property>
  <property fmtid="{D5CDD505-2E9C-101B-9397-08002B2CF9AE}" pid="4" name="_NewReviewCycle">
    <vt:lpwstr/>
  </property>
</Properties>
</file>