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tags/tag43.xml" ContentType="application/vnd.openxmlformats-officedocument.presentationml.tags+xml"/>
  <Override PartName="/ppt/notesSlides/notesSlide20.xml" ContentType="application/vnd.openxmlformats-officedocument.presentationml.notesSlide+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tags/tag51.xml" ContentType="application/vnd.openxmlformats-officedocument.presentationml.tags+xml"/>
  <Override PartName="/ppt/notesSlides/notesSlide28.xml" ContentType="application/vnd.openxmlformats-officedocument.presentationml.notesSlide+xml"/>
  <Override PartName="/ppt/tags/tag52.xml" ContentType="application/vnd.openxmlformats-officedocument.presentationml.tags+xml"/>
  <Override PartName="/ppt/notesSlides/notesSlide29.xml" ContentType="application/vnd.openxmlformats-officedocument.presentationml.notesSlide+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notesSlides/notesSlide31.xml" ContentType="application/vnd.openxmlformats-officedocument.presentationml.notesSlide+xml"/>
  <Override PartName="/ppt/tags/tag55.xml" ContentType="application/vnd.openxmlformats-officedocument.presentationml.tags+xml"/>
  <Override PartName="/ppt/notesSlides/notesSlide32.xml" ContentType="application/vnd.openxmlformats-officedocument.presentationml.notesSlide+xml"/>
  <Override PartName="/ppt/tags/tag56.xml" ContentType="application/vnd.openxmlformats-officedocument.presentationml.tags+xml"/>
  <Override PartName="/ppt/notesSlides/notesSlide33.xml" ContentType="application/vnd.openxmlformats-officedocument.presentationml.notesSlide+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notesSlides/notesSlide35.xml" ContentType="application/vnd.openxmlformats-officedocument.presentationml.notesSlide+xml"/>
  <Override PartName="/ppt/tags/tag59.xml" ContentType="application/vnd.openxmlformats-officedocument.presentationml.tags+xml"/>
  <Override PartName="/ppt/notesSlides/notesSlide36.xml" ContentType="application/vnd.openxmlformats-officedocument.presentationml.notesSlide+xml"/>
  <Override PartName="/ppt/tags/tag60.xml" ContentType="application/vnd.openxmlformats-officedocument.presentationml.tags+xml"/>
  <Override PartName="/ppt/notesSlides/notesSlide37.xml" ContentType="application/vnd.openxmlformats-officedocument.presentationml.notesSlide+xml"/>
  <Override PartName="/ppt/tags/tag61.xml" ContentType="application/vnd.openxmlformats-officedocument.presentationml.tags+xml"/>
  <Override PartName="/ppt/notesSlides/notesSlide38.xml" ContentType="application/vnd.openxmlformats-officedocument.presentationml.notesSlide+xml"/>
  <Override PartName="/ppt/tags/tag62.xml" ContentType="application/vnd.openxmlformats-officedocument.presentationml.tags+xml"/>
  <Override PartName="/ppt/notesSlides/notesSlide39.xml" ContentType="application/vnd.openxmlformats-officedocument.presentationml.notesSlide+xml"/>
  <Override PartName="/ppt/tags/tag63.xml" ContentType="application/vnd.openxmlformats-officedocument.presentationml.tags+xml"/>
  <Override PartName="/ppt/notesSlides/notesSlide40.xml" ContentType="application/vnd.openxmlformats-officedocument.presentationml.notesSlide+xml"/>
  <Override PartName="/ppt/tags/tag64.xml" ContentType="application/vnd.openxmlformats-officedocument.presentationml.tags+xml"/>
  <Override PartName="/ppt/notesSlides/notesSlide41.xml" ContentType="application/vnd.openxmlformats-officedocument.presentationml.notesSlide+xml"/>
  <Override PartName="/ppt/tags/tag65.xml" ContentType="application/vnd.openxmlformats-officedocument.presentationml.tags+xml"/>
  <Override PartName="/ppt/notesSlides/notesSlide42.xml" ContentType="application/vnd.openxmlformats-officedocument.presentationml.notesSlide+xml"/>
  <Override PartName="/ppt/tags/tag66.xml" ContentType="application/vnd.openxmlformats-officedocument.presentationml.tags+xml"/>
  <Override PartName="/ppt/notesSlides/notesSlide43.xml" ContentType="application/vnd.openxmlformats-officedocument.presentationml.notesSlide+xml"/>
  <Override PartName="/ppt/tags/tag67.xml" ContentType="application/vnd.openxmlformats-officedocument.presentationml.tags+xml"/>
  <Override PartName="/ppt/notesSlides/notesSlide44.xml" ContentType="application/vnd.openxmlformats-officedocument.presentationml.notesSlide+xml"/>
  <Override PartName="/ppt/tags/tag68.xml" ContentType="application/vnd.openxmlformats-officedocument.presentationml.tags+xml"/>
  <Override PartName="/ppt/notesSlides/notesSlide45.xml" ContentType="application/vnd.openxmlformats-officedocument.presentationml.notesSlide+xml"/>
  <Override PartName="/ppt/tags/tag69.xml" ContentType="application/vnd.openxmlformats-officedocument.presentationml.tags+xml"/>
  <Override PartName="/ppt/notesSlides/notesSlide46.xml" ContentType="application/vnd.openxmlformats-officedocument.presentationml.notesSlide+xml"/>
  <Override PartName="/ppt/tags/tag70.xml" ContentType="application/vnd.openxmlformats-officedocument.presentationml.tags+xml"/>
  <Override PartName="/ppt/notesSlides/notesSlide47.xml" ContentType="application/vnd.openxmlformats-officedocument.presentationml.notesSlide+xml"/>
  <Override PartName="/ppt/tags/tag71.xml" ContentType="application/vnd.openxmlformats-officedocument.presentationml.tags+xml"/>
  <Override PartName="/ppt/notesSlides/notesSlide48.xml" ContentType="application/vnd.openxmlformats-officedocument.presentationml.notesSlide+xml"/>
  <Override PartName="/ppt/tags/tag72.xml" ContentType="application/vnd.openxmlformats-officedocument.presentationml.tags+xml"/>
  <Override PartName="/ppt/notesSlides/notesSlide49.xml" ContentType="application/vnd.openxmlformats-officedocument.presentationml.notesSlide+xml"/>
  <Override PartName="/ppt/tags/tag73.xml" ContentType="application/vnd.openxmlformats-officedocument.presentationml.tags+xml"/>
  <Override PartName="/ppt/notesSlides/notesSlide50.xml" ContentType="application/vnd.openxmlformats-officedocument.presentationml.notesSlide+xml"/>
  <Override PartName="/ppt/tags/tag74.xml" ContentType="application/vnd.openxmlformats-officedocument.presentationml.tags+xml"/>
  <Override PartName="/ppt/notesSlides/notesSlide51.xml" ContentType="application/vnd.openxmlformats-officedocument.presentationml.notesSlide+xml"/>
  <Override PartName="/ppt/tags/tag75.xml" ContentType="application/vnd.openxmlformats-officedocument.presentationml.tags+xml"/>
  <Override PartName="/ppt/notesSlides/notesSlide52.xml" ContentType="application/vnd.openxmlformats-officedocument.presentationml.notesSlide+xml"/>
  <Override PartName="/ppt/tags/tag76.xml" ContentType="application/vnd.openxmlformats-officedocument.presentationml.tags+xml"/>
  <Override PartName="/ppt/notesSlides/notesSlide53.xml" ContentType="application/vnd.openxmlformats-officedocument.presentationml.notesSlide+xml"/>
  <Override PartName="/ppt/tags/tag77.xml" ContentType="application/vnd.openxmlformats-officedocument.presentationml.tags+xml"/>
  <Override PartName="/ppt/notesSlides/notesSlide54.xml" ContentType="application/vnd.openxmlformats-officedocument.presentationml.notesSlide+xml"/>
  <Override PartName="/ppt/tags/tag78.xml" ContentType="application/vnd.openxmlformats-officedocument.presentationml.tags+xml"/>
  <Override PartName="/ppt/notesSlides/notesSlide55.xml" ContentType="application/vnd.openxmlformats-officedocument.presentationml.notesSlide+xml"/>
  <Override PartName="/ppt/tags/tag79.xml" ContentType="application/vnd.openxmlformats-officedocument.presentationml.tags+xml"/>
  <Override PartName="/ppt/notesSlides/notesSlide56.xml" ContentType="application/vnd.openxmlformats-officedocument.presentationml.notesSlide+xml"/>
  <Override PartName="/ppt/tags/tag80.xml" ContentType="application/vnd.openxmlformats-officedocument.presentationml.tags+xml"/>
  <Override PartName="/ppt/notesSlides/notesSlide57.xml" ContentType="application/vnd.openxmlformats-officedocument.presentationml.notesSlide+xml"/>
  <Override PartName="/ppt/tags/tag81.xml" ContentType="application/vnd.openxmlformats-officedocument.presentationml.tags+xml"/>
  <Override PartName="/ppt/notesSlides/notesSlide58.xml" ContentType="application/vnd.openxmlformats-officedocument.presentationml.notesSlide+xml"/>
  <Override PartName="/ppt/tags/tag82.xml" ContentType="application/vnd.openxmlformats-officedocument.presentationml.tags+xml"/>
  <Override PartName="/ppt/notesSlides/notesSlide59.xml" ContentType="application/vnd.openxmlformats-officedocument.presentationml.notesSlide+xml"/>
  <Override PartName="/ppt/tags/tag83.xml" ContentType="application/vnd.openxmlformats-officedocument.presentationml.tags+xml"/>
  <Override PartName="/ppt/notesSlides/notesSlide60.xml" ContentType="application/vnd.openxmlformats-officedocument.presentationml.notesSlide+xml"/>
  <Override PartName="/ppt/tags/tag84.xml" ContentType="application/vnd.openxmlformats-officedocument.presentationml.tags+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 id="2147483755" r:id="rId3"/>
    <p:sldMasterId id="2147483751" r:id="rId4"/>
  </p:sldMasterIdLst>
  <p:notesMasterIdLst>
    <p:notesMasterId r:id="rId66"/>
  </p:notesMasterIdLst>
  <p:handoutMasterIdLst>
    <p:handoutMasterId r:id="rId67"/>
  </p:handoutMasterIdLst>
  <p:sldIdLst>
    <p:sldId id="509" r:id="rId5"/>
    <p:sldId id="504" r:id="rId6"/>
    <p:sldId id="565" r:id="rId7"/>
    <p:sldId id="511" r:id="rId8"/>
    <p:sldId id="510" r:id="rId9"/>
    <p:sldId id="512" r:id="rId10"/>
    <p:sldId id="513" r:id="rId11"/>
    <p:sldId id="514" r:id="rId12"/>
    <p:sldId id="606" r:id="rId13"/>
    <p:sldId id="607" r:id="rId14"/>
    <p:sldId id="566" r:id="rId15"/>
    <p:sldId id="506" r:id="rId16"/>
    <p:sldId id="515" r:id="rId17"/>
    <p:sldId id="567" r:id="rId18"/>
    <p:sldId id="516" r:id="rId19"/>
    <p:sldId id="568" r:id="rId20"/>
    <p:sldId id="569" r:id="rId21"/>
    <p:sldId id="570" r:id="rId22"/>
    <p:sldId id="571" r:id="rId23"/>
    <p:sldId id="572" r:id="rId24"/>
    <p:sldId id="574" r:id="rId25"/>
    <p:sldId id="573" r:id="rId26"/>
    <p:sldId id="575" r:id="rId27"/>
    <p:sldId id="576" r:id="rId28"/>
    <p:sldId id="577" r:id="rId29"/>
    <p:sldId id="578" r:id="rId30"/>
    <p:sldId id="579" r:id="rId31"/>
    <p:sldId id="580" r:id="rId32"/>
    <p:sldId id="581" r:id="rId33"/>
    <p:sldId id="582" r:id="rId34"/>
    <p:sldId id="583" r:id="rId35"/>
    <p:sldId id="584" r:id="rId36"/>
    <p:sldId id="590" r:id="rId37"/>
    <p:sldId id="585" r:id="rId38"/>
    <p:sldId id="586" r:id="rId39"/>
    <p:sldId id="587" r:id="rId40"/>
    <p:sldId id="589" r:id="rId41"/>
    <p:sldId id="588" r:id="rId42"/>
    <p:sldId id="522" r:id="rId43"/>
    <p:sldId id="523" r:id="rId44"/>
    <p:sldId id="591" r:id="rId45"/>
    <p:sldId id="592" r:id="rId46"/>
    <p:sldId id="593" r:id="rId47"/>
    <p:sldId id="594" r:id="rId48"/>
    <p:sldId id="595" r:id="rId49"/>
    <p:sldId id="596" r:id="rId50"/>
    <p:sldId id="597" r:id="rId51"/>
    <p:sldId id="598" r:id="rId52"/>
    <p:sldId id="599" r:id="rId53"/>
    <p:sldId id="600" r:id="rId54"/>
    <p:sldId id="542" r:id="rId55"/>
    <p:sldId id="601" r:id="rId56"/>
    <p:sldId id="602" r:id="rId57"/>
    <p:sldId id="603" r:id="rId58"/>
    <p:sldId id="604" r:id="rId59"/>
    <p:sldId id="605" r:id="rId60"/>
    <p:sldId id="608" r:id="rId61"/>
    <p:sldId id="562" r:id="rId62"/>
    <p:sldId id="563" r:id="rId63"/>
    <p:sldId id="609" r:id="rId64"/>
    <p:sldId id="564" r:id="rId65"/>
  </p:sldIdLst>
  <p:sldSz cx="12192000" cy="6858000"/>
  <p:notesSz cx="6985000" cy="9283700"/>
  <p:custDataLst>
    <p:tags r:id="rId6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9"/>
            <p14:sldId id="504"/>
            <p14:sldId id="565"/>
            <p14:sldId id="511"/>
            <p14:sldId id="510"/>
            <p14:sldId id="512"/>
            <p14:sldId id="513"/>
            <p14:sldId id="514"/>
            <p14:sldId id="606"/>
            <p14:sldId id="607"/>
            <p14:sldId id="566"/>
          </p14:sldIdLst>
        </p14:section>
        <p14:section name="Lesson 1: Plumbing and Mechanical" id="{A0316D61-867C-462E-A7E5-05569D647A7E}">
          <p14:sldIdLst>
            <p14:sldId id="506"/>
            <p14:sldId id="515"/>
            <p14:sldId id="567"/>
            <p14:sldId id="516"/>
            <p14:sldId id="568"/>
            <p14:sldId id="569"/>
            <p14:sldId id="570"/>
            <p14:sldId id="571"/>
            <p14:sldId id="572"/>
            <p14:sldId id="574"/>
            <p14:sldId id="573"/>
            <p14:sldId id="575"/>
            <p14:sldId id="576"/>
            <p14:sldId id="577"/>
            <p14:sldId id="578"/>
            <p14:sldId id="579"/>
            <p14:sldId id="580"/>
            <p14:sldId id="581"/>
            <p14:sldId id="582"/>
            <p14:sldId id="583"/>
            <p14:sldId id="584"/>
            <p14:sldId id="590"/>
            <p14:sldId id="585"/>
            <p14:sldId id="586"/>
            <p14:sldId id="587"/>
            <p14:sldId id="589"/>
            <p14:sldId id="588"/>
            <p14:sldId id="522"/>
          </p14:sldIdLst>
        </p14:section>
        <p14:section name="Lesson 2: Heating, Ventilation and Air Conditioning" id="{096289FD-5726-43E5-B7D0-6FCB2F2F8F49}">
          <p14:sldIdLst>
            <p14:sldId id="523"/>
            <p14:sldId id="591"/>
            <p14:sldId id="592"/>
            <p14:sldId id="593"/>
            <p14:sldId id="594"/>
            <p14:sldId id="595"/>
            <p14:sldId id="596"/>
            <p14:sldId id="597"/>
            <p14:sldId id="598"/>
            <p14:sldId id="599"/>
            <p14:sldId id="600"/>
          </p14:sldIdLst>
        </p14:section>
        <p14:section name="Lesson 3: Electrical Wiring" id="{6FF16C06-A702-4D3D-A585-52ACAFE57F7A}">
          <p14:sldIdLst>
            <p14:sldId id="542"/>
            <p14:sldId id="601"/>
            <p14:sldId id="602"/>
            <p14:sldId id="603"/>
            <p14:sldId id="604"/>
            <p14:sldId id="605"/>
            <p14:sldId id="608"/>
          </p14:sldIdLst>
        </p14:section>
        <p14:section name="Wrap Up / Questions" id="{E2037E02-D203-4151-BC36-09E2D35A8883}">
          <p14:sldIdLst>
            <p14:sldId id="562"/>
            <p14:sldId id="563"/>
            <p14:sldId id="609"/>
            <p14:sldId id="56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BD5"/>
    <a:srgbClr val="D2DEE6"/>
    <a:srgbClr val="8C8C8C"/>
    <a:srgbClr val="E7E7E8"/>
    <a:srgbClr val="B2B2B2"/>
    <a:srgbClr val="6F6C68"/>
    <a:srgbClr val="777068"/>
    <a:srgbClr val="EFAC5D"/>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1" autoAdjust="0"/>
    <p:restoredTop sz="59760" autoAdjust="0"/>
  </p:normalViewPr>
  <p:slideViewPr>
    <p:cSldViewPr snapToGrid="0" showGuides="1">
      <p:cViewPr varScale="1">
        <p:scale>
          <a:sx n="60" d="100"/>
          <a:sy n="60" d="100"/>
        </p:scale>
        <p:origin x="54" y="240"/>
      </p:cViewPr>
      <p:guideLst>
        <p:guide orient="horz" pos="2160"/>
        <p:guide pos="3840"/>
      </p:guideLst>
    </p:cSldViewPr>
  </p:slideViewPr>
  <p:notesTextViewPr>
    <p:cViewPr>
      <p:scale>
        <a:sx n="3" d="2"/>
        <a:sy n="3" d="2"/>
      </p:scale>
      <p:origin x="0" y="0"/>
    </p:cViewPr>
  </p:notesText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3/30/2020</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3/30/2020</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Meet and greet participants as they arrive. Start learning names, make them feel</a:t>
            </a:r>
            <a:r>
              <a:rPr lang="en-US" baseline="0" dirty="0"/>
              <a:t> </a:t>
            </a:r>
            <a:r>
              <a:rPr lang="en-US" dirty="0"/>
              <a:t>comfortable and settled in the training environment.</a:t>
            </a:r>
          </a:p>
          <a:p>
            <a:endParaRPr lang="en-US" dirty="0"/>
          </a:p>
          <a:p>
            <a:r>
              <a:rPr lang="en-US" dirty="0"/>
              <a:t>Make sure your opening has PUNCH:</a:t>
            </a:r>
          </a:p>
          <a:p>
            <a:pPr marL="171450" indent="-171450">
              <a:buFont typeface="Arial" panose="020B0604020202020204" pitchFamily="34" charset="0"/>
              <a:buChar char="•"/>
            </a:pPr>
            <a:r>
              <a:rPr lang="en-US" dirty="0"/>
              <a:t>Promotes interest and enthusiasm for the session</a:t>
            </a:r>
          </a:p>
          <a:p>
            <a:pPr marL="171450" indent="-171450">
              <a:buFont typeface="Arial" panose="020B0604020202020204" pitchFamily="34" charset="0"/>
              <a:buChar char="•"/>
            </a:pPr>
            <a:r>
              <a:rPr lang="en-US" dirty="0"/>
              <a:t>Understands participants’ needs</a:t>
            </a:r>
          </a:p>
          <a:p>
            <a:pPr marL="171450" indent="-171450">
              <a:buFont typeface="Arial" panose="020B0604020202020204" pitchFamily="34" charset="0"/>
              <a:buChar char="•"/>
            </a:pPr>
            <a:r>
              <a:rPr lang="en-US" dirty="0"/>
              <a:t>Notes ground rules and administrative/housekeeping needs</a:t>
            </a:r>
          </a:p>
          <a:p>
            <a:pPr marL="171450" indent="-171450">
              <a:buFont typeface="Arial" panose="020B0604020202020204" pitchFamily="34" charset="0"/>
              <a:buChar char="•"/>
            </a:pPr>
            <a:r>
              <a:rPr lang="en-US" dirty="0"/>
              <a:t>Clarifies expectations</a:t>
            </a:r>
          </a:p>
          <a:p>
            <a:pPr marL="171450" indent="-171450">
              <a:buFont typeface="Arial" panose="020B0604020202020204" pitchFamily="34" charset="0"/>
              <a:buChar char="•"/>
            </a:pPr>
            <a:r>
              <a:rPr lang="en-US" dirty="0"/>
              <a:t>Helps everyone get to know each other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State your expectations around participation: Make it known and expected that you will</a:t>
            </a:r>
            <a:r>
              <a:rPr lang="en-US" baseline="0" dirty="0"/>
              <a:t> </a:t>
            </a:r>
            <a:r>
              <a:rPr lang="en-US" dirty="0"/>
              <a:t>be encouraging and inviting participation.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Tips to facilitate connections:</a:t>
            </a:r>
          </a:p>
          <a:p>
            <a:pPr marL="171450" indent="-171450">
              <a:buFont typeface="Arial" panose="020B0604020202020204" pitchFamily="34" charset="0"/>
              <a:buChar char="•"/>
            </a:pPr>
            <a:r>
              <a:rPr lang="en-US" dirty="0"/>
              <a:t>Thank participants for their contribution (ideally with their name)</a:t>
            </a:r>
          </a:p>
          <a:p>
            <a:pPr marL="171450" indent="-171450">
              <a:buFont typeface="Arial" panose="020B0604020202020204" pitchFamily="34" charset="0"/>
              <a:buChar char="•"/>
            </a:pPr>
            <a:r>
              <a:rPr lang="en-US" dirty="0"/>
              <a:t>Praise participation (especially the first person to speak)</a:t>
            </a:r>
          </a:p>
          <a:p>
            <a:pPr marL="171450" indent="-171450">
              <a:buFont typeface="Arial" panose="020B0604020202020204" pitchFamily="34" charset="0"/>
              <a:buChar char="•"/>
            </a:pPr>
            <a:r>
              <a:rPr lang="en-US" dirty="0"/>
              <a:t>Express confidence in the participants</a:t>
            </a:r>
          </a:p>
          <a:p>
            <a:pPr marL="171450" indent="-171450">
              <a:buFont typeface="Arial" panose="020B0604020202020204" pitchFamily="34" charset="0"/>
              <a:buChar char="•"/>
            </a:pPr>
            <a:r>
              <a:rPr lang="en-US" dirty="0"/>
              <a:t>Restate what someone said earlier (“As John mentioned earlier….”)</a:t>
            </a:r>
          </a:p>
          <a:p>
            <a:pPr marL="171450" indent="-171450">
              <a:buFont typeface="Arial" panose="020B0604020202020204" pitchFamily="34" charset="0"/>
              <a:buChar char="•"/>
            </a:pPr>
            <a:r>
              <a:rPr lang="en-US" dirty="0"/>
              <a:t>Encourage participants to share what others were saying in their small groups (without</a:t>
            </a:r>
            <a:r>
              <a:rPr lang="en-US" baseline="0" dirty="0"/>
              <a:t> </a:t>
            </a:r>
            <a:r>
              <a:rPr lang="en-US" dirty="0"/>
              <a:t>naming names)</a:t>
            </a:r>
          </a:p>
          <a:p>
            <a:pPr marL="171450" indent="-171450">
              <a:buFont typeface="Arial" panose="020B0604020202020204" pitchFamily="34" charset="0"/>
              <a:buChar char="•"/>
            </a:pPr>
            <a:r>
              <a:rPr lang="en-US" dirty="0"/>
              <a:t>Invite someone you heard speaking in a small group to share with the entire group</a:t>
            </a:r>
          </a:p>
          <a:p>
            <a:pPr marL="171450" indent="-171450">
              <a:buFont typeface="Arial" panose="020B0604020202020204" pitchFamily="34" charset="0"/>
              <a:buChar char="•"/>
            </a:pPr>
            <a:r>
              <a:rPr lang="en-US" dirty="0"/>
              <a:t>Encourage the group to respond to an individual’s comment/question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Physical Room</a:t>
            </a:r>
            <a:r>
              <a:rPr lang="en-US" baseline="0" dirty="0"/>
              <a:t> / Training Venue Setup:</a:t>
            </a:r>
          </a:p>
          <a:p>
            <a:pPr marL="171450" indent="-171450">
              <a:buFont typeface="Arial" panose="020B0604020202020204" pitchFamily="34" charset="0"/>
              <a:buChar char="•"/>
            </a:pPr>
            <a:r>
              <a:rPr lang="en-US" baseline="0" dirty="0"/>
              <a:t>If using a table arrangement, consider grouping 4 to 6 students at each station. This will help encourage conversation and discussion during activities.</a:t>
            </a:r>
          </a:p>
          <a:p>
            <a:pPr marL="171450" indent="-171450">
              <a:buFont typeface="Arial" panose="020B0604020202020204" pitchFamily="34" charset="0"/>
              <a:buChar char="•"/>
            </a:pPr>
            <a:r>
              <a:rPr lang="en-US" dirty="0"/>
              <a:t>Get people standing at regular intervals during your training session. Research shows</a:t>
            </a:r>
            <a:r>
              <a:rPr lang="en-US" baseline="0" dirty="0"/>
              <a:t> </a:t>
            </a:r>
            <a:r>
              <a:rPr lang="en-US" dirty="0"/>
              <a:t>that people learn up to 15% more when standing up!</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2251487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Continue</a:t>
            </a:r>
            <a:r>
              <a:rPr lang="en-US" baseline="0" dirty="0"/>
              <a:t> to r</a:t>
            </a:r>
            <a:r>
              <a:rPr lang="en-US" dirty="0"/>
              <a:t>eview the learning objectives for the course.</a:t>
            </a: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990908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major building codes feature regulations on the size and/or location of penetrations in wood members for plumbing, HVAC and electrical components. In many cases, in order to comply with the code, hardware is required to restore strength to wood members and protect utilities within the wall.</a:t>
            </a:r>
          </a:p>
          <a:p>
            <a:endParaRPr lang="en-US" dirty="0"/>
          </a:p>
          <a:p>
            <a:r>
              <a:rPr lang="en-US" dirty="0"/>
              <a:t>This course is intended to illustrate the penetrations that are allowed under the various codes with and without repair or protection. Manufacturers offer a range of products to help meet these code requirements.</a:t>
            </a:r>
          </a:p>
          <a:p>
            <a:endParaRPr lang="en-US" dirty="0"/>
          </a:p>
          <a:p>
            <a:r>
              <a:rPr lang="en-US" dirty="0"/>
              <a:t>The information in this course is a summary of the requirements from the 2012, 2015 and 2018 International Residential Code (IRC), International Building Code (IBC), International Plumbing Code (IPC), International Mechanical Code (IMC), Uniform Plumbing Code (UPC), and the 2011, 2014 and 2017 National Electrical Code (NEC).</a:t>
            </a:r>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148466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This lesson is separated into two parts. Part 1 will discuss repair and protection requirements for top and bottom plates, while Part 2 will focus on requirements for studs.</a:t>
            </a: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3745418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plumbing throughout a wood structure, the building codes address two requirements regarding top, bottom and sill plates:</a:t>
            </a:r>
          </a:p>
          <a:p>
            <a:pPr defTabSz="929579">
              <a:defRPr/>
            </a:pPr>
            <a:endParaRPr lang="en-US" dirty="0"/>
          </a:p>
          <a:p>
            <a:pPr marL="171450" indent="-171450" defTabSz="929579">
              <a:buFont typeface="Arial" panose="020B0604020202020204" pitchFamily="34" charset="0"/>
              <a:buChar char="•"/>
              <a:defRPr/>
            </a:pPr>
            <a:r>
              <a:rPr lang="en-US" dirty="0"/>
              <a:t>The reinforcement of members where material has been removed, and</a:t>
            </a:r>
          </a:p>
          <a:p>
            <a:pPr marL="171450" indent="-171450" defTabSz="929579">
              <a:buFont typeface="Arial" panose="020B0604020202020204" pitchFamily="34" charset="0"/>
              <a:buChar char="•"/>
              <a:defRPr/>
            </a:pPr>
            <a:r>
              <a:rPr lang="en-US" dirty="0"/>
              <a:t>The protection of piping within walls.</a:t>
            </a:r>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1935436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In the International Residential Code, or IRC, structural repair is required when a cut, notch or hole that is more than 50% of the top-plate width is removed in an exterior wall, or interior load-bearing wall for piping.</a:t>
            </a:r>
          </a:p>
          <a:p>
            <a:endParaRPr lang="en-US" b="0" baseline="0" dirty="0"/>
          </a:p>
          <a:p>
            <a:r>
              <a:rPr lang="en-US" b="0" baseline="0" dirty="0"/>
              <a:t>In the International Building Code, or IBC, structural repair is required when any cut, notch or hole is removed from the top or bottom plates for plumbing, heating or other pipes. This means no bored holes or notches are allowed without structural repair.</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IRC: Structural repair is required when a hole, cut or notch that is more than _______________ of the top plate width is removed in an exterior wall, or interior load-bearing wall for piping.</a:t>
            </a:r>
          </a:p>
          <a:p>
            <a:endParaRPr lang="en-US" b="0" baseline="0" dirty="0"/>
          </a:p>
          <a:p>
            <a:pPr marL="228600" indent="-228600">
              <a:buFont typeface="+mj-lt"/>
              <a:buAutoNum type="alphaLcPeriod"/>
            </a:pPr>
            <a:r>
              <a:rPr lang="en-US" b="0" baseline="0" dirty="0"/>
              <a:t>25%</a:t>
            </a:r>
          </a:p>
          <a:p>
            <a:pPr marL="228600" indent="-228600">
              <a:buFont typeface="+mj-lt"/>
              <a:buAutoNum type="alphaLcPeriod"/>
            </a:pPr>
            <a:r>
              <a:rPr lang="en-US" b="0" baseline="0" dirty="0"/>
              <a:t>40%</a:t>
            </a:r>
          </a:p>
          <a:p>
            <a:pPr marL="228600" indent="-228600">
              <a:buFont typeface="+mj-lt"/>
              <a:buAutoNum type="alphaLcPeriod"/>
            </a:pPr>
            <a:r>
              <a:rPr lang="en-US" b="1" baseline="0" dirty="0"/>
              <a:t>50%</a:t>
            </a:r>
          </a:p>
          <a:p>
            <a:pPr marL="228600" indent="-228600">
              <a:buFont typeface="+mj-lt"/>
              <a:buAutoNum type="alphaLcPeriod"/>
            </a:pPr>
            <a:r>
              <a:rPr lang="en-US" b="0" baseline="0" dirty="0"/>
              <a:t>60%</a:t>
            </a:r>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910075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maximum hole or notch depth allowed is 1-3/4" for a 2x4 and 2-3/4" for a 2x6, when designing with the IRC.</a:t>
            </a:r>
          </a:p>
          <a:p>
            <a:endParaRPr lang="en-US" b="0" baseline="0" dirty="0"/>
          </a:p>
          <a:p>
            <a:r>
              <a:rPr lang="en-US" b="0" baseline="0" dirty="0"/>
              <a:t>No cuts, notches or holes for plumbing or other pipes are allowed in the top or bottom plates without a structural repair strap when designing with the IBC.</a:t>
            </a:r>
          </a:p>
          <a:p>
            <a:endParaRPr lang="en-US" b="0" baseline="0" dirty="0"/>
          </a:p>
          <a:p>
            <a:r>
              <a:rPr lang="en-US" b="1" baseline="0" dirty="0"/>
              <a:t>Do</a:t>
            </a:r>
          </a:p>
          <a:p>
            <a:r>
              <a:rPr lang="en-US" b="0" baseline="0" dirty="0"/>
              <a:t>Have students refer to page 4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1530509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Both the IRC and IBC require structural repair to be a galvanized, 16-gauge metal tie that is at least 1-1/2" wide.</a:t>
            </a:r>
          </a:p>
          <a:p>
            <a:endParaRPr lang="en-US" b="0" baseline="0" dirty="0"/>
          </a:p>
          <a:p>
            <a:r>
              <a:rPr lang="en-US" b="0" baseline="0" dirty="0"/>
              <a:t>However, the IRC requires a repair strap on the upper-top plate only, while the IBC requires a repair strap on both top plates and the bottom plate.</a:t>
            </a:r>
          </a:p>
          <a:p>
            <a:endParaRPr lang="en-US" b="0" baseline="0" dirty="0"/>
          </a:p>
          <a:p>
            <a:r>
              <a:rPr lang="en-US" b="0" baseline="0" dirty="0"/>
              <a:t>In the IRC, the tie must be fastened with eight 10d nails, having a minimum length of 1-1/2", at each side of the opening. 16d nails are also acceptable. In the IBC, each tie must be fastened with six 16d nails at each side of the opening.</a:t>
            </a:r>
          </a:p>
          <a:p>
            <a:endParaRPr lang="en-US" b="0" baseline="0" dirty="0"/>
          </a:p>
          <a:p>
            <a:r>
              <a:rPr lang="en-US" b="1" baseline="0" dirty="0"/>
              <a:t>Do</a:t>
            </a:r>
          </a:p>
          <a:p>
            <a:r>
              <a:rPr lang="en-US" b="0" baseline="0" dirty="0"/>
              <a:t>Have students refer to page 5 of the participant handout. There is information on this slide that may help fill in the blanks.</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IBC: Structural repair for each plate is a 16-gauge, galvanized metal tie that is at least 1-1/2" wide. What is the minimum amount of nails required to be fastened on each side of the opening of each plate?</a:t>
            </a:r>
          </a:p>
          <a:p>
            <a:endParaRPr lang="en-US" b="0" baseline="0" dirty="0"/>
          </a:p>
          <a:p>
            <a:pPr marL="228600" indent="-228600">
              <a:buFont typeface="+mj-lt"/>
              <a:buAutoNum type="alphaLcPeriod"/>
            </a:pPr>
            <a:r>
              <a:rPr lang="en-US" b="0" baseline="0" dirty="0"/>
              <a:t>4 nails on each side of the opening of each plate</a:t>
            </a:r>
          </a:p>
          <a:p>
            <a:pPr marL="228600" indent="-228600">
              <a:buFont typeface="+mj-lt"/>
              <a:buAutoNum type="alphaLcPeriod"/>
            </a:pPr>
            <a:r>
              <a:rPr lang="en-US" b="1" baseline="0" dirty="0"/>
              <a:t>6 nails on each side of the opening of each plate</a:t>
            </a:r>
          </a:p>
          <a:p>
            <a:pPr marL="228600" indent="-228600">
              <a:buFont typeface="+mj-lt"/>
              <a:buAutoNum type="alphaLcPeriod"/>
            </a:pPr>
            <a:r>
              <a:rPr lang="en-US" b="0" baseline="0" dirty="0"/>
              <a:t>8 nails on each side of the opening of each plate</a:t>
            </a:r>
          </a:p>
          <a:p>
            <a:pPr marL="228600" indent="-228600">
              <a:buFont typeface="+mj-lt"/>
              <a:buAutoNum type="alphaLcPeriod"/>
            </a:pPr>
            <a:r>
              <a:rPr lang="en-US" b="0" baseline="0" dirty="0"/>
              <a:t>12 nails on each side of the opening of each plate</a:t>
            </a:r>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3481768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In the IRC, protection of piping is required when piping other than cast iron or galvanized steel is closer than 1-1/2" to the edge of the plate for the installation of general mechanical systems (per IRC M1308.2). For general plumbing or clothes dryer exhausts, protection of piping is required for holes or notches closer than 1-1/4“ to the edge of the plate (per IRC P2603.2.1, M1502.5, and G2439.6).</a:t>
            </a:r>
          </a:p>
          <a:p>
            <a:endParaRPr lang="en-US" b="0" baseline="0" dirty="0"/>
          </a:p>
          <a:p>
            <a:r>
              <a:rPr lang="en-US" b="0" baseline="0" dirty="0"/>
              <a:t>The IBC refers to the International Plumbing Code, or IPC, for the protection requirements of piping within walls. The IPC states that protection of piping is required when piping other than cast iron or galvanized steel is closer than 1-1/2" to the edge of the plate.</a:t>
            </a:r>
          </a:p>
          <a:p>
            <a:endParaRPr lang="en-US" b="0" baseline="0" dirty="0"/>
          </a:p>
          <a:p>
            <a:r>
              <a:rPr lang="en-US" b="0" baseline="0" dirty="0"/>
              <a:t>For jurisdictions that use the Uniform Plumbing Code, or UPC, protection is required for plastic and copper piping closer than 1" to the edge of the plate.</a:t>
            </a: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3725974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Required protection, referencing the IRC, is a 16-gauge steel protective plate that covers the side of the plate and extends 2" above the sole plates and below top plates.</a:t>
            </a:r>
          </a:p>
          <a:p>
            <a:endParaRPr lang="en-US" b="0" baseline="0" dirty="0"/>
          </a:p>
          <a:p>
            <a:r>
              <a:rPr lang="en-US" b="0" baseline="0" dirty="0"/>
              <a:t>The IBC, again, refers to the IPC, which also states that required protection is a 16-gauge steel protective plate that covers the side of the plate and extends 2" above the sole plates and below top plates.</a:t>
            </a:r>
          </a:p>
          <a:p>
            <a:endParaRPr lang="en-US" b="0" baseline="0" dirty="0"/>
          </a:p>
          <a:p>
            <a:r>
              <a:rPr lang="en-US" b="0" baseline="0" dirty="0"/>
              <a:t>For jurisdictions that use the UPC, it allows an 18-gauge steel protective plate that extends 1-1/2" above the sole plates and below the top plates.</a:t>
            </a:r>
          </a:p>
          <a:p>
            <a:endParaRPr lang="en-US" b="0" baseline="0" dirty="0"/>
          </a:p>
          <a:p>
            <a:r>
              <a:rPr lang="en-US" b="1" baseline="0" dirty="0"/>
              <a:t>Do</a:t>
            </a:r>
          </a:p>
          <a:p>
            <a:r>
              <a:rPr lang="en-US" b="0" baseline="0" dirty="0"/>
              <a:t>Have students refer to page 5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1827192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Electrical nail stops do not satisfy the code requirements of either the IRC or IBC for plumbing or mechanical applications because they do not provide protection 2" above or below the plates, nor do they meet the code requirements for lateral load transfer (when required).</a:t>
            </a:r>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3219557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Not all applications will require both structural repair and protection of piping when designing with the IRC. For example, the top plates of non-load-bearing walls and the sole plates of load-bearing walls may not require a repair strap</a:t>
            </a:r>
            <a:r>
              <a:rPr lang="en-US" sz="1200" kern="1200" baseline="0" dirty="0">
                <a:solidFill>
                  <a:schemeClr val="tx1"/>
                </a:solidFill>
                <a:latin typeface="+mn-lt"/>
                <a:ea typeface="+mn-ea"/>
                <a:cs typeface="+mn-cs"/>
              </a:rPr>
              <a:t> per the IRC. </a:t>
            </a:r>
            <a:r>
              <a:rPr lang="en-US" sz="1200" kern="1200" dirty="0">
                <a:solidFill>
                  <a:schemeClr val="tx1"/>
                </a:solidFill>
                <a:latin typeface="+mn-lt"/>
                <a:ea typeface="+mn-ea"/>
                <a:cs typeface="+mn-cs"/>
              </a:rPr>
              <a:t>However, protection of the piping within the wall may still be required if the piping is closer than an inch and a half from the edge of the wood.</a:t>
            </a:r>
          </a:p>
          <a:p>
            <a:endParaRPr lang="en-US" sz="1200" kern="1200" dirty="0">
              <a:solidFill>
                <a:schemeClr val="tx1"/>
              </a:solidFill>
              <a:latin typeface="+mn-lt"/>
              <a:ea typeface="+mn-ea"/>
              <a:cs typeface="+mn-cs"/>
            </a:endParaRPr>
          </a:p>
          <a:p>
            <a:r>
              <a:rPr lang="en-US" sz="1200" kern="1200" baseline="0" dirty="0">
                <a:solidFill>
                  <a:schemeClr val="tx1"/>
                </a:solidFill>
                <a:latin typeface="+mn-lt"/>
                <a:ea typeface="+mn-ea"/>
                <a:cs typeface="+mn-cs"/>
              </a:rPr>
              <a:t>In these situations, a protective shield plate is a suitable product f</a:t>
            </a:r>
            <a:r>
              <a:rPr lang="en-US" sz="1200" kern="1200" dirty="0">
                <a:solidFill>
                  <a:schemeClr val="tx1"/>
                </a:solidFill>
                <a:latin typeface="+mn-lt"/>
                <a:ea typeface="+mn-ea"/>
                <a:cs typeface="+mn-cs"/>
              </a:rPr>
              <a:t>or plumbing</a:t>
            </a:r>
            <a:r>
              <a:rPr lang="en-US" sz="1200" kern="1200" baseline="0" dirty="0">
                <a:solidFill>
                  <a:schemeClr val="tx1"/>
                </a:solidFill>
                <a:latin typeface="+mn-lt"/>
                <a:ea typeface="+mn-ea"/>
                <a:cs typeface="+mn-cs"/>
              </a:rPr>
              <a:t> and mechanical</a:t>
            </a:r>
            <a:r>
              <a:rPr lang="en-US" sz="1200" kern="1200" dirty="0">
                <a:solidFill>
                  <a:schemeClr val="tx1"/>
                </a:solidFill>
                <a:latin typeface="+mn-lt"/>
                <a:ea typeface="+mn-ea"/>
                <a:cs typeface="+mn-cs"/>
              </a:rPr>
              <a:t> applications that require protection only</a:t>
            </a:r>
            <a:r>
              <a:rPr lang="en-US" sz="1200" kern="1200" baseline="0" dirty="0">
                <a:solidFill>
                  <a:schemeClr val="tx1"/>
                </a:solidFill>
                <a:latin typeface="+mn-lt"/>
                <a:ea typeface="+mn-ea"/>
                <a:cs typeface="+mn-cs"/>
              </a:rPr>
              <a:t>. Proper protective plates are created with 16-gauge steel and extend two inches above sole plates or two inches below top plates.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464964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Galvanized steel may not be required for protective plates, but it is recommended. The codes require a shield plate to be either 0.062" or 0.0575" thick depending on the section of the code referenced. However, the code does not specifically state for the plate to be galvanized. Uncoated 16-gauge steel is 0.06" thick, which satisfies the minimum requirement of 0.0575". However, other sections of the code specify 0.062" as the minimum thickness. This would require the 16-gauge steel to be galvanized. Ask your local building official what they will allow.</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Do</a:t>
            </a:r>
          </a:p>
          <a:p>
            <a:r>
              <a:rPr lang="en-US" sz="1200" kern="1200" dirty="0">
                <a:solidFill>
                  <a:schemeClr val="tx1"/>
                </a:solidFill>
                <a:latin typeface="+mn-lt"/>
                <a:ea typeface="+mn-ea"/>
                <a:cs typeface="+mn-cs"/>
              </a:rPr>
              <a:t>Point</a:t>
            </a:r>
            <a:r>
              <a:rPr lang="en-US" sz="1200" kern="1200" baseline="0" dirty="0">
                <a:solidFill>
                  <a:schemeClr val="tx1"/>
                </a:solidFill>
                <a:latin typeface="+mn-lt"/>
                <a:ea typeface="+mn-ea"/>
                <a:cs typeface="+mn-cs"/>
              </a:rPr>
              <a:t> out photo and note that uncoated steel may rust.</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Discuss US Standard Steel Gauge Equivalents in Nominal Dimensions chart. It is possible for a plate to be 16-gauge, uncoated steel and still meet the 0.0575</a:t>
            </a:r>
            <a:r>
              <a:rPr lang="en-US" sz="1200" kern="1200" dirty="0">
                <a:solidFill>
                  <a:schemeClr val="tx1"/>
                </a:solidFill>
                <a:latin typeface="+mn-lt"/>
                <a:ea typeface="+mn-ea"/>
                <a:cs typeface="+mn-cs"/>
              </a:rPr>
              <a:t>“ requirement.</a:t>
            </a:r>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1207268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IRC code requirements for notching and boring into plates for plumbing and mechanical applications.</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When more than 50% of the top-plate width is removed, structural repair is required. A suitable repair product would be a galvanized, 16-gauge metal tie that is at least 1-1/2" wide. This tie must be fastened with eight 10d nails, having a minimum length of 1-1/2", at each side of the opening. 16d nails are also acceptable. The tie must extend 6" past the opening.</a:t>
            </a:r>
          </a:p>
          <a:p>
            <a:endParaRPr lang="en-US" b="0" baseline="0" dirty="0"/>
          </a:p>
          <a:p>
            <a:r>
              <a:rPr lang="en-US" b="0" baseline="0" dirty="0"/>
              <a:t>To protect the piping in a non-load-bearing wall, a suitable product would be a 16-gauge steel protection plate that extends 2" above the sole plates or 2" below the top plates.</a:t>
            </a:r>
          </a:p>
          <a:p>
            <a:endParaRPr lang="en-US" b="0" baseline="0" dirty="0"/>
          </a:p>
          <a:p>
            <a:r>
              <a:rPr lang="en-US" b="0" baseline="0" dirty="0"/>
              <a:t>What are our options if a top plate needs structural repair </a:t>
            </a:r>
            <a:r>
              <a:rPr lang="en-US" b="0" i="1" baseline="0" dirty="0"/>
              <a:t>and</a:t>
            </a:r>
            <a:r>
              <a:rPr lang="en-US" b="0" i="0" baseline="0" dirty="0"/>
              <a:t> the piping within the wall needs protection? [See next slide]</a:t>
            </a:r>
            <a:endParaRPr lang="en-US" b="0" baseline="0" dirty="0"/>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771182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To repair the top plates and protect the piping within a load-bearing wall, a dual-purpose repair-and-protect plate is a suitable product. These will meet the IRC code requirements for both “protection against physical damage” and “lateral load transfer.”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plate must be made from galvanized, 16-gauge steel and must be fastened with a minimum of eight 10d nails, having a minimum length of 1-1/2", at each side of the opening. 16d nails are also acceptable. The plate must also extend 2" below the framing member.</a:t>
            </a:r>
          </a:p>
          <a:p>
            <a:endParaRPr lang="en-US" b="0" baseline="0" dirty="0"/>
          </a:p>
          <a:p>
            <a:r>
              <a:rPr lang="en-US" b="0" baseline="0" dirty="0"/>
              <a:t>In the product picture shown on the slide, the notch width is limited to 4-5/8" to meet the IRC requirement: “The metal tie must extend at least 6" past the opening.”</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IRC: The protective shield plate shown in the image meets the IRC code requirements for:</a:t>
            </a:r>
          </a:p>
          <a:p>
            <a:endParaRPr lang="en-US" b="0" baseline="0" dirty="0"/>
          </a:p>
          <a:p>
            <a:pPr marL="228600" indent="-228600">
              <a:buFont typeface="+mj-lt"/>
              <a:buAutoNum type="alphaLcPeriod"/>
            </a:pPr>
            <a:r>
              <a:rPr lang="en-US" b="0" baseline="0" dirty="0"/>
              <a:t>Protection against physical damage</a:t>
            </a:r>
          </a:p>
          <a:p>
            <a:pPr marL="228600" indent="-228600">
              <a:buFont typeface="+mj-lt"/>
              <a:buAutoNum type="alphaLcPeriod"/>
            </a:pPr>
            <a:r>
              <a:rPr lang="en-US" b="0" baseline="0" dirty="0"/>
              <a:t>Lateral load transfer</a:t>
            </a:r>
          </a:p>
          <a:p>
            <a:pPr marL="228600" indent="-228600">
              <a:buFont typeface="+mj-lt"/>
              <a:buAutoNum type="alphaLcPeriod"/>
            </a:pPr>
            <a:r>
              <a:rPr lang="en-US" b="1" baseline="0" dirty="0"/>
              <a:t>Both protection against physical damage and lateral load transfer</a:t>
            </a:r>
          </a:p>
          <a:p>
            <a:pPr marL="228600" indent="-228600">
              <a:buFont typeface="+mj-lt"/>
              <a:buAutoNum type="alphaLcPeriod"/>
            </a:pPr>
            <a:r>
              <a:rPr lang="en-US" b="0" baseline="0" dirty="0"/>
              <a:t>Neither protection against physical damage or lateral load transfer</a:t>
            </a: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3950552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Next we’ll recap the IBC code requirements for notching and boring into plates for plumbing and mechanical applications.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Structural repair is required when any wood is removed from the plates in the form of a cut, notch</a:t>
            </a:r>
            <a:r>
              <a:rPr lang="en-US" sz="1200" kern="1200" baseline="0" dirty="0">
                <a:solidFill>
                  <a:schemeClr val="tx1"/>
                </a:solidFill>
                <a:latin typeface="+mn-lt"/>
                <a:ea typeface="+mn-ea"/>
                <a:cs typeface="+mn-cs"/>
              </a:rPr>
              <a:t> or hole. </a:t>
            </a:r>
            <a:r>
              <a:rPr lang="en-US" sz="1200" kern="1200" dirty="0">
                <a:solidFill>
                  <a:schemeClr val="tx1"/>
                </a:solidFill>
                <a:latin typeface="+mn-lt"/>
                <a:ea typeface="+mn-ea"/>
                <a:cs typeface="+mn-cs"/>
              </a:rPr>
              <a:t>To repair the top and bottom plates, a 16-gauge, galvanized metal tie that is at least 1-1/2" wide is required on each plate. Each tie must be fastened with six 16d nails on each side of the opening.</a:t>
            </a:r>
          </a:p>
          <a:p>
            <a:endParaRPr lang="en-US" sz="1200" kern="1200" dirty="0">
              <a:solidFill>
                <a:schemeClr val="tx1"/>
              </a:solidFill>
              <a:latin typeface="+mn-lt"/>
              <a:ea typeface="+mn-ea"/>
              <a:cs typeface="+mn-cs"/>
            </a:endParaRPr>
          </a:p>
          <a:p>
            <a:r>
              <a:rPr lang="en-US" b="0" baseline="0" dirty="0"/>
              <a:t>Protection of piping is required when piping other than cast iron or galvanized steel is closer than 1-1/2" to the edge of the plate. </a:t>
            </a:r>
            <a:r>
              <a:rPr lang="en-US" sz="1200" kern="1200" dirty="0">
                <a:solidFill>
                  <a:schemeClr val="tx1"/>
                </a:solidFill>
                <a:latin typeface="+mn-lt"/>
                <a:ea typeface="+mn-ea"/>
                <a:cs typeface="+mn-cs"/>
              </a:rPr>
              <a:t>To protect the piping within the wall, a suitable product would be a 16-gauge, steel protective plate that extends 2" above the sole plates or below the top plates. For jurisdictions using the UPC, an 18-gauge steel protective plate that extends 1-1/2" above the sole plates or below the top plates would be acceptable.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Let’s review a few scenarios:</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Do</a:t>
            </a:r>
          </a:p>
          <a:p>
            <a:r>
              <a:rPr lang="en-US" sz="1200" kern="1200" dirty="0">
                <a:solidFill>
                  <a:schemeClr val="tx1"/>
                </a:solidFill>
                <a:latin typeface="+mn-lt"/>
                <a:ea typeface="+mn-ea"/>
                <a:cs typeface="+mn-cs"/>
              </a:rPr>
              <a:t>Discuss</a:t>
            </a:r>
            <a:r>
              <a:rPr lang="en-US" sz="1200" kern="1200" baseline="0" dirty="0">
                <a:solidFill>
                  <a:schemeClr val="tx1"/>
                </a:solidFill>
                <a:latin typeface="+mn-lt"/>
                <a:ea typeface="+mn-ea"/>
                <a:cs typeface="+mn-cs"/>
              </a:rPr>
              <a:t> scenarios shown on slide.</a:t>
            </a:r>
          </a:p>
          <a:p>
            <a:endParaRPr lang="en-US" sz="1200" kern="1200" baseline="0" dirty="0">
              <a:solidFill>
                <a:schemeClr val="tx1"/>
              </a:solidFill>
              <a:latin typeface="+mn-lt"/>
              <a:ea typeface="+mn-ea"/>
              <a:cs typeface="+mn-cs"/>
            </a:endParaRPr>
          </a:p>
          <a:p>
            <a:r>
              <a:rPr lang="en-US" sz="1200" b="1" kern="1200" dirty="0">
                <a:solidFill>
                  <a:schemeClr val="tx1"/>
                </a:solidFill>
                <a:latin typeface="+mn-lt"/>
                <a:ea typeface="+mn-ea"/>
                <a:cs typeface="+mn-cs"/>
              </a:rPr>
              <a:t>Top and Bottom Plate Repair/Protection – Piping closer than 1-1/2" to edge of plate. </a:t>
            </a:r>
            <a:r>
              <a:rPr lang="en-US" sz="1200" kern="1200" dirty="0">
                <a:solidFill>
                  <a:schemeClr val="tx1"/>
                </a:solidFill>
                <a:latin typeface="+mn-lt"/>
                <a:ea typeface="+mn-ea"/>
                <a:cs typeface="+mn-cs"/>
              </a:rPr>
              <a:t>Wherever the soles/plates are cut, a galvanized structural repair tie that is 16 gauge x 1-1/2" wide is required on each sole/plate and shall be fastened with (6) 16d nails on each side of the cut (per the IBC). If piping is closer than 1-1/2" to the edge of the lumber, a protection plate is required that extends 2" above/below the framing member (per the IPC, IMC). When plastic and copper piping penetrates framing members to within 1" of the edge, a steel nail plate not less than 18 gauge, that extends 1-1/2" beyond the pipe or tubing on each side, is required (per the UPC).</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Top and Bottom Plate Repair – Piping further than 1-1/2" (1" UPC) to edge of plate. </a:t>
            </a:r>
            <a:r>
              <a:rPr lang="en-US" sz="1200" kern="1200" dirty="0">
                <a:solidFill>
                  <a:schemeClr val="tx1"/>
                </a:solidFill>
                <a:latin typeface="+mn-lt"/>
                <a:ea typeface="+mn-ea"/>
                <a:cs typeface="+mn-cs"/>
              </a:rPr>
              <a:t>Wherever the soles/plates are cut, a galvanized structural repair tie that is 16 gauge x 1-1/2" wide is required on each sole/plate and is to be fastened with (6) 16d nails on each side of the cut (IBC).</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Cannot Attach Protection Plate to Sole </a:t>
            </a:r>
            <a:r>
              <a:rPr lang="en-US" sz="1200" kern="1200" dirty="0">
                <a:solidFill>
                  <a:schemeClr val="tx1"/>
                </a:solidFill>
                <a:latin typeface="+mn-lt"/>
                <a:ea typeface="+mn-ea"/>
                <a:cs typeface="+mn-cs"/>
              </a:rPr>
              <a:t>– Where a protection plate cannot attach to a sole plate, 2x wood blocking should be added on either side of notch/hole to accept prongs.</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Top and Bottom Plate Repair/Protection – Piping is closer than 1-1/2" to edge of plate and most or all of plate width removed. </a:t>
            </a:r>
            <a:r>
              <a:rPr lang="en-US" sz="1200" kern="1200" dirty="0">
                <a:solidFill>
                  <a:schemeClr val="tx1"/>
                </a:solidFill>
                <a:latin typeface="+mn-lt"/>
                <a:ea typeface="+mn-ea"/>
                <a:cs typeface="+mn-cs"/>
              </a:rPr>
              <a:t>Whenever both the compressive and tensile capacities of the plates are compromised, a compression-tension strap provides capacities for an engineered solution while also meeting prescriptive requirements.</a:t>
            </a: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3087173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It</a:t>
            </a:r>
            <a:r>
              <a:rPr lang="en-US" sz="1200" kern="1200" baseline="0" dirty="0">
                <a:solidFill>
                  <a:schemeClr val="tx1"/>
                </a:solidFill>
                <a:latin typeface="+mn-lt"/>
                <a:ea typeface="+mn-ea"/>
                <a:cs typeface="+mn-cs"/>
              </a:rPr>
              <a:t> is important to note that t</a:t>
            </a:r>
            <a:r>
              <a:rPr lang="en-US" sz="1200" kern="1200" dirty="0">
                <a:solidFill>
                  <a:schemeClr val="tx1"/>
                </a:solidFill>
                <a:latin typeface="+mn-lt"/>
                <a:ea typeface="+mn-ea"/>
                <a:cs typeface="+mn-cs"/>
              </a:rPr>
              <a:t>o meet the IBC code requirements for “protection against physical damage” and “lateral load transfer,” two separate products are necessary:</a:t>
            </a:r>
            <a:r>
              <a:rPr lang="en-US" sz="1200" kern="1200" baseline="0" dirty="0">
                <a:solidFill>
                  <a:schemeClr val="tx1"/>
                </a:solidFill>
                <a:latin typeface="+mn-lt"/>
                <a:ea typeface="+mn-ea"/>
                <a:cs typeface="+mn-cs"/>
              </a:rPr>
              <a:t> a repair strap and a protective plate.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Each top plate requires six nails on each side of the cut or notch; a total of 24 nails when repairing a double top plate. The previously discussed 2-in-1 repair/protect plates will not meet IBC code because they contain only 16 nail holes.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galvanized, 16-gauge protection plate that extends two inches below the top plates may be used to protect the piping within the wall. To repair the plates, a 16-gauge metal tie on each plate fastened with six nails on each side of the cut or notch may be used.</a:t>
            </a:r>
          </a:p>
          <a:p>
            <a:endParaRPr lang="en-US" sz="1200" kern="1200" baseline="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IBC: To meet the IBC code requirements for protection against physical damage and lateral load transfer, both the protection plate and metal ties are required (see photo to the right).</a:t>
            </a:r>
          </a:p>
          <a:p>
            <a:endParaRPr lang="en-US" b="0" baseline="0" dirty="0"/>
          </a:p>
          <a:p>
            <a:pPr marL="228600" indent="-228600">
              <a:buFont typeface="+mj-lt"/>
              <a:buAutoNum type="alphaLcPeriod"/>
            </a:pPr>
            <a:r>
              <a:rPr lang="en-US" b="1" baseline="0" dirty="0"/>
              <a:t>True</a:t>
            </a:r>
          </a:p>
          <a:p>
            <a:pPr marL="228600" indent="-228600">
              <a:buFont typeface="+mj-lt"/>
              <a:buAutoNum type="alphaLcPeriod"/>
            </a:pPr>
            <a:r>
              <a:rPr lang="en-US" b="0" baseline="0" dirty="0"/>
              <a:t>False</a:t>
            </a: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1247318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plumbing throughout a wood structure, the building codes address two requirements regarding studs:</a:t>
            </a:r>
          </a:p>
          <a:p>
            <a:pPr defTabSz="929579">
              <a:defRPr/>
            </a:pPr>
            <a:endParaRPr lang="en-US" dirty="0"/>
          </a:p>
          <a:p>
            <a:pPr marL="171450" indent="-171450" defTabSz="929579">
              <a:buFont typeface="Arial" panose="020B0604020202020204" pitchFamily="34" charset="0"/>
              <a:buChar char="•"/>
              <a:defRPr/>
            </a:pPr>
            <a:r>
              <a:rPr lang="en-US" dirty="0"/>
              <a:t>The reinforcement of members where material has been removed, and</a:t>
            </a:r>
          </a:p>
          <a:p>
            <a:pPr marL="171450" indent="-171450" defTabSz="929579">
              <a:buFont typeface="Arial" panose="020B0604020202020204" pitchFamily="34" charset="0"/>
              <a:buChar char="•"/>
              <a:defRPr/>
            </a:pPr>
            <a:r>
              <a:rPr lang="en-US" dirty="0"/>
              <a:t>The protection of piping within walls.</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4013687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The requirements between the IRC and IBC are the same for determining when structural repair is required for notching or boring into studs.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When notching a stud for piping or mechanical applications, structural repair is required to restore strength when a stud is notched to a depth greater than 25% of the width in bearing walls, or 40% in non-bearing partitions.</a:t>
            </a:r>
          </a:p>
          <a:p>
            <a:endParaRPr lang="en-US" sz="1200" kern="1200" dirty="0">
              <a:solidFill>
                <a:schemeClr val="tx1"/>
              </a:solidFill>
              <a:latin typeface="+mn-lt"/>
              <a:ea typeface="+mn-ea"/>
              <a:cs typeface="+mn-cs"/>
            </a:endParaRPr>
          </a:p>
          <a:p>
            <a:r>
              <a:rPr lang="en-US" b="1" baseline="0" dirty="0"/>
              <a:t>Do</a:t>
            </a:r>
          </a:p>
          <a:p>
            <a:r>
              <a:rPr lang="en-US" b="0" baseline="0" dirty="0"/>
              <a:t>Have students refer to page 6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23056808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When boring a hole through a stud for piping or mechanical applications, structural repair is required to restore strength when a hole is bored to a diameter exceeding 40% of the stud width in bearing walls, or 60% in non-bearing partitions.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One exception, however, is that a hole may be drilled between 40–60% of the stud diameter in bearing walls if the bored stud is doubled and not more than two successive doubled studs are bored.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 no case shall the edge of a bored hole be closer than 5/8" from the edge of the stud. Bored holes shall not be located at the same section of the stud as a cut or notch.</a:t>
            </a:r>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2611962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ICC CEU credits.</a:t>
            </a:r>
          </a:p>
          <a:p>
            <a:endParaRPr lang="en-US" dirty="0"/>
          </a:p>
          <a:p>
            <a:r>
              <a:rPr lang="en-US" dirty="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a:p>
          <a:p>
            <a:r>
              <a:rPr lang="en-US" dirty="0"/>
              <a:t>Explain the credits awarded: ICC: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3923642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It can be difficult to measure the size of a hole or notch in a wood member using percentages. The table shown on the slide displays the maximum bored-hole diameters and notch depths for 2x4 and 2x6 studs in bearing and non-bearing applications.</a:t>
            </a:r>
          </a:p>
          <a:p>
            <a:endParaRPr lang="en-US" sz="1200" kern="1200" dirty="0">
              <a:solidFill>
                <a:schemeClr val="tx1"/>
              </a:solidFill>
              <a:latin typeface="+mn-lt"/>
              <a:ea typeface="+mn-ea"/>
              <a:cs typeface="+mn-cs"/>
            </a:endParaRPr>
          </a:p>
          <a:p>
            <a:r>
              <a:rPr lang="en-US" b="1" baseline="0" dirty="0"/>
              <a:t>Do</a:t>
            </a:r>
          </a:p>
          <a:p>
            <a:r>
              <a:rPr lang="en-US" b="0" baseline="0" dirty="0"/>
              <a:t>Have students refer to page 7 of the participant handout and attempt the exercise with their neighbors. What is the maximum allowable hole diameter for a load-bearing 2x4? What is the maximum allowable notch depth for a non-load-bearing 2x6? </a:t>
            </a:r>
          </a:p>
          <a:p>
            <a:endParaRPr lang="en-US" b="0" baseline="0" dirty="0"/>
          </a:p>
          <a:p>
            <a:r>
              <a:rPr lang="en-US" b="0" baseline="0" dirty="0"/>
              <a:t>After a few minutes, review the correct answers by clicking the mouse for a reveal animation.</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What is the correct value missing in the table below? (Maximum hole diameter for a load-bearing 2x4)</a:t>
            </a:r>
          </a:p>
          <a:p>
            <a:endParaRPr lang="en-US" b="0" baseline="0" dirty="0"/>
          </a:p>
          <a:p>
            <a:pPr marL="228600" indent="-228600">
              <a:buFont typeface="+mj-lt"/>
              <a:buAutoNum type="alphaLcPeriod"/>
            </a:pPr>
            <a:r>
              <a:rPr lang="en-US" b="0" baseline="0" dirty="0"/>
              <a:t>1-1/4 in.</a:t>
            </a:r>
          </a:p>
          <a:p>
            <a:pPr marL="228600" indent="-228600">
              <a:buFont typeface="+mj-lt"/>
              <a:buAutoNum type="alphaLcPeriod"/>
            </a:pPr>
            <a:r>
              <a:rPr lang="en-US" b="1" baseline="0" dirty="0"/>
              <a:t>1-3/8 in.</a:t>
            </a:r>
          </a:p>
          <a:p>
            <a:pPr marL="228600" indent="-228600">
              <a:buFont typeface="+mj-lt"/>
              <a:buAutoNum type="alphaLcPeriod"/>
            </a:pPr>
            <a:r>
              <a:rPr lang="en-US" b="0" baseline="0" dirty="0"/>
              <a:t>2 in.</a:t>
            </a:r>
          </a:p>
          <a:p>
            <a:pPr marL="228600" indent="-228600">
              <a:buFont typeface="+mj-lt"/>
              <a:buAutoNum type="alphaLcPeriod"/>
            </a:pPr>
            <a:r>
              <a:rPr lang="en-US" b="0" baseline="0" dirty="0"/>
              <a:t>2-3/16 in.</a:t>
            </a: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1646166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Code-listed and load-rated stud shoes meet the requirements of both the IRC and IBC for repairing studs with notches or bored holes that exceed the limits. The IRC explicitly permits the use of approved stud shoes where they are installed in accordance with the manufacturer’s recommendations. The IBC allows a designed solution in accordance with accepted engineering practice, such as an approved stud shoe.</a:t>
            </a:r>
          </a:p>
          <a:p>
            <a:endParaRPr lang="en-US" b="0" baseline="0" dirty="0"/>
          </a:p>
          <a:p>
            <a:r>
              <a:rPr lang="en-US" b="1" baseline="0" dirty="0"/>
              <a:t>Do</a:t>
            </a:r>
          </a:p>
          <a:p>
            <a:r>
              <a:rPr lang="en-US" b="0" baseline="0" dirty="0"/>
              <a:t>Have students refer to page 6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37926111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There are two types of load-rated and code-listed stud shoes available. The first is designed for compression loads only and is installed with nails on 2x, 3x, 2-2x, and 3-2x studs. The second is designed for both compression and tension loads, and is installed with structural screws on 2x, 2-2x, 3-2x and 4x studs.</a:t>
            </a: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13124175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Ask</a:t>
            </a:r>
          </a:p>
          <a:p>
            <a:r>
              <a:rPr lang="en-US" b="0" baseline="0" dirty="0"/>
              <a:t>Which is the correct stud shoe product for a 3-2x stud on a load-bearing wall?</a:t>
            </a:r>
          </a:p>
          <a:p>
            <a:endParaRPr lang="en-US" b="0" baseline="0" dirty="0"/>
          </a:p>
          <a:p>
            <a:r>
              <a:rPr lang="en-US" b="1" baseline="0" dirty="0"/>
              <a:t>Do</a:t>
            </a:r>
          </a:p>
          <a:p>
            <a:r>
              <a:rPr lang="en-US" b="0" baseline="0" dirty="0"/>
              <a:t>Click to start animation (correct/incorrect visual).</a:t>
            </a:r>
          </a:p>
          <a:p>
            <a:endParaRPr lang="en-US" b="0" baseline="0" dirty="0"/>
          </a:p>
          <a:p>
            <a:r>
              <a:rPr lang="en-US" b="1" baseline="0" dirty="0"/>
              <a:t>Say</a:t>
            </a:r>
          </a:p>
          <a:p>
            <a:r>
              <a:rPr lang="en-US" b="0" baseline="0" dirty="0"/>
              <a:t>That’s right, Picture B is correct! A stud shoe for a 3-2x stud needs to be load-rated and code-listed for both tension and compression on a load-bearing wall. The incorrect solution in Picture A is not load-rated or code-listed, nor can it handle tension loads.</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Which picture shows the correct stud shoe product for a 3-2x stud on a load-bearing wall?</a:t>
            </a:r>
          </a:p>
          <a:p>
            <a:endParaRPr lang="en-US" b="0" baseline="0" dirty="0"/>
          </a:p>
          <a:p>
            <a:pPr marL="228600" indent="-228600">
              <a:buFont typeface="+mj-lt"/>
              <a:buAutoNum type="alphaLcPeriod"/>
            </a:pPr>
            <a:r>
              <a:rPr lang="en-US" b="0" baseline="0" dirty="0"/>
              <a:t>Picture A</a:t>
            </a:r>
          </a:p>
          <a:p>
            <a:pPr marL="228600" indent="-228600">
              <a:buFont typeface="+mj-lt"/>
              <a:buAutoNum type="alphaLcPeriod"/>
            </a:pPr>
            <a:r>
              <a:rPr lang="en-US" b="1" baseline="0" dirty="0"/>
              <a:t>Picture B</a:t>
            </a:r>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23132061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Be careful, as many stud shoes do not have a load rating or code listing. What is an “approved stud shoe” based on without a load rating and an appropriate ICC-ES or IAPMO-UES code report?</a:t>
            </a:r>
          </a:p>
          <a:p>
            <a:endParaRPr lang="en-US" b="0" baseline="0" dirty="0"/>
          </a:p>
          <a:p>
            <a:r>
              <a:rPr lang="en-US" b="0" baseline="0" dirty="0"/>
              <a:t>---</a:t>
            </a:r>
          </a:p>
          <a:p>
            <a:r>
              <a:rPr lang="en-US" b="0" baseline="0" dirty="0"/>
              <a:t>ICC – International Code Council</a:t>
            </a:r>
          </a:p>
          <a:p>
            <a:r>
              <a:rPr lang="en-US" b="0" baseline="0" dirty="0"/>
              <a:t>IAPMO – International Association of Plumbing and Mechanical Officials</a:t>
            </a: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20617909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allowable penetration limitations for studs are the same as they are for the top and bottom plates.</a:t>
            </a:r>
          </a:p>
          <a:p>
            <a:endParaRPr lang="en-US" b="0" baseline="0" dirty="0"/>
          </a:p>
          <a:p>
            <a:r>
              <a:rPr lang="en-US" b="0" baseline="0" dirty="0"/>
              <a:t>In the IRC, protection of piping is required when piping other than cast iron or galvanized steel is closer than 1-1/2" to the edge of the framing member for the installation of general mechanical systems (per IRC M1308.2). For general plumbing installations, protection of piping is required for holes or notches closer than 1-1/4" to the edge of the framing member (per IRC P2603.2.1).</a:t>
            </a:r>
          </a:p>
          <a:p>
            <a:endParaRPr lang="en-US" b="0" baseline="0" dirty="0"/>
          </a:p>
          <a:p>
            <a:r>
              <a:rPr lang="en-US" b="0" baseline="0" dirty="0"/>
              <a:t>The IBC refers to the International Plumbing Code, or IPC, for the protection requirements of piping within walls. The IPC states that protection of piping is required when piping other than cast iron or galvanized steel is closer than 1-1/2" to the edge of the framing member.</a:t>
            </a:r>
          </a:p>
          <a:p>
            <a:endParaRPr lang="en-US" b="0" baseline="0" dirty="0"/>
          </a:p>
          <a:p>
            <a:r>
              <a:rPr lang="en-US" b="0" baseline="0" dirty="0"/>
              <a:t>For jurisdictions that use the Uniform Plumbing Code, or UPC, protection is required for plastic and copper piping closer than 1" to the edge of the </a:t>
            </a:r>
            <a:r>
              <a:rPr lang="en-US" b="0" baseline="0"/>
              <a:t>framing member.</a:t>
            </a:r>
            <a:endParaRPr lang="en-US" b="0" baseline="0" dirty="0"/>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12834120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For the IRC, required protection is a 16-gauge steel protective plate that covers the area of the pipe where the member is notched or bored.</a:t>
            </a:r>
          </a:p>
          <a:p>
            <a:endParaRPr lang="en-US" b="0" baseline="0" dirty="0"/>
          </a:p>
          <a:p>
            <a:r>
              <a:rPr lang="en-US" b="0" baseline="0" dirty="0"/>
              <a:t>The IBC, again, refers to the IPC, which also states that required protection is a 16-gauge steel protective plate that covers the area of the pipe where the member is notched or bored.</a:t>
            </a:r>
          </a:p>
          <a:p>
            <a:endParaRPr lang="en-US" b="0" baseline="0" dirty="0"/>
          </a:p>
          <a:p>
            <a:r>
              <a:rPr lang="en-US" b="0" baseline="0" dirty="0"/>
              <a:t>For jurisdictions that use the UPC, an 18-gauge steel protective plate is allowed.</a:t>
            </a:r>
          </a:p>
          <a:p>
            <a:endParaRPr lang="en-US" b="0" baseline="0" dirty="0"/>
          </a:p>
          <a:p>
            <a:r>
              <a:rPr lang="en-US" b="0" baseline="0" dirty="0"/>
              <a:t>A 16-gauge steel nail stop is a suitable product to protect the stud.</a:t>
            </a:r>
          </a:p>
          <a:p>
            <a:endParaRPr lang="en-US" b="0" baseline="0" dirty="0"/>
          </a:p>
          <a:p>
            <a:r>
              <a:rPr lang="en-US" b="1" baseline="0" dirty="0"/>
              <a:t>Do</a:t>
            </a:r>
          </a:p>
          <a:p>
            <a:r>
              <a:rPr lang="en-US" b="0" baseline="0" dirty="0"/>
              <a:t>Have students refer to page 6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2097726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code requirements for notching and boring into studs for plumbing and mechanical applications.</a:t>
            </a:r>
          </a:p>
          <a:p>
            <a:endParaRPr lang="en-US" b="0" baseline="0" dirty="0"/>
          </a:p>
          <a:p>
            <a:r>
              <a:rPr lang="en-US" b="0" baseline="0" dirty="0"/>
              <a:t>To repair the studs and protect the piping within a wall, a code-listed and load-tested 16-gauge steel stud shoe is a suitable product.</a:t>
            </a:r>
          </a:p>
          <a:p>
            <a:endParaRPr lang="en-US" b="0" baseline="0" dirty="0"/>
          </a:p>
          <a:p>
            <a:r>
              <a:rPr lang="en-US" b="0" baseline="0" dirty="0"/>
              <a:t>To protect the piping in a wall, a suitable product would be a 16-gauge steel protection plate, such as a nail stop, that covers the area of the pipe where the member is notched or bored.</a:t>
            </a:r>
          </a:p>
          <a:p>
            <a:endParaRPr lang="en-US" b="0" baseline="0" dirty="0"/>
          </a:p>
          <a:p>
            <a:r>
              <a:rPr lang="en-US" b="0" baseline="0" dirty="0"/>
              <a:t>A combination of a stud shoe and nail stop may be required for large bored holes to protect both sides of the stud.</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2170887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A combination of a nail stop and a stud shoe should be used to repair and protect the stud.</a:t>
            </a:r>
          </a:p>
          <a:p>
            <a:endParaRPr lang="en-US" b="0" baseline="0" dirty="0"/>
          </a:p>
          <a:p>
            <a:r>
              <a:rPr lang="en-US" b="0" baseline="0" dirty="0"/>
              <a:t>Because the pipe is within 1-1/2" to the edge of the stud, the stud shoe protects one side and a nail stop is required to protect the other side.</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1319232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3223773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IACET CEU credits.</a:t>
            </a:r>
          </a:p>
          <a:p>
            <a:endParaRPr lang="en-US" dirty="0"/>
          </a:p>
          <a:p>
            <a:r>
              <a:rPr lang="en-US" dirty="0"/>
              <a:t>For those seeking IACET credit, they must take and pass the online test. They must self-report CEU credits to their certifying organization or agency.</a:t>
            </a:r>
          </a:p>
          <a:p>
            <a:endParaRPr lang="en-US" dirty="0"/>
          </a:p>
          <a:p>
            <a:r>
              <a:rPr lang="en-US" dirty="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22553475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13093170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heating, ventilation and air conditioning throughout a wood structure, the building codes address the reinforcement of top and bottom plates where material has been removed to allow the passage of ductwork.</a:t>
            </a:r>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11564547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When designing with the IRC, structural repair is required when a cut, notch or hole that is more than 50% of the top-plate width is removed in an exterior wall, or interior load-bearing wall for ductwork.</a:t>
            </a:r>
          </a:p>
          <a:p>
            <a:br>
              <a:rPr lang="en-US" sz="1200" kern="1200" dirty="0">
                <a:solidFill>
                  <a:schemeClr val="tx1"/>
                </a:solidFill>
                <a:latin typeface="+mn-lt"/>
                <a:ea typeface="+mn-ea"/>
                <a:cs typeface="+mn-cs"/>
              </a:rPr>
            </a:br>
            <a:r>
              <a:rPr lang="en-US" sz="1200" kern="1200" dirty="0">
                <a:solidFill>
                  <a:schemeClr val="tx1"/>
                </a:solidFill>
                <a:latin typeface="+mn-lt"/>
                <a:ea typeface="+mn-ea"/>
                <a:cs typeface="+mn-cs"/>
              </a:rPr>
              <a:t>When designing with the IBC, no cuts or notches for heating, ventilation or air conditioning are allowed in the top or bottom plates without structural repair.</a:t>
            </a:r>
            <a:br>
              <a:rPr lang="en-US" sz="1200" kern="1200" dirty="0">
                <a:solidFill>
                  <a:schemeClr val="tx1"/>
                </a:solidFill>
                <a:latin typeface="+mn-lt"/>
                <a:ea typeface="+mn-ea"/>
                <a:cs typeface="+mn-cs"/>
              </a:rPr>
            </a:b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maximum notch depth allowed is 1-3/4" for a 2x4 and 2-3/4" for a 2x6 when designing with the IRC.</a:t>
            </a:r>
            <a:br>
              <a:rPr lang="en-US" sz="1200" kern="1200" dirty="0">
                <a:solidFill>
                  <a:schemeClr val="tx1"/>
                </a:solidFill>
                <a:latin typeface="+mn-lt"/>
                <a:ea typeface="+mn-ea"/>
                <a:cs typeface="+mn-cs"/>
              </a:rPr>
            </a:b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No cuts or notches for heating, ventilation or air conditioning are allowed in the top or bottom plates without a structural repair strap when designing with the IBC.</a:t>
            </a:r>
          </a:p>
          <a:p>
            <a:endParaRPr lang="en-US" sz="1200" kern="120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IBC: No cuts or notches are allowed for ductwork without structural repair to the top and bottom plates.</a:t>
            </a:r>
          </a:p>
          <a:p>
            <a:endParaRPr lang="en-US" b="0" baseline="0" dirty="0"/>
          </a:p>
          <a:p>
            <a:pPr marL="228600" indent="-228600">
              <a:buFont typeface="+mj-lt"/>
              <a:buAutoNum type="alphaLcPeriod"/>
            </a:pPr>
            <a:r>
              <a:rPr lang="en-US" b="1" baseline="0" dirty="0"/>
              <a:t>True</a:t>
            </a:r>
          </a:p>
          <a:p>
            <a:pPr marL="228600" indent="-228600">
              <a:buFont typeface="+mj-lt"/>
              <a:buAutoNum type="alphaLcPeriod"/>
            </a:pPr>
            <a:r>
              <a:rPr lang="en-US" b="0" baseline="0" dirty="0"/>
              <a:t>False</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36614743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maximum hole or notch depth allowed is 1-3/4" for a 2x4 and 2-3/4" for a 2x6, when designing with the IRC.</a:t>
            </a:r>
          </a:p>
          <a:p>
            <a:endParaRPr lang="en-US" b="0" baseline="0" dirty="0"/>
          </a:p>
          <a:p>
            <a:r>
              <a:rPr lang="en-US" b="0" baseline="0" dirty="0"/>
              <a:t>No cuts, notches or holes for plumbing or other pipes are allowed in the top or bottom plates without structural repair when designing with the IBC.</a:t>
            </a:r>
          </a:p>
          <a:p>
            <a:endParaRPr lang="en-US" b="0" baseline="0" dirty="0"/>
          </a:p>
          <a:p>
            <a:r>
              <a:rPr lang="en-US" b="1" baseline="0" dirty="0"/>
              <a:t>Do</a:t>
            </a:r>
          </a:p>
          <a:p>
            <a:r>
              <a:rPr lang="en-US" b="0" baseline="0" dirty="0"/>
              <a:t>Have students refer to page 8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20860221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top-plate repair solutions using the IRC for load-bearing HVAC applications differ depending on whether it is a single bay or side-by-side ductwork.</a:t>
            </a:r>
          </a:p>
          <a:p>
            <a:endParaRPr lang="en-US" b="0" baseline="0" dirty="0"/>
          </a:p>
          <a:p>
            <a:r>
              <a:rPr lang="en-US" b="0" baseline="0" dirty="0"/>
              <a:t>Repair for a single bay with duct work is a galvanized, 16-gauge metal tie that is at least 1-1/2" wide on one or more top plate. This tie must be fastened with eight 10d nails, with a minimum length of 1-1/2", at each side of the opening. 16d nails may also be used. The tie must extend 6" past the opening.</a:t>
            </a:r>
          </a:p>
          <a:p>
            <a:endParaRPr lang="en-US" b="0" baseline="0" dirty="0"/>
          </a:p>
          <a:p>
            <a:r>
              <a:rPr lang="en-US" b="0" baseline="0" dirty="0"/>
              <a:t>For side-by-side ductwork, it may prove difficult to find a 1-1/2“-wide strap with the necessary length to extend 6" past the openings. One solution is to use a 3"-wide tie (with all other requirements remaining the same). In this application, a 3"-wide strap provides equivalent tension capacity.</a:t>
            </a:r>
          </a:p>
          <a:p>
            <a:endParaRPr lang="en-US" b="0" baseline="0" dirty="0"/>
          </a:p>
          <a:p>
            <a:r>
              <a:rPr lang="en-US" b="0" baseline="0" dirty="0"/>
              <a:t>There may not be limitations or repairs required for non-load bearing walls. Section R602.6.1 states that the limitations only apply to exterior or load-bearing walls. However, Section R602.3.2 states that wood stud walls shall be capped with a double top plate. Notches that require total removal of material would not have a capped top plate. Ask your local building official what they will allow for interior non-load-bearing walls.</a:t>
            </a:r>
          </a:p>
          <a:p>
            <a:endParaRPr lang="en-US" b="0" baseline="0" dirty="0"/>
          </a:p>
          <a:p>
            <a:r>
              <a:rPr lang="en-US" b="1" baseline="0" dirty="0"/>
              <a:t>Do</a:t>
            </a:r>
          </a:p>
          <a:p>
            <a:r>
              <a:rPr lang="en-US" b="0" baseline="0" dirty="0"/>
              <a:t>Have students refer to page 9 of the participant handout. There is information on this slide that may help fill in the blanks.</a:t>
            </a:r>
          </a:p>
          <a:p>
            <a:endParaRPr lang="en-US" b="0" baseline="0" dirty="0"/>
          </a:p>
          <a:p>
            <a:r>
              <a:rPr lang="en-US" b="1" baseline="0" dirty="0"/>
              <a:t>Note</a:t>
            </a:r>
          </a:p>
          <a:p>
            <a:r>
              <a:rPr lang="en-US" b="0" baseline="0" dirty="0"/>
              <a:t>This slide contains information found in the post-course knowledge assessment.</a:t>
            </a:r>
          </a:p>
          <a:p>
            <a:endParaRPr lang="en-US" b="0" baseline="0" dirty="0"/>
          </a:p>
          <a:p>
            <a:r>
              <a:rPr lang="en-US" b="0" baseline="0" dirty="0"/>
              <a:t>Referencing the IRC: When repairing a plate that has been cut for ductwork, the repair strap must extend at least __________ past the opening.</a:t>
            </a:r>
          </a:p>
          <a:p>
            <a:endParaRPr lang="en-US" b="0" baseline="0" dirty="0"/>
          </a:p>
          <a:p>
            <a:pPr marL="228600" indent="-228600">
              <a:buFont typeface="+mj-lt"/>
              <a:buAutoNum type="alphaLcPeriod"/>
            </a:pPr>
            <a:r>
              <a:rPr lang="en-US" b="0" baseline="0" dirty="0"/>
              <a:t>3 inches</a:t>
            </a:r>
          </a:p>
          <a:p>
            <a:pPr marL="228600" indent="-228600">
              <a:buFont typeface="+mj-lt"/>
              <a:buAutoNum type="alphaLcPeriod"/>
            </a:pPr>
            <a:r>
              <a:rPr lang="en-US" b="1" baseline="0" dirty="0"/>
              <a:t>6 inches</a:t>
            </a:r>
          </a:p>
          <a:p>
            <a:pPr marL="228600" indent="-228600">
              <a:buFont typeface="+mj-lt"/>
              <a:buAutoNum type="alphaLcPeriod"/>
            </a:pPr>
            <a:r>
              <a:rPr lang="en-US" b="0" baseline="0" dirty="0"/>
              <a:t>9 inches</a:t>
            </a:r>
          </a:p>
          <a:p>
            <a:pPr marL="228600" indent="-228600">
              <a:buFont typeface="+mj-lt"/>
              <a:buAutoNum type="alphaLcPeriod"/>
            </a:pPr>
            <a:r>
              <a:rPr lang="en-US" b="0" baseline="0" dirty="0"/>
              <a:t>12 inches</a:t>
            </a:r>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18817344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A strap or metal tie is not required on the top plates of a load-bearing wall when the entire side of the wall with the notch or cut is covered by wood structural panel sheathing. Most of the time, however, the side of the wall with the notch or cut is on the inside of a load-bearing exterior wall and covered by drywall. Therefore, in this typical application, a strap would be required.</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11341532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The top- and bottom-plate repair solutions using the IBC for HVAC applications also differ depending on whether they are for a single bay or side-by-side ductwork. </a:t>
            </a:r>
          </a:p>
          <a:p>
            <a:endParaRPr lang="en-US" b="0" baseline="0" dirty="0"/>
          </a:p>
          <a:p>
            <a:r>
              <a:rPr lang="en-US" b="0" baseline="0" dirty="0"/>
              <a:t>Repair for a single bay with ductwork is a galvanized, 16-gauge metal tie that is at least 1-1/2" wide on both top plates and the bottom plate. Each tie must be fastened with six 16d nails on each side of the opening and the tie must extend 6" past the opening.</a:t>
            </a:r>
          </a:p>
          <a:p>
            <a:endParaRPr lang="en-US" b="0" baseline="0" dirty="0"/>
          </a:p>
          <a:p>
            <a:r>
              <a:rPr lang="en-US" b="0" baseline="0" dirty="0"/>
              <a:t>For side-by-side ductwork, it may prove difficult to find a 1-1/2" wide strap with the necessary length to extend 6" past the openings. One solution is to use a 3"-wide tie (with all other requirements remaining the same). In this application, a 3"-wide strap provides equivalent tension capacity.</a:t>
            </a:r>
          </a:p>
          <a:p>
            <a:endParaRPr lang="en-US" b="0" baseline="0" dirty="0"/>
          </a:p>
          <a:p>
            <a:r>
              <a:rPr lang="en-US" b="1" baseline="0" dirty="0"/>
              <a:t>Do</a:t>
            </a:r>
          </a:p>
          <a:p>
            <a:r>
              <a:rPr lang="en-US" b="0" baseline="0" dirty="0"/>
              <a:t>Have students refer to page ten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34106195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Regardless whether the wood-framed structure is designed with the IRC or IBC, a galvanized, 16-gauge metal tie should be installed on both sides of the cut plate when the entire top plate is removed for ductwork in a load-bearing wall.</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47</a:t>
            </a:fld>
            <a:endParaRPr lang="en-US"/>
          </a:p>
        </p:txBody>
      </p:sp>
    </p:spTree>
    <p:extLst>
      <p:ext uri="{BB962C8B-B14F-4D97-AF65-F5344CB8AC3E}">
        <p14:creationId xmlns:p14="http://schemas.microsoft.com/office/powerpoint/2010/main" val="2802373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IRC code requirements for repairing the top plates for heating, ventilation and air conditioning applications.</a:t>
            </a:r>
          </a:p>
          <a:p>
            <a:endParaRPr lang="en-US" b="0" baseline="0" dirty="0"/>
          </a:p>
          <a:p>
            <a:r>
              <a:rPr lang="en-US" b="0" baseline="0" dirty="0"/>
              <a:t>To repair the top plate of load-bearing wall with ductwork, a suitable product would be a galvanized, 16-gauge metal tie fastened with eight 10d nails, having a minimum length of 1-1/2", at each side of the opening. 16d nails are also acceptable. The tie shall be a minimum of 1-1/2" wide. For a side-by-side application, a 3"-wide tie provides equivalent tension capacity.</a:t>
            </a:r>
          </a:p>
          <a:p>
            <a:endParaRPr lang="en-US" b="0" baseline="0" dirty="0"/>
          </a:p>
          <a:p>
            <a:r>
              <a:rPr lang="en-US" b="0" baseline="0" dirty="0"/>
              <a:t>When the entire top plate is removed for ductwork in a load-bearing wall, a galvanized, 16-gauge metal tie should be installed on both sides of the cut plate.</a:t>
            </a:r>
          </a:p>
          <a:p>
            <a:endParaRPr lang="en-US" b="0" baseline="0" dirty="0"/>
          </a:p>
          <a:p>
            <a:r>
              <a:rPr lang="en-US" b="0" baseline="0" dirty="0"/>
              <a:t>Interior, non-load-bearing walls may not require structural repair. Ask your local building official for clarification.</a:t>
            </a:r>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a:p>
        </p:txBody>
      </p:sp>
    </p:spTree>
    <p:extLst>
      <p:ext uri="{BB962C8B-B14F-4D97-AF65-F5344CB8AC3E}">
        <p14:creationId xmlns:p14="http://schemas.microsoft.com/office/powerpoint/2010/main" val="5355546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Next we’ll recap the IBC code requirements for repairing the top and bottom plates for heating, ventilation and air conditioning applications.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To repair the top and bottom plates, a 16-gauge, galvanized metal tie that is at least 1-1/2“ wide is required on each plate. This tie must be fastened with six 16d nails at each side of the cut.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side-by-side applications that have ducts in two consecutive bays, it is recommended to use a 3"-wide strap. It may be difficult to locate a 1-1/2“-wide strap that has the required length to extend across both bays.</a:t>
            </a:r>
          </a:p>
        </p:txBody>
      </p:sp>
      <p:sp>
        <p:nvSpPr>
          <p:cNvPr id="4" name="Slide Number Placeholder 3"/>
          <p:cNvSpPr>
            <a:spLocks noGrp="1"/>
          </p:cNvSpPr>
          <p:nvPr>
            <p:ph type="sldNum" sz="quarter" idx="10"/>
          </p:nvPr>
        </p:nvSpPr>
        <p:spPr/>
        <p:txBody>
          <a:bodyPr/>
          <a:lstStyle/>
          <a:p>
            <a:fld id="{41BDAC27-EA65-4CFE-B3FB-06977A465F32}" type="slidenum">
              <a:rPr lang="en-US" smtClean="0"/>
              <a:t>49</a:t>
            </a:fld>
            <a:endParaRPr lang="en-US"/>
          </a:p>
        </p:txBody>
      </p:sp>
    </p:spTree>
    <p:extLst>
      <p:ext uri="{BB962C8B-B14F-4D97-AF65-F5344CB8AC3E}">
        <p14:creationId xmlns:p14="http://schemas.microsoft.com/office/powerpoint/2010/main" val="407620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Presenter Information</a:t>
            </a:r>
          </a:p>
          <a:p>
            <a:endParaRPr lang="en-US" b="1" dirty="0"/>
          </a:p>
          <a:p>
            <a:r>
              <a:rPr lang="en-US" dirty="0"/>
              <a:t>NOTE:  Please be sure each attendee LEGIBLY signs the event sign-in sheet.</a:t>
            </a:r>
          </a:p>
          <a:p>
            <a:endParaRPr lang="en-US" dirty="0"/>
          </a:p>
          <a:p>
            <a:r>
              <a:rPr lang="en-US" b="1" dirty="0"/>
              <a:t>Say</a:t>
            </a:r>
          </a:p>
          <a:p>
            <a:r>
              <a:rPr lang="en-US" dirty="0"/>
              <a:t>All questions concerning proprietary products will be addressed after the conclusion of the AIA portion of the presentation. The meeting format is 50 minutes of content, followed by 10 minutes of Q &amp; A.</a:t>
            </a:r>
          </a:p>
          <a:p>
            <a:endParaRPr lang="en-US" dirty="0"/>
          </a:p>
          <a:p>
            <a:r>
              <a:rPr lang="en-US" b="1" dirty="0"/>
              <a:t>Do</a:t>
            </a:r>
          </a:p>
          <a:p>
            <a:r>
              <a:rPr lang="en-US" dirty="0"/>
              <a:t>Explain the credits awarded for:</a:t>
            </a:r>
          </a:p>
          <a:p>
            <a:pPr marL="171450" indent="-171450">
              <a:buFont typeface="Arial" panose="020B0604020202020204" pitchFamily="34" charset="0"/>
              <a:buChar char="•"/>
            </a:pPr>
            <a:r>
              <a:rPr lang="en-US" dirty="0"/>
              <a:t>AIA: 1LU/HSW credit.</a:t>
            </a:r>
          </a:p>
          <a:p>
            <a:pPr marL="171450" indent="-171450">
              <a:buFont typeface="Arial" panose="020B0604020202020204" pitchFamily="34" charset="0"/>
              <a:buChar char="•"/>
            </a:pPr>
            <a:r>
              <a:rPr lang="en-US" dirty="0"/>
              <a:t>IACET: 0.1 (Equivalent to 1 hour) CEU credits.</a:t>
            </a:r>
          </a:p>
          <a:p>
            <a:endParaRPr lang="en-US" dirty="0"/>
          </a:p>
          <a:p>
            <a:r>
              <a:rPr lang="en-US" dirty="0"/>
              <a:t>Review the submission process for audiences requiring either AIA LU/HSW (health, safety and welfare) credits or CEU credits:</a:t>
            </a:r>
          </a:p>
          <a:p>
            <a:pPr marL="171450" indent="-171450">
              <a:buFont typeface="Arial" panose="020B0604020202020204" pitchFamily="34" charset="0"/>
              <a:buChar char="•"/>
            </a:pPr>
            <a:r>
              <a:rPr lang="en-US" dirty="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9099128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50</a:t>
            </a:fld>
            <a:endParaRPr lang="en-US"/>
          </a:p>
        </p:txBody>
      </p:sp>
    </p:spTree>
    <p:extLst>
      <p:ext uri="{BB962C8B-B14F-4D97-AF65-F5344CB8AC3E}">
        <p14:creationId xmlns:p14="http://schemas.microsoft.com/office/powerpoint/2010/main" val="750257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51</a:t>
            </a:fld>
            <a:endParaRPr lang="en-US"/>
          </a:p>
        </p:txBody>
      </p:sp>
    </p:spTree>
    <p:extLst>
      <p:ext uri="{BB962C8B-B14F-4D97-AF65-F5344CB8AC3E}">
        <p14:creationId xmlns:p14="http://schemas.microsoft.com/office/powerpoint/2010/main" val="22922767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installing electrical wiring throughout a wood structure, the building codes require protection of wiring to prevent damage.</a:t>
            </a:r>
          </a:p>
        </p:txBody>
      </p:sp>
      <p:sp>
        <p:nvSpPr>
          <p:cNvPr id="4" name="Slide Number Placeholder 3"/>
          <p:cNvSpPr>
            <a:spLocks noGrp="1"/>
          </p:cNvSpPr>
          <p:nvPr>
            <p:ph type="sldNum" sz="quarter" idx="10"/>
          </p:nvPr>
        </p:nvSpPr>
        <p:spPr/>
        <p:txBody>
          <a:bodyPr/>
          <a:lstStyle/>
          <a:p>
            <a:fld id="{41BDAC27-EA65-4CFE-B3FB-06977A465F32}" type="slidenum">
              <a:rPr lang="en-US" smtClean="0"/>
              <a:t>52</a:t>
            </a:fld>
            <a:endParaRPr lang="en-US"/>
          </a:p>
        </p:txBody>
      </p:sp>
    </p:spTree>
    <p:extLst>
      <p:ext uri="{BB962C8B-B14F-4D97-AF65-F5344CB8AC3E}">
        <p14:creationId xmlns:p14="http://schemas.microsoft.com/office/powerpoint/2010/main" val="33457529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In the IRC, protection of electrical wiring is required when a hole is closer than 1-1/4" to the edge of a wood member.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IBC refers to the National Electric Code, or NEC, for the protection requirements of electrical wiring within walls. The NEC states that protection of wiring is required where bored holes in joists, rafters or wood members are closer than 1-1/4" from the edge of the wood.</a:t>
            </a:r>
          </a:p>
          <a:p>
            <a:endParaRPr lang="en-US" sz="1200" kern="120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Protection of wiring within a wall is required when bored holes in joists, rafters or wood members are closer than __________ from the edge of the wood.</a:t>
            </a:r>
          </a:p>
          <a:p>
            <a:endParaRPr lang="en-US" b="0" baseline="0" dirty="0"/>
          </a:p>
          <a:p>
            <a:pPr marL="228600" indent="-228600">
              <a:buFont typeface="+mj-lt"/>
              <a:buAutoNum type="alphaLcPeriod"/>
            </a:pPr>
            <a:r>
              <a:rPr lang="en-US" b="1" baseline="0" dirty="0"/>
              <a:t>1-1/4 inches</a:t>
            </a:r>
          </a:p>
          <a:p>
            <a:pPr marL="228600" indent="-228600">
              <a:buFont typeface="+mj-lt"/>
              <a:buAutoNum type="alphaLcPeriod"/>
            </a:pPr>
            <a:r>
              <a:rPr lang="en-US" b="0" baseline="0" dirty="0"/>
              <a:t>1-1/2 inches</a:t>
            </a:r>
          </a:p>
          <a:p>
            <a:pPr marL="228600" indent="-228600">
              <a:buFont typeface="+mj-lt"/>
              <a:buAutoNum type="alphaLcPeriod"/>
            </a:pPr>
            <a:r>
              <a:rPr lang="en-US" b="0" baseline="0" dirty="0"/>
              <a:t>1-3/4 inches</a:t>
            </a:r>
          </a:p>
          <a:p>
            <a:pPr marL="228600" indent="-228600">
              <a:buFont typeface="+mj-lt"/>
              <a:buAutoNum type="alphaLcPeriod"/>
            </a:pPr>
            <a:r>
              <a:rPr lang="en-US" b="0" baseline="0" dirty="0"/>
              <a:t>2 inches</a:t>
            </a:r>
          </a:p>
        </p:txBody>
      </p:sp>
      <p:sp>
        <p:nvSpPr>
          <p:cNvPr id="4" name="Slide Number Placeholder 3"/>
          <p:cNvSpPr>
            <a:spLocks noGrp="1"/>
          </p:cNvSpPr>
          <p:nvPr>
            <p:ph type="sldNum" sz="quarter" idx="10"/>
          </p:nvPr>
        </p:nvSpPr>
        <p:spPr/>
        <p:txBody>
          <a:bodyPr/>
          <a:lstStyle/>
          <a:p>
            <a:fld id="{41BDAC27-EA65-4CFE-B3FB-06977A465F32}" type="slidenum">
              <a:rPr lang="en-US" smtClean="0"/>
              <a:t>53</a:t>
            </a:fld>
            <a:endParaRPr lang="en-US"/>
          </a:p>
        </p:txBody>
      </p:sp>
    </p:spTree>
    <p:extLst>
      <p:ext uri="{BB962C8B-B14F-4D97-AF65-F5344CB8AC3E}">
        <p14:creationId xmlns:p14="http://schemas.microsoft.com/office/powerpoint/2010/main" val="10053672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A 2x4 stud or plate may have a maximum hole diameter of 1" to maintain the 1-1/4" distance.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2x6 stud or plate may have a 3" hole to maintain the 1-1/4" distance.</a:t>
            </a:r>
          </a:p>
          <a:p>
            <a:endParaRPr lang="en-US" sz="1200" kern="1200" dirty="0">
              <a:solidFill>
                <a:schemeClr val="tx1"/>
              </a:solidFill>
              <a:latin typeface="+mn-lt"/>
              <a:ea typeface="+mn-ea"/>
              <a:cs typeface="+mn-cs"/>
            </a:endParaRPr>
          </a:p>
          <a:p>
            <a:r>
              <a:rPr lang="en-US" b="1" baseline="0" dirty="0"/>
              <a:t>Do</a:t>
            </a:r>
          </a:p>
          <a:p>
            <a:r>
              <a:rPr lang="en-US" b="0" baseline="0" dirty="0"/>
              <a:t>Have students refer to page eleven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54</a:t>
            </a:fld>
            <a:endParaRPr lang="en-US"/>
          </a:p>
        </p:txBody>
      </p:sp>
    </p:spTree>
    <p:extLst>
      <p:ext uri="{BB962C8B-B14F-4D97-AF65-F5344CB8AC3E}">
        <p14:creationId xmlns:p14="http://schemas.microsoft.com/office/powerpoint/2010/main" val="31792942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sz="1200" kern="1200" dirty="0">
                <a:solidFill>
                  <a:schemeClr val="tx1"/>
                </a:solidFill>
                <a:latin typeface="+mn-lt"/>
                <a:ea typeface="+mn-ea"/>
                <a:cs typeface="+mn-cs"/>
              </a:rPr>
              <a:t>Required protection, referencing the IRC, is a 0.0625" steel protective plate that covers the area of the wiring.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IBC, again, refers to the NEC, which also states that required protection is a 1/16" steel protective plate that covers the area of the wiring. 1/16" is equal to 0.0625", and both are approximately 16 gauge.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When a hole containing electrical wiring is closer than 1-1/4" from the edge of a wood member (due to diameter or placement), a protective plate is required. A 16-gauge steel nail stop meets the requirements of the IRC and NEC.</a:t>
            </a:r>
          </a:p>
          <a:p>
            <a:endParaRPr lang="en-US" sz="1200" kern="1200" dirty="0">
              <a:solidFill>
                <a:schemeClr val="tx1"/>
              </a:solidFill>
              <a:latin typeface="+mn-lt"/>
              <a:ea typeface="+mn-ea"/>
              <a:cs typeface="+mn-cs"/>
            </a:endParaRPr>
          </a:p>
          <a:p>
            <a:r>
              <a:rPr lang="en-US" b="1" baseline="0" dirty="0"/>
              <a:t>Note</a:t>
            </a:r>
          </a:p>
          <a:p>
            <a:r>
              <a:rPr lang="en-US" b="0" baseline="0" dirty="0"/>
              <a:t>This slide contains information found in the post-course knowledge assessment.</a:t>
            </a:r>
          </a:p>
          <a:p>
            <a:endParaRPr lang="en-US" b="0" baseline="0" dirty="0"/>
          </a:p>
          <a:p>
            <a:r>
              <a:rPr lang="en-US" b="0" baseline="0" dirty="0"/>
              <a:t>A 16-gauge steel nail stop provides adequate protection for electrical wiring within a wood member.</a:t>
            </a:r>
          </a:p>
          <a:p>
            <a:endParaRPr lang="en-US" b="0" baseline="0" dirty="0"/>
          </a:p>
          <a:p>
            <a:pPr marL="228600" indent="-228600">
              <a:buFont typeface="+mj-lt"/>
              <a:buAutoNum type="alphaLcPeriod"/>
            </a:pPr>
            <a:r>
              <a:rPr lang="en-US" b="1" baseline="0" dirty="0"/>
              <a:t>True</a:t>
            </a:r>
          </a:p>
          <a:p>
            <a:pPr marL="228600" indent="-228600">
              <a:buFont typeface="+mj-lt"/>
              <a:buAutoNum type="alphaLcPeriod"/>
            </a:pPr>
            <a:r>
              <a:rPr lang="en-US" b="0" baseline="0" dirty="0"/>
              <a:t>False</a:t>
            </a:r>
          </a:p>
        </p:txBody>
      </p:sp>
      <p:sp>
        <p:nvSpPr>
          <p:cNvPr id="4" name="Slide Number Placeholder 3"/>
          <p:cNvSpPr>
            <a:spLocks noGrp="1"/>
          </p:cNvSpPr>
          <p:nvPr>
            <p:ph type="sldNum" sz="quarter" idx="10"/>
          </p:nvPr>
        </p:nvSpPr>
        <p:spPr/>
        <p:txBody>
          <a:bodyPr/>
          <a:lstStyle/>
          <a:p>
            <a:fld id="{41BDAC27-EA65-4CFE-B3FB-06977A465F32}" type="slidenum">
              <a:rPr lang="en-US" smtClean="0"/>
              <a:t>55</a:t>
            </a:fld>
            <a:endParaRPr lang="en-US"/>
          </a:p>
        </p:txBody>
      </p:sp>
    </p:spTree>
    <p:extLst>
      <p:ext uri="{BB962C8B-B14F-4D97-AF65-F5344CB8AC3E}">
        <p14:creationId xmlns:p14="http://schemas.microsoft.com/office/powerpoint/2010/main" val="13204122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p>
          <a:p>
            <a:r>
              <a:rPr lang="en-US" b="0" baseline="0" dirty="0"/>
              <a:t>Let’s quickly recap the IRC, IBC and NEC code requirements for boring into plates or studs for electrical applications.</a:t>
            </a:r>
          </a:p>
          <a:p>
            <a:endParaRPr lang="en-US" b="0" baseline="0" dirty="0"/>
          </a:p>
          <a:p>
            <a:r>
              <a:rPr lang="en-US" b="0" baseline="0" dirty="0"/>
              <a:t>To protect the wiring within the wall, a suitable product would be a 16-gauge steel protection plate that covers the area of the wiring, such as a nail stop. This method of protection meets the minimum requirements of the IRC, IBC and NEC.</a:t>
            </a:r>
          </a:p>
          <a:p>
            <a:endParaRPr lang="en-US" b="0" baseline="0" dirty="0"/>
          </a:p>
          <a:p>
            <a:r>
              <a:rPr lang="en-US" b="1" baseline="0" dirty="0"/>
              <a:t>Do</a:t>
            </a:r>
          </a:p>
          <a:p>
            <a:r>
              <a:rPr lang="en-US" b="0" baseline="0" dirty="0"/>
              <a:t>Have students refer to page eleven of the participant handout. There is information on this slide that may help fill in the blanks.</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56</a:t>
            </a:fld>
            <a:endParaRPr lang="en-US"/>
          </a:p>
        </p:txBody>
      </p:sp>
    </p:spTree>
    <p:extLst>
      <p:ext uri="{BB962C8B-B14F-4D97-AF65-F5344CB8AC3E}">
        <p14:creationId xmlns:p14="http://schemas.microsoft.com/office/powerpoint/2010/main" val="2575261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57</a:t>
            </a:fld>
            <a:endParaRPr lang="en-US"/>
          </a:p>
        </p:txBody>
      </p:sp>
    </p:spTree>
    <p:extLst>
      <p:ext uri="{BB962C8B-B14F-4D97-AF65-F5344CB8AC3E}">
        <p14:creationId xmlns:p14="http://schemas.microsoft.com/office/powerpoint/2010/main" val="26943501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58</a:t>
            </a:fld>
            <a:endParaRPr lang="en-US"/>
          </a:p>
        </p:txBody>
      </p:sp>
    </p:spTree>
    <p:extLst>
      <p:ext uri="{BB962C8B-B14F-4D97-AF65-F5344CB8AC3E}">
        <p14:creationId xmlns:p14="http://schemas.microsoft.com/office/powerpoint/2010/main" val="185216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b="0" i="0" dirty="0"/>
              <a:t>Draw the meeting to a close.</a:t>
            </a:r>
            <a:r>
              <a:rPr lang="en-US" b="0" i="0" baseline="0" dirty="0"/>
              <a:t> </a:t>
            </a:r>
            <a:r>
              <a:rPr lang="en-US" b="0" i="0" dirty="0"/>
              <a:t>Hand out literature and business cards.</a:t>
            </a:r>
            <a:endParaRPr lang="en-US" b="0" i="0" baseline="0" dirty="0"/>
          </a:p>
          <a:p>
            <a:endParaRPr lang="en-US" b="0" i="1" dirty="0"/>
          </a:p>
          <a:p>
            <a:r>
              <a:rPr lang="en-US" b="1" dirty="0"/>
              <a:t>Say</a:t>
            </a:r>
          </a:p>
          <a:p>
            <a:r>
              <a:rPr lang="en-US" dirty="0"/>
              <a:t>If you have ongoing projects that you would be interested in reviewing together, please let me know.</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59</a:t>
            </a:fld>
            <a:endParaRPr lang="en-US"/>
          </a:p>
        </p:txBody>
      </p:sp>
    </p:spTree>
    <p:extLst>
      <p:ext uri="{BB962C8B-B14F-4D97-AF65-F5344CB8AC3E}">
        <p14:creationId xmlns:p14="http://schemas.microsoft.com/office/powerpoint/2010/main" val="415746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Explain that we have additional PK topics available that offer credits for ICC</a:t>
            </a:r>
            <a:r>
              <a:rPr lang="en-US" baseline="0" dirty="0"/>
              <a:t> members</a:t>
            </a:r>
            <a:r>
              <a:rPr lang="en-US" dirty="0"/>
              <a:t>.</a:t>
            </a:r>
          </a:p>
          <a:p>
            <a:endParaRPr lang="en-US" dirty="0"/>
          </a:p>
          <a:p>
            <a:r>
              <a:rPr lang="en-US" dirty="0"/>
              <a:t>Explain</a:t>
            </a:r>
            <a:r>
              <a:rPr lang="en-US" baseline="0" dirty="0"/>
              <a:t> that we have a library of online courses available in our Simpson Student Center that also offer ICC credits. They can access our online courses at </a:t>
            </a:r>
            <a:r>
              <a:rPr lang="en-US" b="1" dirty="0">
                <a:solidFill>
                  <a:srgbClr val="DC6808"/>
                </a:solidFill>
                <a:latin typeface="Calibri" panose="020F0502020204030204" pitchFamily="34" charset="0"/>
              </a:rPr>
              <a:t>strongtie.com/workshops</a:t>
            </a:r>
            <a:r>
              <a:rPr lang="en-US" dirty="0">
                <a:solidFill>
                  <a:srgbClr val="DC6808"/>
                </a:solidFill>
                <a:latin typeface="Calibri" panose="020F0502020204030204" pitchFamily="34" charset="0"/>
              </a:rPr>
              <a:t>.</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23981304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marL="171450" indent="-171450" defTabSz="961062" eaLnBrk="1" fontAlgn="auto" hangingPunct="1">
              <a:spcBef>
                <a:spcPts val="0"/>
              </a:spcBef>
              <a:spcAft>
                <a:spcPts val="0"/>
              </a:spcAft>
              <a:buFont typeface="Arial" panose="020B0604020202020204" pitchFamily="34" charset="0"/>
              <a:buChar char="•"/>
              <a:defRPr/>
            </a:pPr>
            <a:r>
              <a:rPr lang="en-US" b="0" dirty="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60</a:t>
            </a:fld>
            <a:endParaRPr lang="en-US"/>
          </a:p>
        </p:txBody>
      </p:sp>
    </p:spTree>
    <p:extLst>
      <p:ext uri="{BB962C8B-B14F-4D97-AF65-F5344CB8AC3E}">
        <p14:creationId xmlns:p14="http://schemas.microsoft.com/office/powerpoint/2010/main" val="6007185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a:p>
          <a:p>
            <a:pPr defTabSz="961062" eaLnBrk="1" fontAlgn="auto" hangingPunct="1">
              <a:spcBef>
                <a:spcPts val="0"/>
              </a:spcBef>
              <a:spcAft>
                <a:spcPts val="0"/>
              </a:spcAft>
              <a:defRPr/>
            </a:pPr>
            <a:r>
              <a:rPr lang="en-US" b="0" dirty="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a:t>You must self-report your credits to your certifying organization or agency.</a:t>
            </a:r>
            <a:endParaRPr lang="en-US" b="0" baseline="0" dirty="0"/>
          </a:p>
        </p:txBody>
      </p:sp>
      <p:sp>
        <p:nvSpPr>
          <p:cNvPr id="4" name="Slide Number Placeholder 3"/>
          <p:cNvSpPr>
            <a:spLocks noGrp="1"/>
          </p:cNvSpPr>
          <p:nvPr>
            <p:ph type="sldNum" sz="quarter" idx="10"/>
          </p:nvPr>
        </p:nvSpPr>
        <p:spPr/>
        <p:txBody>
          <a:bodyPr/>
          <a:lstStyle/>
          <a:p>
            <a:fld id="{41BDAC27-EA65-4CFE-B3FB-06977A465F32}" type="slidenum">
              <a:rPr lang="en-US" smtClean="0"/>
              <a:t>61</a:t>
            </a:fld>
            <a:endParaRPr lang="en-US"/>
          </a:p>
        </p:txBody>
      </p:sp>
    </p:spTree>
    <p:extLst>
      <p:ext uri="{BB962C8B-B14F-4D97-AF65-F5344CB8AC3E}">
        <p14:creationId xmlns:p14="http://schemas.microsoft.com/office/powerpoint/2010/main" val="3040989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course description and course contents.</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98878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learning objectives for the course.</a:t>
            </a:r>
          </a:p>
          <a:p>
            <a:endParaRPr lang="en-US" dirty="0"/>
          </a:p>
          <a:p>
            <a:r>
              <a:rPr lang="en-US" dirty="0"/>
              <a:t>Inform students that the assessment questions will be based</a:t>
            </a:r>
            <a:r>
              <a:rPr lang="en-US" baseline="0" dirty="0"/>
              <a:t> on these learning objectives. Slides that may contain information relevant to the test have an </a:t>
            </a:r>
            <a:r>
              <a:rPr lang="en-US" i="1" baseline="0" dirty="0"/>
              <a:t>orange graduation cap </a:t>
            </a:r>
            <a:r>
              <a:rPr lang="en-US" baseline="0" dirty="0"/>
              <a:t>located in the bottom-left corner.</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Continue</a:t>
            </a:r>
            <a:r>
              <a:rPr lang="en-US" baseline="0" dirty="0"/>
              <a:t> to r</a:t>
            </a:r>
            <a:r>
              <a:rPr lang="en-US" dirty="0"/>
              <a:t>eview the learning objectives for the course.</a:t>
            </a: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11294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3.xml"/><Relationship Id="rId1" Type="http://schemas.openxmlformats.org/officeDocument/2006/relationships/tags" Target="../tags/tag14.xml"/><Relationship Id="rId4" Type="http://schemas.microsoft.com/office/2007/relationships/hdphoto" Target="../media/hdphoto3.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3.xml"/><Relationship Id="rId1" Type="http://schemas.openxmlformats.org/officeDocument/2006/relationships/tags" Target="../tags/tag15.xml"/><Relationship Id="rId4" Type="http://schemas.microsoft.com/office/2007/relationships/hdphoto" Target="../media/hdphoto4.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3.xml"/><Relationship Id="rId1" Type="http://schemas.openxmlformats.org/officeDocument/2006/relationships/tags" Target="../tags/tag16.xml"/><Relationship Id="rId4" Type="http://schemas.microsoft.com/office/2007/relationships/hdphoto" Target="../media/hdphoto4.wdp"/></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7.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4.xml"/><Relationship Id="rId1" Type="http://schemas.openxmlformats.org/officeDocument/2006/relationships/tags" Target="../tags/tag19.xml"/><Relationship Id="rId4" Type="http://schemas.microsoft.com/office/2007/relationships/hdphoto" Target="../media/hdphoto5.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4.xml"/><Relationship Id="rId1" Type="http://schemas.openxmlformats.org/officeDocument/2006/relationships/tags" Target="../tags/tag20.xml"/><Relationship Id="rId4" Type="http://schemas.microsoft.com/office/2007/relationships/hdphoto" Target="../media/hdphoto6.wdp"/></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10.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1.xml"/><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1 (with Subtitle)">
    <p:spTree>
      <p:nvGrpSpPr>
        <p:cNvPr id="1" name=""/>
        <p:cNvGrpSpPr/>
        <p:nvPr/>
      </p:nvGrpSpPr>
      <p:grpSpPr>
        <a:xfrm>
          <a:off x="0" y="0"/>
          <a:ext cx="0" cy="0"/>
          <a:chOff x="0" y="0"/>
          <a:chExt cx="0" cy="0"/>
        </a:xfrm>
      </p:grpSpPr>
      <p:pic>
        <p:nvPicPr>
          <p:cNvPr id="7"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50335"/>
            <a:ext cx="12198096" cy="903767"/>
          </a:xfrm>
          <a:prstGeom prst="rect">
            <a:avLst/>
          </a:prstGeom>
        </p:spPr>
      </p:pic>
      <p:sp>
        <p:nvSpPr>
          <p:cNvPr id="4"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5"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85836862"/>
      </p:ext>
    </p:extLst>
  </p:cSld>
  <p:clrMapOvr>
    <a:masterClrMapping/>
  </p:clrMapOvr>
  <p:extLst>
    <p:ext uri="{DCECCB84-F9BA-43D5-87BE-67443E8EF086}">
      <p15:sldGuideLst xmlns:p15="http://schemas.microsoft.com/office/powerpoint/2012/main">
        <p15:guide id="1" orient="horz" pos="168"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3864" userDrawn="1">
          <p15:clr>
            <a:srgbClr val="FBAE40"/>
          </p15:clr>
        </p15:guide>
        <p15:guide id="7" orient="horz" pos="4008" userDrawn="1">
          <p15:clr>
            <a:srgbClr val="FBAE40"/>
          </p15:clr>
        </p15:guide>
        <p15:guide id="8" orient="horz" pos="4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2554107"/>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1"/>
            <a:ext cx="12188952" cy="253842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307211412"/>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3393250"/>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0"/>
            <a:ext cx="12188952" cy="3377563"/>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206945616"/>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1 (No Subtitle)">
    <p:spTree>
      <p:nvGrpSpPr>
        <p:cNvPr id="1" name=""/>
        <p:cNvGrpSpPr/>
        <p:nvPr/>
      </p:nvGrpSpPr>
      <p:grpSpPr>
        <a:xfrm>
          <a:off x="0" y="0"/>
          <a:ext cx="0" cy="0"/>
          <a:chOff x="0" y="0"/>
          <a:chExt cx="0" cy="0"/>
        </a:xfrm>
      </p:grpSpPr>
      <p:sp>
        <p:nvSpPr>
          <p:cNvPr id="10" name="Transparent Black Rectangle"/>
          <p:cNvSpPr txBox="1">
            <a:spLocks/>
          </p:cNvSpPr>
          <p:nvPr userDrawn="1"/>
        </p:nvSpPr>
        <p:spPr>
          <a:xfrm>
            <a:off x="-5845" y="1352550"/>
            <a:ext cx="12189492" cy="5010149"/>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530344994"/>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3 (with Subtitle)">
    <p:spTree>
      <p:nvGrpSpPr>
        <p:cNvPr id="1" name=""/>
        <p:cNvGrpSpPr/>
        <p:nvPr/>
      </p:nvGrpSpPr>
      <p:grpSpPr>
        <a:xfrm>
          <a:off x="0" y="0"/>
          <a:ext cx="0" cy="0"/>
          <a:chOff x="0" y="0"/>
          <a:chExt cx="0" cy="0"/>
        </a:xfrm>
      </p:grpSpPr>
      <p:pic>
        <p:nvPicPr>
          <p:cNvPr id="8"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903768"/>
          </a:xfrm>
          <a:prstGeom prst="rect">
            <a:avLst/>
          </a:prstGeom>
        </p:spPr>
      </p:pic>
      <p:sp>
        <p:nvSpPr>
          <p:cNvPr id="5"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228656315"/>
      </p:ext>
    </p:extLst>
  </p:cSld>
  <p:clrMapOvr>
    <a:masterClrMapping/>
  </p:clrMapOvr>
  <p:extLst>
    <p:ext uri="{DCECCB84-F9BA-43D5-87BE-67443E8EF086}">
      <p15:sldGuideLst xmlns:p15="http://schemas.microsoft.com/office/powerpoint/2012/main">
        <p15:guide id="1" orient="horz" pos="4152"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4008" userDrawn="1">
          <p15:clr>
            <a:srgbClr val="FBAE40"/>
          </p15:clr>
        </p15:guide>
        <p15:guide id="7" orient="horz" pos="3864" userDrawn="1">
          <p15:clr>
            <a:srgbClr val="FBAE40"/>
          </p15:clr>
        </p15:guide>
        <p15:guide id="8" orient="horz" pos="16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3 (with Large Subtitle)">
    <p:spTree>
      <p:nvGrpSpPr>
        <p:cNvPr id="1" name=""/>
        <p:cNvGrpSpPr/>
        <p:nvPr/>
      </p:nvGrpSpPr>
      <p:grpSpPr>
        <a:xfrm>
          <a:off x="0" y="0"/>
          <a:ext cx="0" cy="0"/>
          <a:chOff x="0" y="0"/>
          <a:chExt cx="0" cy="0"/>
        </a:xfrm>
      </p:grpSpPr>
      <p:pic>
        <p:nvPicPr>
          <p:cNvPr id="11" name="Background Pic"/>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1818168"/>
          </a:xfrm>
          <a:prstGeom prst="rect">
            <a:avLst/>
          </a:prstGeom>
        </p:spPr>
      </p:pic>
      <p:sp>
        <p:nvSpPr>
          <p:cNvPr id="9" name="Transparent Black Rectangle"/>
          <p:cNvSpPr txBox="1">
            <a:spLocks/>
          </p:cNvSpPr>
          <p:nvPr userDrawn="1"/>
        </p:nvSpPr>
        <p:spPr>
          <a:xfrm>
            <a:off x="-5845" y="1335504"/>
            <a:ext cx="12189492" cy="18288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Subtitle Placeholder"/>
          <p:cNvSpPr>
            <a:spLocks noGrp="1"/>
          </p:cNvSpPr>
          <p:nvPr>
            <p:ph type="body" sz="quarter" idx="10" hasCustomPrompt="1"/>
          </p:nvPr>
        </p:nvSpPr>
        <p:spPr>
          <a:xfrm>
            <a:off x="-1" y="1351191"/>
            <a:ext cx="12188952" cy="18288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1318268357"/>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3 (No Subtitle)">
    <p:spTree>
      <p:nvGrpSpPr>
        <p:cNvPr id="1" name=""/>
        <p:cNvGrpSpPr/>
        <p:nvPr/>
      </p:nvGrpSpPr>
      <p:grpSpPr>
        <a:xfrm>
          <a:off x="0" y="0"/>
          <a:ext cx="0" cy="0"/>
          <a:chOff x="0" y="0"/>
          <a:chExt cx="0" cy="0"/>
        </a:xfrm>
      </p:grpSpPr>
      <p:sp>
        <p:nvSpPr>
          <p:cNvPr id="11" name="Transparent Black Rectangle"/>
          <p:cNvSpPr txBox="1">
            <a:spLocks/>
          </p:cNvSpPr>
          <p:nvPr userDrawn="1"/>
        </p:nvSpPr>
        <p:spPr>
          <a:xfrm>
            <a:off x="-5845" y="1335504"/>
            <a:ext cx="12189492" cy="5027195"/>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57942555"/>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676400"/>
            <a:ext cx="115062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676400"/>
            <a:ext cx="54864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
        <p:nvSpPr>
          <p:cNvPr id="10" name="Content Placeholder 2"/>
          <p:cNvSpPr>
            <a:spLocks noGrp="1"/>
          </p:cNvSpPr>
          <p:nvPr>
            <p:ph idx="11"/>
          </p:nvPr>
        </p:nvSpPr>
        <p:spPr>
          <a:xfrm>
            <a:off x="6362700" y="1676401"/>
            <a:ext cx="54864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676401"/>
            <a:ext cx="7131788" cy="45720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676402"/>
            <a:ext cx="3895947" cy="4571444"/>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1056" userDrawn="1">
          <p15:clr>
            <a:srgbClr val="FBAE40"/>
          </p15:clr>
        </p15:guide>
        <p15:guide id="11" orient="horz" pos="8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676400"/>
            <a:ext cx="4389120" cy="45720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676400"/>
            <a:ext cx="3447288" cy="45675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676400"/>
            <a:ext cx="3447288" cy="45630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25" name="Rectangle 24"/>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1056" userDrawn="1">
          <p15:clr>
            <a:srgbClr val="FBAE40"/>
          </p15:clr>
        </p15:guide>
        <p15:guide id="11" orient="horz" pos="88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772282"/>
            <a:ext cx="5486400" cy="347611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68441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22834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772284"/>
            <a:ext cx="5486400" cy="347611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68441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22835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29" name="Rectangle 28"/>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1056" userDrawn="1">
          <p15:clr>
            <a:srgbClr val="FBAE40"/>
          </p15:clr>
        </p15:guide>
        <p15:guide id="11" orient="horz" pos="88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pic>
        <p:nvPicPr>
          <p:cNvPr id="9" name="Background Picture Blu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t="16551" b="68433"/>
          <a:stretch/>
        </p:blipFill>
        <p:spPr>
          <a:xfrm>
            <a:off x="0" y="1119116"/>
            <a:ext cx="12192000" cy="914400"/>
          </a:xfrm>
          <a:prstGeom prst="rect">
            <a:avLst/>
          </a:prstGeom>
        </p:spPr>
      </p:pic>
      <p:sp>
        <p:nvSpPr>
          <p:cNvPr id="4" name="Transparent Black Rectangle"/>
          <p:cNvSpPr/>
          <p:nvPr userDrawn="1"/>
        </p:nvSpPr>
        <p:spPr>
          <a:xfrm>
            <a:off x="0" y="1116144"/>
            <a:ext cx="12192000" cy="916262"/>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tags" Target="../tags/tag9.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Layout" Target="../slideLayouts/slideLayout12.xml"/><Relationship Id="rId7" Type="http://schemas.openxmlformats.org/officeDocument/2006/relationships/image" Target="../media/image7.jpe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ags" Target="../tags/tag13.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8.emf"/><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1.jpeg"/><Relationship Id="rId5" Type="http://schemas.openxmlformats.org/officeDocument/2006/relationships/tags" Target="../tags/tag18.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wood.jpg"/>
          <p:cNvPicPr>
            <a:picLocks noChangeAspect="1"/>
          </p:cNvPicPr>
          <p:nvPr userDrawn="1"/>
        </p:nvPicPr>
        <p:blipFill rotWithShape="1">
          <a:blip r:embed="rId9" cstate="screen">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0" y="0"/>
            <a:ext cx="12192000" cy="775451"/>
          </a:xfrm>
          <a:prstGeom prst="rect">
            <a:avLst/>
          </a:prstGeom>
        </p:spPr>
      </p:pic>
      <p:sp>
        <p:nvSpPr>
          <p:cNvPr id="4" name="Rectangle 3"/>
          <p:cNvSpPr/>
          <p:nvPr userDrawn="1"/>
        </p:nvSpPr>
        <p:spPr>
          <a:xfrm>
            <a:off x="0" y="768500"/>
            <a:ext cx="12192000" cy="129970"/>
          </a:xfrm>
          <a:prstGeom prst="rect">
            <a:avLst/>
          </a:prstGeom>
          <a:solidFill>
            <a:srgbClr val="F47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userDrawn="1"/>
        </p:nvSpPr>
        <p:spPr>
          <a:xfrm>
            <a:off x="0" y="6468482"/>
            <a:ext cx="12192000" cy="237744"/>
          </a:xfrm>
          <a:prstGeom prst="rect">
            <a:avLst/>
          </a:prstGeom>
          <a:solidFill>
            <a:schemeClr val="bg1">
              <a:lumMod val="95000"/>
            </a:schemeClr>
          </a:solidFill>
        </p:spPr>
        <p:txBody>
          <a:bodyPr wrap="square" rtlCol="0">
            <a:spAutoFit/>
          </a:bodyPr>
          <a:lstStyle/>
          <a:p>
            <a:endParaRPr lang="en-US"/>
          </a:p>
        </p:txBody>
      </p:sp>
    </p:spTree>
    <p:custDataLst>
      <p:tags r:id="rId8"/>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27" r:id="rId2"/>
    <p:sldLayoutId id="2147483728" r:id="rId3"/>
    <p:sldLayoutId id="2147483719" r:id="rId4"/>
    <p:sldLayoutId id="2147483717" r:id="rId5"/>
    <p:sldLayoutId id="2147483718" r:id="rId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Background Picture"/>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111211"/>
            <a:ext cx="12192000" cy="6089657"/>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grpSp>
        <p:nvGrpSpPr>
          <p:cNvPr id="11" name="Grey Grid Pattern Group"/>
          <p:cNvGrpSpPr/>
          <p:nvPr userDrawn="1"/>
        </p:nvGrpSpPr>
        <p:grpSpPr>
          <a:xfrm>
            <a:off x="0" y="6160829"/>
            <a:ext cx="12192000" cy="697324"/>
            <a:chOff x="0" y="6160829"/>
            <a:chExt cx="12192000" cy="697324"/>
          </a:xfrm>
        </p:grpSpPr>
        <p:sp>
          <p:nvSpPr>
            <p:cNvPr id="12" name="Rectangle 11"/>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3" name="Straight Connector 12"/>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Tree>
    <p:custDataLst>
      <p:tags r:id="rId5"/>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7" cstate="print">
            <a:extLst>
              <a:ext uri="{28A0092B-C50C-407E-A947-70E740481C1C}">
                <a14:useLocalDpi xmlns:a14="http://schemas.microsoft.com/office/drawing/2010/main" val="0"/>
              </a:ext>
            </a:extLst>
          </a:blip>
          <a:srcRect/>
          <a:stretch/>
        </p:blipFill>
        <p:spPr>
          <a:xfrm>
            <a:off x="2280" y="1169580"/>
            <a:ext cx="12198096" cy="5627437"/>
          </a:xfrm>
          <a:prstGeom prst="rect">
            <a:avLst/>
          </a:prstGeom>
        </p:spPr>
      </p:pic>
      <p:sp>
        <p:nvSpPr>
          <p:cNvPr id="19" name="Bottom Red Orange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3" name="No Equal Logo" descr="/Volumes/CLIENTS/Simpson Strong-Tie/+brand standards/No Equal black.eps"/>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6"/>
    </p:custDataLst>
    <p:extLst>
      <p:ext uri="{BB962C8B-B14F-4D97-AF65-F5344CB8AC3E}">
        <p14:creationId xmlns:p14="http://schemas.microsoft.com/office/powerpoint/2010/main" val="74392822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9" r:id="rId3"/>
    <p:sldLayoutId id="2147483758" r:id="rId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0" y="1063256"/>
            <a:ext cx="12197844" cy="5784111"/>
          </a:xfrm>
          <a:prstGeom prst="rect">
            <a:avLst/>
          </a:prstGeom>
        </p:spPr>
      </p:pic>
      <p:sp>
        <p:nvSpPr>
          <p:cNvPr id="18" name="Grey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No Equal Logo" descr="/Volumes/CLIENTS/Simpson Strong-Tie/+brand standards/No Equal black.eps"/>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5"/>
    </p:custDataLst>
    <p:extLst>
      <p:ext uri="{BB962C8B-B14F-4D97-AF65-F5344CB8AC3E}">
        <p14:creationId xmlns:p14="http://schemas.microsoft.com/office/powerpoint/2010/main" val="420854563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14.w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3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0.xml"/><Relationship Id="rId5" Type="http://schemas.openxmlformats.org/officeDocument/2006/relationships/image" Target="../media/image29.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43.xml"/><Relationship Id="rId5" Type="http://schemas.openxmlformats.org/officeDocument/2006/relationships/image" Target="../media/image34.jpe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44.xml"/><Relationship Id="rId5" Type="http://schemas.openxmlformats.org/officeDocument/2006/relationships/image" Target="../media/image36.pn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45.xml"/><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47.xml"/><Relationship Id="rId5" Type="http://schemas.openxmlformats.org/officeDocument/2006/relationships/image" Target="../media/image29.pn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49.xml"/><Relationship Id="rId5" Type="http://schemas.openxmlformats.org/officeDocument/2006/relationships/image" Target="../media/image29.pn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5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51.xml"/><Relationship Id="rId6" Type="http://schemas.openxmlformats.org/officeDocument/2006/relationships/image" Target="../media/image32.png"/><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52.xml"/><Relationship Id="rId5" Type="http://schemas.openxmlformats.org/officeDocument/2006/relationships/image" Target="../media/image32.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15.jpe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53.xml"/><Relationship Id="rId6" Type="http://schemas.openxmlformats.org/officeDocument/2006/relationships/image" Target="../media/image29.png"/><Relationship Id="rId5" Type="http://schemas.openxmlformats.org/officeDocument/2006/relationships/image" Target="../media/image32.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29.png"/><Relationship Id="rId2" Type="http://schemas.openxmlformats.org/officeDocument/2006/relationships/slideLayout" Target="../slideLayouts/slideLayout3.xml"/><Relationship Id="rId1" Type="http://schemas.openxmlformats.org/officeDocument/2006/relationships/tags" Target="../tags/tag5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59.xml"/><Relationship Id="rId5" Type="http://schemas.openxmlformats.org/officeDocument/2006/relationships/image" Target="../media/image32.pn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62.xml"/><Relationship Id="rId4"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6.jpe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6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64.xml"/><Relationship Id="rId5" Type="http://schemas.openxmlformats.org/officeDocument/2006/relationships/image" Target="../media/image26.png"/><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7.xml"/><Relationship Id="rId5" Type="http://schemas.openxmlformats.org/officeDocument/2006/relationships/image" Target="../media/image29.png"/><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71.xml"/><Relationship Id="rId5" Type="http://schemas.openxmlformats.org/officeDocument/2006/relationships/image" Target="../media/image59.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72.xml"/><Relationship Id="rId5" Type="http://schemas.openxmlformats.org/officeDocument/2006/relationships/image" Target="../media/image61.png"/><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7.emf"/><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73.xml"/><Relationship Id="rId4" Type="http://schemas.openxmlformats.org/officeDocument/2006/relationships/image" Target="../media/image57.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1.xml"/><Relationship Id="rId1" Type="http://schemas.openxmlformats.org/officeDocument/2006/relationships/tags" Target="../tags/tag7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75.xml"/><Relationship Id="rId5" Type="http://schemas.openxmlformats.org/officeDocument/2006/relationships/image" Target="../media/image26.png"/><Relationship Id="rId4" Type="http://schemas.openxmlformats.org/officeDocument/2006/relationships/image" Target="../media/image2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76.xml"/><Relationship Id="rId5" Type="http://schemas.openxmlformats.org/officeDocument/2006/relationships/image" Target="../media/image29.png"/><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77.xml"/><Relationship Id="rId5" Type="http://schemas.openxmlformats.org/officeDocument/2006/relationships/image" Target="../media/image32.png"/><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78.xml"/><Relationship Id="rId5" Type="http://schemas.openxmlformats.org/officeDocument/2006/relationships/image" Target="../media/image29.png"/><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79.xml"/><Relationship Id="rId5" Type="http://schemas.openxmlformats.org/officeDocument/2006/relationships/image" Target="../media/image32.png"/><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80.xml"/><Relationship Id="rId4" Type="http://schemas.openxmlformats.org/officeDocument/2006/relationships/image" Target="../media/image57.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tags" Target="../tags/tag8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82.xml"/><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18.png"/><Relationship Id="rId4" Type="http://schemas.openxmlformats.org/officeDocument/2006/relationships/hyperlink" Target="http://www.strongtie.com/workshops" TargetMode="Externa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Welcome!</a:t>
            </a:r>
          </a:p>
        </p:txBody>
      </p:sp>
      <p:sp>
        <p:nvSpPr>
          <p:cNvPr id="4" name="Content Placeholder 2"/>
          <p:cNvSpPr txBox="1">
            <a:spLocks/>
          </p:cNvSpPr>
          <p:nvPr/>
        </p:nvSpPr>
        <p:spPr>
          <a:xfrm>
            <a:off x="1981994" y="1676400"/>
            <a:ext cx="8228012" cy="434339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b="0" dirty="0">
                <a:solidFill>
                  <a:schemeClr val="tx2"/>
                </a:solidFill>
                <a:latin typeface="Arial" panose="020B0604020202020204" pitchFamily="34" charset="0"/>
                <a:cs typeface="Arial" panose="020B0604020202020204" pitchFamily="34" charset="0"/>
              </a:rPr>
              <a:t>We will begin in a few minutes.</a:t>
            </a: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r>
              <a:rPr lang="en-US" b="0" dirty="0">
                <a:solidFill>
                  <a:schemeClr val="tx2"/>
                </a:solidFill>
                <a:latin typeface="Arial" panose="020B0604020202020204" pitchFamily="34" charset="0"/>
                <a:cs typeface="Arial" panose="020B0604020202020204" pitchFamily="34" charset="0"/>
              </a:rPr>
              <a:t>Please be sure to sign the registration form to receive</a:t>
            </a:r>
            <a:br>
              <a:rPr lang="en-US" b="0" dirty="0">
                <a:solidFill>
                  <a:schemeClr val="tx2"/>
                </a:solidFill>
                <a:latin typeface="Arial" panose="020B0604020202020204" pitchFamily="34" charset="0"/>
                <a:cs typeface="Arial" panose="020B0604020202020204" pitchFamily="34" charset="0"/>
              </a:rPr>
            </a:br>
            <a:r>
              <a:rPr lang="en-US" b="0" dirty="0">
                <a:solidFill>
                  <a:schemeClr val="tx2"/>
                </a:solidFill>
                <a:latin typeface="Arial" panose="020B0604020202020204" pitchFamily="34" charset="0"/>
                <a:cs typeface="Arial" panose="020B0604020202020204" pitchFamily="34" charset="0"/>
              </a:rPr>
              <a:t>credit for attending today’s learning event.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7134" y="2667000"/>
            <a:ext cx="1760246" cy="1714500"/>
          </a:xfrm>
          <a:prstGeom prst="rect">
            <a:avLst/>
          </a:prstGeom>
        </p:spPr>
      </p:pic>
    </p:spTree>
    <p:custDataLst>
      <p:tags r:id="rId1"/>
    </p:custDataLst>
    <p:extLst>
      <p:ext uri="{BB962C8B-B14F-4D97-AF65-F5344CB8AC3E}">
        <p14:creationId xmlns:p14="http://schemas.microsoft.com/office/powerpoint/2010/main" val="171797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 (cont.)</a:t>
            </a:r>
          </a:p>
        </p:txBody>
      </p:sp>
      <p:sp>
        <p:nvSpPr>
          <p:cNvPr id="6" name="Content Placeholder 2"/>
          <p:cNvSpPr>
            <a:spLocks noGrp="1"/>
          </p:cNvSpPr>
          <p:nvPr>
            <p:ph idx="1"/>
          </p:nvPr>
        </p:nvSpPr>
        <p:spPr>
          <a:xfrm>
            <a:off x="342901" y="1295400"/>
            <a:ext cx="9895804" cy="49530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6"/>
                </a:solidFill>
                <a:latin typeface="Arial Black" panose="020B0A04020102020204" pitchFamily="34" charset="0"/>
              </a:rPr>
              <a:t>Upon completion of this seminar, you will be able to:</a:t>
            </a:r>
            <a:endParaRPr lang="en-US" altLang="en-US" sz="2200" dirty="0">
              <a:solidFill>
                <a:schemeClr val="accent6"/>
              </a:solidFill>
              <a:latin typeface="Arial Black" panose="020B0A04020102020204" pitchFamily="34" charset="0"/>
            </a:endParaRPr>
          </a:p>
          <a:p>
            <a:pPr marL="0" indent="0">
              <a:lnSpc>
                <a:spcPct val="140000"/>
              </a:lnSpc>
              <a:spcBef>
                <a:spcPts val="1200"/>
              </a:spcBef>
              <a:buNone/>
            </a:pPr>
            <a:r>
              <a:rPr lang="en-US" altLang="en-US" sz="2000" b="1" dirty="0">
                <a:solidFill>
                  <a:schemeClr val="tx2"/>
                </a:solidFill>
              </a:rPr>
              <a:t>Electrical Wiring</a:t>
            </a:r>
          </a:p>
          <a:p>
            <a:pPr marL="225425" indent="-225425">
              <a:lnSpc>
                <a:spcPct val="140000"/>
              </a:lnSpc>
              <a:spcBef>
                <a:spcPts val="1200"/>
              </a:spcBef>
            </a:pPr>
            <a:r>
              <a:rPr lang="en-US" altLang="en-US" sz="2000" dirty="0">
                <a:solidFill>
                  <a:schemeClr val="tx2"/>
                </a:solidFill>
              </a:rPr>
              <a:t>Identify the size and location of allowable penetrations in wood members for electrical wiring in accordance with the IRC and NEC</a:t>
            </a:r>
          </a:p>
          <a:p>
            <a:pPr marL="225425" indent="-225425">
              <a:lnSpc>
                <a:spcPct val="140000"/>
              </a:lnSpc>
              <a:spcBef>
                <a:spcPts val="1200"/>
              </a:spcBef>
            </a:pPr>
            <a:r>
              <a:rPr lang="en-US" altLang="en-US" sz="2000" dirty="0">
                <a:solidFill>
                  <a:schemeClr val="tx2"/>
                </a:solidFill>
              </a:rPr>
              <a:t>Summarize the required protections for wiring in bored wood members that have exceeded the limitations for electrical applications</a:t>
            </a:r>
          </a:p>
        </p:txBody>
      </p:sp>
    </p:spTree>
    <p:custDataLst>
      <p:tags r:id="rId1"/>
    </p:custDataLst>
    <p:extLst>
      <p:ext uri="{BB962C8B-B14F-4D97-AF65-F5344CB8AC3E}">
        <p14:creationId xmlns:p14="http://schemas.microsoft.com/office/powerpoint/2010/main" val="2951012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4353632"/>
            <a:ext cx="12192000" cy="140572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chor="ctr"/>
          <a:lstStyle/>
          <a:p>
            <a:r>
              <a:rPr lang="en-US" dirty="0"/>
              <a:t>A Word About Building Codes</a:t>
            </a:r>
          </a:p>
        </p:txBody>
      </p:sp>
      <p:sp>
        <p:nvSpPr>
          <p:cNvPr id="3" name="Content Placeholder 2"/>
          <p:cNvSpPr>
            <a:spLocks noGrp="1"/>
          </p:cNvSpPr>
          <p:nvPr>
            <p:ph idx="1"/>
          </p:nvPr>
        </p:nvSpPr>
        <p:spPr>
          <a:xfrm>
            <a:off x="342900" y="1295400"/>
            <a:ext cx="9851978" cy="2348551"/>
          </a:xfrm>
        </p:spPr>
        <p:txBody>
          <a:bodyPr/>
          <a:lstStyle/>
          <a:p>
            <a:pPr marL="0" indent="0">
              <a:lnSpc>
                <a:spcPct val="120000"/>
              </a:lnSpc>
              <a:spcBef>
                <a:spcPts val="1200"/>
              </a:spcBef>
              <a:buNone/>
            </a:pPr>
            <a:r>
              <a:rPr lang="en-US" sz="2000" dirty="0">
                <a:solidFill>
                  <a:schemeClr val="tx2"/>
                </a:solidFill>
              </a:rPr>
              <a:t>All of the major building codes feature regulations on the size and/or location of penetrations in wood members for plumbing, HVAC and electrical components.</a:t>
            </a:r>
          </a:p>
          <a:p>
            <a:pPr marL="0" indent="0">
              <a:lnSpc>
                <a:spcPct val="120000"/>
              </a:lnSpc>
              <a:spcBef>
                <a:spcPts val="1200"/>
              </a:spcBef>
              <a:buNone/>
            </a:pPr>
            <a:r>
              <a:rPr lang="en-US" sz="2000" dirty="0">
                <a:solidFill>
                  <a:schemeClr val="tx2"/>
                </a:solidFill>
              </a:rPr>
              <a:t>In many cases, in order to comply with the code, hardware is required to:</a:t>
            </a:r>
          </a:p>
          <a:p>
            <a:pPr>
              <a:lnSpc>
                <a:spcPct val="120000"/>
              </a:lnSpc>
              <a:spcBef>
                <a:spcPts val="1200"/>
              </a:spcBef>
            </a:pPr>
            <a:r>
              <a:rPr lang="en-US" sz="2000" b="1" dirty="0">
                <a:solidFill>
                  <a:schemeClr val="tx2"/>
                </a:solidFill>
              </a:rPr>
              <a:t>Restore strength to wood members</a:t>
            </a:r>
          </a:p>
          <a:p>
            <a:pPr>
              <a:lnSpc>
                <a:spcPct val="120000"/>
              </a:lnSpc>
              <a:spcBef>
                <a:spcPts val="1200"/>
              </a:spcBef>
            </a:pPr>
            <a:r>
              <a:rPr lang="en-US" sz="2000" b="1" dirty="0">
                <a:solidFill>
                  <a:schemeClr val="tx2"/>
                </a:solidFill>
              </a:rPr>
              <a:t>Protect utilities within the wall</a:t>
            </a:r>
          </a:p>
          <a:p>
            <a:pPr marL="0" indent="0">
              <a:lnSpc>
                <a:spcPct val="120000"/>
              </a:lnSpc>
              <a:spcBef>
                <a:spcPts val="1200"/>
              </a:spcBef>
              <a:buNone/>
            </a:pPr>
            <a:endParaRPr lang="en-US" sz="2000" dirty="0">
              <a:solidFill>
                <a:schemeClr val="tx2"/>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307862" y="4047660"/>
            <a:ext cx="1553016" cy="200765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p:blipFill>
        <p:spPr>
          <a:xfrm>
            <a:off x="10300108" y="4049002"/>
            <a:ext cx="1548992" cy="2004972"/>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2335146" y="4048516"/>
            <a:ext cx="1548991" cy="2005943"/>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rcRect/>
          <a:stretch/>
        </p:blipFill>
        <p:spPr>
          <a:xfrm>
            <a:off x="342900" y="4047384"/>
            <a:ext cx="1553014" cy="200820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323369" y="4045650"/>
            <a:ext cx="1553014" cy="2011676"/>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315615" y="4045911"/>
            <a:ext cx="1553015" cy="2011154"/>
          </a:xfrm>
          <a:prstGeom prst="rect">
            <a:avLst/>
          </a:prstGeom>
        </p:spPr>
      </p:pic>
    </p:spTree>
    <p:extLst>
      <p:ext uri="{BB962C8B-B14F-4D97-AF65-F5344CB8AC3E}">
        <p14:creationId xmlns:p14="http://schemas.microsoft.com/office/powerpoint/2010/main" val="2300384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tIns="182880" anchor="t">
            <a:normAutofit/>
          </a:bodyPr>
          <a:lstStyle/>
          <a:p>
            <a:pPr>
              <a:lnSpc>
                <a:spcPct val="120000"/>
              </a:lnSpc>
              <a:spcBef>
                <a:spcPts val="0"/>
              </a:spcBef>
              <a:spcAft>
                <a:spcPts val="600"/>
              </a:spcAft>
            </a:pPr>
            <a:r>
              <a:rPr lang="en-US" sz="2000" b="1" dirty="0">
                <a:solidFill>
                  <a:schemeClr val="accent6"/>
                </a:solidFill>
                <a:effectLst/>
              </a:rPr>
              <a:t>After completing this lesson, you will be able to:</a:t>
            </a:r>
          </a:p>
          <a:p>
            <a:pPr>
              <a:lnSpc>
                <a:spcPct val="120000"/>
              </a:lnSpc>
            </a:pPr>
            <a:r>
              <a:rPr lang="en-US" sz="2000" dirty="0"/>
              <a:t>Identify the size and location of allowable penetrations in wood members for plumbing and mechanical utilities in accordance with the IRC and IBC</a:t>
            </a:r>
          </a:p>
          <a:p>
            <a:pPr>
              <a:lnSpc>
                <a:spcPct val="120000"/>
              </a:lnSpc>
            </a:pPr>
            <a:r>
              <a:rPr lang="en-US" sz="2000" dirty="0"/>
              <a:t>Summarize the required repairs of notched or bored wood members that have exceeded the limitations for plumbing and mechanical applications</a:t>
            </a:r>
          </a:p>
          <a:p>
            <a:pPr>
              <a:lnSpc>
                <a:spcPct val="120000"/>
              </a:lnSpc>
            </a:pPr>
            <a:r>
              <a:rPr lang="en-US" sz="2000" dirty="0"/>
              <a:t>Summarize the required protections for piping in notched or bored wood members that have exceeded the limitations for plumbing and mechanical applications</a:t>
            </a:r>
          </a:p>
        </p:txBody>
      </p:sp>
      <p:sp>
        <p:nvSpPr>
          <p:cNvPr id="2" name="Title 1"/>
          <p:cNvSpPr>
            <a:spLocks noGrp="1"/>
          </p:cNvSpPr>
          <p:nvPr>
            <p:ph type="title"/>
          </p:nvPr>
        </p:nvSpPr>
        <p:spPr/>
        <p:txBody>
          <a:bodyPr/>
          <a:lstStyle/>
          <a:p>
            <a:r>
              <a:rPr lang="en-US" dirty="0"/>
              <a:t>PLUMBING AND MECHANICAL</a:t>
            </a:r>
          </a:p>
        </p:txBody>
      </p:sp>
    </p:spTree>
    <p:custDataLst>
      <p:tags r:id="rId1"/>
    </p:custDataLst>
    <p:extLst>
      <p:ext uri="{BB962C8B-B14F-4D97-AF65-F5344CB8AC3E}">
        <p14:creationId xmlns:p14="http://schemas.microsoft.com/office/powerpoint/2010/main" val="1597806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 This Lesson…</a:t>
            </a:r>
          </a:p>
        </p:txBody>
      </p:sp>
      <p:sp>
        <p:nvSpPr>
          <p:cNvPr id="6" name="Content Placeholder 2"/>
          <p:cNvSpPr>
            <a:spLocks noGrp="1"/>
          </p:cNvSpPr>
          <p:nvPr>
            <p:ph idx="1"/>
          </p:nvPr>
        </p:nvSpPr>
        <p:spPr>
          <a:xfrm>
            <a:off x="342901" y="1295400"/>
            <a:ext cx="11506199" cy="519752"/>
          </a:xfrm>
        </p:spPr>
        <p:txBody>
          <a:bodyPr lIns="0" tIns="0" rIns="0" bIns="0">
            <a:noAutofit/>
          </a:bodyPr>
          <a:lstStyle/>
          <a:p>
            <a:pPr marL="0" indent="0" defTabSz="929579">
              <a:lnSpc>
                <a:spcPct val="120000"/>
              </a:lnSpc>
              <a:spcAft>
                <a:spcPts val="600"/>
              </a:spcAft>
              <a:buNone/>
              <a:defRPr/>
            </a:pPr>
            <a:r>
              <a:rPr lang="en-US" sz="2400" dirty="0">
                <a:solidFill>
                  <a:schemeClr val="accent6"/>
                </a:solidFill>
              </a:rPr>
              <a:t>This lesson is separated into two parts:</a:t>
            </a:r>
          </a:p>
        </p:txBody>
      </p:sp>
      <p:sp>
        <p:nvSpPr>
          <p:cNvPr id="3" name="Rectangle 2"/>
          <p:cNvSpPr/>
          <p:nvPr/>
        </p:nvSpPr>
        <p:spPr>
          <a:xfrm>
            <a:off x="342901"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362700"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60050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4237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Top and Bottom Plates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6" name="TextBox 15"/>
          <p:cNvSpPr txBox="1"/>
          <p:nvPr/>
        </p:nvSpPr>
        <p:spPr>
          <a:xfrm>
            <a:off x="6362699"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Studs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7" name="TextBox 16"/>
          <p:cNvSpPr txBox="1"/>
          <p:nvPr/>
        </p:nvSpPr>
        <p:spPr>
          <a:xfrm>
            <a:off x="1569493" y="1587432"/>
            <a:ext cx="1099981"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1</a:t>
            </a:r>
          </a:p>
        </p:txBody>
      </p:sp>
      <p:sp>
        <p:nvSpPr>
          <p:cNvPr id="18" name="TextBox 17"/>
          <p:cNvSpPr txBox="1"/>
          <p:nvPr/>
        </p:nvSpPr>
        <p:spPr>
          <a:xfrm>
            <a:off x="7615450" y="1591729"/>
            <a:ext cx="1374094"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2</a:t>
            </a:r>
          </a:p>
        </p:txBody>
      </p:sp>
      <p:sp>
        <p:nvSpPr>
          <p:cNvPr id="19" name="TextBox 18"/>
          <p:cNvSpPr txBox="1"/>
          <p:nvPr/>
        </p:nvSpPr>
        <p:spPr>
          <a:xfrm>
            <a:off x="1392069" y="2845555"/>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sp>
        <p:nvSpPr>
          <p:cNvPr id="20" name="TextBox 19"/>
          <p:cNvSpPr txBox="1"/>
          <p:nvPr/>
        </p:nvSpPr>
        <p:spPr>
          <a:xfrm>
            <a:off x="7465325" y="2840672"/>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spTree>
    <p:custDataLst>
      <p:tags r:id="rId1"/>
    </p:custDataLst>
    <p:extLst>
      <p:ext uri="{BB962C8B-B14F-4D97-AF65-F5344CB8AC3E}">
        <p14:creationId xmlns:p14="http://schemas.microsoft.com/office/powerpoint/2010/main" val="1968792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Introduction to Top and Bottom Plates for Plumbing and Mechanical</a:t>
            </a:r>
          </a:p>
        </p:txBody>
      </p:sp>
      <p:grpSp>
        <p:nvGrpSpPr>
          <p:cNvPr id="5" name="Group 4"/>
          <p:cNvGrpSpPr/>
          <p:nvPr/>
        </p:nvGrpSpPr>
        <p:grpSpPr>
          <a:xfrm>
            <a:off x="342900" y="1587432"/>
            <a:ext cx="5486400" cy="4021798"/>
            <a:chOff x="342900" y="1587432"/>
            <a:chExt cx="5486400" cy="4021798"/>
          </a:xfrm>
        </p:grpSpPr>
        <p:sp>
          <p:nvSpPr>
            <p:cNvPr id="3" name="Rectangle 2"/>
            <p:cNvSpPr/>
            <p:nvPr/>
          </p:nvSpPr>
          <p:spPr>
            <a:xfrm>
              <a:off x="342901"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60050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Top and Bottom Plates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7" name="TextBox 16"/>
            <p:cNvSpPr txBox="1"/>
            <p:nvPr/>
          </p:nvSpPr>
          <p:spPr>
            <a:xfrm>
              <a:off x="1569493" y="1587432"/>
              <a:ext cx="1099981"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1</a:t>
              </a:r>
            </a:p>
          </p:txBody>
        </p:sp>
        <p:sp>
          <p:nvSpPr>
            <p:cNvPr id="19" name="TextBox 18"/>
            <p:cNvSpPr txBox="1"/>
            <p:nvPr/>
          </p:nvSpPr>
          <p:spPr>
            <a:xfrm>
              <a:off x="1392069" y="2845555"/>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grpSp>
      <p:sp>
        <p:nvSpPr>
          <p:cNvPr id="7" name="TextBox 6"/>
          <p:cNvSpPr txBox="1"/>
          <p:nvPr/>
        </p:nvSpPr>
        <p:spPr>
          <a:xfrm>
            <a:off x="6376348" y="1309048"/>
            <a:ext cx="5472752" cy="3550693"/>
          </a:xfrm>
          <a:prstGeom prst="rect">
            <a:avLst/>
          </a:prstGeom>
          <a:noFill/>
        </p:spPr>
        <p:txBody>
          <a:bodyPr wrap="square" lIns="0" tIns="0" rIns="0" bIns="0" rtlCol="0">
            <a:noAutofit/>
          </a:bodyPr>
          <a:lstStyle/>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plumbing throughout a wood structure, the building codes address two requirements regarding top, bottom and sill plates:</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reinforcement of members where material has been removed</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protection of piping within walls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5521791"/>
            <a:ext cx="457200" cy="4572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8620" y="5521791"/>
            <a:ext cx="457200" cy="4572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5521791"/>
            <a:ext cx="457200" cy="457200"/>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8484" y="5504919"/>
            <a:ext cx="457200" cy="457200"/>
          </a:xfrm>
          <a:prstGeom prst="rect">
            <a:avLst/>
          </a:prstGeom>
        </p:spPr>
      </p:pic>
      <p:sp>
        <p:nvSpPr>
          <p:cNvPr id="22" name="TextBox 21"/>
          <p:cNvSpPr txBox="1"/>
          <p:nvPr/>
        </p:nvSpPr>
        <p:spPr>
          <a:xfrm>
            <a:off x="356548"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structural repair is required</a:t>
            </a:r>
          </a:p>
        </p:txBody>
      </p:sp>
      <p:sp>
        <p:nvSpPr>
          <p:cNvPr id="24" name="TextBox 23"/>
          <p:cNvSpPr txBox="1"/>
          <p:nvPr/>
        </p:nvSpPr>
        <p:spPr>
          <a:xfrm>
            <a:off x="3240343"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structural repairs</a:t>
            </a:r>
          </a:p>
        </p:txBody>
      </p:sp>
      <p:sp>
        <p:nvSpPr>
          <p:cNvPr id="25" name="TextBox 24"/>
          <p:cNvSpPr txBox="1"/>
          <p:nvPr/>
        </p:nvSpPr>
        <p:spPr>
          <a:xfrm>
            <a:off x="6114689"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protection of piping is required</a:t>
            </a:r>
          </a:p>
        </p:txBody>
      </p:sp>
      <p:sp>
        <p:nvSpPr>
          <p:cNvPr id="26" name="TextBox 25"/>
          <p:cNvSpPr txBox="1"/>
          <p:nvPr/>
        </p:nvSpPr>
        <p:spPr>
          <a:xfrm>
            <a:off x="8998484"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protection of piping</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89610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5E-6 2.96296E-6 L 5E-6 -0.13241 " pathEditMode="relative" rAng="0" ptsTypes="AA">
                                      <p:cBhvr>
                                        <p:cTn id="6" dur="1500" fill="hold"/>
                                        <p:tgtEl>
                                          <p:spTgt spid="5"/>
                                        </p:tgtEl>
                                        <p:attrNameLst>
                                          <p:attrName>ppt_x</p:attrName>
                                          <p:attrName>ppt_y</p:attrName>
                                        </p:attrNameLst>
                                      </p:cBhvr>
                                      <p:rCtr x="0" y="-6620"/>
                                    </p:animMotion>
                                  </p:childTnLst>
                                </p:cTn>
                              </p:par>
                            </p:childTnLst>
                          </p:cTn>
                        </p:par>
                        <p:par>
                          <p:cTn id="7" fill="hold">
                            <p:stCondLst>
                              <p:cond delay="150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50"/>
                                        <p:tgtEl>
                                          <p:spTgt spid="7"/>
                                        </p:tgtEl>
                                      </p:cBhvr>
                                    </p:animEffect>
                                  </p:childTnLst>
                                </p:cTn>
                              </p:par>
                            </p:childTnLst>
                          </p:cTn>
                        </p:par>
                        <p:par>
                          <p:cTn id="11" fill="hold">
                            <p:stCondLst>
                              <p:cond delay="1750"/>
                            </p:stCondLst>
                            <p:childTnLst>
                              <p:par>
                                <p:cTn id="12" presetID="22" presetClass="entr" presetSubtype="8" fill="hold" grpId="0" nodeType="afterEffect">
                                  <p:stCondLst>
                                    <p:cond delay="100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2000"/>
                                        <p:tgtEl>
                                          <p:spTgt spid="27"/>
                                        </p:tgtEl>
                                      </p:cBhvr>
                                    </p:animEffect>
                                  </p:childTnLst>
                                </p:cTn>
                              </p:par>
                              <p:par>
                                <p:cTn id="15" presetID="10"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50"/>
                                        <p:tgtEl>
                                          <p:spTgt spid="22"/>
                                        </p:tgtEl>
                                      </p:cBhvr>
                                    </p:animEffect>
                                  </p:childTnLst>
                                </p:cTn>
                              </p:par>
                              <p:par>
                                <p:cTn id="21" presetID="10" presetClass="entr" presetSubtype="0" fill="hold" nodeType="withEffect">
                                  <p:stCondLst>
                                    <p:cond delay="1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childTnLst>
                                </p:cTn>
                              </p:par>
                              <p:par>
                                <p:cTn id="27" presetID="10" presetClass="entr" presetSubtype="0" fill="hold" nodeType="withEffect">
                                  <p:stCondLst>
                                    <p:cond delay="20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250"/>
                                        <p:tgtEl>
                                          <p:spTgt spid="25"/>
                                        </p:tgtEl>
                                      </p:cBhvr>
                                    </p:animEffect>
                                  </p:childTnLst>
                                </p:cTn>
                              </p:par>
                              <p:par>
                                <p:cTn id="33" presetID="10" presetClass="entr" presetSubtype="0" fill="hold" nodeType="withEffect">
                                  <p:stCondLst>
                                    <p:cond delay="2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50"/>
                                        <p:tgtEl>
                                          <p:spTgt spid="21"/>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4" grpId="0"/>
      <p:bldP spid="25" grpId="0"/>
      <p:bldP spid="26"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237603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50% of the top plate is removed</a:t>
            </a:r>
            <a:r>
              <a:rPr lang="en-US" sz="2400" dirty="0">
                <a:solidFill>
                  <a:schemeClr val="tx2"/>
                </a:solidFill>
                <a:latin typeface="Arial" panose="020B0604020202020204" pitchFamily="34" charset="0"/>
                <a:cs typeface="Arial" panose="020B0604020202020204" pitchFamily="34" charset="0"/>
              </a:rPr>
              <a:t> in an exterior wall or interior load-bearing wall for piping or ductwork.</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R602.6.1</a:t>
            </a:r>
          </a:p>
        </p:txBody>
      </p:sp>
      <p:sp>
        <p:nvSpPr>
          <p:cNvPr id="21" name="Rectangle 20"/>
          <p:cNvSpPr/>
          <p:nvPr/>
        </p:nvSpPr>
        <p:spPr>
          <a:xfrm>
            <a:off x="6376348" y="1690048"/>
            <a:ext cx="5470224" cy="281923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Any cut, notch or hole </a:t>
            </a:r>
            <a:r>
              <a:rPr lang="en-US" sz="2400" dirty="0">
                <a:solidFill>
                  <a:schemeClr val="tx2"/>
                </a:solidFill>
                <a:latin typeface="Arial" panose="020B0604020202020204" pitchFamily="34" charset="0"/>
                <a:cs typeface="Arial" panose="020B0604020202020204" pitchFamily="34" charset="0"/>
              </a:rPr>
              <a:t>is removed from top or bottom plates for plumbing, heating or other pipes.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441867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sp>
        <p:nvSpPr>
          <p:cNvPr id="21" name="Rectangle 20"/>
          <p:cNvSpPr/>
          <p:nvPr/>
        </p:nvSpPr>
        <p:spPr>
          <a:xfrm>
            <a:off x="6376348" y="1690048"/>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626" r="14691"/>
          <a:stretch/>
        </p:blipFill>
        <p:spPr>
          <a:xfrm>
            <a:off x="6359857" y="2345172"/>
            <a:ext cx="2374710" cy="390322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2158" y="2567230"/>
            <a:ext cx="1898915" cy="3377223"/>
          </a:xfrm>
          <a:prstGeom prst="rect">
            <a:avLst/>
          </a:prstGeom>
        </p:spPr>
      </p:pic>
      <p:sp>
        <p:nvSpPr>
          <p:cNvPr id="7" name="TextBox 6"/>
          <p:cNvSpPr txBox="1"/>
          <p:nvPr/>
        </p:nvSpPr>
        <p:spPr>
          <a:xfrm>
            <a:off x="368747" y="2567230"/>
            <a:ext cx="2538484" cy="3416320"/>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Max. hole diameter or notch without repair or protection:</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1¾" for 2x4</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2¾" for 2x6</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And notch or bore is at least 1½" (1" UPC) from the edge of plate.</a:t>
            </a:r>
          </a:p>
        </p:txBody>
      </p:sp>
      <p:sp>
        <p:nvSpPr>
          <p:cNvPr id="11" name="TextBox 10"/>
          <p:cNvSpPr txBox="1"/>
          <p:nvPr/>
        </p:nvSpPr>
        <p:spPr>
          <a:xfrm>
            <a:off x="9252230" y="2567230"/>
            <a:ext cx="2538484" cy="1477328"/>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No bored holes or notches are allowed without structural repair.</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4" name="TextBox 13"/>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4</a:t>
            </a:r>
          </a:p>
        </p:txBody>
      </p:sp>
    </p:spTree>
    <p:custDataLst>
      <p:tags r:id="rId1"/>
    </p:custDataLst>
    <p:extLst>
      <p:ext uri="{BB962C8B-B14F-4D97-AF65-F5344CB8AC3E}">
        <p14:creationId xmlns:p14="http://schemas.microsoft.com/office/powerpoint/2010/main" val="3554699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3979487"/>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Galvanized, 16-gauge 1½"-wide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metal tie.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Fastened across the top plate with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(8) 10d x 1½" nails on each side.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Tie must extend at least 6" past the opening.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R602.6.1</a:t>
            </a:r>
          </a:p>
        </p:txBody>
      </p:sp>
      <p:sp>
        <p:nvSpPr>
          <p:cNvPr id="21" name="Rectangle 20"/>
          <p:cNvSpPr/>
          <p:nvPr/>
        </p:nvSpPr>
        <p:spPr>
          <a:xfrm>
            <a:off x="6376348" y="1690048"/>
            <a:ext cx="5470224" cy="378565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Galvanized, 16-gauge 1½"-wide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metal tie.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Fastened across each plate (top and bottom) with (6) 16d nails on each side of each plate.</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8" name="TextBox 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5</a:t>
            </a:r>
          </a:p>
        </p:txBody>
      </p:sp>
      <p:pic>
        <p:nvPicPr>
          <p:cNvPr id="10" name="Picture 9"/>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4001894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Piping Within the Wall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394569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or 1¼" to the edge of the plate, depending on the installation application.</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M1308.2, 2015-2018 IRC M1308.2.1 </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M1502.5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G2439.5.3, 2015-2018 IRC G2439.6</a:t>
            </a:r>
          </a:p>
        </p:txBody>
      </p:sp>
      <p:sp>
        <p:nvSpPr>
          <p:cNvPr id="21" name="Rectangle 20"/>
          <p:cNvSpPr/>
          <p:nvPr/>
        </p:nvSpPr>
        <p:spPr>
          <a:xfrm>
            <a:off x="6376348" y="1690048"/>
            <a:ext cx="5470224" cy="305314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to the edge of the plate (1" UPC).</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73160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70224" cy="401956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 that covers the area notched/bored.</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Extends 2" above the sole plates and below top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M1502.5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G2439.5.3, 2015-2018 IRC G2439.6</a:t>
            </a:r>
          </a:p>
        </p:txBody>
      </p:sp>
      <p:sp>
        <p:nvSpPr>
          <p:cNvPr id="21" name="Rectangle 20"/>
          <p:cNvSpPr/>
          <p:nvPr/>
        </p:nvSpPr>
        <p:spPr>
          <a:xfrm>
            <a:off x="6376348" y="1690048"/>
            <a:ext cx="5470224" cy="4462760"/>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(UPC: 18-gauge) that covers the area notched/bored.</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Extends 2" above the sole plates and below top plates (UPC: 1½").</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8" name="TextBox 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5</a:t>
            </a:r>
          </a:p>
        </p:txBody>
      </p:sp>
    </p:spTree>
    <p:custDataLst>
      <p:tags r:id="rId1"/>
    </p:custDataLst>
    <p:extLst>
      <p:ext uri="{BB962C8B-B14F-4D97-AF65-F5344CB8AC3E}">
        <p14:creationId xmlns:p14="http://schemas.microsoft.com/office/powerpoint/2010/main" val="1740523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52425" y="6352153"/>
            <a:ext cx="11484802" cy="310896"/>
          </a:xfrm>
        </p:spPr>
        <p:txBody>
          <a:bodyPr/>
          <a:lstStyle/>
          <a:p>
            <a:r>
              <a:rPr lang="en-US" dirty="0"/>
              <a:t>Simpson Strong-Tie</a:t>
            </a:r>
            <a:r>
              <a:rPr lang="en-US" baseline="30000" dirty="0"/>
              <a:t>®</a:t>
            </a:r>
            <a:r>
              <a:rPr lang="en-US" dirty="0"/>
              <a:t> Training</a:t>
            </a:r>
          </a:p>
        </p:txBody>
      </p:sp>
      <p:sp>
        <p:nvSpPr>
          <p:cNvPr id="5" name="Text Placeholder 4"/>
          <p:cNvSpPr>
            <a:spLocks noGrp="1"/>
          </p:cNvSpPr>
          <p:nvPr>
            <p:ph type="body" sz="quarter" idx="12"/>
          </p:nvPr>
        </p:nvSpPr>
        <p:spPr/>
        <p:txBody>
          <a:bodyPr/>
          <a:lstStyle/>
          <a:p>
            <a:r>
              <a:rPr lang="en-US" dirty="0"/>
              <a:t>Presenter Name | Title</a:t>
            </a:r>
          </a:p>
        </p:txBody>
      </p:sp>
      <p:sp>
        <p:nvSpPr>
          <p:cNvPr id="2" name="Title 1"/>
          <p:cNvSpPr>
            <a:spLocks noGrp="1"/>
          </p:cNvSpPr>
          <p:nvPr>
            <p:ph type="ctrTitle"/>
          </p:nvPr>
        </p:nvSpPr>
        <p:spPr>
          <a:xfrm>
            <a:off x="0" y="-2"/>
            <a:ext cx="10335126" cy="1124011"/>
          </a:xfrm>
        </p:spPr>
        <p:txBody>
          <a:bodyPr>
            <a:normAutofit/>
          </a:bodyPr>
          <a:lstStyle/>
          <a:p>
            <a:r>
              <a:rPr lang="en-US" sz="3000" dirty="0"/>
              <a:t>Boring and Notching in Wood-Frame Construction</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11488318" cy="71391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Electrical Nail Stops do not satisfy code requirements (IRC or IBC)</a:t>
            </a:r>
            <a:br>
              <a:rPr lang="en-US" sz="2000" dirty="0">
                <a:solidFill>
                  <a:schemeClr val="accent6"/>
                </a:solidFill>
                <a:latin typeface="Arial Black" panose="020B0A04020102020204" pitchFamily="34" charset="0"/>
                <a:cs typeface="Arial" panose="020B0604020202020204" pitchFamily="34" charset="0"/>
              </a:rPr>
            </a:br>
            <a:r>
              <a:rPr lang="en-US" sz="2000" dirty="0">
                <a:solidFill>
                  <a:schemeClr val="accent6"/>
                </a:solidFill>
                <a:latin typeface="Arial Black" panose="020B0A04020102020204" pitchFamily="34" charset="0"/>
                <a:cs typeface="Arial" panose="020B0604020202020204" pitchFamily="34" charset="0"/>
              </a:rPr>
              <a:t>for plumbing or mechanical applications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2690972"/>
            <a:ext cx="5509724" cy="3255746"/>
          </a:xfrm>
          <a:prstGeom prst="rect">
            <a:avLst/>
          </a:prstGeom>
        </p:spPr>
      </p:pic>
      <p:sp>
        <p:nvSpPr>
          <p:cNvPr id="5" name="Multiply 4"/>
          <p:cNvSpPr/>
          <p:nvPr/>
        </p:nvSpPr>
        <p:spPr>
          <a:xfrm>
            <a:off x="1431387" y="2598821"/>
            <a:ext cx="3260558" cy="3260558"/>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Rectangle 9"/>
          <p:cNvSpPr/>
          <p:nvPr/>
        </p:nvSpPr>
        <p:spPr>
          <a:xfrm>
            <a:off x="6362700" y="2690972"/>
            <a:ext cx="4080711" cy="2446824"/>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Is this 2" above the sole plate or below the top plates?</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Does it meet the code requirement for lateral load transfer, when required?</a:t>
            </a:r>
          </a:p>
        </p:txBody>
      </p:sp>
      <p:pic>
        <p:nvPicPr>
          <p:cNvPr id="6" name="Picture 5"/>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953487" y="2839452"/>
            <a:ext cx="589548" cy="589548"/>
          </a:xfrm>
          <a:prstGeom prst="rect">
            <a:avLst/>
          </a:prstGeom>
        </p:spPr>
      </p:pic>
      <p:pic>
        <p:nvPicPr>
          <p:cNvPr id="11" name="Picture 10"/>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953487" y="3934326"/>
            <a:ext cx="589548" cy="589548"/>
          </a:xfrm>
          <a:prstGeom prst="rect">
            <a:avLst/>
          </a:prstGeom>
        </p:spPr>
      </p:pic>
    </p:spTree>
    <p:custDataLst>
      <p:tags r:id="rId1"/>
    </p:custDataLst>
    <p:extLst>
      <p:ext uri="{BB962C8B-B14F-4D97-AF65-F5344CB8AC3E}">
        <p14:creationId xmlns:p14="http://schemas.microsoft.com/office/powerpoint/2010/main" val="205867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Protective Shield Plates where structural repair is not required (IRC only)</a:t>
            </a:r>
          </a:p>
        </p:txBody>
      </p:sp>
      <p:sp>
        <p:nvSpPr>
          <p:cNvPr id="10" name="Rectangle 9"/>
          <p:cNvSpPr/>
          <p:nvPr/>
        </p:nvSpPr>
        <p:spPr>
          <a:xfrm>
            <a:off x="9532017" y="2448230"/>
            <a:ext cx="2317083" cy="1772793"/>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Load-bearing or non-load-bearing bottom/sole/sill plate</a:t>
            </a:r>
          </a:p>
        </p:txBody>
      </p:sp>
      <p:pic>
        <p:nvPicPr>
          <p:cNvPr id="13" name="Picture 5" descr="PSPN58 sm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456373" y="2450190"/>
            <a:ext cx="3372927" cy="3653826"/>
          </a:xfrm>
          <a:prstGeom prst="rect">
            <a:avLst/>
          </a:prstGeom>
          <a:noFill/>
          <a:ln w="9525">
            <a:solidFill>
              <a:schemeClr val="tx1"/>
            </a:solidFill>
            <a:miter lim="800000"/>
            <a:headEnd/>
            <a:tailEnd/>
          </a:ln>
        </p:spPr>
      </p:pic>
      <p:pic>
        <p:nvPicPr>
          <p:cNvPr id="14" name="Picture 15" descr="Picture1.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62701" y="2448230"/>
            <a:ext cx="2829426" cy="3655785"/>
          </a:xfrm>
          <a:prstGeom prst="rect">
            <a:avLst/>
          </a:prstGeom>
          <a:noFill/>
          <a:ln w="9525">
            <a:noFill/>
            <a:miter lim="800000"/>
            <a:headEnd/>
            <a:tailEnd/>
          </a:ln>
        </p:spPr>
      </p:pic>
      <p:sp>
        <p:nvSpPr>
          <p:cNvPr id="15" name="Rectangle 14"/>
          <p:cNvSpPr/>
          <p:nvPr/>
        </p:nvSpPr>
        <p:spPr>
          <a:xfrm>
            <a:off x="360782" y="2448230"/>
            <a:ext cx="1755701" cy="1329595"/>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Non-load-bearing wall, top plates</a:t>
            </a:r>
          </a:p>
        </p:txBody>
      </p:sp>
    </p:spTree>
    <p:custDataLst>
      <p:tags r:id="rId1"/>
    </p:custDataLst>
    <p:extLst>
      <p:ext uri="{BB962C8B-B14F-4D97-AF65-F5344CB8AC3E}">
        <p14:creationId xmlns:p14="http://schemas.microsoft.com/office/powerpoint/2010/main" val="78902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12" name="Rectangle 11"/>
          <p:cNvSpPr/>
          <p:nvPr/>
        </p:nvSpPr>
        <p:spPr>
          <a:xfrm>
            <a:off x="360782" y="1698391"/>
            <a:ext cx="5468518" cy="2000548"/>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Protective Shield Plates — Galvanized</a:t>
            </a:r>
            <a:br>
              <a:rPr lang="en-US" sz="2000" dirty="0">
                <a:solidFill>
                  <a:schemeClr val="accent6"/>
                </a:solidFill>
                <a:latin typeface="Arial Black" panose="020B0A04020102020204" pitchFamily="34" charset="0"/>
                <a:cs typeface="Arial" panose="020B0604020202020204" pitchFamily="34" charset="0"/>
              </a:rPr>
            </a:br>
            <a:r>
              <a:rPr lang="en-US" sz="2000" dirty="0">
                <a:solidFill>
                  <a:schemeClr val="accent6"/>
                </a:solidFill>
                <a:latin typeface="Arial Black" panose="020B0A04020102020204" pitchFamily="34" charset="0"/>
                <a:cs typeface="Arial" panose="020B0604020202020204" pitchFamily="34" charset="0"/>
              </a:rPr>
              <a:t>Steel Required?</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16-gauge steel protective plate, 0.062" or 0.0575" thick. Galvanized not specifically required. Ask your local building official.</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295" y="3921648"/>
            <a:ext cx="3739473" cy="241097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9274" y="1536152"/>
            <a:ext cx="5085671" cy="4857833"/>
          </a:xfrm>
          <a:prstGeom prst="rect">
            <a:avLst/>
          </a:prstGeom>
        </p:spPr>
      </p:pic>
      <p:sp>
        <p:nvSpPr>
          <p:cNvPr id="8" name="Rectangle 7"/>
          <p:cNvSpPr/>
          <p:nvPr/>
        </p:nvSpPr>
        <p:spPr>
          <a:xfrm>
            <a:off x="6677526" y="4860759"/>
            <a:ext cx="4873752" cy="292608"/>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0099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21" name="Rectangle 20"/>
          <p:cNvSpPr/>
          <p:nvPr/>
        </p:nvSpPr>
        <p:spPr>
          <a:xfrm>
            <a:off x="6376348" y="1690048"/>
            <a:ext cx="5470224" cy="3942618"/>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 and protect piping (load-bearing wall)</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R602.6.1, M1308.2, P2603.2.1</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Protect piping (non-load-bearing wall)</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M1308.2, P2603.2.1</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R602.6.1</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965" y="1688433"/>
            <a:ext cx="2480900" cy="4412670"/>
          </a:xfrm>
          <a:prstGeom prst="rect">
            <a:avLst/>
          </a:prstGeom>
        </p:spPr>
      </p:pic>
      <p:sp>
        <p:nvSpPr>
          <p:cNvPr id="8" name="Rectangle 7"/>
          <p:cNvSpPr/>
          <p:nvPr/>
        </p:nvSpPr>
        <p:spPr>
          <a:xfrm>
            <a:off x="3128211" y="1690048"/>
            <a:ext cx="2701089" cy="4475071"/>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Load Bearing — Top </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more than 50% of plate width is removed, structural repair is required. When piping closer than 1½", protection plate that extends 2" below / above member is required.</a:t>
            </a:r>
          </a:p>
          <a:p>
            <a:pPr>
              <a:lnSpc>
                <a:spcPct val="120000"/>
              </a:lnSpc>
            </a:pPr>
            <a:r>
              <a:rPr lang="en-US" b="1" dirty="0">
                <a:solidFill>
                  <a:schemeClr val="tx2"/>
                </a:solidFill>
                <a:latin typeface="Arial" panose="020B0604020202020204" pitchFamily="34" charset="0"/>
                <a:cs typeface="Arial" panose="020B0604020202020204" pitchFamily="34" charset="0"/>
              </a:rPr>
              <a:t>Non-Load Bearing — </a:t>
            </a:r>
            <a:br>
              <a:rPr lang="en-US" b="1" dirty="0">
                <a:solidFill>
                  <a:schemeClr val="tx2"/>
                </a:solidFill>
                <a:latin typeface="Arial" panose="020B0604020202020204" pitchFamily="34" charset="0"/>
                <a:cs typeface="Arial" panose="020B0604020202020204" pitchFamily="34" charset="0"/>
              </a:rPr>
            </a:br>
            <a:r>
              <a:rPr lang="en-US" b="1" dirty="0">
                <a:solidFill>
                  <a:schemeClr val="tx2"/>
                </a:solidFill>
                <a:latin typeface="Arial" panose="020B0604020202020204" pitchFamily="34" charset="0"/>
                <a:cs typeface="Arial" panose="020B0604020202020204" pitchFamily="34" charset="0"/>
              </a:rPr>
              <a:t>Top or Bottom</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Protection needed when piping closer than 1½".</a:t>
            </a:r>
          </a:p>
        </p:txBody>
      </p:sp>
      <p:cxnSp>
        <p:nvCxnSpPr>
          <p:cNvPr id="6" name="Straight Arrow Connector 5"/>
          <p:cNvCxnSpPr/>
          <p:nvPr/>
        </p:nvCxnSpPr>
        <p:spPr>
          <a:xfrm flipH="1" flipV="1">
            <a:off x="1780674" y="2165684"/>
            <a:ext cx="1203158" cy="348916"/>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696453" y="4984955"/>
            <a:ext cx="1287379" cy="718013"/>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413423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Requirements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21" name="Rectangle 20"/>
          <p:cNvSpPr/>
          <p:nvPr/>
        </p:nvSpPr>
        <p:spPr>
          <a:xfrm>
            <a:off x="359076" y="1690048"/>
            <a:ext cx="5470224" cy="393338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Repair and Protect Plate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Meets the IRC code requirements for both “Protection Against Physical Damage” and “Lateral Load Transfer.”</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Required on load-bearing walls for top plates only.</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Note the eight nail holes to meet the nailing requirements.</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10" name="Picture 6" descr="pspn"/>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62700" y="1698391"/>
            <a:ext cx="5486400" cy="4233797"/>
          </a:xfrm>
          <a:prstGeom prst="rect">
            <a:avLst/>
          </a:prstGeom>
          <a:noFill/>
          <a:ln w="9525">
            <a:solidFill>
              <a:schemeClr val="tx1"/>
            </a:solidFill>
            <a:miter lim="800000"/>
            <a:headEnd/>
            <a:tailEnd/>
          </a:ln>
        </p:spPr>
      </p:pic>
      <p:pic>
        <p:nvPicPr>
          <p:cNvPr id="6" name="Picture 5"/>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835047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283" y="1689684"/>
            <a:ext cx="3159719" cy="3502152"/>
          </a:xfrm>
          <a:prstGeom prst="rect">
            <a:avLst/>
          </a:prstGeom>
        </p:spPr>
      </p:pic>
      <p:sp>
        <p:nvSpPr>
          <p:cNvPr id="2" name="Title 1"/>
          <p:cNvSpPr>
            <a:spLocks noGrp="1"/>
          </p:cNvSpPr>
          <p:nvPr>
            <p:ph type="title"/>
          </p:nvPr>
        </p:nvSpPr>
        <p:spPr/>
        <p:txBody>
          <a:bodyPr anchor="ctr"/>
          <a:lstStyle/>
          <a:p>
            <a:r>
              <a:rPr lang="en-US" dirty="0"/>
              <a:t>Summary of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sp>
        <p:nvSpPr>
          <p:cNvPr id="21" name="Rectangle 20"/>
          <p:cNvSpPr/>
          <p:nvPr/>
        </p:nvSpPr>
        <p:spPr>
          <a:xfrm>
            <a:off x="7186864" y="1690048"/>
            <a:ext cx="4659708" cy="4315027"/>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IBC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 and bottom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Protect piping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914142"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946353" y="1690048"/>
            <a:ext cx="2701089" cy="1329595"/>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Top and Bottom Plate Repair / Protection </a:t>
            </a:r>
            <a:r>
              <a:rPr lang="en-US" dirty="0">
                <a:solidFill>
                  <a:schemeClr val="tx2"/>
                </a:solidFill>
                <a:latin typeface="Arial" panose="020B0604020202020204" pitchFamily="34" charset="0"/>
                <a:cs typeface="Arial" panose="020B0604020202020204" pitchFamily="34" charset="0"/>
              </a:rPr>
              <a:t>– Piping closer than 1½" to edge of plate.</a:t>
            </a:r>
          </a:p>
        </p:txBody>
      </p:sp>
      <p:cxnSp>
        <p:nvCxnSpPr>
          <p:cNvPr id="6" name="Straight Arrow Connector 5"/>
          <p:cNvCxnSpPr/>
          <p:nvPr/>
        </p:nvCxnSpPr>
        <p:spPr>
          <a:xfrm flipH="1">
            <a:off x="1499942" y="4761356"/>
            <a:ext cx="2221826"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946353" y="3124074"/>
            <a:ext cx="2701089"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Top and Bottom Plate Repair </a:t>
            </a:r>
            <a:r>
              <a:rPr lang="en-US" dirty="0">
                <a:solidFill>
                  <a:schemeClr val="tx2"/>
                </a:solidFill>
                <a:latin typeface="Arial" panose="020B0604020202020204" pitchFamily="34" charset="0"/>
                <a:cs typeface="Arial" panose="020B0604020202020204" pitchFamily="34" charset="0"/>
              </a:rPr>
              <a:t>– Piping further than 1½" to edge of plate.</a:t>
            </a:r>
          </a:p>
        </p:txBody>
      </p:sp>
      <p:sp>
        <p:nvSpPr>
          <p:cNvPr id="13" name="Rectangle 12"/>
          <p:cNvSpPr/>
          <p:nvPr/>
        </p:nvSpPr>
        <p:spPr>
          <a:xfrm>
            <a:off x="3946353" y="4195180"/>
            <a:ext cx="2701089"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Cannot Attach Protection Plate to Sole </a:t>
            </a:r>
            <a:r>
              <a:rPr lang="en-US" dirty="0">
                <a:solidFill>
                  <a:schemeClr val="tx2"/>
                </a:solidFill>
                <a:latin typeface="Arial" panose="020B0604020202020204" pitchFamily="34" charset="0"/>
                <a:cs typeface="Arial" panose="020B0604020202020204" pitchFamily="34" charset="0"/>
              </a:rPr>
              <a:t>– Use 2x wood blocking.</a:t>
            </a:r>
          </a:p>
        </p:txBody>
      </p:sp>
      <p:sp>
        <p:nvSpPr>
          <p:cNvPr id="14" name="Rectangle 13"/>
          <p:cNvSpPr/>
          <p:nvPr/>
        </p:nvSpPr>
        <p:spPr>
          <a:xfrm>
            <a:off x="1312049" y="5296806"/>
            <a:ext cx="5335394"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Top and Bottom Plate Repair / Protection </a:t>
            </a:r>
            <a:r>
              <a:rPr lang="en-US" dirty="0">
                <a:solidFill>
                  <a:schemeClr val="tx2"/>
                </a:solidFill>
                <a:latin typeface="Arial" panose="020B0604020202020204" pitchFamily="34" charset="0"/>
                <a:cs typeface="Arial" panose="020B0604020202020204" pitchFamily="34" charset="0"/>
              </a:rPr>
              <a:t>– Piping closer than 1½" to edge of plate and most or all of plate width removed.</a:t>
            </a:r>
          </a:p>
        </p:txBody>
      </p:sp>
      <p:cxnSp>
        <p:nvCxnSpPr>
          <p:cNvPr id="10" name="Straight Arrow Connector 9"/>
          <p:cNvCxnSpPr/>
          <p:nvPr/>
        </p:nvCxnSpPr>
        <p:spPr>
          <a:xfrm>
            <a:off x="906379" y="2125579"/>
            <a:ext cx="0" cy="2847473"/>
          </a:xfrm>
          <a:prstGeom prst="straightConnector1">
            <a:avLst/>
          </a:prstGeom>
          <a:ln w="19050">
            <a:solidFill>
              <a:schemeClr val="tx1"/>
            </a:solidFill>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918411" y="2342147"/>
            <a:ext cx="144378"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918411" y="4718010"/>
            <a:ext cx="144378"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133599" y="2125454"/>
            <a:ext cx="0" cy="2507726"/>
          </a:xfrm>
          <a:prstGeom prst="straightConnector1">
            <a:avLst/>
          </a:prstGeom>
          <a:ln w="19050">
            <a:solidFill>
              <a:schemeClr val="tx1"/>
            </a:solidFill>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891589" y="2044360"/>
            <a:ext cx="0" cy="2468880"/>
          </a:xfrm>
          <a:prstGeom prst="straightConnector1">
            <a:avLst/>
          </a:prstGeom>
          <a:ln w="19050">
            <a:solidFill>
              <a:schemeClr val="tx1"/>
            </a:solidFill>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133599" y="2486526"/>
            <a:ext cx="1588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891589" y="3340768"/>
            <a:ext cx="8301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7205" y="3429264"/>
            <a:ext cx="6400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7206" y="3429000"/>
            <a:ext cx="0" cy="20333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27206" y="5462337"/>
            <a:ext cx="9117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848737" y="3365096"/>
            <a:ext cx="115284" cy="11528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2087988" y="2427825"/>
            <a:ext cx="115284" cy="11528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2845978" y="3283126"/>
            <a:ext cx="115284" cy="11528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81470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IBC Requirements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Top and Bottom Plates</a:t>
            </a:r>
          </a:p>
        </p:txBody>
      </p:sp>
      <p:pic>
        <p:nvPicPr>
          <p:cNvPr id="25" name="Picture 10" descr="Picture2.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64542" y="1698391"/>
            <a:ext cx="5484558" cy="3234556"/>
          </a:xfrm>
          <a:prstGeom prst="rect">
            <a:avLst/>
          </a:prstGeom>
          <a:noFill/>
          <a:ln w="9525">
            <a:noFill/>
            <a:miter lim="800000"/>
            <a:headEnd/>
            <a:tailEnd/>
          </a:ln>
        </p:spPr>
      </p:pic>
      <p:sp>
        <p:nvSpPr>
          <p:cNvPr id="28" name="Rectangle 27"/>
          <p:cNvSpPr/>
          <p:nvPr/>
        </p:nvSpPr>
        <p:spPr>
          <a:xfrm>
            <a:off x="359076" y="1690048"/>
            <a:ext cx="5470224" cy="32624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Both Parts are Required to</a:t>
            </a:r>
            <a:br>
              <a:rPr lang="en-US" sz="2000" dirty="0">
                <a:solidFill>
                  <a:schemeClr val="accent6"/>
                </a:solidFill>
                <a:latin typeface="Arial Black" panose="020B0A04020102020204" pitchFamily="34" charset="0"/>
                <a:cs typeface="Arial" panose="020B0604020202020204" pitchFamily="34" charset="0"/>
              </a:rPr>
            </a:br>
            <a:r>
              <a:rPr lang="en-US" sz="2000" dirty="0">
                <a:solidFill>
                  <a:schemeClr val="accent6"/>
                </a:solidFill>
                <a:latin typeface="Arial Black" panose="020B0A04020102020204" pitchFamily="34" charset="0"/>
                <a:cs typeface="Arial" panose="020B0604020202020204" pitchFamily="34" charset="0"/>
              </a:rPr>
              <a:t>Repair and Protect</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IBC requires six nails in each plate (both plates for a double top plate).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2-in-1 repair / protect products do not contain the required amount of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nail holes.</a:t>
            </a:r>
            <a:endParaRPr lang="en-US" sz="2000"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5562705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Introduction to Studs for Plumbing and Mechanical</a:t>
            </a:r>
          </a:p>
        </p:txBody>
      </p:sp>
      <p:grpSp>
        <p:nvGrpSpPr>
          <p:cNvPr id="5" name="Group 4"/>
          <p:cNvGrpSpPr/>
          <p:nvPr/>
        </p:nvGrpSpPr>
        <p:grpSpPr>
          <a:xfrm>
            <a:off x="342900" y="1587432"/>
            <a:ext cx="5486400" cy="4021798"/>
            <a:chOff x="342900" y="1587432"/>
            <a:chExt cx="5486400" cy="4021798"/>
          </a:xfrm>
        </p:grpSpPr>
        <p:sp>
          <p:nvSpPr>
            <p:cNvPr id="3" name="Rectangle 2"/>
            <p:cNvSpPr/>
            <p:nvPr/>
          </p:nvSpPr>
          <p:spPr>
            <a:xfrm>
              <a:off x="342901" y="2265528"/>
              <a:ext cx="5486399" cy="3343702"/>
            </a:xfrm>
            <a:prstGeom prst="rect">
              <a:avLst/>
            </a:prstGeom>
            <a:solidFill>
              <a:schemeClr val="bg1"/>
            </a:solidFill>
            <a:ln>
              <a:noFill/>
            </a:ln>
            <a:effectLst>
              <a:outerShdw blurRad="127000" sx="104000" sy="10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600501" y="3937379"/>
              <a:ext cx="49270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 y="4121624"/>
              <a:ext cx="5486400" cy="1487606"/>
            </a:xfrm>
            <a:prstGeom prst="rect">
              <a:avLst/>
            </a:prstGeom>
            <a:noFill/>
          </p:spPr>
          <p:txBody>
            <a:bodyPr wrap="square" lIns="731520" rtlCol="0">
              <a:noAutofit/>
            </a:bodyPr>
            <a:lstStyle/>
            <a:p>
              <a:pPr>
                <a:lnSpc>
                  <a:spcPct val="120000"/>
                </a:lnSpc>
              </a:pPr>
              <a:r>
                <a:rPr lang="en-US" sz="2400" b="1" dirty="0">
                  <a:latin typeface="Arial" panose="020B0604020202020204" pitchFamily="34" charset="0"/>
                  <a:cs typeface="Arial" panose="020B0604020202020204" pitchFamily="34" charset="0"/>
                </a:rPr>
                <a:t>Studs</a:t>
              </a:r>
            </a:p>
            <a:p>
              <a:pPr>
                <a:lnSpc>
                  <a:spcPct val="120000"/>
                </a:lnSpc>
              </a:pPr>
              <a:r>
                <a:rPr lang="en-US" sz="2000" dirty="0">
                  <a:latin typeface="Arial" panose="020B0604020202020204" pitchFamily="34" charset="0"/>
                  <a:cs typeface="Arial" panose="020B0604020202020204" pitchFamily="34" charset="0"/>
                </a:rPr>
                <a:t>for Plumbing and Mechanical</a:t>
              </a:r>
            </a:p>
          </p:txBody>
        </p:sp>
        <p:sp>
          <p:nvSpPr>
            <p:cNvPr id="17" name="TextBox 16"/>
            <p:cNvSpPr txBox="1"/>
            <p:nvPr/>
          </p:nvSpPr>
          <p:spPr>
            <a:xfrm>
              <a:off x="1569493" y="1587432"/>
              <a:ext cx="1374094" cy="2646878"/>
            </a:xfrm>
            <a:prstGeom prst="rect">
              <a:avLst/>
            </a:prstGeom>
            <a:noFill/>
          </p:spPr>
          <p:txBody>
            <a:bodyPr wrap="none" rtlCol="0">
              <a:spAutoFit/>
            </a:bodyPr>
            <a:lstStyle/>
            <a:p>
              <a:r>
                <a:rPr lang="en-US" sz="16600" dirty="0">
                  <a:solidFill>
                    <a:schemeClr val="bg1">
                      <a:lumMod val="85000"/>
                    </a:schemeClr>
                  </a:solidFill>
                  <a:latin typeface="Georgia" panose="02040502050405020303" pitchFamily="18" charset="0"/>
                </a:rPr>
                <a:t>2</a:t>
              </a:r>
            </a:p>
          </p:txBody>
        </p:sp>
        <p:sp>
          <p:nvSpPr>
            <p:cNvPr id="19" name="TextBox 18"/>
            <p:cNvSpPr txBox="1"/>
            <p:nvPr/>
          </p:nvSpPr>
          <p:spPr>
            <a:xfrm>
              <a:off x="1392069" y="2845555"/>
              <a:ext cx="1082348" cy="646331"/>
            </a:xfrm>
            <a:prstGeom prst="rect">
              <a:avLst/>
            </a:prstGeom>
            <a:noFill/>
          </p:spPr>
          <p:txBody>
            <a:bodyPr wrap="none" rtlCol="0">
              <a:spAutoFit/>
            </a:bodyPr>
            <a:lstStyle/>
            <a:p>
              <a:r>
                <a:rPr lang="en-US" sz="3600" b="1" dirty="0">
                  <a:solidFill>
                    <a:schemeClr val="accent6"/>
                  </a:solidFill>
                  <a:latin typeface="Arial" panose="020B0604020202020204" pitchFamily="34" charset="0"/>
                  <a:cs typeface="Arial" panose="020B0604020202020204" pitchFamily="34" charset="0"/>
                </a:rPr>
                <a:t>Part</a:t>
              </a:r>
            </a:p>
          </p:txBody>
        </p:sp>
      </p:grpSp>
      <p:sp>
        <p:nvSpPr>
          <p:cNvPr id="7" name="TextBox 6"/>
          <p:cNvSpPr txBox="1"/>
          <p:nvPr/>
        </p:nvSpPr>
        <p:spPr>
          <a:xfrm>
            <a:off x="6376348" y="1309048"/>
            <a:ext cx="5472752" cy="3550693"/>
          </a:xfrm>
          <a:prstGeom prst="rect">
            <a:avLst/>
          </a:prstGeom>
          <a:noFill/>
        </p:spPr>
        <p:txBody>
          <a:bodyPr wrap="square" lIns="0" tIns="0" rIns="0" bIns="0" rtlCol="0">
            <a:noAutofit/>
          </a:bodyPr>
          <a:lstStyle/>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plumbing throughout a wood structure, the building codes address two requirements regarding studs:</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reinforcement of members where material has been removed</a:t>
            </a:r>
          </a:p>
          <a:p>
            <a:pPr marL="285750" indent="-285750">
              <a:lnSpc>
                <a:spcPct val="120000"/>
              </a:lnSpc>
              <a:spcAft>
                <a:spcPts val="1200"/>
              </a:spcAft>
              <a:buFont typeface="Arial" panose="020B0604020202020204" pitchFamily="34" charset="0"/>
              <a:buChar char="•"/>
            </a:pPr>
            <a:r>
              <a:rPr lang="en-US" sz="2400" dirty="0">
                <a:solidFill>
                  <a:schemeClr val="tx2"/>
                </a:solidFill>
                <a:latin typeface="Arial" panose="020B0604020202020204" pitchFamily="34" charset="0"/>
                <a:cs typeface="Arial" panose="020B0604020202020204" pitchFamily="34" charset="0"/>
              </a:rPr>
              <a:t>The protection of piping within walls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5521791"/>
            <a:ext cx="457200" cy="4572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8620" y="5521791"/>
            <a:ext cx="457200" cy="45720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5521791"/>
            <a:ext cx="457200" cy="457200"/>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8484" y="5504919"/>
            <a:ext cx="457200" cy="457200"/>
          </a:xfrm>
          <a:prstGeom prst="rect">
            <a:avLst/>
          </a:prstGeom>
        </p:spPr>
      </p:pic>
      <p:sp>
        <p:nvSpPr>
          <p:cNvPr id="22" name="TextBox 21"/>
          <p:cNvSpPr txBox="1"/>
          <p:nvPr/>
        </p:nvSpPr>
        <p:spPr>
          <a:xfrm>
            <a:off x="356548"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structural repair is required</a:t>
            </a:r>
          </a:p>
        </p:txBody>
      </p:sp>
      <p:sp>
        <p:nvSpPr>
          <p:cNvPr id="24" name="TextBox 23"/>
          <p:cNvSpPr txBox="1"/>
          <p:nvPr/>
        </p:nvSpPr>
        <p:spPr>
          <a:xfrm>
            <a:off x="3240343"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structural repairs</a:t>
            </a:r>
          </a:p>
        </p:txBody>
      </p:sp>
      <p:sp>
        <p:nvSpPr>
          <p:cNvPr id="25" name="TextBox 24"/>
          <p:cNvSpPr txBox="1"/>
          <p:nvPr/>
        </p:nvSpPr>
        <p:spPr>
          <a:xfrm>
            <a:off x="6114689"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protection of piping is required</a:t>
            </a:r>
          </a:p>
        </p:txBody>
      </p:sp>
      <p:sp>
        <p:nvSpPr>
          <p:cNvPr id="26" name="TextBox 25"/>
          <p:cNvSpPr txBox="1"/>
          <p:nvPr/>
        </p:nvSpPr>
        <p:spPr>
          <a:xfrm>
            <a:off x="8998484"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protection of piping</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7595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0"/>
                                  </p:stCondLst>
                                  <p:childTnLst>
                                    <p:animMotion origin="layout" path="M 5E-6 2.96296E-6 L 5E-6 -0.13241 " pathEditMode="relative" rAng="0" ptsTypes="AA">
                                      <p:cBhvr>
                                        <p:cTn id="6" dur="1500" fill="hold"/>
                                        <p:tgtEl>
                                          <p:spTgt spid="5"/>
                                        </p:tgtEl>
                                        <p:attrNameLst>
                                          <p:attrName>ppt_x</p:attrName>
                                          <p:attrName>ppt_y</p:attrName>
                                        </p:attrNameLst>
                                      </p:cBhvr>
                                      <p:rCtr x="0" y="-6620"/>
                                    </p:animMotion>
                                  </p:childTnLst>
                                </p:cTn>
                              </p:par>
                            </p:childTnLst>
                          </p:cTn>
                        </p:par>
                        <p:par>
                          <p:cTn id="7" fill="hold">
                            <p:stCondLst>
                              <p:cond delay="150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50"/>
                                        <p:tgtEl>
                                          <p:spTgt spid="7"/>
                                        </p:tgtEl>
                                      </p:cBhvr>
                                    </p:animEffect>
                                  </p:childTnLst>
                                </p:cTn>
                              </p:par>
                            </p:childTnLst>
                          </p:cTn>
                        </p:par>
                        <p:par>
                          <p:cTn id="11" fill="hold">
                            <p:stCondLst>
                              <p:cond delay="1750"/>
                            </p:stCondLst>
                            <p:childTnLst>
                              <p:par>
                                <p:cTn id="12" presetID="22" presetClass="entr" presetSubtype="8" fill="hold" grpId="0" nodeType="afterEffect">
                                  <p:stCondLst>
                                    <p:cond delay="100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2000"/>
                                        <p:tgtEl>
                                          <p:spTgt spid="27"/>
                                        </p:tgtEl>
                                      </p:cBhvr>
                                    </p:animEffect>
                                  </p:childTnLst>
                                </p:cTn>
                              </p:par>
                              <p:par>
                                <p:cTn id="15" presetID="10"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250"/>
                                        <p:tgtEl>
                                          <p:spTgt spid="22"/>
                                        </p:tgtEl>
                                      </p:cBhvr>
                                    </p:animEffect>
                                  </p:childTnLst>
                                </p:cTn>
                              </p:par>
                              <p:par>
                                <p:cTn id="21" presetID="10" presetClass="entr" presetSubtype="0" fill="hold" nodeType="withEffect">
                                  <p:stCondLst>
                                    <p:cond delay="1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250"/>
                                        <p:tgtEl>
                                          <p:spTgt spid="24"/>
                                        </p:tgtEl>
                                      </p:cBhvr>
                                    </p:animEffect>
                                  </p:childTnLst>
                                </p:cTn>
                              </p:par>
                              <p:par>
                                <p:cTn id="27" presetID="10" presetClass="entr" presetSubtype="0" fill="hold" nodeType="withEffect">
                                  <p:stCondLst>
                                    <p:cond delay="20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250"/>
                                        <p:tgtEl>
                                          <p:spTgt spid="25"/>
                                        </p:tgtEl>
                                      </p:cBhvr>
                                    </p:animEffect>
                                  </p:childTnLst>
                                </p:cTn>
                              </p:par>
                              <p:par>
                                <p:cTn id="33" presetID="10" presetClass="entr" presetSubtype="0" fill="hold" nodeType="withEffect">
                                  <p:stCondLst>
                                    <p:cond delay="2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50"/>
                                        <p:tgtEl>
                                          <p:spTgt spid="21"/>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4" grpId="0"/>
      <p:bldP spid="25" grpId="0"/>
      <p:bldP spid="26" grpId="0"/>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0828586" cy="2302169"/>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 </a:t>
            </a:r>
            <a:r>
              <a:rPr lang="en-US" sz="1600" dirty="0">
                <a:solidFill>
                  <a:schemeClr val="accent6"/>
                </a:solidFill>
                <a:latin typeface="Arial Black" panose="020B0A04020102020204" pitchFamily="34" charset="0"/>
                <a:cs typeface="Arial" panose="020B0604020202020204" pitchFamily="34" charset="0"/>
              </a:rPr>
              <a:t>+ IPC/IMC/UPC</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Notching: </a:t>
            </a:r>
            <a:r>
              <a:rPr lang="en-US" sz="2400" dirty="0">
                <a:solidFill>
                  <a:schemeClr val="tx2"/>
                </a:solidFill>
                <a:latin typeface="Arial" panose="020B0604020202020204" pitchFamily="34" charset="0"/>
                <a:cs typeface="Arial" panose="020B0604020202020204" pitchFamily="34" charset="0"/>
              </a:rPr>
              <a:t>Structural repair is required when a stud is notched to a depth greater than </a:t>
            </a:r>
            <a:r>
              <a:rPr lang="en-US" sz="2400" b="1" dirty="0">
                <a:solidFill>
                  <a:schemeClr val="tx2"/>
                </a:solidFill>
                <a:latin typeface="Arial" panose="020B0604020202020204" pitchFamily="34" charset="0"/>
                <a:cs typeface="Arial" panose="020B0604020202020204" pitchFamily="34" charset="0"/>
              </a:rPr>
              <a:t>25%</a:t>
            </a:r>
            <a:r>
              <a:rPr lang="en-US" sz="2400" dirty="0">
                <a:solidFill>
                  <a:schemeClr val="tx2"/>
                </a:solidFill>
                <a:latin typeface="Arial" panose="020B0604020202020204" pitchFamily="34" charset="0"/>
                <a:cs typeface="Arial" panose="020B0604020202020204" pitchFamily="34" charset="0"/>
              </a:rPr>
              <a:t> of the width in bearing walls, or </a:t>
            </a:r>
            <a:r>
              <a:rPr lang="en-US" sz="2400" b="1" dirty="0">
                <a:solidFill>
                  <a:schemeClr val="tx2"/>
                </a:solidFill>
                <a:latin typeface="Arial" panose="020B0604020202020204" pitchFamily="34" charset="0"/>
                <a:cs typeface="Arial" panose="020B0604020202020204" pitchFamily="34" charset="0"/>
              </a:rPr>
              <a:t>40%</a:t>
            </a:r>
            <a:r>
              <a:rPr lang="en-US" sz="2400" dirty="0">
                <a:solidFill>
                  <a:schemeClr val="tx2"/>
                </a:solidFill>
                <a:latin typeface="Arial" panose="020B0604020202020204" pitchFamily="34" charset="0"/>
                <a:cs typeface="Arial" panose="020B0604020202020204" pitchFamily="34" charset="0"/>
              </a:rPr>
              <a:t> in non-bearing partitions.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R602.6, 2012 IBC 2308.9.10, 2015-2018 IBC 2308.5.9, IMC 302.3.2, IPC 307.2,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312.11</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9042" y="4182258"/>
            <a:ext cx="3080258" cy="206614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3518" y="4182259"/>
            <a:ext cx="2820649" cy="2057048"/>
          </a:xfrm>
          <a:prstGeom prst="rect">
            <a:avLst/>
          </a:prstGeom>
        </p:spPr>
      </p:pic>
      <p:sp>
        <p:nvSpPr>
          <p:cNvPr id="10" name="Rectangle 9"/>
          <p:cNvSpPr/>
          <p:nvPr/>
        </p:nvSpPr>
        <p:spPr>
          <a:xfrm>
            <a:off x="9532017" y="4353094"/>
            <a:ext cx="2317083" cy="1772793"/>
          </a:xfrm>
          <a:prstGeom prst="rect">
            <a:avLst/>
          </a:prstGeom>
        </p:spPr>
        <p:txBody>
          <a:bodyPr wrap="square" lIns="0" tIns="0" rIns="0" bIns="0">
            <a:spAutoFit/>
          </a:bodyPr>
          <a:lstStyle/>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Non-load- bearing stud 40% notch allowed</a:t>
            </a:r>
          </a:p>
        </p:txBody>
      </p:sp>
      <p:sp>
        <p:nvSpPr>
          <p:cNvPr id="11" name="Rectangle 10"/>
          <p:cNvSpPr/>
          <p:nvPr/>
        </p:nvSpPr>
        <p:spPr>
          <a:xfrm>
            <a:off x="360782" y="4353094"/>
            <a:ext cx="1961313" cy="1329595"/>
          </a:xfrm>
          <a:prstGeom prst="rect">
            <a:avLst/>
          </a:prstGeom>
        </p:spPr>
        <p:txBody>
          <a:bodyPr wrap="square" lIns="0" tIns="0" rIns="0" bIns="0">
            <a:spAutoFit/>
          </a:bodyPr>
          <a:lstStyle/>
          <a:p>
            <a:pPr algn="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Bearing stud 25% notch allowed</a:t>
            </a:r>
          </a:p>
        </p:txBody>
      </p:sp>
      <p:sp>
        <p:nvSpPr>
          <p:cNvPr id="13" name="Multiply 12"/>
          <p:cNvSpPr/>
          <p:nvPr/>
        </p:nvSpPr>
        <p:spPr>
          <a:xfrm>
            <a:off x="2649945" y="5057047"/>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5" name="Multiply 14"/>
          <p:cNvSpPr/>
          <p:nvPr/>
        </p:nvSpPr>
        <p:spPr>
          <a:xfrm>
            <a:off x="6302551" y="5057047"/>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6" name="TextBox 15"/>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450680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56772" y="1698391"/>
            <a:ext cx="10828586"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 </a:t>
            </a:r>
            <a:r>
              <a:rPr lang="en-US" sz="1600" dirty="0">
                <a:solidFill>
                  <a:schemeClr val="accent6"/>
                </a:solidFill>
                <a:latin typeface="Arial Black" panose="020B0A04020102020204" pitchFamily="34" charset="0"/>
                <a:cs typeface="Arial" panose="020B0604020202020204" pitchFamily="34" charset="0"/>
              </a:rPr>
              <a:t>+ IPC/IMC/UPC</a:t>
            </a:r>
            <a:endParaRPr lang="en-US" sz="2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4" name="Rectangle 13"/>
          <p:cNvSpPr/>
          <p:nvPr/>
        </p:nvSpPr>
        <p:spPr>
          <a:xfrm>
            <a:off x="372813" y="2209579"/>
            <a:ext cx="5456487" cy="3631763"/>
          </a:xfrm>
          <a:prstGeom prst="rect">
            <a:avLst/>
          </a:prstGeom>
        </p:spPr>
        <p:txBody>
          <a:bodyPr wrap="square" lIns="0" tIns="0" rIns="0" bIns="0">
            <a:spAutoFit/>
          </a:bodyPr>
          <a:lstStyle/>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Boring: </a:t>
            </a:r>
            <a:r>
              <a:rPr lang="en-US" sz="2400" dirty="0">
                <a:solidFill>
                  <a:schemeClr val="tx2"/>
                </a:solidFill>
                <a:latin typeface="Arial" panose="020B0604020202020204" pitchFamily="34" charset="0"/>
                <a:cs typeface="Arial" panose="020B0604020202020204" pitchFamily="34" charset="0"/>
              </a:rPr>
              <a:t>Structural repair is required when a hole is bored to a diameter exceeding </a:t>
            </a:r>
            <a:r>
              <a:rPr lang="en-US" sz="2400" b="1" dirty="0">
                <a:solidFill>
                  <a:schemeClr val="tx2"/>
                </a:solidFill>
                <a:latin typeface="Arial" panose="020B0604020202020204" pitchFamily="34" charset="0"/>
                <a:cs typeface="Arial" panose="020B0604020202020204" pitchFamily="34" charset="0"/>
              </a:rPr>
              <a:t>40%</a:t>
            </a:r>
            <a:r>
              <a:rPr lang="en-US" sz="2400" dirty="0">
                <a:solidFill>
                  <a:schemeClr val="tx2"/>
                </a:solidFill>
                <a:latin typeface="Arial" panose="020B0604020202020204" pitchFamily="34" charset="0"/>
                <a:cs typeface="Arial" panose="020B0604020202020204" pitchFamily="34" charset="0"/>
              </a:rPr>
              <a:t> of the stud width in bearing walls, or </a:t>
            </a:r>
            <a:r>
              <a:rPr lang="en-US" sz="2400" b="1" dirty="0">
                <a:solidFill>
                  <a:schemeClr val="tx2"/>
                </a:solidFill>
                <a:latin typeface="Arial" panose="020B0604020202020204" pitchFamily="34" charset="0"/>
                <a:cs typeface="Arial" panose="020B0604020202020204" pitchFamily="34" charset="0"/>
              </a:rPr>
              <a:t>60%</a:t>
            </a:r>
            <a:r>
              <a:rPr lang="en-US" sz="2400" dirty="0">
                <a:solidFill>
                  <a:schemeClr val="tx2"/>
                </a:solidFill>
                <a:latin typeface="Arial" panose="020B0604020202020204" pitchFamily="34" charset="0"/>
                <a:cs typeface="Arial" panose="020B0604020202020204" pitchFamily="34" charset="0"/>
              </a:rPr>
              <a:t> in non-bearing partitions.</a:t>
            </a:r>
          </a:p>
          <a:p>
            <a:pPr indent="349250">
              <a:lnSpc>
                <a:spcPct val="120000"/>
              </a:lnSpc>
              <a:spcAft>
                <a:spcPts val="600"/>
              </a:spcAft>
            </a:pPr>
            <a:r>
              <a:rPr lang="en-US" sz="2000" dirty="0">
                <a:solidFill>
                  <a:schemeClr val="tx2"/>
                </a:solidFill>
                <a:latin typeface="Arial" panose="020B0604020202020204" pitchFamily="34" charset="0"/>
                <a:cs typeface="Arial" panose="020B0604020202020204" pitchFamily="34" charset="0"/>
              </a:rPr>
              <a:t>Double stud: 40–60% allowed</a:t>
            </a:r>
          </a:p>
          <a:p>
            <a:pPr indent="349250">
              <a:lnSpc>
                <a:spcPct val="120000"/>
              </a:lnSpc>
              <a:spcAft>
                <a:spcPts val="600"/>
              </a:spcAft>
            </a:pPr>
            <a:r>
              <a:rPr lang="en-US" sz="2000" dirty="0">
                <a:solidFill>
                  <a:schemeClr val="tx2"/>
                </a:solidFill>
                <a:latin typeface="Arial" panose="020B0604020202020204" pitchFamily="34" charset="0"/>
                <a:cs typeface="Arial" panose="020B0604020202020204" pitchFamily="34" charset="0"/>
              </a:rPr>
              <a:t>No holes closer than 5/8" from edge</a:t>
            </a:r>
          </a:p>
          <a:p>
            <a:pPr indent="349250">
              <a:lnSpc>
                <a:spcPct val="120000"/>
              </a:lnSpc>
              <a:spcAft>
                <a:spcPts val="600"/>
              </a:spcAft>
            </a:pPr>
            <a:r>
              <a:rPr lang="en-US" sz="2000" dirty="0">
                <a:solidFill>
                  <a:schemeClr val="tx2"/>
                </a:solidFill>
                <a:latin typeface="Arial" panose="020B0604020202020204" pitchFamily="34" charset="0"/>
                <a:cs typeface="Arial" panose="020B0604020202020204" pitchFamily="34" charset="0"/>
              </a:rPr>
              <a:t>No holes located at same section as notch</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700" y="2346391"/>
            <a:ext cx="3716738" cy="2043520"/>
          </a:xfrm>
          <a:prstGeom prst="rect">
            <a:avLst/>
          </a:prstGeom>
        </p:spPr>
      </p:pic>
      <p:sp>
        <p:nvSpPr>
          <p:cNvPr id="16" name="Rectangle 15"/>
          <p:cNvSpPr/>
          <p:nvPr/>
        </p:nvSpPr>
        <p:spPr>
          <a:xfrm>
            <a:off x="10431379" y="2346391"/>
            <a:ext cx="1417721" cy="1846659"/>
          </a:xfrm>
          <a:prstGeom prst="rect">
            <a:avLst/>
          </a:prstGeom>
        </p:spPr>
        <p:txBody>
          <a:bodyPr wrap="square" lIns="0" tIns="0" rIns="0" bIns="0">
            <a:spAutoFit/>
          </a:bodyPr>
          <a:lstStyle/>
          <a:p>
            <a:pPr>
              <a:lnSpc>
                <a:spcPct val="120000"/>
              </a:lnSpc>
              <a:spcAft>
                <a:spcPts val="1800"/>
              </a:spcAft>
            </a:pPr>
            <a:r>
              <a:rPr lang="en-US" sz="2000" dirty="0">
                <a:solidFill>
                  <a:schemeClr val="tx2"/>
                </a:solidFill>
                <a:latin typeface="Arial" panose="020B0604020202020204" pitchFamily="34" charset="0"/>
                <a:cs typeface="Arial" panose="020B0604020202020204" pitchFamily="34" charset="0"/>
              </a:rPr>
              <a:t>Single load-bearing stud, 40% bored hole allowed</a:t>
            </a:r>
          </a:p>
        </p:txBody>
      </p:sp>
      <p:sp>
        <p:nvSpPr>
          <p:cNvPr id="17" name="Multiply 16"/>
          <p:cNvSpPr/>
          <p:nvPr/>
        </p:nvSpPr>
        <p:spPr>
          <a:xfrm>
            <a:off x="8843214" y="3186755"/>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8" name="Rectangle 17"/>
          <p:cNvSpPr/>
          <p:nvPr/>
        </p:nvSpPr>
        <p:spPr>
          <a:xfrm>
            <a:off x="6362699" y="4571004"/>
            <a:ext cx="4349513" cy="369332"/>
          </a:xfrm>
          <a:prstGeom prst="rect">
            <a:avLst/>
          </a:prstGeom>
        </p:spPr>
        <p:txBody>
          <a:bodyPr wrap="square" lIns="0" tIns="0" rIns="0" bIns="0">
            <a:spAutoFit/>
          </a:bodyPr>
          <a:lstStyle/>
          <a:p>
            <a:pPr>
              <a:lnSpc>
                <a:spcPct val="120000"/>
              </a:lnSpc>
              <a:spcAft>
                <a:spcPts val="1800"/>
              </a:spcAft>
            </a:pPr>
            <a:r>
              <a:rPr lang="en-US" sz="2000" dirty="0">
                <a:solidFill>
                  <a:schemeClr val="tx2"/>
                </a:solidFill>
                <a:latin typeface="Arial" panose="020B0604020202020204" pitchFamily="34" charset="0"/>
                <a:cs typeface="Arial" panose="020B0604020202020204" pitchFamily="34" charset="0"/>
              </a:rPr>
              <a:t>Double stud, 60% bored hole allowed</a:t>
            </a:r>
          </a:p>
        </p:txBody>
      </p:sp>
      <p:sp>
        <p:nvSpPr>
          <p:cNvPr id="4" name="Rectangle 3"/>
          <p:cNvSpPr/>
          <p:nvPr/>
        </p:nvSpPr>
        <p:spPr>
          <a:xfrm>
            <a:off x="6362700" y="5249945"/>
            <a:ext cx="5486400" cy="997196"/>
          </a:xfrm>
          <a:prstGeom prst="rect">
            <a:avLst/>
          </a:prstGeom>
        </p:spPr>
        <p:txBody>
          <a:bodyPr wrap="square" lIns="0" tIns="0" rIns="0" bIns="0">
            <a:spAutoFit/>
          </a:bodyPr>
          <a:lstStyle/>
          <a:p>
            <a:pPr>
              <a:lnSpc>
                <a:spcPct val="120000"/>
              </a:lnSpc>
              <a:spcAft>
                <a:spcPts val="1200"/>
              </a:spcAft>
            </a:pPr>
            <a:r>
              <a:rPr lang="en-US" i="1" dirty="0">
                <a:solidFill>
                  <a:schemeClr val="tx1">
                    <a:lumMod val="50000"/>
                    <a:lumOff val="50000"/>
                  </a:schemeClr>
                </a:solidFill>
                <a:latin typeface="Arial" panose="020B0604020202020204" pitchFamily="34" charset="0"/>
                <a:cs typeface="Arial" panose="020B0604020202020204" pitchFamily="34" charset="0"/>
              </a:rPr>
              <a:t>IRC R602.6, 2012 IBC 2308.9.11, </a:t>
            </a:r>
            <a:br>
              <a:rPr lang="en-US" i="1" dirty="0">
                <a:solidFill>
                  <a:schemeClr val="tx1">
                    <a:lumMod val="50000"/>
                    <a:lumOff val="50000"/>
                  </a:schemeClr>
                </a:solidFill>
                <a:latin typeface="Arial" panose="020B0604020202020204" pitchFamily="34" charset="0"/>
                <a:cs typeface="Arial" panose="020B0604020202020204" pitchFamily="34" charset="0"/>
              </a:rPr>
            </a:br>
            <a:r>
              <a:rPr lang="en-US" i="1" dirty="0">
                <a:solidFill>
                  <a:schemeClr val="tx1">
                    <a:lumMod val="50000"/>
                    <a:lumOff val="50000"/>
                  </a:schemeClr>
                </a:solidFill>
                <a:latin typeface="Arial" panose="020B0604020202020204" pitchFamily="34" charset="0"/>
                <a:cs typeface="Arial" panose="020B0604020202020204" pitchFamily="34" charset="0"/>
              </a:rPr>
              <a:t>2015-2018 IBC 2308.5.10, IMC 302.3.3, </a:t>
            </a:r>
            <a:br>
              <a:rPr lang="en-US" i="1" dirty="0">
                <a:solidFill>
                  <a:schemeClr val="tx1">
                    <a:lumMod val="50000"/>
                    <a:lumOff val="50000"/>
                  </a:schemeClr>
                </a:solidFill>
                <a:latin typeface="Arial" panose="020B0604020202020204" pitchFamily="34" charset="0"/>
                <a:cs typeface="Arial" panose="020B0604020202020204" pitchFamily="34" charset="0"/>
              </a:rPr>
            </a:br>
            <a:r>
              <a:rPr lang="en-US" i="1" dirty="0">
                <a:solidFill>
                  <a:schemeClr val="tx1">
                    <a:lumMod val="50000"/>
                    <a:lumOff val="50000"/>
                  </a:schemeClr>
                </a:solidFill>
                <a:latin typeface="Arial" panose="020B0604020202020204" pitchFamily="34" charset="0"/>
                <a:cs typeface="Arial" panose="020B0604020202020204" pitchFamily="34" charset="0"/>
              </a:rPr>
              <a:t>IPC 307.2, 2012-2018 UPC 312.11</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3" name="TextBox 12"/>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3368603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a:t>
            </a:r>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ICC Member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20000"/>
              </a:lnSpc>
              <a:spcBef>
                <a:spcPts val="0"/>
              </a:spcBef>
              <a:spcAft>
                <a:spcPts val="600"/>
              </a:spcAft>
              <a:defRPr/>
            </a:pPr>
            <a:r>
              <a:rPr lang="en-US" sz="180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lvl="0">
              <a:lnSpc>
                <a:spcPct val="120000"/>
              </a:lnSpc>
              <a:spcBef>
                <a:spcPts val="0"/>
              </a:spcBef>
              <a:spcAft>
                <a:spcPts val="600"/>
              </a:spcAft>
              <a:defRPr/>
            </a:pPr>
            <a:r>
              <a:rPr lang="en-US" sz="1800" spc="10" dirty="0">
                <a:solidFill>
                  <a:schemeClr val="tx2"/>
                </a:solidFill>
                <a:latin typeface="Arial"/>
                <a:cs typeface="Calibri" pitchFamily="34" charset="0"/>
              </a:rPr>
              <a:t>This course offers 0.1 CEU (1 hour of credit).</a:t>
            </a:r>
          </a:p>
          <a:p>
            <a:pPr>
              <a:lnSpc>
                <a:spcPct val="120000"/>
              </a:lnSpc>
              <a:spcBef>
                <a:spcPts val="0"/>
              </a:spcBef>
              <a:spcAft>
                <a:spcPts val="600"/>
              </a:spcAft>
              <a:defRPr/>
            </a:pPr>
            <a:r>
              <a:rPr lang="en-US" sz="1800" spc="10" dirty="0">
                <a:solidFill>
                  <a:schemeClr val="tx2"/>
                </a:solidFill>
                <a:latin typeface="Arial"/>
                <a:cs typeface="Calibri" pitchFamily="34" charset="0"/>
              </a:rPr>
              <a:t>ICC Course Number: 13899</a:t>
            </a:r>
            <a:endParaRPr lang="en-US" sz="1800" dirty="0">
              <a:solidFill>
                <a:schemeClr val="tx2"/>
              </a:solidFill>
              <a:latin typeface="Arial"/>
              <a:cs typeface="Calibri" pitchFamily="34" charset="0"/>
            </a:endParaRP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8475518" y="1716786"/>
            <a:ext cx="1737360" cy="85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181465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56772" y="1698391"/>
            <a:ext cx="10828586"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 </a:t>
            </a:r>
            <a:r>
              <a:rPr lang="en-US" sz="1600" dirty="0">
                <a:solidFill>
                  <a:schemeClr val="accent6"/>
                </a:solidFill>
                <a:latin typeface="Arial Black" panose="020B0A04020102020204" pitchFamily="34" charset="0"/>
                <a:cs typeface="Arial" panose="020B0604020202020204" pitchFamily="34" charset="0"/>
              </a:rPr>
              <a:t>+ IPC/IMC/UPC</a:t>
            </a:r>
            <a:endParaRPr lang="en-US" sz="2000" i="1" dirty="0">
              <a:solidFill>
                <a:schemeClr val="tx1">
                  <a:lumMod val="50000"/>
                  <a:lumOff val="50000"/>
                </a:schemeClr>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535161911"/>
              </p:ext>
            </p:extLst>
          </p:nvPr>
        </p:nvGraphicFramePr>
        <p:xfrm>
          <a:off x="5829300" y="2660761"/>
          <a:ext cx="6019800" cy="3200400"/>
        </p:xfrm>
        <a:graphic>
          <a:graphicData uri="http://schemas.openxmlformats.org/drawingml/2006/table">
            <a:tbl>
              <a:tblPr firstRow="1" bandRow="1">
                <a:tableStyleId>{5940675A-B579-460E-94D1-54222C63F5DA}</a:tableStyleId>
              </a:tblPr>
              <a:tblGrid>
                <a:gridCol w="1149016">
                  <a:extLst>
                    <a:ext uri="{9D8B030D-6E8A-4147-A177-3AD203B41FA5}">
                      <a16:colId xmlns:a16="http://schemas.microsoft.com/office/drawing/2014/main" val="20000"/>
                    </a:ext>
                  </a:extLst>
                </a:gridCol>
                <a:gridCol w="1732547">
                  <a:extLst>
                    <a:ext uri="{9D8B030D-6E8A-4147-A177-3AD203B41FA5}">
                      <a16:colId xmlns:a16="http://schemas.microsoft.com/office/drawing/2014/main" val="20001"/>
                    </a:ext>
                  </a:extLst>
                </a:gridCol>
                <a:gridCol w="1633287">
                  <a:extLst>
                    <a:ext uri="{9D8B030D-6E8A-4147-A177-3AD203B41FA5}">
                      <a16:colId xmlns:a16="http://schemas.microsoft.com/office/drawing/2014/main" val="20002"/>
                    </a:ext>
                  </a:extLst>
                </a:gridCol>
                <a:gridCol w="1504950">
                  <a:extLst>
                    <a:ext uri="{9D8B030D-6E8A-4147-A177-3AD203B41FA5}">
                      <a16:colId xmlns:a16="http://schemas.microsoft.com/office/drawing/2014/main" val="20003"/>
                    </a:ext>
                  </a:extLst>
                </a:gridCol>
              </a:tblGrid>
              <a:tr h="370840">
                <a:tc>
                  <a:txBody>
                    <a:bodyPr/>
                    <a:lstStyle/>
                    <a:p>
                      <a:pPr algn="ctr"/>
                      <a:r>
                        <a:rPr lang="en-US" dirty="0">
                          <a:solidFill>
                            <a:schemeClr val="tx2"/>
                          </a:solidFill>
                          <a:latin typeface="Arial" panose="020B0604020202020204" pitchFamily="34" charset="0"/>
                          <a:cs typeface="Arial" panose="020B0604020202020204" pitchFamily="34" charset="0"/>
                        </a:rPr>
                        <a:t>Stud Size</a:t>
                      </a:r>
                      <a:r>
                        <a:rPr lang="en-US" baseline="0" dirty="0">
                          <a:solidFill>
                            <a:schemeClr val="tx2"/>
                          </a:solidFill>
                          <a:latin typeface="Arial" panose="020B0604020202020204" pitchFamily="34" charset="0"/>
                          <a:cs typeface="Arial" panose="020B0604020202020204" pitchFamily="34" charset="0"/>
                        </a:rPr>
                        <a:t> (in.)</a:t>
                      </a:r>
                      <a:endParaRPr lang="en-US" dirty="0">
                        <a:solidFill>
                          <a:schemeClr val="tx2"/>
                        </a:solidFill>
                        <a:latin typeface="Arial" panose="020B0604020202020204" pitchFamily="34" charset="0"/>
                        <a:cs typeface="Arial" panose="020B0604020202020204" pitchFamily="34" charset="0"/>
                      </a:endParaRP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Application</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Max. Hole Diameter (in.)</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Max. Notch Depth (in.)</a:t>
                      </a:r>
                    </a:p>
                  </a:txBody>
                  <a:tcPr anchor="ctr">
                    <a:solidFill>
                      <a:srgbClr val="FBEBD5"/>
                    </a:solidFill>
                  </a:tcPr>
                </a:tc>
                <a:extLst>
                  <a:ext uri="{0D108BD9-81ED-4DB2-BD59-A6C34878D82A}">
                    <a16:rowId xmlns:a16="http://schemas.microsoft.com/office/drawing/2014/main" val="10000"/>
                  </a:ext>
                </a:extLst>
              </a:tr>
              <a:tr h="370840">
                <a:tc rowSpan="2">
                  <a:txBody>
                    <a:bodyPr/>
                    <a:lstStyle/>
                    <a:p>
                      <a:pPr algn="ctr"/>
                      <a:r>
                        <a:rPr lang="en-US" dirty="0">
                          <a:solidFill>
                            <a:schemeClr val="tx2"/>
                          </a:solidFill>
                          <a:latin typeface="Arial" panose="020B0604020202020204" pitchFamily="34" charset="0"/>
                          <a:cs typeface="Arial" panose="020B0604020202020204" pitchFamily="34" charset="0"/>
                        </a:rPr>
                        <a:t>2x4</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Interior / </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Non-bearing</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2-1/8</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1-3/8</a:t>
                      </a:r>
                    </a:p>
                  </a:txBody>
                  <a:tcPr anchor="ctr"/>
                </a:tc>
                <a:extLst>
                  <a:ext uri="{0D108BD9-81ED-4DB2-BD59-A6C34878D82A}">
                    <a16:rowId xmlns:a16="http://schemas.microsoft.com/office/drawing/2014/main" val="10001"/>
                  </a:ext>
                </a:extLst>
              </a:tr>
              <a:tr h="370840">
                <a:tc vMerge="1">
                  <a:txBody>
                    <a:bodyPr/>
                    <a:lstStyle/>
                    <a:p>
                      <a:endParaRPr lang="en-US" dirty="0"/>
                    </a:p>
                  </a:txBody>
                  <a:tcPr/>
                </a:tc>
                <a:tc>
                  <a:txBody>
                    <a:bodyPr/>
                    <a:lstStyle/>
                    <a:p>
                      <a:pPr algn="ctr"/>
                      <a:r>
                        <a:rPr lang="en-US" dirty="0">
                          <a:solidFill>
                            <a:schemeClr val="tx2"/>
                          </a:solidFill>
                          <a:latin typeface="Arial" panose="020B0604020202020204" pitchFamily="34" charset="0"/>
                          <a:cs typeface="Arial" panose="020B0604020202020204" pitchFamily="34" charset="0"/>
                        </a:rPr>
                        <a:t>Exterior / Bearing</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1-3/8</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7/8</a:t>
                      </a:r>
                    </a:p>
                  </a:txBody>
                  <a:tcPr anchor="ctr">
                    <a:solidFill>
                      <a:srgbClr val="FBEBD5"/>
                    </a:solidFill>
                  </a:tcPr>
                </a:tc>
                <a:extLst>
                  <a:ext uri="{0D108BD9-81ED-4DB2-BD59-A6C34878D82A}">
                    <a16:rowId xmlns:a16="http://schemas.microsoft.com/office/drawing/2014/main" val="10002"/>
                  </a:ext>
                </a:extLst>
              </a:tr>
              <a:tr h="370840">
                <a:tc rowSpan="2">
                  <a:txBody>
                    <a:bodyPr/>
                    <a:lstStyle/>
                    <a:p>
                      <a:pPr algn="ctr"/>
                      <a:r>
                        <a:rPr lang="en-US" dirty="0">
                          <a:solidFill>
                            <a:schemeClr val="tx2"/>
                          </a:solidFill>
                          <a:latin typeface="Arial" panose="020B0604020202020204" pitchFamily="34" charset="0"/>
                          <a:cs typeface="Arial" panose="020B0604020202020204" pitchFamily="34" charset="0"/>
                        </a:rPr>
                        <a:t>2x6</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Interior / </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Non-bearing</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3-1/4</a:t>
                      </a:r>
                    </a:p>
                  </a:txBody>
                  <a:tcPr anchor="ctr"/>
                </a:tc>
                <a:tc>
                  <a:txBody>
                    <a:bodyPr/>
                    <a:lstStyle/>
                    <a:p>
                      <a:pPr algn="ctr"/>
                      <a:r>
                        <a:rPr lang="en-US" dirty="0">
                          <a:solidFill>
                            <a:schemeClr val="tx2"/>
                          </a:solidFill>
                          <a:latin typeface="Arial" panose="020B0604020202020204" pitchFamily="34" charset="0"/>
                          <a:cs typeface="Arial" panose="020B0604020202020204" pitchFamily="34" charset="0"/>
                        </a:rPr>
                        <a:t>2-3/16</a:t>
                      </a:r>
                    </a:p>
                  </a:txBody>
                  <a:tcPr anchor="ctr"/>
                </a:tc>
                <a:extLst>
                  <a:ext uri="{0D108BD9-81ED-4DB2-BD59-A6C34878D82A}">
                    <a16:rowId xmlns:a16="http://schemas.microsoft.com/office/drawing/2014/main" val="10003"/>
                  </a:ext>
                </a:extLst>
              </a:tr>
              <a:tr h="370840">
                <a:tc vMerge="1">
                  <a:txBody>
                    <a:bodyPr/>
                    <a:lstStyle/>
                    <a:p>
                      <a:endParaRPr lang="en-US" dirty="0"/>
                    </a:p>
                  </a:txBody>
                  <a:tcPr/>
                </a:tc>
                <a:tc>
                  <a:txBody>
                    <a:bodyPr/>
                    <a:lstStyle/>
                    <a:p>
                      <a:pPr algn="ctr"/>
                      <a:r>
                        <a:rPr lang="en-US" dirty="0">
                          <a:solidFill>
                            <a:schemeClr val="tx2"/>
                          </a:solidFill>
                          <a:latin typeface="Arial" panose="020B0604020202020204" pitchFamily="34" charset="0"/>
                          <a:cs typeface="Arial" panose="020B0604020202020204" pitchFamily="34" charset="0"/>
                        </a:rPr>
                        <a:t>Exterior / Bearing</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2-3/16</a:t>
                      </a:r>
                    </a:p>
                  </a:txBody>
                  <a:tcPr anchor="ctr">
                    <a:solidFill>
                      <a:srgbClr val="FBEBD5"/>
                    </a:solidFill>
                  </a:tcPr>
                </a:tc>
                <a:tc>
                  <a:txBody>
                    <a:bodyPr/>
                    <a:lstStyle/>
                    <a:p>
                      <a:pPr algn="ctr"/>
                      <a:r>
                        <a:rPr lang="en-US" dirty="0">
                          <a:solidFill>
                            <a:schemeClr val="tx2"/>
                          </a:solidFill>
                          <a:latin typeface="Arial" panose="020B0604020202020204" pitchFamily="34" charset="0"/>
                          <a:cs typeface="Arial" panose="020B0604020202020204" pitchFamily="34" charset="0"/>
                        </a:rPr>
                        <a:t>1-3/8</a:t>
                      </a:r>
                    </a:p>
                  </a:txBody>
                  <a:tcPr anchor="ctr">
                    <a:solidFill>
                      <a:srgbClr val="FBEBD5"/>
                    </a:solidFill>
                  </a:tcPr>
                </a:tc>
                <a:extLst>
                  <a:ext uri="{0D108BD9-81ED-4DB2-BD59-A6C34878D82A}">
                    <a16:rowId xmlns:a16="http://schemas.microsoft.com/office/drawing/2014/main" val="10004"/>
                  </a:ext>
                </a:extLst>
              </a:tr>
            </a:tbl>
          </a:graphicData>
        </a:graphic>
      </p:graphicFrame>
      <p:sp>
        <p:nvSpPr>
          <p:cNvPr id="13" name="Rectangle 12"/>
          <p:cNvSpPr/>
          <p:nvPr/>
        </p:nvSpPr>
        <p:spPr>
          <a:xfrm>
            <a:off x="5829300" y="2209579"/>
            <a:ext cx="6019800" cy="335413"/>
          </a:xfrm>
          <a:prstGeom prst="rect">
            <a:avLst/>
          </a:prstGeom>
        </p:spPr>
        <p:txBody>
          <a:bodyPr wrap="square" lIns="91440" tIns="0" rIns="0" bIns="0">
            <a:spAutoFit/>
          </a:bodyPr>
          <a:lstStyle/>
          <a:p>
            <a:pPr>
              <a:lnSpc>
                <a:spcPct val="120000"/>
              </a:lnSpc>
              <a:spcAft>
                <a:spcPts val="1200"/>
              </a:spcAft>
            </a:pPr>
            <a:r>
              <a:rPr lang="en-US" sz="2000" b="1" dirty="0">
                <a:solidFill>
                  <a:schemeClr val="tx2"/>
                </a:solidFill>
                <a:latin typeface="Arial" panose="020B0604020202020204" pitchFamily="34" charset="0"/>
                <a:cs typeface="Arial" panose="020B0604020202020204" pitchFamily="34" charset="0"/>
              </a:rPr>
              <a:t>Max. Bored Hole Diameter / Notch Depth</a:t>
            </a:r>
            <a:endParaRPr lang="en-US" b="1" dirty="0">
              <a:solidFill>
                <a:schemeClr val="tx2"/>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782" y="2544992"/>
            <a:ext cx="2701949" cy="3152274"/>
          </a:xfrm>
          <a:prstGeom prst="rect">
            <a:avLst/>
          </a:prstGeom>
        </p:spPr>
      </p:pic>
      <p:cxnSp>
        <p:nvCxnSpPr>
          <p:cNvPr id="21" name="Straight Connector 20"/>
          <p:cNvCxnSpPr/>
          <p:nvPr/>
        </p:nvCxnSpPr>
        <p:spPr>
          <a:xfrm>
            <a:off x="11185358" y="5915465"/>
            <a:ext cx="0" cy="2646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882189" y="6180160"/>
            <a:ext cx="7303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882189" y="4419529"/>
            <a:ext cx="0" cy="17606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324797" y="4419530"/>
            <a:ext cx="561473"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533021" y="5915464"/>
            <a:ext cx="0" cy="137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5414211" y="6047812"/>
            <a:ext cx="41188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414210" y="3553327"/>
            <a:ext cx="0" cy="24944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1335505" y="3553327"/>
            <a:ext cx="4090739"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7" name="TextBox 16"/>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7</a:t>
            </a:r>
          </a:p>
        </p:txBody>
      </p:sp>
      <p:sp>
        <p:nvSpPr>
          <p:cNvPr id="19" name="Rectangle 18"/>
          <p:cNvSpPr/>
          <p:nvPr/>
        </p:nvSpPr>
        <p:spPr>
          <a:xfrm>
            <a:off x="8914835" y="4084679"/>
            <a:ext cx="1236372" cy="360608"/>
          </a:xfrm>
          <a:prstGeom prst="rect">
            <a:avLst/>
          </a:prstGeom>
          <a:solidFill>
            <a:srgbClr val="FBEBD5"/>
          </a:solidFill>
          <a:ln>
            <a:solidFill>
              <a:srgbClr val="FBE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6"/>
                </a:solidFill>
                <a:latin typeface="Arial Black" panose="020B0A04020102020204" pitchFamily="34" charset="0"/>
              </a:rPr>
              <a:t>?</a:t>
            </a:r>
            <a:endParaRPr lang="en-US" dirty="0">
              <a:solidFill>
                <a:schemeClr val="accent6"/>
              </a:solidFill>
              <a:latin typeface="Arial Black" panose="020B0A04020102020204" pitchFamily="34" charset="0"/>
            </a:endParaRPr>
          </a:p>
        </p:txBody>
      </p:sp>
      <p:pic>
        <p:nvPicPr>
          <p:cNvPr id="20" name="Picture 19"/>
          <p:cNvPicPr>
            <a:picLocks noChangeAspect="1"/>
          </p:cNvPicPr>
          <p:nvPr/>
        </p:nvPicPr>
        <p:blipFill>
          <a:blip r:embed="rId6"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
        <p:nvSpPr>
          <p:cNvPr id="22" name="Rectangle 21"/>
          <p:cNvSpPr/>
          <p:nvPr/>
        </p:nvSpPr>
        <p:spPr>
          <a:xfrm>
            <a:off x="10472668" y="4722389"/>
            <a:ext cx="1236372" cy="360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6"/>
                </a:solidFill>
                <a:latin typeface="Arial Black" panose="020B0A04020102020204" pitchFamily="34" charset="0"/>
              </a:rPr>
              <a:t>?</a:t>
            </a:r>
            <a:endParaRPr lang="en-US" dirty="0">
              <a:solidFill>
                <a:schemeClr val="accent6"/>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273052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5470224" cy="3859518"/>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If maximum hole / notch specifications are exceeded, a suitable </a:t>
            </a:r>
            <a:r>
              <a:rPr lang="en-US" sz="2400" b="1" dirty="0">
                <a:solidFill>
                  <a:schemeClr val="tx2"/>
                </a:solidFill>
                <a:latin typeface="Arial" panose="020B0604020202020204" pitchFamily="34" charset="0"/>
                <a:cs typeface="Arial" panose="020B0604020202020204" pitchFamily="34" charset="0"/>
              </a:rPr>
              <a:t>stud shoe</a:t>
            </a:r>
            <a:r>
              <a:rPr lang="en-US" sz="2400" dirty="0">
                <a:solidFill>
                  <a:schemeClr val="tx2"/>
                </a:solidFill>
                <a:latin typeface="Arial" panose="020B0604020202020204" pitchFamily="34" charset="0"/>
                <a:cs typeface="Arial" panose="020B0604020202020204" pitchFamily="34" charset="0"/>
              </a:rPr>
              <a:t>, approved by building official, must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be installed.</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Stud shoes should be load-rated and code-listed.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a:t>
            </a:r>
          </a:p>
        </p:txBody>
      </p:sp>
      <p:sp>
        <p:nvSpPr>
          <p:cNvPr id="21" name="Rectangle 20"/>
          <p:cNvSpPr/>
          <p:nvPr/>
        </p:nvSpPr>
        <p:spPr>
          <a:xfrm>
            <a:off x="6376348" y="1690048"/>
            <a:ext cx="5470224" cy="297312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Responsibility of Designer to provide an engineered solution (e.g., </a:t>
            </a:r>
            <a:r>
              <a:rPr lang="en-US" sz="2400" b="1" dirty="0">
                <a:solidFill>
                  <a:schemeClr val="tx2"/>
                </a:solidFill>
                <a:latin typeface="Arial" panose="020B0604020202020204" pitchFamily="34" charset="0"/>
                <a:cs typeface="Arial" panose="020B0604020202020204" pitchFamily="34" charset="0"/>
              </a:rPr>
              <a:t>stud shoes</a:t>
            </a:r>
            <a:r>
              <a:rPr lang="en-US" sz="2400" dirty="0">
                <a:solidFill>
                  <a:schemeClr val="tx2"/>
                </a:solidFill>
                <a:latin typeface="Arial" panose="020B0604020202020204" pitchFamily="34" charset="0"/>
                <a:cs typeface="Arial" panose="020B0604020202020204" pitchFamily="34" charset="0"/>
              </a:rPr>
              <a:t>).</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Stud shoes should be load-rated and code-listed.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2308.4, 2015-2018 IBC 2308.8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8" name="TextBox 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4208759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p:nvPr/>
        </p:nvCxnSpPr>
        <p:spPr>
          <a:xfrm>
            <a:off x="0" y="4954133"/>
            <a:ext cx="12192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chor="ctr"/>
          <a:lstStyle/>
          <a:p>
            <a:r>
              <a:rPr lang="en-US" dirty="0"/>
              <a:t>Required Structural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Types of Stud Shoes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6096" y="2174703"/>
            <a:ext cx="2332353" cy="252012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3615" y="2181032"/>
            <a:ext cx="2123210" cy="2513799"/>
          </a:xfrm>
          <a:prstGeom prst="rect">
            <a:avLst/>
          </a:prstGeom>
        </p:spPr>
      </p:pic>
      <p:sp>
        <p:nvSpPr>
          <p:cNvPr id="6" name="Rectangle 5"/>
          <p:cNvSpPr/>
          <p:nvPr/>
        </p:nvSpPr>
        <p:spPr>
          <a:xfrm>
            <a:off x="4967788" y="2852381"/>
            <a:ext cx="2275602" cy="24975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algn="ctr">
              <a:lnSpc>
                <a:spcPct val="120000"/>
              </a:lnSpc>
            </a:pPr>
            <a:r>
              <a:rPr lang="en-US" dirty="0">
                <a:solidFill>
                  <a:schemeClr val="tx2"/>
                </a:solidFill>
                <a:latin typeface="Arial" panose="020B0604020202020204" pitchFamily="34" charset="0"/>
                <a:cs typeface="Arial" panose="020B0604020202020204" pitchFamily="34" charset="0"/>
              </a:rPr>
              <a:t>Available for many stud sizes, but no one has a load-rated, code-listed stud shoe for 4-2x’s.</a:t>
            </a:r>
          </a:p>
        </p:txBody>
      </p:sp>
      <p:pic>
        <p:nvPicPr>
          <p:cNvPr id="7" name="Picture 6"/>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808013" y="2960425"/>
            <a:ext cx="606434" cy="606434"/>
          </a:xfrm>
          <a:prstGeom prst="rect">
            <a:avLst/>
          </a:prstGeom>
        </p:spPr>
      </p:pic>
      <p:sp>
        <p:nvSpPr>
          <p:cNvPr id="11" name="TextBox 10"/>
          <p:cNvSpPr txBox="1"/>
          <p:nvPr/>
        </p:nvSpPr>
        <p:spPr>
          <a:xfrm>
            <a:off x="1429528" y="5008723"/>
            <a:ext cx="3185487" cy="1243417"/>
          </a:xfrm>
          <a:prstGeom prst="rect">
            <a:avLst/>
          </a:prstGeom>
          <a:noFill/>
        </p:spPr>
        <p:txBody>
          <a:bodyPr wrap="none" rtlCol="0">
            <a:spAutoFit/>
          </a:bodyPr>
          <a:lstStyle/>
          <a:p>
            <a:pPr algn="ctr">
              <a:lnSpc>
                <a:spcPct val="120000"/>
              </a:lnSpc>
              <a:spcAft>
                <a:spcPts val="1200"/>
              </a:spcAft>
            </a:pPr>
            <a:r>
              <a:rPr lang="en-US" b="1" dirty="0">
                <a:solidFill>
                  <a:schemeClr val="tx2"/>
                </a:solidFill>
                <a:latin typeface="Arial" panose="020B0604020202020204" pitchFamily="34" charset="0"/>
                <a:cs typeface="Arial" panose="020B0604020202020204" pitchFamily="34" charset="0"/>
              </a:rPr>
              <a:t>Compression Only</a:t>
            </a:r>
          </a:p>
          <a:p>
            <a:pPr algn="ctr">
              <a:lnSpc>
                <a:spcPct val="120000"/>
              </a:lnSpc>
            </a:pPr>
            <a:r>
              <a:rPr lang="en-US" dirty="0">
                <a:solidFill>
                  <a:schemeClr val="tx2"/>
                </a:solidFill>
                <a:latin typeface="Arial" panose="020B0604020202020204" pitchFamily="34" charset="0"/>
                <a:cs typeface="Arial" panose="020B0604020202020204" pitchFamily="34" charset="0"/>
              </a:rPr>
              <a:t>Installs with nails</a:t>
            </a:r>
          </a:p>
          <a:p>
            <a:pPr algn="ctr">
              <a:lnSpc>
                <a:spcPct val="120000"/>
              </a:lnSpc>
            </a:pPr>
            <a:r>
              <a:rPr lang="en-US" dirty="0">
                <a:solidFill>
                  <a:schemeClr val="tx2"/>
                </a:solidFill>
                <a:latin typeface="Arial" panose="020B0604020202020204" pitchFamily="34" charset="0"/>
                <a:cs typeface="Arial" panose="020B0604020202020204" pitchFamily="34" charset="0"/>
              </a:rPr>
              <a:t>Stud Sizes: 2x, 3x, 2-2x, 3-2x</a:t>
            </a:r>
          </a:p>
        </p:txBody>
      </p:sp>
      <p:sp>
        <p:nvSpPr>
          <p:cNvPr id="14" name="TextBox 13"/>
          <p:cNvSpPr txBox="1"/>
          <p:nvPr/>
        </p:nvSpPr>
        <p:spPr>
          <a:xfrm>
            <a:off x="7596163" y="4954133"/>
            <a:ext cx="3185487" cy="1243417"/>
          </a:xfrm>
          <a:prstGeom prst="rect">
            <a:avLst/>
          </a:prstGeom>
          <a:noFill/>
        </p:spPr>
        <p:txBody>
          <a:bodyPr wrap="none" rtlCol="0">
            <a:spAutoFit/>
          </a:bodyPr>
          <a:lstStyle/>
          <a:p>
            <a:pPr algn="ctr">
              <a:lnSpc>
                <a:spcPct val="120000"/>
              </a:lnSpc>
              <a:spcAft>
                <a:spcPts val="1200"/>
              </a:spcAft>
            </a:pPr>
            <a:r>
              <a:rPr lang="en-US" b="1" dirty="0">
                <a:solidFill>
                  <a:schemeClr val="tx2"/>
                </a:solidFill>
                <a:latin typeface="Arial" panose="020B0604020202020204" pitchFamily="34" charset="0"/>
                <a:cs typeface="Arial" panose="020B0604020202020204" pitchFamily="34" charset="0"/>
              </a:rPr>
              <a:t>Compression and Tension</a:t>
            </a:r>
          </a:p>
          <a:p>
            <a:pPr algn="ctr">
              <a:lnSpc>
                <a:spcPct val="120000"/>
              </a:lnSpc>
            </a:pPr>
            <a:r>
              <a:rPr lang="en-US" dirty="0">
                <a:solidFill>
                  <a:schemeClr val="tx2"/>
                </a:solidFill>
                <a:latin typeface="Arial" panose="020B0604020202020204" pitchFamily="34" charset="0"/>
                <a:cs typeface="Arial" panose="020B0604020202020204" pitchFamily="34" charset="0"/>
              </a:rPr>
              <a:t>Installs with structural screws</a:t>
            </a:r>
          </a:p>
          <a:p>
            <a:pPr algn="ctr">
              <a:lnSpc>
                <a:spcPct val="120000"/>
              </a:lnSpc>
            </a:pPr>
            <a:r>
              <a:rPr lang="en-US" dirty="0">
                <a:solidFill>
                  <a:schemeClr val="tx2"/>
                </a:solidFill>
                <a:latin typeface="Arial" panose="020B0604020202020204" pitchFamily="34" charset="0"/>
                <a:cs typeface="Arial" panose="020B0604020202020204" pitchFamily="34" charset="0"/>
              </a:rPr>
              <a:t>Stud Sizes: 2x, 2-2x, 3-2x, 4x</a:t>
            </a:r>
          </a:p>
        </p:txBody>
      </p:sp>
    </p:spTree>
    <p:custDataLst>
      <p:tags r:id="rId1"/>
    </p:custDataLst>
    <p:extLst>
      <p:ext uri="{BB962C8B-B14F-4D97-AF65-F5344CB8AC3E}">
        <p14:creationId xmlns:p14="http://schemas.microsoft.com/office/powerpoint/2010/main" val="20049530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Which is the correct product for a 3-2x stud on a load-bearing wall?</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4694" y="2903620"/>
            <a:ext cx="3653765" cy="3344779"/>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9582" y="2903620"/>
            <a:ext cx="2577399" cy="3344780"/>
          </a:xfrm>
          <a:prstGeom prst="rect">
            <a:avLst/>
          </a:prstGeom>
        </p:spPr>
      </p:pic>
      <p:sp>
        <p:nvSpPr>
          <p:cNvPr id="13" name="TextBox 12"/>
          <p:cNvSpPr txBox="1"/>
          <p:nvPr/>
        </p:nvSpPr>
        <p:spPr>
          <a:xfrm>
            <a:off x="1854694" y="2406317"/>
            <a:ext cx="3653765" cy="492443"/>
          </a:xfrm>
          <a:prstGeom prst="rect">
            <a:avLst/>
          </a:prstGeom>
          <a:noFill/>
        </p:spPr>
        <p:txBody>
          <a:bodyPr wrap="square" tIns="91440" bIns="91440" rtlCol="0">
            <a:spAutoFit/>
          </a:bodyPr>
          <a:lstStyle/>
          <a:p>
            <a:pPr algn="ctr"/>
            <a:r>
              <a:rPr lang="en-US" sz="2000" b="1" dirty="0">
                <a:solidFill>
                  <a:schemeClr val="tx2"/>
                </a:solidFill>
                <a:latin typeface="Arial" panose="020B0604020202020204" pitchFamily="34" charset="0"/>
                <a:cs typeface="Arial" panose="020B0604020202020204" pitchFamily="34" charset="0"/>
              </a:rPr>
              <a:t>PICTURE A</a:t>
            </a:r>
          </a:p>
        </p:txBody>
      </p:sp>
      <p:sp>
        <p:nvSpPr>
          <p:cNvPr id="15" name="TextBox 14"/>
          <p:cNvSpPr txBox="1"/>
          <p:nvPr/>
        </p:nvSpPr>
        <p:spPr>
          <a:xfrm>
            <a:off x="6699582" y="2406316"/>
            <a:ext cx="2613297" cy="492443"/>
          </a:xfrm>
          <a:prstGeom prst="rect">
            <a:avLst/>
          </a:prstGeom>
          <a:noFill/>
        </p:spPr>
        <p:txBody>
          <a:bodyPr wrap="square" tIns="91440" bIns="91440" rtlCol="0">
            <a:spAutoFit/>
          </a:bodyPr>
          <a:lstStyle/>
          <a:p>
            <a:pPr algn="ctr"/>
            <a:r>
              <a:rPr lang="en-US" sz="2000" b="1" dirty="0">
                <a:solidFill>
                  <a:schemeClr val="tx2"/>
                </a:solidFill>
                <a:latin typeface="Arial" panose="020B0604020202020204" pitchFamily="34" charset="0"/>
                <a:cs typeface="Arial" panose="020B0604020202020204" pitchFamily="34" charset="0"/>
              </a:rPr>
              <a:t>PICTURE B</a:t>
            </a:r>
          </a:p>
        </p:txBody>
      </p:sp>
      <p:sp>
        <p:nvSpPr>
          <p:cNvPr id="16" name="Multiply 15"/>
          <p:cNvSpPr/>
          <p:nvPr/>
        </p:nvSpPr>
        <p:spPr>
          <a:xfrm>
            <a:off x="474620" y="3944213"/>
            <a:ext cx="1251284" cy="1251284"/>
          </a:xfrm>
          <a:prstGeom prst="mathMultiply">
            <a:avLst>
              <a:gd name="adj1" fmla="val 9867"/>
            </a:avLst>
          </a:prstGeom>
          <a:solidFill>
            <a:schemeClr val="accent6"/>
          </a:solidFill>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718220" y="4112655"/>
            <a:ext cx="914400" cy="914400"/>
          </a:xfrm>
          <a:prstGeom prst="rect">
            <a:avLst/>
          </a:prstGeom>
        </p:spPr>
      </p:pic>
      <p:pic>
        <p:nvPicPr>
          <p:cNvPr id="11" name="Picture 10"/>
          <p:cNvPicPr>
            <a:picLocks noChangeAspect="1"/>
          </p:cNvPicPr>
          <p:nvPr/>
        </p:nvPicPr>
        <p:blipFill>
          <a:blip r:embed="rId7"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11852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Structural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Approved Stud Shoes</a:t>
            </a:r>
          </a:p>
        </p:txBody>
      </p:sp>
      <p:sp>
        <p:nvSpPr>
          <p:cNvPr id="11" name="TextBox 10"/>
          <p:cNvSpPr txBox="1"/>
          <p:nvPr/>
        </p:nvSpPr>
        <p:spPr>
          <a:xfrm>
            <a:off x="342900" y="5004983"/>
            <a:ext cx="11506200" cy="1280351"/>
          </a:xfrm>
          <a:prstGeom prst="rect">
            <a:avLst/>
          </a:prstGeom>
          <a:noFill/>
        </p:spPr>
        <p:txBody>
          <a:bodyPr wrap="square" rtlCol="0">
            <a:spAutoFit/>
          </a:bodyPr>
          <a:lstStyle/>
          <a:p>
            <a:pPr algn="ctr">
              <a:lnSpc>
                <a:spcPct val="120000"/>
              </a:lnSpc>
              <a:spcAft>
                <a:spcPts val="1200"/>
              </a:spcAft>
            </a:pPr>
            <a:r>
              <a:rPr lang="en-US" sz="2000" b="1" dirty="0">
                <a:solidFill>
                  <a:schemeClr val="tx2"/>
                </a:solidFill>
                <a:latin typeface="Arial" panose="020B0604020202020204" pitchFamily="34" charset="0"/>
                <a:cs typeface="Arial" panose="020B0604020202020204" pitchFamily="34" charset="0"/>
              </a:rPr>
              <a:t>Many stud shoes do not have a load rating or code listing!</a:t>
            </a:r>
          </a:p>
          <a:p>
            <a:pPr algn="ct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What is an “approved stud shoe” based on without a load rating</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and an appropriate ICC-ES or IAPMO-UES code report?</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1129" y="2172975"/>
            <a:ext cx="4417038" cy="2514679"/>
          </a:xfrm>
          <a:prstGeom prst="rect">
            <a:avLst/>
          </a:prstGeom>
        </p:spPr>
      </p:pic>
      <p:cxnSp>
        <p:nvCxnSpPr>
          <p:cNvPr id="13" name="Straight Connector 12"/>
          <p:cNvCxnSpPr/>
          <p:nvPr/>
        </p:nvCxnSpPr>
        <p:spPr>
          <a:xfrm>
            <a:off x="0" y="4954133"/>
            <a:ext cx="12192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Multiply 14"/>
          <p:cNvSpPr/>
          <p:nvPr/>
        </p:nvSpPr>
        <p:spPr>
          <a:xfrm>
            <a:off x="7066883" y="3436370"/>
            <a:ext cx="1251284" cy="1251284"/>
          </a:xfrm>
          <a:prstGeom prst="mathMultiply">
            <a:avLst>
              <a:gd name="adj1" fmla="val 9867"/>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696114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Piping Within the Wall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5470224" cy="289925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or 1¼" to the edge of the framing member, depending on the installation application.</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M1308.2, 2015-2018 IRC M1308.2.2</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p:txBody>
      </p:sp>
      <p:sp>
        <p:nvSpPr>
          <p:cNvPr id="21" name="Rectangle 20"/>
          <p:cNvSpPr/>
          <p:nvPr/>
        </p:nvSpPr>
        <p:spPr>
          <a:xfrm>
            <a:off x="6376348" y="1690048"/>
            <a:ext cx="5470224" cy="305314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Piping is closer than 1½" to the edge of the framing member (1" UPC).</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3064042" y="5401362"/>
            <a:ext cx="6063916" cy="168523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3641725" y="5649337"/>
            <a:ext cx="4908716" cy="1015663"/>
            <a:chOff x="2773533" y="5659569"/>
            <a:chExt cx="4908716" cy="1015663"/>
          </a:xfrm>
        </p:grpSpPr>
        <p:pic>
          <p:nvPicPr>
            <p:cNvPr id="10" name="Picture 9"/>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727809"/>
              <a:ext cx="488282" cy="516299"/>
            </a:xfrm>
            <a:prstGeom prst="rect">
              <a:avLst/>
            </a:prstGeom>
          </p:spPr>
        </p:pic>
        <p:sp>
          <p:nvSpPr>
            <p:cNvPr id="11" name="TextBox 10"/>
            <p:cNvSpPr txBox="1"/>
            <p:nvPr/>
          </p:nvSpPr>
          <p:spPr>
            <a:xfrm>
              <a:off x="3591245" y="5659569"/>
              <a:ext cx="4091004" cy="1015663"/>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Allowable penetration limitations for studs are the same as they are for top and bottom plates.</a:t>
              </a:r>
            </a:p>
          </p:txBody>
        </p:sp>
      </p:grpSp>
    </p:spTree>
    <p:custDataLst>
      <p:tags r:id="rId1"/>
    </p:custDataLst>
    <p:extLst>
      <p:ext uri="{BB962C8B-B14F-4D97-AF65-F5344CB8AC3E}">
        <p14:creationId xmlns:p14="http://schemas.microsoft.com/office/powerpoint/2010/main" val="28462358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8" name="Rounded Rectangle 7"/>
          <p:cNvSpPr/>
          <p:nvPr/>
        </p:nvSpPr>
        <p:spPr>
          <a:xfrm>
            <a:off x="3064042" y="5629963"/>
            <a:ext cx="6063916" cy="15487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60782" y="1698391"/>
            <a:ext cx="5470224" cy="260994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Covers the area notched/bored.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P2603.2.1</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IRC M1308.2, 2015-2018 IRC M1308.2.2</a:t>
            </a:r>
          </a:p>
        </p:txBody>
      </p:sp>
      <p:sp>
        <p:nvSpPr>
          <p:cNvPr id="21" name="Rectangle 20"/>
          <p:cNvSpPr/>
          <p:nvPr/>
        </p:nvSpPr>
        <p:spPr>
          <a:xfrm>
            <a:off x="6376348" y="1690048"/>
            <a:ext cx="5470224" cy="3576364"/>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16-gauge steel protective plate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(UPC: 18-gauge).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Covers the area notched/bored.</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IPC 305.6</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IMC 305.5</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UPC 312.9</a:t>
            </a:r>
          </a:p>
        </p:txBody>
      </p:sp>
      <p:cxnSp>
        <p:nvCxnSpPr>
          <p:cNvPr id="4" name="Straight Connector 3"/>
          <p:cNvCxnSpPr/>
          <p:nvPr/>
        </p:nvCxnSpPr>
        <p:spPr>
          <a:xfrm>
            <a:off x="6096000" y="1676400"/>
            <a:ext cx="0" cy="370081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3641725" y="5877937"/>
            <a:ext cx="4908716" cy="707886"/>
            <a:chOff x="2773533" y="5659569"/>
            <a:chExt cx="4908716" cy="707886"/>
          </a:xfrm>
        </p:grpSpPr>
        <p:pic>
          <p:nvPicPr>
            <p:cNvPr id="5" name="Picture 4"/>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727809"/>
              <a:ext cx="488282" cy="516299"/>
            </a:xfrm>
            <a:prstGeom prst="rect">
              <a:avLst/>
            </a:prstGeom>
          </p:spPr>
        </p:pic>
        <p:sp>
          <p:nvSpPr>
            <p:cNvPr id="7" name="TextBox 6"/>
            <p:cNvSpPr txBox="1"/>
            <p:nvPr/>
          </p:nvSpPr>
          <p:spPr>
            <a:xfrm>
              <a:off x="3591245" y="5659569"/>
              <a:ext cx="4091004" cy="707886"/>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A 16-gauge steel nail stop is a suitable product to protect the stud</a:t>
              </a:r>
            </a:p>
          </p:txBody>
        </p:sp>
      </p:gr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3" name="TextBox 12"/>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6</a:t>
            </a:r>
          </a:p>
        </p:txBody>
      </p:sp>
    </p:spTree>
    <p:custDataLst>
      <p:tags r:id="rId1"/>
    </p:custDataLst>
    <p:extLst>
      <p:ext uri="{BB962C8B-B14F-4D97-AF65-F5344CB8AC3E}">
        <p14:creationId xmlns:p14="http://schemas.microsoft.com/office/powerpoint/2010/main" val="41447608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083" y="1695002"/>
            <a:ext cx="2700551" cy="3320054"/>
          </a:xfrm>
          <a:prstGeom prst="rect">
            <a:avLst/>
          </a:prstGeom>
        </p:spPr>
      </p:pic>
      <p:sp>
        <p:nvSpPr>
          <p:cNvPr id="2" name="Title 1"/>
          <p:cNvSpPr>
            <a:spLocks noGrp="1"/>
          </p:cNvSpPr>
          <p:nvPr>
            <p:ph type="title"/>
          </p:nvPr>
        </p:nvSpPr>
        <p:spPr/>
        <p:txBody>
          <a:bodyPr anchor="ctr"/>
          <a:lstStyle/>
          <a:p>
            <a:r>
              <a:rPr lang="en-US" dirty="0"/>
              <a:t>Summary of IRC and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21" name="Rectangle 20"/>
          <p:cNvSpPr/>
          <p:nvPr/>
        </p:nvSpPr>
        <p:spPr>
          <a:xfrm>
            <a:off x="6376348" y="1690048"/>
            <a:ext cx="5470224" cy="4522520"/>
          </a:xfrm>
          <a:prstGeom prst="rect">
            <a:avLst/>
          </a:prstGeom>
        </p:spPr>
        <p:txBody>
          <a:bodyPr wrap="square" lIns="0" tIns="0" rIns="0" bIns="0">
            <a:spAutoFit/>
          </a:bodyPr>
          <a:lstStyle/>
          <a:p>
            <a:pPr>
              <a:lnSpc>
                <a:spcPct val="120000"/>
              </a:lnSpc>
              <a:spcAft>
                <a:spcPts val="400"/>
              </a:spcAft>
            </a:pPr>
            <a:r>
              <a:rPr lang="en-US"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Repair stud and protect piping</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R602.6, M1308.2, P2603.2.1</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Protect piping</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M1308.2, P2603.2.1</a:t>
            </a:r>
          </a:p>
          <a:p>
            <a:pPr>
              <a:lnSpc>
                <a:spcPct val="120000"/>
              </a:lnSpc>
              <a:spcAft>
                <a:spcPts val="400"/>
              </a:spcAft>
            </a:pPr>
            <a:r>
              <a:rPr lang="en-US" dirty="0">
                <a:solidFill>
                  <a:schemeClr val="accent6"/>
                </a:solidFill>
                <a:latin typeface="Arial Black" panose="020B0A04020102020204" pitchFamily="34" charset="0"/>
                <a:cs typeface="Arial" panose="020B0604020202020204" pitchFamily="34" charset="0"/>
              </a:rPr>
              <a:t>IBC/IPC/IMC/UPC Code References</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Repair stud</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2012 IBC 2308.9.10, 2015-2018 IBC 2308.5.9</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2012 IBC 2308.9.11, 2015-2018 IBC 2308.5.10</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2012 IBC 2308.4, 2015-2018 IBC 2308.8</a:t>
            </a:r>
          </a:p>
          <a:p>
            <a:pPr>
              <a:lnSpc>
                <a:spcPct val="120000"/>
              </a:lnSpc>
              <a:spcAft>
                <a:spcPts val="400"/>
              </a:spcAft>
            </a:pPr>
            <a:r>
              <a:rPr lang="en-US" dirty="0">
                <a:solidFill>
                  <a:schemeClr val="tx2"/>
                </a:solidFill>
                <a:latin typeface="Arial" panose="020B0604020202020204" pitchFamily="34" charset="0"/>
                <a:cs typeface="Arial" panose="020B0604020202020204" pitchFamily="34" charset="0"/>
              </a:rPr>
              <a:t>Protect piping</a:t>
            </a:r>
          </a:p>
          <a:p>
            <a:pPr>
              <a:lnSpc>
                <a:spcPct val="120000"/>
              </a:lnSpc>
              <a:spcAft>
                <a:spcPts val="400"/>
              </a:spcAft>
            </a:pPr>
            <a:r>
              <a:rPr lang="en-US" i="1" dirty="0">
                <a:solidFill>
                  <a:schemeClr val="tx1">
                    <a:lumMod val="50000"/>
                    <a:lumOff val="50000"/>
                  </a:schemeClr>
                </a:solidFill>
                <a:latin typeface="Arial" panose="020B0604020202020204" pitchFamily="34" charset="0"/>
                <a:cs typeface="Arial" panose="020B0604020202020204" pitchFamily="34" charset="0"/>
              </a:rPr>
              <a:t>IPC 305.6, IMC 305.5, UPC 312.9</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739936" y="1690048"/>
            <a:ext cx="2089364" cy="1994392"/>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Stud Repair</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notching / boring exceeds guidelines, a suitable stud shoe should be installed.</a:t>
            </a:r>
          </a:p>
        </p:txBody>
      </p:sp>
      <p:sp>
        <p:nvSpPr>
          <p:cNvPr id="12" name="Rectangle 11"/>
          <p:cNvSpPr/>
          <p:nvPr/>
        </p:nvSpPr>
        <p:spPr>
          <a:xfrm>
            <a:off x="517417" y="5251204"/>
            <a:ext cx="5310180" cy="997196"/>
          </a:xfrm>
          <a:prstGeom prst="rect">
            <a:avLst/>
          </a:prstGeom>
        </p:spPr>
        <p:txBody>
          <a:bodyPr wrap="square" lIns="0" tIns="0" rIns="0" bIns="0">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Stud Protection</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piping closer than 1½", protection plate </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is required (nail stop).</a:t>
            </a:r>
          </a:p>
        </p:txBody>
      </p:sp>
      <p:cxnSp>
        <p:nvCxnSpPr>
          <p:cNvPr id="10" name="Straight Connector 9"/>
          <p:cNvCxnSpPr/>
          <p:nvPr/>
        </p:nvCxnSpPr>
        <p:spPr>
          <a:xfrm flipH="1">
            <a:off x="3398293" y="1842448"/>
            <a:ext cx="2183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398293" y="1842448"/>
            <a:ext cx="0" cy="17332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688609" y="3575713"/>
            <a:ext cx="709684"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79128" y="5420436"/>
            <a:ext cx="2183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79128" y="3753133"/>
            <a:ext cx="0" cy="16673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79128" y="3753133"/>
            <a:ext cx="598795"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927966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and IBC Requirements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Plumbing and Mechanical —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Repair and Protect Stud</a:t>
            </a:r>
          </a:p>
        </p:txBody>
      </p:sp>
      <p:sp>
        <p:nvSpPr>
          <p:cNvPr id="21" name="Rectangle 20"/>
          <p:cNvSpPr/>
          <p:nvPr/>
        </p:nvSpPr>
        <p:spPr>
          <a:xfrm>
            <a:off x="6946710" y="2368974"/>
            <a:ext cx="4899862" cy="2813078"/>
          </a:xfrm>
          <a:prstGeom prst="rect">
            <a:avLst/>
          </a:prstGeom>
        </p:spPr>
        <p:txBody>
          <a:bodyPr wrap="square" lIns="0" tIns="0" rIns="0" bIns="0">
            <a:spAutoFit/>
          </a:bodyPr>
          <a:lstStyle/>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Combining Stud Shoes </a:t>
            </a:r>
            <a:br>
              <a:rPr lang="en-US" sz="2400" b="1" dirty="0">
                <a:solidFill>
                  <a:schemeClr val="tx2"/>
                </a:solidFill>
                <a:latin typeface="Arial" panose="020B0604020202020204" pitchFamily="34" charset="0"/>
                <a:cs typeface="Arial" panose="020B0604020202020204" pitchFamily="34" charset="0"/>
              </a:rPr>
            </a:br>
            <a:r>
              <a:rPr lang="en-US" sz="2400" b="1" dirty="0">
                <a:solidFill>
                  <a:schemeClr val="tx2"/>
                </a:solidFill>
                <a:latin typeface="Arial" panose="020B0604020202020204" pitchFamily="34" charset="0"/>
                <a:cs typeface="Arial" panose="020B0604020202020204" pitchFamily="34" charset="0"/>
              </a:rPr>
              <a:t>with Nail Stops</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Because the pipe is within 1½" to the edge of the stud, the stud shoe protects one side and a nail stop is required to protect the other side.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781" y="2368974"/>
            <a:ext cx="6001919" cy="3816888"/>
          </a:xfrm>
          <a:prstGeom prst="rect">
            <a:avLst/>
          </a:prstGeom>
        </p:spPr>
      </p:pic>
    </p:spTree>
    <p:custDataLst>
      <p:tags r:id="rId1"/>
    </p:custDataLst>
    <p:extLst>
      <p:ext uri="{BB962C8B-B14F-4D97-AF65-F5344CB8AC3E}">
        <p14:creationId xmlns:p14="http://schemas.microsoft.com/office/powerpoint/2010/main" val="19914925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39303"/>
          <a:stretch/>
        </p:blipFill>
        <p:spPr bwMode="auto">
          <a:xfrm>
            <a:off x="0" y="790223"/>
            <a:ext cx="12207240" cy="60994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0" y="1137413"/>
            <a:ext cx="12192000" cy="3643593"/>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4572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6"/>
                </a:solidFill>
                <a:latin typeface="Arial" panose="020B0604020202020204" pitchFamily="34" charset="0"/>
                <a:cs typeface="Arial" panose="020B0604020202020204" pitchFamily="34" charset="0"/>
              </a:rPr>
              <a:t>Now that you’ve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Identify the size and location of allowable penetrations in wood members for plumbing and mechanical utilities in accordance with the IRC and IBC</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repairs of notched or bored wood members that have exceeded the limitations for plumbing and mechanical applications</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protections for piping in notched or bored wood members that have exceeded the limitations for plumbing and mechanical applications</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One Complete</a:t>
            </a:r>
          </a:p>
        </p:txBody>
      </p:sp>
    </p:spTree>
    <p:custDataLst>
      <p:tags r:id="rId1"/>
    </p:custDataLst>
    <p:extLst>
      <p:ext uri="{BB962C8B-B14F-4D97-AF65-F5344CB8AC3E}">
        <p14:creationId xmlns:p14="http://schemas.microsoft.com/office/powerpoint/2010/main" val="321216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 cont.</a:t>
            </a:r>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IACET Accreditation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Simpson 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been accredited as an Authorized Provider by the International Association for Continuing Education and Training (IACET), 7918 Jones Branch Drive, Suite 300, McLean, VA 22102; (703) 506-3275. In obtaining this approval, Simpson 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demonstrated that it complies with the ANSI/IACET Standard which is recognized internationally as a standard of good practice.  As a result of their Authorized Provider accreditation status, Simpson </a:t>
            </a:r>
            <a:br>
              <a:rPr lang="en-US" sz="1800" b="0" dirty="0">
                <a:solidFill>
                  <a:schemeClr val="tx2"/>
                </a:solidFill>
                <a:latin typeface="Arial"/>
                <a:cs typeface="Calibri" pitchFamily="34" charset="0"/>
              </a:rPr>
            </a:br>
            <a:r>
              <a:rPr lang="en-US" sz="1800" b="0" dirty="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is authorized to offer IACET CEUs for its programs that qualify under the ANSI/IACET Standard.</a:t>
            </a:r>
          </a:p>
          <a:p>
            <a:pPr lvl="0">
              <a:lnSpc>
                <a:spcPct val="120000"/>
              </a:lnSpc>
              <a:spcBef>
                <a:spcPts val="0"/>
              </a:spcBef>
              <a:spcAft>
                <a:spcPts val="600"/>
              </a:spcAft>
              <a:defRPr/>
            </a:pPr>
            <a:r>
              <a:rPr lang="en-US" sz="1800" spc="10" dirty="0">
                <a:solidFill>
                  <a:schemeClr val="tx2"/>
                </a:solidFill>
                <a:latin typeface="Arial"/>
                <a:cs typeface="Calibri" pitchFamily="34" charset="0"/>
              </a:rPr>
              <a:t>This course offers 0.1 CEU (1 hour of credit).</a:t>
            </a:r>
            <a:endParaRPr lang="en-US" sz="1800" dirty="0">
              <a:solidFill>
                <a:schemeClr val="tx2"/>
              </a:solidFill>
              <a:latin typeface="Arial"/>
              <a:cs typeface="Calibri" pitchFamily="34" charset="0"/>
            </a:endParaRP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5" name="Picture 115" descr="AP_Logo"/>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8578850" y="1689101"/>
            <a:ext cx="1530697" cy="914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956490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tIns="182880" anchor="t">
            <a:normAutofit/>
          </a:bodyPr>
          <a:lstStyle/>
          <a:p>
            <a:pPr>
              <a:lnSpc>
                <a:spcPct val="120000"/>
              </a:lnSpc>
              <a:spcBef>
                <a:spcPts val="0"/>
              </a:spcBef>
              <a:spcAft>
                <a:spcPts val="600"/>
              </a:spcAft>
            </a:pPr>
            <a:r>
              <a:rPr lang="en-US" sz="2000" b="1" dirty="0">
                <a:solidFill>
                  <a:schemeClr val="accent6"/>
                </a:solidFill>
                <a:effectLst/>
              </a:rPr>
              <a:t>After completing this lesson, you will be able to:</a:t>
            </a:r>
          </a:p>
          <a:p>
            <a:pPr>
              <a:lnSpc>
                <a:spcPct val="120000"/>
              </a:lnSpc>
            </a:pPr>
            <a:r>
              <a:rPr lang="en-US" sz="2000" dirty="0"/>
              <a:t>Identify the size and location of allowable penetrations in wood members for heating, ventilation and air conditioning in accordance with the IRC and IBC</a:t>
            </a:r>
          </a:p>
          <a:p>
            <a:pPr>
              <a:lnSpc>
                <a:spcPct val="120000"/>
              </a:lnSpc>
            </a:pPr>
            <a:r>
              <a:rPr lang="en-US" sz="2000" dirty="0"/>
              <a:t>Summarize the required repairs of cut or notched wood members that have exceeded the limitations for heating, ventilation and air conditioning applications</a:t>
            </a:r>
          </a:p>
        </p:txBody>
      </p:sp>
      <p:sp>
        <p:nvSpPr>
          <p:cNvPr id="2" name="Title 1"/>
          <p:cNvSpPr>
            <a:spLocks noGrp="1"/>
          </p:cNvSpPr>
          <p:nvPr>
            <p:ph type="title"/>
          </p:nvPr>
        </p:nvSpPr>
        <p:spPr/>
        <p:txBody>
          <a:bodyPr/>
          <a:lstStyle/>
          <a:p>
            <a:r>
              <a:rPr lang="en-US" dirty="0"/>
              <a:t>HEATING, VENTILATION AND AIR CONDITIONING</a:t>
            </a:r>
          </a:p>
        </p:txBody>
      </p:sp>
    </p:spTree>
    <p:custDataLst>
      <p:tags r:id="rId1"/>
    </p:custDataLst>
    <p:extLst>
      <p:ext uri="{BB962C8B-B14F-4D97-AF65-F5344CB8AC3E}">
        <p14:creationId xmlns:p14="http://schemas.microsoft.com/office/powerpoint/2010/main" val="1044509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Introduction to Top and Bottom Plates for HVAC</a:t>
            </a:r>
          </a:p>
        </p:txBody>
      </p:sp>
      <p:sp>
        <p:nvSpPr>
          <p:cNvPr id="7" name="TextBox 6"/>
          <p:cNvSpPr txBox="1"/>
          <p:nvPr/>
        </p:nvSpPr>
        <p:spPr>
          <a:xfrm>
            <a:off x="342900" y="1309048"/>
            <a:ext cx="11506200" cy="3550693"/>
          </a:xfrm>
          <a:prstGeom prst="rect">
            <a:avLst/>
          </a:prstGeom>
          <a:noFill/>
        </p:spPr>
        <p:txBody>
          <a:bodyPr wrap="square" lIns="914400" tIns="274320" rIns="914400" bIns="0" rtlCol="0">
            <a:noAutofit/>
          </a:bodyPr>
          <a:lstStyle/>
          <a:p>
            <a:pPr algn="ctr">
              <a:lnSpc>
                <a:spcPct val="120000"/>
              </a:lnSpc>
              <a:spcAft>
                <a:spcPts val="600"/>
              </a:spcAft>
            </a:pPr>
            <a:r>
              <a:rPr lang="en-US" sz="2800" dirty="0">
                <a:solidFill>
                  <a:schemeClr val="accent6"/>
                </a:solidFill>
                <a:latin typeface="Arial Black" panose="020B0A04020102020204" pitchFamily="34" charset="0"/>
                <a:cs typeface="Arial" panose="020B0604020202020204" pitchFamily="34" charset="0"/>
              </a:rPr>
              <a:t>HVAC</a:t>
            </a:r>
          </a:p>
          <a:p>
            <a:pPr algn="ctr">
              <a:lnSpc>
                <a:spcPct val="120000"/>
              </a:lnSpc>
              <a:spcAft>
                <a:spcPts val="2400"/>
              </a:spcAft>
            </a:pPr>
            <a:r>
              <a:rPr lang="en-US" sz="2400" b="1" dirty="0">
                <a:solidFill>
                  <a:schemeClr val="tx2"/>
                </a:solidFill>
                <a:latin typeface="Arial" panose="020B0604020202020204" pitchFamily="34" charset="0"/>
                <a:cs typeface="Arial" panose="020B0604020202020204" pitchFamily="34" charset="0"/>
              </a:rPr>
              <a:t>Top and Bottom Plates</a:t>
            </a:r>
          </a:p>
          <a:p>
            <a:pPr algn="ct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HVAC throughout a wood structure, the building codes address the reinforcement of top and bottom plates where material has been removed to allow the passage of ductwork.</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1660" y="5521791"/>
            <a:ext cx="457200" cy="457200"/>
          </a:xfrm>
          <a:prstGeom prst="rect">
            <a:avLst/>
          </a:prstGeom>
        </p:spPr>
      </p:pic>
      <p:sp>
        <p:nvSpPr>
          <p:cNvPr id="24" name="TextBox 23"/>
          <p:cNvSpPr txBox="1"/>
          <p:nvPr/>
        </p:nvSpPr>
        <p:spPr>
          <a:xfrm>
            <a:off x="2967629"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structural repair is required</a:t>
            </a:r>
          </a:p>
        </p:txBody>
      </p:sp>
      <p:sp>
        <p:nvSpPr>
          <p:cNvPr id="25" name="TextBox 24"/>
          <p:cNvSpPr txBox="1"/>
          <p:nvPr/>
        </p:nvSpPr>
        <p:spPr>
          <a:xfrm>
            <a:off x="6387403"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structural repairs</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8913" y="5521791"/>
            <a:ext cx="457200" cy="457200"/>
          </a:xfrm>
          <a:prstGeom prst="rect">
            <a:avLst/>
          </a:prstGeom>
        </p:spPr>
      </p:pic>
    </p:spTree>
    <p:custDataLst>
      <p:tags r:id="rId1"/>
    </p:custDataLst>
    <p:extLst>
      <p:ext uri="{BB962C8B-B14F-4D97-AF65-F5344CB8AC3E}">
        <p14:creationId xmlns:p14="http://schemas.microsoft.com/office/powerpoint/2010/main" val="226654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2000"/>
                                        <p:tgtEl>
                                          <p:spTgt spid="27"/>
                                        </p:tgtEl>
                                      </p:cBhvr>
                                    </p:animEffect>
                                  </p:childTnLst>
                                </p:cTn>
                              </p:par>
                              <p:par>
                                <p:cTn id="12" presetID="10" presetClass="entr" presetSubtype="0"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50"/>
                                        <p:tgtEl>
                                          <p:spTgt spid="9"/>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50"/>
                                        <p:tgtEl>
                                          <p:spTgt spid="24"/>
                                        </p:tgtEl>
                                      </p:cBhvr>
                                    </p:animEffect>
                                  </p:childTnLst>
                                </p:cTn>
                              </p:par>
                              <p:par>
                                <p:cTn id="18" presetID="10" presetClass="entr" presetSubtype="0"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
                                        <p:tgtEl>
                                          <p:spTgt spid="2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5" grpId="0"/>
      <p:bldP spid="2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237603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50% of the top plate is removed</a:t>
            </a:r>
            <a:r>
              <a:rPr lang="en-US" sz="2400" dirty="0">
                <a:solidFill>
                  <a:schemeClr val="tx2"/>
                </a:solidFill>
                <a:latin typeface="Arial" panose="020B0604020202020204" pitchFamily="34" charset="0"/>
                <a:cs typeface="Arial" panose="020B0604020202020204" pitchFamily="34" charset="0"/>
              </a:rPr>
              <a:t> in an exterior wall or interior load-bearing wall for piping or ductwork.</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2012-2018 IRC R602.6.1</a:t>
            </a:r>
          </a:p>
        </p:txBody>
      </p:sp>
      <p:sp>
        <p:nvSpPr>
          <p:cNvPr id="21" name="Rectangle 20"/>
          <p:cNvSpPr/>
          <p:nvPr/>
        </p:nvSpPr>
        <p:spPr>
          <a:xfrm>
            <a:off x="6376348" y="1690048"/>
            <a:ext cx="5470224" cy="2302169"/>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Any cut, notch or hole </a:t>
            </a:r>
            <a:r>
              <a:rPr lang="en-US" sz="2400" dirty="0">
                <a:solidFill>
                  <a:schemeClr val="tx2"/>
                </a:solidFill>
                <a:latin typeface="Arial" panose="020B0604020202020204" pitchFamily="34" charset="0"/>
                <a:cs typeface="Arial" panose="020B0604020202020204" pitchFamily="34" charset="0"/>
              </a:rPr>
              <a:t>is removed from top or bottom plates for ductwork.</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IBC 2308.5.8</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7179373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Structural Repair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sp>
        <p:nvSpPr>
          <p:cNvPr id="21" name="Rectangle 20"/>
          <p:cNvSpPr/>
          <p:nvPr/>
        </p:nvSpPr>
        <p:spPr>
          <a:xfrm>
            <a:off x="6376348" y="1690048"/>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p:txBody>
      </p:sp>
      <p:cxnSp>
        <p:nvCxnSpPr>
          <p:cNvPr id="4" name="Straight Connector 3"/>
          <p:cNvCxnSpPr/>
          <p:nvPr/>
        </p:nvCxnSpPr>
        <p:spPr>
          <a:xfrm>
            <a:off x="6096000"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626" r="14691"/>
          <a:stretch/>
        </p:blipFill>
        <p:spPr>
          <a:xfrm>
            <a:off x="6359857" y="2345172"/>
            <a:ext cx="2374710" cy="390322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2158" y="2567230"/>
            <a:ext cx="1898915" cy="3377223"/>
          </a:xfrm>
          <a:prstGeom prst="rect">
            <a:avLst/>
          </a:prstGeom>
        </p:spPr>
      </p:pic>
      <p:sp>
        <p:nvSpPr>
          <p:cNvPr id="7" name="TextBox 6"/>
          <p:cNvSpPr txBox="1"/>
          <p:nvPr/>
        </p:nvSpPr>
        <p:spPr>
          <a:xfrm>
            <a:off x="368747" y="2567230"/>
            <a:ext cx="2538484" cy="3416320"/>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Max. hole diameter or notch without repair or protection:</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1¾" for 2x4</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2¾" for 2x6</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And notch or bore is at least 1½" (1" UPC) from the edge of plate.</a:t>
            </a:r>
          </a:p>
        </p:txBody>
      </p:sp>
      <p:sp>
        <p:nvSpPr>
          <p:cNvPr id="11" name="TextBox 10"/>
          <p:cNvSpPr txBox="1"/>
          <p:nvPr/>
        </p:nvSpPr>
        <p:spPr>
          <a:xfrm>
            <a:off x="9252230" y="2567230"/>
            <a:ext cx="2538484" cy="1477328"/>
          </a:xfrm>
          <a:prstGeom prst="rect">
            <a:avLst/>
          </a:prstGeom>
          <a:noFill/>
        </p:spPr>
        <p:txBody>
          <a:bodyPr wrap="square" lIns="0" tIns="0" rIns="0" bIns="0" rtlCol="0">
            <a:spAutoFit/>
          </a:bodyPr>
          <a:lstStyle/>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No bored holes or notches are allowed without structural repair.</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4" name="TextBox 13"/>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8</a:t>
            </a:r>
          </a:p>
        </p:txBody>
      </p:sp>
    </p:spTree>
    <p:custDataLst>
      <p:tags r:id="rId1"/>
    </p:custDataLst>
    <p:extLst>
      <p:ext uri="{BB962C8B-B14F-4D97-AF65-F5344CB8AC3E}">
        <p14:creationId xmlns:p14="http://schemas.microsoft.com/office/powerpoint/2010/main" val="3525065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grpSp>
        <p:nvGrpSpPr>
          <p:cNvPr id="10" name="Group 9"/>
          <p:cNvGrpSpPr/>
          <p:nvPr/>
        </p:nvGrpSpPr>
        <p:grpSpPr>
          <a:xfrm>
            <a:off x="352704" y="2546230"/>
            <a:ext cx="3657600" cy="3581853"/>
            <a:chOff x="368746" y="2321642"/>
            <a:chExt cx="3657600" cy="3581853"/>
          </a:xfrm>
        </p:grpSpPr>
        <p:sp>
          <p:nvSpPr>
            <p:cNvPr id="7" name="TextBox 6"/>
            <p:cNvSpPr txBox="1"/>
            <p:nvPr/>
          </p:nvSpPr>
          <p:spPr>
            <a:xfrm>
              <a:off x="368746" y="2321642"/>
              <a:ext cx="3657600" cy="3581853"/>
            </a:xfrm>
            <a:prstGeom prst="rect">
              <a:avLst/>
            </a:prstGeom>
            <a:solidFill>
              <a:schemeClr val="bg1"/>
            </a:solidFill>
            <a:effectLst>
              <a:outerShdw blurRad="127000" sx="104000" sy="104000" algn="ctr" rotWithShape="0">
                <a:prstClr val="black">
                  <a:alpha val="14000"/>
                </a:prstClr>
              </a:outerShdw>
            </a:effectLst>
          </p:spPr>
          <p:txBody>
            <a:bodyPr wrap="square" lIns="137160" tIns="182880" rIns="13716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Plate Repair – 1 Bay</a:t>
              </a:r>
              <a:br>
                <a:rPr lang="en-US" sz="2000" b="1"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(Load Bearing)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Galvanized, 16-gauge 1½"-wide metal tie on top plate.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(8) 10d x 1½" nails at each side of opening.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Tie extends 6" past opening.</a:t>
              </a:r>
            </a:p>
          </p:txBody>
        </p:sp>
        <p:cxnSp>
          <p:nvCxnSpPr>
            <p:cNvPr id="8" name="Straight Connector 7"/>
            <p:cNvCxnSpPr/>
            <p:nvPr/>
          </p:nvCxnSpPr>
          <p:spPr>
            <a:xfrm>
              <a:off x="513347" y="333675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267200" y="2546230"/>
            <a:ext cx="3657600" cy="3581854"/>
            <a:chOff x="368746" y="2321642"/>
            <a:chExt cx="3657600" cy="3581854"/>
          </a:xfrm>
        </p:grpSpPr>
        <p:sp>
          <p:nvSpPr>
            <p:cNvPr id="15" name="TextBox 14"/>
            <p:cNvSpPr txBox="1"/>
            <p:nvPr/>
          </p:nvSpPr>
          <p:spPr>
            <a:xfrm>
              <a:off x="368746" y="2321642"/>
              <a:ext cx="3657600" cy="3581854"/>
            </a:xfrm>
            <a:prstGeom prst="rect">
              <a:avLst/>
            </a:prstGeom>
            <a:solidFill>
              <a:schemeClr val="bg1"/>
            </a:solidFill>
            <a:effectLst>
              <a:outerShdw blurRad="127000" sx="104000" sy="104000" algn="ctr" rotWithShape="0">
                <a:prstClr val="black">
                  <a:alpha val="14000"/>
                </a:prstClr>
              </a:outerShdw>
            </a:effectLst>
          </p:spPr>
          <p:txBody>
            <a:bodyPr wrap="square" lIns="137160" tIns="182880" rIns="13716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Plate Repair – 2 Bays</a:t>
              </a:r>
              <a:br>
                <a:rPr lang="en-US" sz="2000" b="1"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(Load Bearing)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Difficult to find long 1½"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Solution: use 3"-wide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3"-wide tie provides equivalent tension capacity.</a:t>
              </a:r>
            </a:p>
          </p:txBody>
        </p:sp>
        <p:cxnSp>
          <p:nvCxnSpPr>
            <p:cNvPr id="16" name="Straight Connector 15"/>
            <p:cNvCxnSpPr/>
            <p:nvPr/>
          </p:nvCxnSpPr>
          <p:spPr>
            <a:xfrm>
              <a:off x="513347" y="333675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8213780" y="2546228"/>
            <a:ext cx="3657600" cy="3581855"/>
            <a:chOff x="368746" y="2321641"/>
            <a:chExt cx="3657600" cy="3581855"/>
          </a:xfrm>
        </p:grpSpPr>
        <p:sp>
          <p:nvSpPr>
            <p:cNvPr id="18" name="TextBox 17"/>
            <p:cNvSpPr txBox="1"/>
            <p:nvPr/>
          </p:nvSpPr>
          <p:spPr>
            <a:xfrm>
              <a:off x="368746" y="2321641"/>
              <a:ext cx="3657600" cy="3581855"/>
            </a:xfrm>
            <a:prstGeom prst="rect">
              <a:avLst/>
            </a:prstGeom>
            <a:solidFill>
              <a:schemeClr val="bg1"/>
            </a:solidFill>
            <a:effectLst>
              <a:outerShdw blurRad="127000" sx="104000" sy="104000" algn="ctr" rotWithShape="0">
                <a:prstClr val="black">
                  <a:alpha val="14000"/>
                </a:prstClr>
              </a:outerShdw>
            </a:effectLst>
          </p:spPr>
          <p:txBody>
            <a:bodyPr wrap="square" lIns="137160" tIns="182880" rIns="9144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No Repairs Necessary</a:t>
              </a:r>
              <a:br>
                <a:rPr lang="en-US" sz="2000" b="1"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(Non-Load Bearing)</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R602.6.1: limitations only apply to load bearing walls.</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R602.3.2: wood walls shall be capped with double top plate.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Ask your local building official.</a:t>
              </a:r>
            </a:p>
          </p:txBody>
        </p:sp>
        <p:cxnSp>
          <p:nvCxnSpPr>
            <p:cNvPr id="19" name="Straight Connector 18"/>
            <p:cNvCxnSpPr/>
            <p:nvPr/>
          </p:nvCxnSpPr>
          <p:spPr>
            <a:xfrm>
              <a:off x="513347" y="333675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3" name="Rectangle 12"/>
          <p:cNvSpPr/>
          <p:nvPr/>
        </p:nvSpPr>
        <p:spPr>
          <a:xfrm>
            <a:off x="8415609" y="1698391"/>
            <a:ext cx="3432350" cy="461665"/>
          </a:xfrm>
          <a:prstGeom prst="rect">
            <a:avLst/>
          </a:prstGeom>
        </p:spPr>
        <p:txBody>
          <a:bodyPr wrap="none">
            <a:spAutoFit/>
          </a:bodyPr>
          <a:lstStyle/>
          <a:p>
            <a:pPr>
              <a:lnSpc>
                <a:spcPct val="120000"/>
              </a:lnSpc>
              <a:spcAft>
                <a:spcPts val="6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R602.6.1, IRC R602.3.2</a:t>
            </a: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21" name="TextBox 20"/>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9</a:t>
            </a:r>
          </a:p>
        </p:txBody>
      </p:sp>
      <p:pic>
        <p:nvPicPr>
          <p:cNvPr id="22" name="Picture 21"/>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99942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p:txBody>
      </p:sp>
      <p:sp>
        <p:nvSpPr>
          <p:cNvPr id="20" name="TextBox 19"/>
          <p:cNvSpPr txBox="1"/>
          <p:nvPr/>
        </p:nvSpPr>
        <p:spPr>
          <a:xfrm>
            <a:off x="368747" y="2390768"/>
            <a:ext cx="8823379" cy="3351687"/>
          </a:xfrm>
          <a:prstGeom prst="rect">
            <a:avLst/>
          </a:prstGeom>
          <a:noFill/>
        </p:spPr>
        <p:txBody>
          <a:bodyPr wrap="square" lIns="0" tIns="0" rIns="0" bIns="0" rtlCol="0">
            <a:spAutoFit/>
          </a:bodyPr>
          <a:lstStyle/>
          <a:p>
            <a:pPr>
              <a:lnSpc>
                <a:spcPct val="120000"/>
              </a:lnSpc>
              <a:spcAft>
                <a:spcPts val="1800"/>
              </a:spcAft>
            </a:pPr>
            <a:r>
              <a:rPr lang="en-US" sz="2400" b="1" dirty="0">
                <a:solidFill>
                  <a:schemeClr val="tx2"/>
                </a:solidFill>
                <a:latin typeface="Arial" panose="020B0604020202020204" pitchFamily="34" charset="0"/>
                <a:cs typeface="Arial" panose="020B0604020202020204" pitchFamily="34" charset="0"/>
              </a:rPr>
              <a:t>When is a strap not required?</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When the entire side of the wall with the notch or cut is covered by WSP sheathing.</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Most of the time, side of wall with notch or cut is on the inside of a load-bearing exterior wall and covered by drywall.</a:t>
            </a:r>
          </a:p>
          <a:p>
            <a:pPr>
              <a:lnSpc>
                <a:spcPct val="120000"/>
              </a:lnSpc>
              <a:spcAft>
                <a:spcPts val="1800"/>
              </a:spcAft>
            </a:pPr>
            <a:r>
              <a:rPr lang="en-US" sz="2400" dirty="0">
                <a:solidFill>
                  <a:schemeClr val="tx2"/>
                </a:solidFill>
                <a:latin typeface="Arial" panose="020B0604020202020204" pitchFamily="34" charset="0"/>
                <a:cs typeface="Arial" panose="020B0604020202020204" pitchFamily="34" charset="0"/>
              </a:rPr>
              <a:t>In this typical application, a strap would be required.</a:t>
            </a:r>
          </a:p>
        </p:txBody>
      </p:sp>
      <p:sp>
        <p:nvSpPr>
          <p:cNvPr id="21" name="Rectangle 20"/>
          <p:cNvSpPr/>
          <p:nvPr/>
        </p:nvSpPr>
        <p:spPr>
          <a:xfrm>
            <a:off x="10103948" y="1693147"/>
            <a:ext cx="1737976" cy="427746"/>
          </a:xfrm>
          <a:prstGeom prst="rect">
            <a:avLst/>
          </a:prstGeom>
        </p:spPr>
        <p:txBody>
          <a:bodyPr wrap="none">
            <a:spAutoFit/>
          </a:bodyPr>
          <a:lstStyle/>
          <a:p>
            <a:pPr>
              <a:lnSpc>
                <a:spcPct val="120000"/>
              </a:lnSpc>
              <a:spcAft>
                <a:spcPts val="6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R602.6.1</a:t>
            </a:r>
          </a:p>
        </p:txBody>
      </p:sp>
    </p:spTree>
    <p:custDataLst>
      <p:tags r:id="rId1"/>
    </p:custDataLst>
    <p:extLst>
      <p:ext uri="{BB962C8B-B14F-4D97-AF65-F5344CB8AC3E}">
        <p14:creationId xmlns:p14="http://schemas.microsoft.com/office/powerpoint/2010/main" val="36011691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5470224"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p:txBody>
      </p:sp>
      <p:grpSp>
        <p:nvGrpSpPr>
          <p:cNvPr id="10" name="Group 9"/>
          <p:cNvGrpSpPr/>
          <p:nvPr/>
        </p:nvGrpSpPr>
        <p:grpSpPr>
          <a:xfrm>
            <a:off x="352704" y="2546230"/>
            <a:ext cx="5476596" cy="3581853"/>
            <a:chOff x="368746" y="2321642"/>
            <a:chExt cx="3657600" cy="3581853"/>
          </a:xfrm>
        </p:grpSpPr>
        <p:sp>
          <p:nvSpPr>
            <p:cNvPr id="7" name="TextBox 6"/>
            <p:cNvSpPr txBox="1"/>
            <p:nvPr/>
          </p:nvSpPr>
          <p:spPr>
            <a:xfrm>
              <a:off x="368746" y="2321642"/>
              <a:ext cx="3657600" cy="3581853"/>
            </a:xfrm>
            <a:prstGeom prst="rect">
              <a:avLst/>
            </a:prstGeom>
            <a:solidFill>
              <a:schemeClr val="bg1"/>
            </a:solidFill>
            <a:effectLst>
              <a:outerShdw blurRad="127000" sx="104000" sy="104000" algn="ctr" rotWithShape="0">
                <a:prstClr val="black">
                  <a:alpha val="14000"/>
                </a:prstClr>
              </a:outerShdw>
            </a:effectLst>
          </p:spPr>
          <p:txBody>
            <a:bodyPr wrap="square" lIns="182880" tIns="182880" rIns="18288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and Bottom Plate Repair – 1 Bay</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Galvanized, 16-gauge 1½"-wide metal tie </a:t>
              </a:r>
              <a:br>
                <a:rPr lang="en-US" sz="2000"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on both top plates and the bottom plate.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(6) 16d nails at each side of opening.</a:t>
              </a:r>
            </a:p>
          </p:txBody>
        </p:sp>
        <p:cxnSp>
          <p:nvCxnSpPr>
            <p:cNvPr id="8" name="Straight Connector 7"/>
            <p:cNvCxnSpPr/>
            <p:nvPr/>
          </p:nvCxnSpPr>
          <p:spPr>
            <a:xfrm>
              <a:off x="502633" y="2951746"/>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6362700" y="2546229"/>
            <a:ext cx="5486400" cy="3581854"/>
            <a:chOff x="368746" y="2321642"/>
            <a:chExt cx="3657600" cy="3581854"/>
          </a:xfrm>
        </p:grpSpPr>
        <p:sp>
          <p:nvSpPr>
            <p:cNvPr id="15" name="TextBox 14"/>
            <p:cNvSpPr txBox="1"/>
            <p:nvPr/>
          </p:nvSpPr>
          <p:spPr>
            <a:xfrm>
              <a:off x="368746" y="2321642"/>
              <a:ext cx="3657600" cy="3581854"/>
            </a:xfrm>
            <a:prstGeom prst="rect">
              <a:avLst/>
            </a:prstGeom>
            <a:solidFill>
              <a:schemeClr val="bg1"/>
            </a:solidFill>
            <a:effectLst>
              <a:outerShdw blurRad="127000" sx="104000" sy="104000" algn="ctr" rotWithShape="0">
                <a:prstClr val="black">
                  <a:alpha val="14000"/>
                </a:prstClr>
              </a:outerShdw>
            </a:effectLst>
          </p:spPr>
          <p:txBody>
            <a:bodyPr wrap="square" lIns="182880" tIns="182880" rIns="182880" bIns="91440" rtlCol="0">
              <a:noAutofit/>
            </a:bodyPr>
            <a:lstStyle/>
            <a:p>
              <a:pPr>
                <a:lnSpc>
                  <a:spcPct val="120000"/>
                </a:lnSpc>
                <a:spcAft>
                  <a:spcPts val="2400"/>
                </a:spcAft>
              </a:pPr>
              <a:r>
                <a:rPr lang="en-US" sz="2000" b="1" dirty="0">
                  <a:solidFill>
                    <a:schemeClr val="tx2"/>
                  </a:solidFill>
                  <a:latin typeface="Arial" panose="020B0604020202020204" pitchFamily="34" charset="0"/>
                  <a:cs typeface="Arial" panose="020B0604020202020204" pitchFamily="34" charset="0"/>
                </a:rPr>
                <a:t>Top and Bottom Plate Repair – 2 Bays</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Difficult to find long 1½"-wide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Solution: use 3"-wide tie.</a:t>
              </a:r>
            </a:p>
            <a:p>
              <a:pPr>
                <a:lnSpc>
                  <a:spcPct val="120000"/>
                </a:lnSpc>
                <a:spcAft>
                  <a:spcPts val="1200"/>
                </a:spcAft>
              </a:pPr>
              <a:r>
                <a:rPr lang="en-US" sz="2000" dirty="0">
                  <a:solidFill>
                    <a:schemeClr val="tx2"/>
                  </a:solidFill>
                  <a:latin typeface="Arial" panose="020B0604020202020204" pitchFamily="34" charset="0"/>
                  <a:cs typeface="Arial" panose="020B0604020202020204" pitchFamily="34" charset="0"/>
                </a:rPr>
                <a:t>3"-wide tie provides equivalent </a:t>
              </a:r>
              <a:br>
                <a:rPr lang="en-US" sz="2000"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tension capacity.</a:t>
              </a:r>
            </a:p>
          </p:txBody>
        </p:sp>
        <p:cxnSp>
          <p:nvCxnSpPr>
            <p:cNvPr id="16" name="Straight Connector 15"/>
            <p:cNvCxnSpPr/>
            <p:nvPr/>
          </p:nvCxnSpPr>
          <p:spPr>
            <a:xfrm>
              <a:off x="502658" y="2935707"/>
              <a:ext cx="32004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3" name="Rectangle 12"/>
          <p:cNvSpPr/>
          <p:nvPr/>
        </p:nvSpPr>
        <p:spPr>
          <a:xfrm>
            <a:off x="6594135" y="1698391"/>
            <a:ext cx="5254965" cy="427746"/>
          </a:xfrm>
          <a:prstGeom prst="rect">
            <a:avLst/>
          </a:prstGeom>
        </p:spPr>
        <p:txBody>
          <a:bodyPr wrap="none">
            <a:spAutoFit/>
          </a:bodyPr>
          <a:lstStyle/>
          <a:p>
            <a:pPr>
              <a:lnSpc>
                <a:spcPct val="120000"/>
              </a:lnSpc>
              <a:spcAft>
                <a:spcPts val="6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IBC 2308.9.8, 2015-2018 IBC 2308.5.8</a:t>
            </a: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8" name="TextBox 17"/>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10</a:t>
            </a:r>
          </a:p>
        </p:txBody>
      </p:sp>
    </p:spTree>
    <p:custDataLst>
      <p:tags r:id="rId1"/>
    </p:custDataLst>
    <p:extLst>
      <p:ext uri="{BB962C8B-B14F-4D97-AF65-F5344CB8AC3E}">
        <p14:creationId xmlns:p14="http://schemas.microsoft.com/office/powerpoint/2010/main" val="24904481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Repairs…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12" name="Rectangle 11"/>
          <p:cNvSpPr/>
          <p:nvPr/>
        </p:nvSpPr>
        <p:spPr>
          <a:xfrm>
            <a:off x="360782" y="1698391"/>
            <a:ext cx="11488318" cy="36933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 and International Building Code</a:t>
            </a:r>
          </a:p>
        </p:txBody>
      </p:sp>
      <p:sp>
        <p:nvSpPr>
          <p:cNvPr id="3" name="TextBox 2"/>
          <p:cNvSpPr txBox="1"/>
          <p:nvPr/>
        </p:nvSpPr>
        <p:spPr>
          <a:xfrm>
            <a:off x="360782" y="2229855"/>
            <a:ext cx="11488318" cy="1199145"/>
          </a:xfrm>
          <a:prstGeom prst="rect">
            <a:avLst/>
          </a:prstGeom>
          <a:noFill/>
        </p:spPr>
        <p:txBody>
          <a:bodyPr wrap="square" lIns="0" tIns="0" rIns="0" bIns="0" rtlCol="0">
            <a:noAutofit/>
          </a:bodyPr>
          <a:lstStyle/>
          <a:p>
            <a:pPr>
              <a:lnSpc>
                <a:spcPct val="120000"/>
              </a:lnSpc>
            </a:pPr>
            <a:r>
              <a:rPr lang="en-US" sz="2400" dirty="0">
                <a:solidFill>
                  <a:schemeClr val="tx2"/>
                </a:solidFill>
                <a:latin typeface="Arial" panose="020B0604020202020204" pitchFamily="34" charset="0"/>
                <a:cs typeface="Arial" panose="020B0604020202020204" pitchFamily="34" charset="0"/>
              </a:rPr>
              <a:t>When the entire top plate is removed for ductwork in a load-bearing wall, a galvanized, 16-gauge metal tie should be installed on both sides of the cut plate.</a:t>
            </a:r>
          </a:p>
        </p:txBody>
      </p:sp>
      <p:sp>
        <p:nvSpPr>
          <p:cNvPr id="4" name="Rectangle 3"/>
          <p:cNvSpPr/>
          <p:nvPr/>
        </p:nvSpPr>
        <p:spPr>
          <a:xfrm>
            <a:off x="1860886" y="4010527"/>
            <a:ext cx="3657600" cy="914400"/>
          </a:xfrm>
          <a:prstGeom prst="rect">
            <a:avLst/>
          </a:prstGeom>
          <a:solidFill>
            <a:srgbClr val="EFAC5D"/>
          </a:solidFill>
          <a:ln w="19050">
            <a:solidFill>
              <a:srgbClr val="6F6C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2"/>
                </a:solidFill>
                <a:latin typeface="Arial" panose="020B0604020202020204" pitchFamily="34" charset="0"/>
                <a:cs typeface="Arial" panose="020B0604020202020204" pitchFamily="34" charset="0"/>
              </a:rPr>
              <a:t>TOP PLATE</a:t>
            </a:r>
          </a:p>
        </p:txBody>
      </p:sp>
      <p:sp>
        <p:nvSpPr>
          <p:cNvPr id="18" name="Rectangle 17"/>
          <p:cNvSpPr/>
          <p:nvPr/>
        </p:nvSpPr>
        <p:spPr>
          <a:xfrm>
            <a:off x="6683540" y="4010527"/>
            <a:ext cx="3657600" cy="914400"/>
          </a:xfrm>
          <a:prstGeom prst="rect">
            <a:avLst/>
          </a:prstGeom>
          <a:solidFill>
            <a:srgbClr val="EFAC5D"/>
          </a:solidFill>
          <a:ln w="19050">
            <a:solidFill>
              <a:srgbClr val="6F6C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2"/>
                </a:solidFill>
                <a:latin typeface="Arial" panose="020B0604020202020204" pitchFamily="34" charset="0"/>
                <a:cs typeface="Arial" panose="020B0604020202020204" pitchFamily="34" charset="0"/>
              </a:rPr>
              <a:t>TOP PLATE</a:t>
            </a:r>
          </a:p>
        </p:txBody>
      </p:sp>
      <p:sp>
        <p:nvSpPr>
          <p:cNvPr id="6" name="Rectangle 5"/>
          <p:cNvSpPr/>
          <p:nvPr/>
        </p:nvSpPr>
        <p:spPr>
          <a:xfrm>
            <a:off x="5678905" y="4106780"/>
            <a:ext cx="834190" cy="715879"/>
          </a:xfrm>
          <a:prstGeom prst="rect">
            <a:avLst/>
          </a:prstGeom>
          <a:solidFill>
            <a:srgbClr val="E7E7E8"/>
          </a:solidFill>
          <a:ln w="19050">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latin typeface="Arial" panose="020B0604020202020204" pitchFamily="34" charset="0"/>
                <a:cs typeface="Arial" panose="020B0604020202020204" pitchFamily="34" charset="0"/>
              </a:rPr>
              <a:t>DUCT</a:t>
            </a:r>
          </a:p>
        </p:txBody>
      </p:sp>
      <p:sp>
        <p:nvSpPr>
          <p:cNvPr id="11" name="Rectangle 10"/>
          <p:cNvSpPr/>
          <p:nvPr/>
        </p:nvSpPr>
        <p:spPr>
          <a:xfrm>
            <a:off x="4571999" y="3818022"/>
            <a:ext cx="3080084" cy="96253"/>
          </a:xfrm>
          <a:prstGeom prst="rect">
            <a:avLst/>
          </a:prstGeom>
          <a:solidFill>
            <a:srgbClr val="D2DEE6"/>
          </a:solidFill>
          <a:ln w="19050">
            <a:solidFill>
              <a:srgbClr val="8C8C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571999" y="5015164"/>
            <a:ext cx="3080084" cy="96253"/>
          </a:xfrm>
          <a:prstGeom prst="rect">
            <a:avLst/>
          </a:prstGeom>
          <a:solidFill>
            <a:srgbClr val="D2DEE6"/>
          </a:solidFill>
          <a:ln w="19050">
            <a:solidFill>
              <a:srgbClr val="8C8C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816765" y="3400564"/>
            <a:ext cx="2578526" cy="369332"/>
          </a:xfrm>
          <a:prstGeom prst="rect">
            <a:avLst/>
          </a:prstGeom>
          <a:no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16-GAUGE METAL TIE</a:t>
            </a:r>
          </a:p>
        </p:txBody>
      </p:sp>
      <p:sp>
        <p:nvSpPr>
          <p:cNvPr id="21" name="TextBox 20"/>
          <p:cNvSpPr txBox="1"/>
          <p:nvPr/>
        </p:nvSpPr>
        <p:spPr>
          <a:xfrm>
            <a:off x="4806737" y="5165560"/>
            <a:ext cx="2578526" cy="369332"/>
          </a:xfrm>
          <a:prstGeom prst="rect">
            <a:avLst/>
          </a:prstGeom>
          <a:no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16-GAUGE METAL TIE</a:t>
            </a:r>
          </a:p>
        </p:txBody>
      </p:sp>
      <p:cxnSp>
        <p:nvCxnSpPr>
          <p:cNvPr id="23" name="Straight Connector 22"/>
          <p:cNvCxnSpPr/>
          <p:nvPr/>
        </p:nvCxnSpPr>
        <p:spPr>
          <a:xfrm>
            <a:off x="1860886" y="5743438"/>
            <a:ext cx="84802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371404" y="5866124"/>
            <a:ext cx="3481274" cy="400110"/>
          </a:xfrm>
          <a:prstGeom prst="rect">
            <a:avLst/>
          </a:prstGeom>
          <a:noFill/>
        </p:spPr>
        <p:txBody>
          <a:bodyPr wrap="none" rtlCol="0">
            <a:spAutoFit/>
          </a:bodyPr>
          <a:lstStyle/>
          <a:p>
            <a:pPr algn="ctr"/>
            <a:r>
              <a:rPr lang="en-US" sz="2000" dirty="0">
                <a:solidFill>
                  <a:schemeClr val="tx2"/>
                </a:solidFill>
                <a:latin typeface="Arial" panose="020B0604020202020204" pitchFamily="34" charset="0"/>
                <a:cs typeface="Arial" panose="020B0604020202020204" pitchFamily="34" charset="0"/>
              </a:rPr>
              <a:t>Overhead View of Top Plates</a:t>
            </a:r>
          </a:p>
        </p:txBody>
      </p:sp>
    </p:spTree>
    <p:custDataLst>
      <p:tags r:id="rId1"/>
    </p:custDataLst>
    <p:extLst>
      <p:ext uri="{BB962C8B-B14F-4D97-AF65-F5344CB8AC3E}">
        <p14:creationId xmlns:p14="http://schemas.microsoft.com/office/powerpoint/2010/main" val="610318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467" y="1698391"/>
            <a:ext cx="2240500" cy="4429693"/>
          </a:xfrm>
          <a:prstGeom prst="rect">
            <a:avLst/>
          </a:prstGeom>
        </p:spPr>
      </p:pic>
      <p:sp>
        <p:nvSpPr>
          <p:cNvPr id="2" name="Title 1"/>
          <p:cNvSpPr>
            <a:spLocks noGrp="1"/>
          </p:cNvSpPr>
          <p:nvPr>
            <p:ph type="title"/>
          </p:nvPr>
        </p:nvSpPr>
        <p:spPr/>
        <p:txBody>
          <a:bodyPr anchor="ctr"/>
          <a:lstStyle/>
          <a:p>
            <a:r>
              <a:rPr lang="en-US" dirty="0"/>
              <a:t>Summary of IRC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21" name="Rectangle 20"/>
          <p:cNvSpPr/>
          <p:nvPr/>
        </p:nvSpPr>
        <p:spPr>
          <a:xfrm>
            <a:off x="9384632" y="1690048"/>
            <a:ext cx="2461939" cy="178202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R602.6.1, R602.3.2</a:t>
            </a:r>
          </a:p>
        </p:txBody>
      </p:sp>
      <p:cxnSp>
        <p:nvCxnSpPr>
          <p:cNvPr id="4" name="Straight Connector 3"/>
          <p:cNvCxnSpPr/>
          <p:nvPr/>
        </p:nvCxnSpPr>
        <p:spPr>
          <a:xfrm>
            <a:off x="9111915"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303523" y="2361000"/>
            <a:ext cx="1331498" cy="2813078"/>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metal tie, 1½" wide</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HVAC chase in exterior or load-bearing wall</a:t>
            </a:r>
          </a:p>
        </p:txBody>
      </p:sp>
      <p:cxnSp>
        <p:nvCxnSpPr>
          <p:cNvPr id="6" name="Straight Arrow Connector 5"/>
          <p:cNvCxnSpPr/>
          <p:nvPr/>
        </p:nvCxnSpPr>
        <p:spPr>
          <a:xfrm flipH="1" flipV="1">
            <a:off x="1860885"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588170" y="3986470"/>
            <a:ext cx="625641"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9315" y="1698391"/>
            <a:ext cx="3040151" cy="4429693"/>
          </a:xfrm>
          <a:prstGeom prst="rect">
            <a:avLst/>
          </a:prstGeom>
        </p:spPr>
      </p:pic>
      <p:sp>
        <p:nvSpPr>
          <p:cNvPr id="23" name="Rectangle 22"/>
          <p:cNvSpPr/>
          <p:nvPr/>
        </p:nvSpPr>
        <p:spPr>
          <a:xfrm>
            <a:off x="6705600" y="2355842"/>
            <a:ext cx="1973179" cy="2148280"/>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metal tie, 1½" wide</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(3" wide preferred)</a:t>
            </a:r>
          </a:p>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HVAC chase (2) adjacent stud bays</a:t>
            </a:r>
          </a:p>
        </p:txBody>
      </p:sp>
      <p:cxnSp>
        <p:nvCxnSpPr>
          <p:cNvPr id="24" name="Straight Arrow Connector 23"/>
          <p:cNvCxnSpPr/>
          <p:nvPr/>
        </p:nvCxnSpPr>
        <p:spPr>
          <a:xfrm flipH="1" flipV="1">
            <a:off x="6272464"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943601" y="3978442"/>
            <a:ext cx="625641"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5110096" y="3970422"/>
            <a:ext cx="1467169" cy="53370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883953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9315" y="1692443"/>
            <a:ext cx="3033379" cy="441960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038" y="1692443"/>
            <a:ext cx="2243119" cy="4435641"/>
          </a:xfrm>
          <a:prstGeom prst="rect">
            <a:avLst/>
          </a:prstGeom>
        </p:spPr>
      </p:pic>
      <p:sp>
        <p:nvSpPr>
          <p:cNvPr id="2" name="Title 1"/>
          <p:cNvSpPr>
            <a:spLocks noGrp="1"/>
          </p:cNvSpPr>
          <p:nvPr>
            <p:ph type="title"/>
          </p:nvPr>
        </p:nvSpPr>
        <p:spPr/>
        <p:txBody>
          <a:bodyPr anchor="ctr"/>
          <a:lstStyle/>
          <a:p>
            <a:r>
              <a:rPr lang="en-US" dirty="0"/>
              <a:t>Summary of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HVAC — Structural Repair of Plates</a:t>
            </a:r>
          </a:p>
        </p:txBody>
      </p:sp>
      <p:sp>
        <p:nvSpPr>
          <p:cNvPr id="28" name="Rectangle 27"/>
          <p:cNvSpPr/>
          <p:nvPr/>
        </p:nvSpPr>
        <p:spPr>
          <a:xfrm>
            <a:off x="9384632" y="1690048"/>
            <a:ext cx="2461939" cy="259455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IBC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and bottom plates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2012 2308.9.8,</a:t>
            </a:r>
            <a:br>
              <a:rPr lang="en-US" sz="2000" i="1" dirty="0">
                <a:solidFill>
                  <a:schemeClr val="tx1">
                    <a:lumMod val="50000"/>
                    <a:lumOff val="50000"/>
                  </a:schemeClr>
                </a:solidFill>
                <a:latin typeface="Arial" panose="020B0604020202020204" pitchFamily="34" charset="0"/>
                <a:cs typeface="Arial" panose="020B0604020202020204" pitchFamily="34" charset="0"/>
              </a:rPr>
            </a:br>
            <a:r>
              <a:rPr lang="en-US" sz="2000" i="1" dirty="0">
                <a:solidFill>
                  <a:schemeClr val="tx1">
                    <a:lumMod val="50000"/>
                    <a:lumOff val="50000"/>
                  </a:schemeClr>
                </a:solidFill>
                <a:latin typeface="Arial" panose="020B0604020202020204" pitchFamily="34" charset="0"/>
                <a:cs typeface="Arial" panose="020B0604020202020204" pitchFamily="34" charset="0"/>
              </a:rPr>
              <a:t>2015-2018 2308.5.8</a:t>
            </a:r>
          </a:p>
        </p:txBody>
      </p:sp>
      <p:cxnSp>
        <p:nvCxnSpPr>
          <p:cNvPr id="29" name="Straight Connector 28"/>
          <p:cNvCxnSpPr/>
          <p:nvPr/>
        </p:nvCxnSpPr>
        <p:spPr>
          <a:xfrm>
            <a:off x="9111915" y="1676400"/>
            <a:ext cx="0" cy="45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303523" y="2361000"/>
            <a:ext cx="1331498" cy="2326791"/>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1½"-wide metal tie on each top plate and the bottom plate</a:t>
            </a:r>
          </a:p>
        </p:txBody>
      </p:sp>
      <p:cxnSp>
        <p:nvCxnSpPr>
          <p:cNvPr id="32" name="Straight Arrow Connector 31"/>
          <p:cNvCxnSpPr/>
          <p:nvPr/>
        </p:nvCxnSpPr>
        <p:spPr>
          <a:xfrm flipH="1" flipV="1">
            <a:off x="1860885"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1860885" y="4732421"/>
            <a:ext cx="320843" cy="994611"/>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705600" y="2355842"/>
            <a:ext cx="1973179" cy="1994392"/>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Galvanized, 16-gauge 1½"-wide</a:t>
            </a:r>
            <a:br>
              <a:rPr lang="en-US" dirty="0">
                <a:solidFill>
                  <a:schemeClr val="tx2"/>
                </a:solidFill>
                <a:latin typeface="Arial" panose="020B0604020202020204" pitchFamily="34" charset="0"/>
                <a:cs typeface="Arial" panose="020B0604020202020204" pitchFamily="34" charset="0"/>
              </a:rPr>
            </a:br>
            <a:r>
              <a:rPr lang="en-US" dirty="0">
                <a:solidFill>
                  <a:schemeClr val="tx2"/>
                </a:solidFill>
                <a:latin typeface="Arial" panose="020B0604020202020204" pitchFamily="34" charset="0"/>
                <a:cs typeface="Arial" panose="020B0604020202020204" pitchFamily="34" charset="0"/>
              </a:rPr>
              <a:t>(3" wide preferred) metal tie on the top plates and bottom plate</a:t>
            </a:r>
          </a:p>
        </p:txBody>
      </p:sp>
      <p:cxnSp>
        <p:nvCxnSpPr>
          <p:cNvPr id="41" name="Straight Arrow Connector 40"/>
          <p:cNvCxnSpPr/>
          <p:nvPr/>
        </p:nvCxnSpPr>
        <p:spPr>
          <a:xfrm flipH="1" flipV="1">
            <a:off x="6272464" y="2037350"/>
            <a:ext cx="352926" cy="31849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6256421" y="4422504"/>
            <a:ext cx="368970" cy="103181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53091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 cont.</a:t>
            </a:r>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schemeClr val="tx2"/>
                </a:solidFill>
                <a:effectLst/>
                <a:uLnTx/>
                <a:uFillTx/>
                <a:latin typeface="Arial"/>
                <a:ea typeface="+mn-ea"/>
                <a:cs typeface="Calibri" pitchFamily="34" charset="0"/>
              </a:rPr>
              <a:t>AIA Member Information</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Arial"/>
                <a:ea typeface="+mn-ea"/>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kumimoji="0" lang="en-US" sz="1800" b="0" i="0" u="none" strike="noStrike" kern="1200" cap="none" spc="0" normalizeH="0" baseline="0" noProof="0" dirty="0">
                <a:ln>
                  <a:noFill/>
                </a:ln>
                <a:solidFill>
                  <a:schemeClr val="tx2"/>
                </a:solidFill>
                <a:effectLst/>
                <a:uLnTx/>
                <a:uFillTx/>
                <a:latin typeface="Arial"/>
                <a:ea typeface="+mn-ea"/>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schemeClr val="tx2"/>
                </a:solidFill>
                <a:effectLst/>
                <a:uLnTx/>
                <a:uFillTx/>
                <a:latin typeface="Arial"/>
                <a:ea typeface="+mn-ea"/>
              </a:rPr>
              <a:t>This course offers 1 LU/HSW credit.</a:t>
            </a:r>
          </a:p>
          <a:p>
            <a:pPr>
              <a:lnSpc>
                <a:spcPct val="120000"/>
              </a:lnSpc>
              <a:spcBef>
                <a:spcPts val="0"/>
              </a:spcBef>
              <a:spcAft>
                <a:spcPts val="600"/>
              </a:spcAft>
              <a:defRPr/>
            </a:pPr>
            <a:r>
              <a:rPr lang="en-US" sz="1800" dirty="0">
                <a:solidFill>
                  <a:schemeClr val="tx2"/>
                </a:solidFill>
                <a:latin typeface="Arial"/>
              </a:rPr>
              <a:t>AIA Course Number: AIA-BNWC0117</a:t>
            </a:r>
            <a:endParaRPr kumimoji="0" lang="en-US" sz="1800" b="1" i="0" u="none" strike="noStrike" kern="1200" cap="none" spc="0" normalizeH="0" baseline="0" noProof="0" dirty="0">
              <a:ln>
                <a:noFill/>
              </a:ln>
              <a:solidFill>
                <a:schemeClr val="tx2"/>
              </a:solidFill>
              <a:effectLst/>
              <a:uLnTx/>
              <a:uFillTx/>
              <a:latin typeface="Arial"/>
              <a:ea typeface="+mn-ea"/>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tabLst/>
              <a:defRPr/>
            </a:pPr>
            <a:endParaRPr lang="en-US" sz="180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578850" y="1685926"/>
            <a:ext cx="1524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265137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39303"/>
          <a:stretch/>
        </p:blipFill>
        <p:spPr bwMode="auto">
          <a:xfrm>
            <a:off x="0" y="790223"/>
            <a:ext cx="12207240" cy="60994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0" y="1137413"/>
            <a:ext cx="12192000" cy="2889155"/>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4572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6"/>
                </a:solidFill>
                <a:latin typeface="Arial" panose="020B0604020202020204" pitchFamily="34" charset="0"/>
                <a:cs typeface="Arial" panose="020B0604020202020204" pitchFamily="34" charset="0"/>
              </a:rPr>
              <a:t>Now that you’ve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Identify the size and location of allowable penetrations in wood members for heating, ventilation and air conditioning in accordance with the IRC and IBC</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repairs of cut or notched wood members that have exceeded the limitations for heating, ventilation and air conditioning applications</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Two Complete</a:t>
            </a:r>
          </a:p>
        </p:txBody>
      </p:sp>
    </p:spTree>
    <p:custDataLst>
      <p:tags r:id="rId1"/>
    </p:custDataLst>
    <p:extLst>
      <p:ext uri="{BB962C8B-B14F-4D97-AF65-F5344CB8AC3E}">
        <p14:creationId xmlns:p14="http://schemas.microsoft.com/office/powerpoint/2010/main" val="413278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tIns="182880" anchor="t">
            <a:normAutofit/>
          </a:bodyPr>
          <a:lstStyle/>
          <a:p>
            <a:pPr>
              <a:lnSpc>
                <a:spcPct val="120000"/>
              </a:lnSpc>
              <a:spcBef>
                <a:spcPts val="0"/>
              </a:spcBef>
              <a:spcAft>
                <a:spcPts val="600"/>
              </a:spcAft>
            </a:pPr>
            <a:r>
              <a:rPr lang="en-US" sz="2000" b="1" dirty="0">
                <a:solidFill>
                  <a:schemeClr val="accent6"/>
                </a:solidFill>
                <a:effectLst/>
              </a:rPr>
              <a:t>After completing this lesson, you will be able to:</a:t>
            </a:r>
          </a:p>
          <a:p>
            <a:pPr>
              <a:lnSpc>
                <a:spcPct val="120000"/>
              </a:lnSpc>
            </a:pPr>
            <a:r>
              <a:rPr lang="en-US" sz="2000" dirty="0"/>
              <a:t>Identify the size and location of allowable penetrations in wood members for electrical wiring in accordance with the IRC and NEC</a:t>
            </a:r>
          </a:p>
          <a:p>
            <a:pPr>
              <a:lnSpc>
                <a:spcPct val="120000"/>
              </a:lnSpc>
            </a:pPr>
            <a:r>
              <a:rPr lang="en-US" sz="2000" dirty="0"/>
              <a:t>Summarize the required protections for wiring in bored wood members that have exceeded the limitations for electrical applications</a:t>
            </a:r>
          </a:p>
        </p:txBody>
      </p:sp>
      <p:sp>
        <p:nvSpPr>
          <p:cNvPr id="2" name="Title 1"/>
          <p:cNvSpPr>
            <a:spLocks noGrp="1"/>
          </p:cNvSpPr>
          <p:nvPr>
            <p:ph type="title"/>
          </p:nvPr>
        </p:nvSpPr>
        <p:spPr/>
        <p:txBody>
          <a:bodyPr/>
          <a:lstStyle/>
          <a:p>
            <a:r>
              <a:rPr lang="en-US" dirty="0"/>
              <a:t>ELECTRICAL WIRING</a:t>
            </a:r>
          </a:p>
        </p:txBody>
      </p:sp>
    </p:spTree>
    <p:custDataLst>
      <p:tags r:id="rId1"/>
    </p:custDataLst>
    <p:extLst>
      <p:ext uri="{BB962C8B-B14F-4D97-AF65-F5344CB8AC3E}">
        <p14:creationId xmlns:p14="http://schemas.microsoft.com/office/powerpoint/2010/main" val="5104022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549688" cy="474228"/>
          </a:xfrm>
        </p:spPr>
        <p:txBody>
          <a:bodyPr anchor="ctr">
            <a:normAutofit/>
          </a:bodyPr>
          <a:lstStyle/>
          <a:p>
            <a:r>
              <a:rPr lang="en-US" dirty="0"/>
              <a:t>Introduction to Top Plates, Bottom Plates and Studs for Electrical Wiring</a:t>
            </a:r>
          </a:p>
        </p:txBody>
      </p:sp>
      <p:sp>
        <p:nvSpPr>
          <p:cNvPr id="7" name="TextBox 6"/>
          <p:cNvSpPr txBox="1"/>
          <p:nvPr/>
        </p:nvSpPr>
        <p:spPr>
          <a:xfrm>
            <a:off x="342900" y="1309048"/>
            <a:ext cx="11506200" cy="3550693"/>
          </a:xfrm>
          <a:prstGeom prst="rect">
            <a:avLst/>
          </a:prstGeom>
          <a:noFill/>
        </p:spPr>
        <p:txBody>
          <a:bodyPr wrap="square" lIns="914400" tIns="274320" rIns="914400" bIns="0" rtlCol="0">
            <a:noAutofit/>
          </a:bodyPr>
          <a:lstStyle/>
          <a:p>
            <a:pPr algn="ctr">
              <a:lnSpc>
                <a:spcPct val="120000"/>
              </a:lnSpc>
              <a:spcAft>
                <a:spcPts val="600"/>
              </a:spcAft>
            </a:pPr>
            <a:r>
              <a:rPr lang="en-US" sz="2800" dirty="0">
                <a:solidFill>
                  <a:schemeClr val="accent6"/>
                </a:solidFill>
                <a:latin typeface="Arial Black" panose="020B0A04020102020204" pitchFamily="34" charset="0"/>
                <a:cs typeface="Arial" panose="020B0604020202020204" pitchFamily="34" charset="0"/>
              </a:rPr>
              <a:t>Electrical Wiring</a:t>
            </a:r>
          </a:p>
          <a:p>
            <a:pPr algn="ctr">
              <a:lnSpc>
                <a:spcPct val="120000"/>
              </a:lnSpc>
              <a:spcAft>
                <a:spcPts val="2400"/>
              </a:spcAft>
            </a:pPr>
            <a:r>
              <a:rPr lang="en-US" sz="2400" b="1" dirty="0">
                <a:solidFill>
                  <a:schemeClr val="tx2"/>
                </a:solidFill>
                <a:latin typeface="Arial" panose="020B0604020202020204" pitchFamily="34" charset="0"/>
                <a:cs typeface="Arial" panose="020B0604020202020204" pitchFamily="34" charset="0"/>
              </a:rPr>
              <a:t>Top Plates, Bottom Plates and Studs</a:t>
            </a:r>
          </a:p>
          <a:p>
            <a:pPr algn="ct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When installing electrical wiring throughout a wood structure, the building codes require protection of wiring to prevent damage.</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1660" y="5521791"/>
            <a:ext cx="457200" cy="457200"/>
          </a:xfrm>
          <a:prstGeom prst="rect">
            <a:avLst/>
          </a:prstGeom>
        </p:spPr>
      </p:pic>
      <p:sp>
        <p:nvSpPr>
          <p:cNvPr id="24" name="TextBox 23"/>
          <p:cNvSpPr txBox="1"/>
          <p:nvPr/>
        </p:nvSpPr>
        <p:spPr>
          <a:xfrm>
            <a:off x="2967629" y="5378601"/>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When protection of wiring is required</a:t>
            </a:r>
          </a:p>
        </p:txBody>
      </p:sp>
      <p:sp>
        <p:nvSpPr>
          <p:cNvPr id="25" name="TextBox 24"/>
          <p:cNvSpPr txBox="1"/>
          <p:nvPr/>
        </p:nvSpPr>
        <p:spPr>
          <a:xfrm>
            <a:off x="6387403" y="5377617"/>
            <a:ext cx="2862072" cy="711805"/>
          </a:xfrm>
          <a:prstGeom prst="rect">
            <a:avLst/>
          </a:prstGeom>
          <a:noFill/>
        </p:spPr>
        <p:txBody>
          <a:bodyPr wrap="square" lIns="640080" rtlCol="0" anchor="ctr">
            <a:noAutofit/>
          </a:bodyPr>
          <a:lstStyle/>
          <a:p>
            <a:r>
              <a:rPr lang="en-US" dirty="0">
                <a:solidFill>
                  <a:schemeClr val="tx2"/>
                </a:solidFill>
                <a:latin typeface="Arial" panose="020B0604020202020204" pitchFamily="34" charset="0"/>
                <a:cs typeface="Arial" panose="020B0604020202020204" pitchFamily="34" charset="0"/>
              </a:rPr>
              <a:t>Required protection of wiring</a:t>
            </a:r>
          </a:p>
        </p:txBody>
      </p:sp>
      <p:sp>
        <p:nvSpPr>
          <p:cNvPr id="27" name="Rectangle 26"/>
          <p:cNvSpPr/>
          <p:nvPr/>
        </p:nvSpPr>
        <p:spPr>
          <a:xfrm>
            <a:off x="0" y="5104260"/>
            <a:ext cx="12192000" cy="9593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8913" y="5521791"/>
            <a:ext cx="457200" cy="457200"/>
          </a:xfrm>
          <a:prstGeom prst="rect">
            <a:avLst/>
          </a:prstGeom>
        </p:spPr>
      </p:pic>
    </p:spTree>
    <p:custDataLst>
      <p:tags r:id="rId1"/>
    </p:custDataLst>
    <p:extLst>
      <p:ext uri="{BB962C8B-B14F-4D97-AF65-F5344CB8AC3E}">
        <p14:creationId xmlns:p14="http://schemas.microsoft.com/office/powerpoint/2010/main" val="51530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2000"/>
                                        <p:tgtEl>
                                          <p:spTgt spid="27"/>
                                        </p:tgtEl>
                                      </p:cBhvr>
                                    </p:animEffect>
                                  </p:childTnLst>
                                </p:cTn>
                              </p:par>
                              <p:par>
                                <p:cTn id="12" presetID="10" presetClass="entr" presetSubtype="0"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50"/>
                                        <p:tgtEl>
                                          <p:spTgt spid="9"/>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50"/>
                                        <p:tgtEl>
                                          <p:spTgt spid="24"/>
                                        </p:tgtEl>
                                      </p:cBhvr>
                                    </p:animEffect>
                                  </p:childTnLst>
                                </p:cTn>
                              </p:par>
                              <p:par>
                                <p:cTn id="18" presetID="10" presetClass="entr" presetSubtype="0" fill="hold" nodeType="withEffect">
                                  <p:stCondLst>
                                    <p:cond delay="20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
                                        <p:tgtEl>
                                          <p:spTgt spid="20"/>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5" grpId="0"/>
      <p:bldP spid="2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Wiring Within the Wall Is Required When…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12" name="Rectangle 11"/>
          <p:cNvSpPr/>
          <p:nvPr/>
        </p:nvSpPr>
        <p:spPr>
          <a:xfrm>
            <a:off x="360782" y="1698391"/>
            <a:ext cx="5470224" cy="1932837"/>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A hole is closer than </a:t>
            </a:r>
            <a:r>
              <a:rPr lang="en-US" sz="2400" b="1" dirty="0">
                <a:solidFill>
                  <a:schemeClr val="tx2"/>
                </a:solidFill>
                <a:latin typeface="Arial" panose="020B0604020202020204" pitchFamily="34" charset="0"/>
                <a:cs typeface="Arial" panose="020B0604020202020204" pitchFamily="34" charset="0"/>
              </a:rPr>
              <a:t>1¼" to the edge </a:t>
            </a:r>
            <a:br>
              <a:rPr lang="en-US" sz="2400" b="1" dirty="0">
                <a:solidFill>
                  <a:schemeClr val="tx2"/>
                </a:solidFill>
                <a:latin typeface="Arial" panose="020B0604020202020204" pitchFamily="34" charset="0"/>
                <a:cs typeface="Arial" panose="020B0604020202020204" pitchFamily="34" charset="0"/>
              </a:rPr>
            </a:br>
            <a:r>
              <a:rPr lang="en-US" sz="2400" b="1" dirty="0">
                <a:solidFill>
                  <a:schemeClr val="tx2"/>
                </a:solidFill>
                <a:latin typeface="Arial" panose="020B0604020202020204" pitchFamily="34" charset="0"/>
                <a:cs typeface="Arial" panose="020B0604020202020204" pitchFamily="34" charset="0"/>
              </a:rPr>
              <a:t>of a wood member</a:t>
            </a:r>
            <a:r>
              <a:rPr lang="en-US" sz="2400" dirty="0">
                <a:solidFill>
                  <a:schemeClr val="tx2"/>
                </a:solidFill>
                <a:latin typeface="Arial" panose="020B0604020202020204" pitchFamily="34" charset="0"/>
                <a:cs typeface="Arial" panose="020B0604020202020204" pitchFamily="34" charset="0"/>
              </a:rPr>
              <a:t>.</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Table E3802.1</a:t>
            </a:r>
          </a:p>
        </p:txBody>
      </p:sp>
      <p:sp>
        <p:nvSpPr>
          <p:cNvPr id="21" name="Rectangle 20"/>
          <p:cNvSpPr/>
          <p:nvPr/>
        </p:nvSpPr>
        <p:spPr>
          <a:xfrm>
            <a:off x="6376348" y="1690048"/>
            <a:ext cx="5470224" cy="2342116"/>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Bored holes in joists, rafters or wood members are closer than </a:t>
            </a:r>
            <a:r>
              <a:rPr lang="en-US" sz="2400" b="1" dirty="0">
                <a:solidFill>
                  <a:schemeClr val="tx2"/>
                </a:solidFill>
                <a:latin typeface="Arial" panose="020B0604020202020204" pitchFamily="34" charset="0"/>
                <a:cs typeface="Arial" panose="020B0604020202020204" pitchFamily="34" charset="0"/>
              </a:rPr>
              <a:t>1¼" from </a:t>
            </a:r>
            <a:br>
              <a:rPr lang="en-US" sz="2400" b="1" dirty="0">
                <a:solidFill>
                  <a:schemeClr val="tx2"/>
                </a:solidFill>
                <a:latin typeface="Arial" panose="020B0604020202020204" pitchFamily="34" charset="0"/>
                <a:cs typeface="Arial" panose="020B0604020202020204" pitchFamily="34" charset="0"/>
              </a:rPr>
            </a:br>
            <a:r>
              <a:rPr lang="en-US" sz="2400" b="1" dirty="0">
                <a:solidFill>
                  <a:schemeClr val="tx2"/>
                </a:solidFill>
                <a:latin typeface="Arial" panose="020B0604020202020204" pitchFamily="34" charset="0"/>
                <a:cs typeface="Arial" panose="020B0604020202020204" pitchFamily="34" charset="0"/>
              </a:rPr>
              <a:t>the edge of the wood</a:t>
            </a:r>
            <a:r>
              <a:rPr lang="en-US" sz="2400" dirty="0">
                <a:solidFill>
                  <a:schemeClr val="tx2"/>
                </a:solidFill>
                <a:latin typeface="Arial" panose="020B0604020202020204" pitchFamily="34" charset="0"/>
                <a:cs typeface="Arial" panose="020B0604020202020204" pitchFamily="34" charset="0"/>
              </a:rPr>
              <a:t>.</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2011-2017 NEC 300.4</a:t>
            </a:r>
          </a:p>
        </p:txBody>
      </p:sp>
      <p:cxnSp>
        <p:nvCxnSpPr>
          <p:cNvPr id="4" name="Straight Connector 3"/>
          <p:cNvCxnSpPr/>
          <p:nvPr/>
        </p:nvCxnSpPr>
        <p:spPr>
          <a:xfrm>
            <a:off x="6096000" y="1676400"/>
            <a:ext cx="0" cy="312018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2887578" y="5629963"/>
            <a:ext cx="6432884" cy="15487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3288801" y="5877937"/>
            <a:ext cx="5614567" cy="707886"/>
            <a:chOff x="2773533" y="5659569"/>
            <a:chExt cx="5614567" cy="707886"/>
          </a:xfrm>
        </p:grpSpPr>
        <p:pic>
          <p:nvPicPr>
            <p:cNvPr id="16" name="Picture 15"/>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727809"/>
              <a:ext cx="488282" cy="516299"/>
            </a:xfrm>
            <a:prstGeom prst="rect">
              <a:avLst/>
            </a:prstGeom>
          </p:spPr>
        </p:pic>
        <p:sp>
          <p:nvSpPr>
            <p:cNvPr id="17" name="TextBox 16"/>
            <p:cNvSpPr txBox="1"/>
            <p:nvPr/>
          </p:nvSpPr>
          <p:spPr>
            <a:xfrm>
              <a:off x="3591245" y="5659569"/>
              <a:ext cx="4796855" cy="707886"/>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Bored holes closer than 1¼" to the edge of a wood member require protection</a:t>
              </a:r>
            </a:p>
          </p:txBody>
        </p:sp>
      </p:grpSp>
      <p:pic>
        <p:nvPicPr>
          <p:cNvPr id="11" name="Picture 10"/>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37685198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Protection of Wiring Within the Wall Is Required When… (cont.)</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12" name="Rectangle 11"/>
          <p:cNvSpPr/>
          <p:nvPr/>
        </p:nvSpPr>
        <p:spPr>
          <a:xfrm>
            <a:off x="360782" y="1698391"/>
            <a:ext cx="11488318" cy="344582"/>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Allowable under code with no repair / protection required: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782" y="2444857"/>
            <a:ext cx="3184523" cy="3803544"/>
          </a:xfrm>
          <a:prstGeom prst="rect">
            <a:avLst/>
          </a:prstGeom>
        </p:spPr>
      </p:pic>
      <p:sp>
        <p:nvSpPr>
          <p:cNvPr id="13" name="Rectangle 12"/>
          <p:cNvSpPr/>
          <p:nvPr/>
        </p:nvSpPr>
        <p:spPr>
          <a:xfrm>
            <a:off x="4417591" y="2762053"/>
            <a:ext cx="3330746" cy="2482987"/>
          </a:xfrm>
          <a:prstGeom prst="rect">
            <a:avLst/>
          </a:prstGeom>
        </p:spPr>
        <p:txBody>
          <a:bodyPr wrap="square" lIns="0" tIns="0" rIns="0" bIns="0">
            <a:spAutoFit/>
          </a:bodyPr>
          <a:lstStyle/>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Maximum hole diameter in studs and plates to maintain 1¼" distance:</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2x4 = 1"</a:t>
            </a:r>
          </a:p>
          <a:p>
            <a:pPr>
              <a:lnSpc>
                <a:spcPct val="120000"/>
              </a:lnSpc>
              <a:spcAft>
                <a:spcPts val="1200"/>
              </a:spcAft>
            </a:pPr>
            <a:r>
              <a:rPr lang="en-US" sz="2400" b="1" dirty="0">
                <a:solidFill>
                  <a:schemeClr val="tx2"/>
                </a:solidFill>
                <a:latin typeface="Arial" panose="020B0604020202020204" pitchFamily="34" charset="0"/>
                <a:cs typeface="Arial" panose="020B0604020202020204" pitchFamily="34" charset="0"/>
              </a:rPr>
              <a:t>2x6 = 3"</a:t>
            </a:r>
          </a:p>
        </p:txBody>
      </p:sp>
      <p:cxnSp>
        <p:nvCxnSpPr>
          <p:cNvPr id="6" name="Straight Connector 5"/>
          <p:cNvCxnSpPr/>
          <p:nvPr/>
        </p:nvCxnSpPr>
        <p:spPr>
          <a:xfrm flipH="1">
            <a:off x="1491916" y="2999874"/>
            <a:ext cx="26950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374232" y="2999874"/>
            <a:ext cx="0" cy="21496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374232" y="5149516"/>
            <a:ext cx="288757" cy="0"/>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1491916" y="2662989"/>
            <a:ext cx="0" cy="336886"/>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5" name="TextBox 14"/>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11</a:t>
            </a:r>
          </a:p>
        </p:txBody>
      </p:sp>
    </p:spTree>
    <p:custDataLst>
      <p:tags r:id="rId1"/>
    </p:custDataLst>
    <p:extLst>
      <p:ext uri="{BB962C8B-B14F-4D97-AF65-F5344CB8AC3E}">
        <p14:creationId xmlns:p14="http://schemas.microsoft.com/office/powerpoint/2010/main" val="18893493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Required Protection…</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12" name="Rectangle 11"/>
          <p:cNvSpPr/>
          <p:nvPr/>
        </p:nvSpPr>
        <p:spPr>
          <a:xfrm>
            <a:off x="360782" y="1698391"/>
            <a:ext cx="5470224" cy="281923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Residential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Required protection of electrical wiring is a </a:t>
            </a:r>
            <a:r>
              <a:rPr lang="en-US" sz="2400" b="1" dirty="0">
                <a:solidFill>
                  <a:schemeClr val="tx2"/>
                </a:solidFill>
                <a:latin typeface="Arial" panose="020B0604020202020204" pitchFamily="34" charset="0"/>
                <a:cs typeface="Arial" panose="020B0604020202020204" pitchFamily="34" charset="0"/>
              </a:rPr>
              <a:t>0.0625" steel plate (approximately 16 gauge)</a:t>
            </a:r>
            <a:r>
              <a:rPr lang="en-US" sz="2400" dirty="0">
                <a:solidFill>
                  <a:schemeClr val="tx2"/>
                </a:solidFill>
                <a:latin typeface="Arial" panose="020B0604020202020204" pitchFamily="34" charset="0"/>
                <a:cs typeface="Arial" panose="020B0604020202020204" pitchFamily="34" charset="0"/>
              </a:rPr>
              <a:t> that covers the area of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the wiring.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Table E3802.1</a:t>
            </a:r>
          </a:p>
        </p:txBody>
      </p:sp>
      <p:sp>
        <p:nvSpPr>
          <p:cNvPr id="21" name="Rectangle 20"/>
          <p:cNvSpPr/>
          <p:nvPr/>
        </p:nvSpPr>
        <p:spPr>
          <a:xfrm>
            <a:off x="6376348" y="1690048"/>
            <a:ext cx="5470224" cy="2819233"/>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International Building Code</a:t>
            </a:r>
          </a:p>
          <a:p>
            <a:pPr>
              <a:lnSpc>
                <a:spcPct val="120000"/>
              </a:lnSpc>
              <a:spcAft>
                <a:spcPts val="1200"/>
              </a:spcAft>
            </a:pPr>
            <a:r>
              <a:rPr lang="en-US" sz="2400" dirty="0">
                <a:solidFill>
                  <a:schemeClr val="tx2"/>
                </a:solidFill>
                <a:latin typeface="Arial" panose="020B0604020202020204" pitchFamily="34" charset="0"/>
                <a:cs typeface="Arial" panose="020B0604020202020204" pitchFamily="34" charset="0"/>
              </a:rPr>
              <a:t>Required protection is a </a:t>
            </a:r>
            <a:r>
              <a:rPr lang="en-US" sz="2400" b="1" dirty="0">
                <a:solidFill>
                  <a:schemeClr val="tx2"/>
                </a:solidFill>
                <a:latin typeface="Arial" panose="020B0604020202020204" pitchFamily="34" charset="0"/>
                <a:cs typeface="Arial" panose="020B0604020202020204" pitchFamily="34" charset="0"/>
              </a:rPr>
              <a:t>1/16" protective steel plate (approximately 16 gauge) </a:t>
            </a:r>
            <a:r>
              <a:rPr lang="en-US" sz="2400" dirty="0">
                <a:solidFill>
                  <a:schemeClr val="tx2"/>
                </a:solidFill>
                <a:latin typeface="Arial" panose="020B0604020202020204" pitchFamily="34" charset="0"/>
                <a:cs typeface="Arial" panose="020B0604020202020204" pitchFamily="34" charset="0"/>
              </a:rPr>
              <a:t>that covers the area of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the wiring.</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IBC 2701.1, NEC 300.4</a:t>
            </a:r>
          </a:p>
        </p:txBody>
      </p:sp>
      <p:cxnSp>
        <p:nvCxnSpPr>
          <p:cNvPr id="4" name="Straight Connector 3"/>
          <p:cNvCxnSpPr/>
          <p:nvPr/>
        </p:nvCxnSpPr>
        <p:spPr>
          <a:xfrm>
            <a:off x="6096000" y="1676400"/>
            <a:ext cx="0" cy="312018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2887578" y="5254580"/>
            <a:ext cx="6432884" cy="192414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3288801" y="5543083"/>
            <a:ext cx="5614567" cy="1015663"/>
            <a:chOff x="2773533" y="5324715"/>
            <a:chExt cx="5614567" cy="1015663"/>
          </a:xfrm>
        </p:grpSpPr>
        <p:pic>
          <p:nvPicPr>
            <p:cNvPr id="16" name="Picture 15"/>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773533" y="5392955"/>
              <a:ext cx="488282" cy="516299"/>
            </a:xfrm>
            <a:prstGeom prst="rect">
              <a:avLst/>
            </a:prstGeom>
          </p:spPr>
        </p:pic>
        <p:sp>
          <p:nvSpPr>
            <p:cNvPr id="17" name="TextBox 16"/>
            <p:cNvSpPr txBox="1"/>
            <p:nvPr/>
          </p:nvSpPr>
          <p:spPr>
            <a:xfrm>
              <a:off x="3591245" y="5324715"/>
              <a:ext cx="4796855" cy="1015663"/>
            </a:xfrm>
            <a:prstGeom prst="rect">
              <a:avLst/>
            </a:prstGeom>
            <a:noFill/>
          </p:spPr>
          <p:txBody>
            <a:bodyPr wrap="square" rtlCol="0">
              <a:spAutoFit/>
            </a:bodyPr>
            <a:lstStyle/>
            <a:p>
              <a:r>
                <a:rPr lang="en-US" sz="2000" dirty="0">
                  <a:solidFill>
                    <a:schemeClr val="tx2"/>
                  </a:solidFill>
                  <a:latin typeface="Arial" panose="020B0604020202020204" pitchFamily="34" charset="0"/>
                  <a:cs typeface="Arial" panose="020B0604020202020204" pitchFamily="34" charset="0"/>
                </a:rPr>
                <a:t>Protection shall be a </a:t>
              </a:r>
              <a:r>
                <a:rPr lang="en-US" sz="2000" b="1" dirty="0">
                  <a:solidFill>
                    <a:schemeClr val="tx2"/>
                  </a:solidFill>
                  <a:latin typeface="Arial" panose="020B0604020202020204" pitchFamily="34" charset="0"/>
                  <a:cs typeface="Arial" panose="020B0604020202020204" pitchFamily="34" charset="0"/>
                </a:rPr>
                <a:t>0.0625" steel plate </a:t>
              </a:r>
              <a:r>
                <a:rPr lang="en-US" sz="2000" dirty="0">
                  <a:solidFill>
                    <a:schemeClr val="tx2"/>
                  </a:solidFill>
                  <a:latin typeface="Arial" panose="020B0604020202020204" pitchFamily="34" charset="0"/>
                  <a:cs typeface="Arial" panose="020B0604020202020204" pitchFamily="34" charset="0"/>
                </a:rPr>
                <a:t>that covers the area of the wiring </a:t>
              </a:r>
              <a:br>
                <a:rPr lang="en-US" sz="2000" dirty="0">
                  <a:solidFill>
                    <a:schemeClr val="tx2"/>
                  </a:solidFill>
                  <a:latin typeface="Arial" panose="020B0604020202020204" pitchFamily="34" charset="0"/>
                  <a:cs typeface="Arial" panose="020B0604020202020204" pitchFamily="34" charset="0"/>
                </a:rPr>
              </a:br>
              <a:r>
                <a:rPr lang="en-US" sz="2000" dirty="0">
                  <a:solidFill>
                    <a:schemeClr val="tx2"/>
                  </a:solidFill>
                  <a:latin typeface="Arial" panose="020B0604020202020204" pitchFamily="34" charset="0"/>
                  <a:cs typeface="Arial" panose="020B0604020202020204" pitchFamily="34" charset="0"/>
                </a:rPr>
                <a:t>(a nail stop is a suitable product)</a:t>
              </a:r>
            </a:p>
          </p:txBody>
        </p:sp>
      </p:grpSp>
      <p:pic>
        <p:nvPicPr>
          <p:cNvPr id="11" name="Picture 10"/>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42900" y="6301983"/>
            <a:ext cx="556017" cy="556017"/>
          </a:xfrm>
          <a:prstGeom prst="rect">
            <a:avLst/>
          </a:prstGeom>
        </p:spPr>
      </p:pic>
    </p:spTree>
    <p:custDataLst>
      <p:tags r:id="rId1"/>
    </p:custDataLst>
    <p:extLst>
      <p:ext uri="{BB962C8B-B14F-4D97-AF65-F5344CB8AC3E}">
        <p14:creationId xmlns:p14="http://schemas.microsoft.com/office/powerpoint/2010/main" val="12144581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Summary of IRC and IBC Requirements</a:t>
            </a:r>
          </a:p>
        </p:txBody>
      </p:sp>
      <p:sp>
        <p:nvSpPr>
          <p:cNvPr id="9" name="Text Placeholder 8"/>
          <p:cNvSpPr>
            <a:spLocks noGrp="1"/>
          </p:cNvSpPr>
          <p:nvPr>
            <p:ph type="body" sz="quarter" idx="10"/>
          </p:nvPr>
        </p:nvSpPr>
        <p:spPr/>
        <p:txBody>
          <a:bodyPr>
            <a:normAutofit/>
          </a:bodyPr>
          <a:lstStyle/>
          <a:p>
            <a:r>
              <a:rPr lang="en-US" sz="1800" dirty="0">
                <a:solidFill>
                  <a:schemeClr val="tx2"/>
                </a:solidFill>
              </a:rPr>
              <a:t>Electrical Wiring — Protection of Wiring Within Plates and Studs</a:t>
            </a:r>
          </a:p>
        </p:txBody>
      </p:sp>
      <p:sp>
        <p:nvSpPr>
          <p:cNvPr id="21" name="Rectangle 20"/>
          <p:cNvSpPr/>
          <p:nvPr/>
        </p:nvSpPr>
        <p:spPr>
          <a:xfrm>
            <a:off x="6619164" y="1690048"/>
            <a:ext cx="5227408" cy="3422475"/>
          </a:xfrm>
          <a:prstGeom prst="rect">
            <a:avLst/>
          </a:prstGeom>
        </p:spPr>
        <p:txBody>
          <a:bodyPr wrap="square" lIns="0" tIns="0" rIns="0" bIns="0">
            <a:spAutoFit/>
          </a:bodyPr>
          <a:lstStyle/>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IRC Code References</a:t>
            </a: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Repair top plates, bottom plates </a:t>
            </a:r>
            <a:br>
              <a:rPr lang="en-US" sz="2400" dirty="0">
                <a:solidFill>
                  <a:schemeClr val="tx2"/>
                </a:solidFill>
                <a:latin typeface="Arial" panose="020B0604020202020204" pitchFamily="34" charset="0"/>
                <a:cs typeface="Arial" panose="020B0604020202020204" pitchFamily="34" charset="0"/>
              </a:rPr>
            </a:br>
            <a:r>
              <a:rPr lang="en-US" sz="2400" dirty="0">
                <a:solidFill>
                  <a:schemeClr val="tx2"/>
                </a:solidFill>
                <a:latin typeface="Arial" panose="020B0604020202020204" pitchFamily="34" charset="0"/>
                <a:cs typeface="Arial" panose="020B0604020202020204" pitchFamily="34" charset="0"/>
              </a:rPr>
              <a:t>and studs</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IRC Table E3802.1</a:t>
            </a:r>
          </a:p>
          <a:p>
            <a:pPr>
              <a:lnSpc>
                <a:spcPct val="120000"/>
              </a:lnSpc>
              <a:spcAft>
                <a:spcPts val="1200"/>
              </a:spcAft>
            </a:pPr>
            <a:r>
              <a:rPr lang="en-US" sz="2000" dirty="0">
                <a:solidFill>
                  <a:schemeClr val="accent6"/>
                </a:solidFill>
                <a:latin typeface="Arial Black" panose="020B0A04020102020204" pitchFamily="34" charset="0"/>
                <a:cs typeface="Arial" panose="020B0604020202020204" pitchFamily="34" charset="0"/>
              </a:rPr>
              <a:t>IBC/NEC Code References</a:t>
            </a:r>
            <a:endParaRPr lang="en-US" sz="2000" i="1" dirty="0">
              <a:solidFill>
                <a:schemeClr val="tx1">
                  <a:lumMod val="50000"/>
                  <a:lumOff val="50000"/>
                </a:schemeClr>
              </a:solidFill>
              <a:latin typeface="Arial" panose="020B0604020202020204" pitchFamily="34" charset="0"/>
              <a:cs typeface="Arial" panose="020B0604020202020204" pitchFamily="34" charset="0"/>
            </a:endParaRPr>
          </a:p>
          <a:p>
            <a:pPr>
              <a:lnSpc>
                <a:spcPct val="120000"/>
              </a:lnSpc>
              <a:spcAft>
                <a:spcPts val="600"/>
              </a:spcAft>
            </a:pPr>
            <a:r>
              <a:rPr lang="en-US" sz="2400" dirty="0">
                <a:solidFill>
                  <a:schemeClr val="tx2"/>
                </a:solidFill>
                <a:latin typeface="Arial" panose="020B0604020202020204" pitchFamily="34" charset="0"/>
                <a:cs typeface="Arial" panose="020B0604020202020204" pitchFamily="34" charset="0"/>
              </a:rPr>
              <a:t>Protect wiring within wall</a:t>
            </a:r>
          </a:p>
          <a:p>
            <a:pPr>
              <a:lnSpc>
                <a:spcPct val="120000"/>
              </a:lnSpc>
              <a:spcAft>
                <a:spcPts val="1200"/>
              </a:spcAft>
            </a:pPr>
            <a:r>
              <a:rPr lang="en-US" sz="2000" i="1" dirty="0">
                <a:solidFill>
                  <a:schemeClr val="tx1">
                    <a:lumMod val="50000"/>
                    <a:lumOff val="50000"/>
                  </a:schemeClr>
                </a:solidFill>
                <a:latin typeface="Arial" panose="020B0604020202020204" pitchFamily="34" charset="0"/>
                <a:cs typeface="Arial" panose="020B0604020202020204" pitchFamily="34" charset="0"/>
              </a:rPr>
              <a:t>NEC 300.4</a:t>
            </a:r>
          </a:p>
        </p:txBody>
      </p:sp>
      <p:cxnSp>
        <p:nvCxnSpPr>
          <p:cNvPr id="4" name="Straight Connector 3"/>
          <p:cNvCxnSpPr/>
          <p:nvPr/>
        </p:nvCxnSpPr>
        <p:spPr>
          <a:xfrm>
            <a:off x="6355312" y="1676400"/>
            <a:ext cx="0" cy="353704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4683472" y="5445105"/>
            <a:ext cx="6616874" cy="664797"/>
          </a:xfrm>
          <a:prstGeom prst="rect">
            <a:avLst/>
          </a:prstGeom>
        </p:spPr>
        <p:txBody>
          <a:bodyPr wrap="square" lIns="0" tIns="0" rIns="0" bIns="0">
            <a:spAutoFit/>
          </a:bodyPr>
          <a:lstStyle/>
          <a:p>
            <a:pPr>
              <a:lnSpc>
                <a:spcPct val="120000"/>
              </a:lnSpc>
              <a:spcAft>
                <a:spcPts val="1200"/>
              </a:spcAft>
            </a:pPr>
            <a:r>
              <a:rPr lang="en-US" dirty="0">
                <a:solidFill>
                  <a:schemeClr val="tx2"/>
                </a:solidFill>
                <a:latin typeface="Arial" panose="020B0604020202020204" pitchFamily="34" charset="0"/>
                <a:cs typeface="Arial" panose="020B0604020202020204" pitchFamily="34" charset="0"/>
              </a:rPr>
              <a:t>When a hole is closer than 1¼" from the edge of a wood member (due to diameter or placement), a protective plate is required.</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786" y="1694405"/>
            <a:ext cx="3458317" cy="4406698"/>
          </a:xfrm>
          <a:prstGeom prst="rect">
            <a:avLst/>
          </a:prstGeom>
        </p:spPr>
      </p:pic>
      <p:cxnSp>
        <p:nvCxnSpPr>
          <p:cNvPr id="13" name="Straight Arrow Connector 12"/>
          <p:cNvCxnSpPr/>
          <p:nvPr/>
        </p:nvCxnSpPr>
        <p:spPr>
          <a:xfrm flipH="1" flipV="1">
            <a:off x="2825087" y="5581585"/>
            <a:ext cx="1651379" cy="16412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3302758" y="4981433"/>
            <a:ext cx="1173709" cy="77253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03030" y="6299734"/>
            <a:ext cx="365760" cy="365760"/>
          </a:xfrm>
          <a:prstGeom prst="rect">
            <a:avLst/>
          </a:prstGeom>
        </p:spPr>
      </p:pic>
      <p:sp>
        <p:nvSpPr>
          <p:cNvPr id="12" name="TextBox 11"/>
          <p:cNvSpPr txBox="1"/>
          <p:nvPr/>
        </p:nvSpPr>
        <p:spPr>
          <a:xfrm>
            <a:off x="11077975" y="6258926"/>
            <a:ext cx="1114026" cy="446674"/>
          </a:xfrm>
          <a:prstGeom prst="rect">
            <a:avLst/>
          </a:prstGeom>
          <a:solidFill>
            <a:schemeClr val="accent6">
              <a:lumMod val="20000"/>
              <a:lumOff val="80000"/>
            </a:schemeClr>
          </a:solidFill>
        </p:spPr>
        <p:txBody>
          <a:bodyPr wrap="none" lIns="137160" tIns="0" rIns="0" bIns="0" rtlCol="0" anchor="ctr">
            <a:noAutofit/>
          </a:bodyPr>
          <a:lstStyle/>
          <a:p>
            <a:r>
              <a:rPr lang="en-US" sz="1600" dirty="0">
                <a:solidFill>
                  <a:schemeClr val="tx2"/>
                </a:solidFill>
                <a:latin typeface="Arial" panose="020B0604020202020204" pitchFamily="34" charset="0"/>
                <a:cs typeface="Arial" panose="020B0604020202020204" pitchFamily="34" charset="0"/>
              </a:rPr>
              <a:t>Page 11</a:t>
            </a:r>
          </a:p>
        </p:txBody>
      </p:sp>
    </p:spTree>
    <p:custDataLst>
      <p:tags r:id="rId1"/>
    </p:custDataLst>
    <p:extLst>
      <p:ext uri="{BB962C8B-B14F-4D97-AF65-F5344CB8AC3E}">
        <p14:creationId xmlns:p14="http://schemas.microsoft.com/office/powerpoint/2010/main" val="19355058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cullum\Desktop\1.jp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50807" t="-1" r="12833" b="39303"/>
          <a:stretch/>
        </p:blipFill>
        <p:spPr bwMode="auto">
          <a:xfrm>
            <a:off x="0" y="790223"/>
            <a:ext cx="12207240" cy="60994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0" y="1137413"/>
            <a:ext cx="12192000" cy="2889155"/>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457200" tIns="457200" rIns="4572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6"/>
                </a:solidFill>
                <a:latin typeface="Arial" panose="020B0604020202020204" pitchFamily="34" charset="0"/>
                <a:cs typeface="Arial" panose="020B0604020202020204" pitchFamily="34" charset="0"/>
              </a:rPr>
              <a:t>Now that you’ve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Identify the size and location of allowable penetrations in wood members for electrical wiring in accordance with the IRC and NEC</a:t>
            </a:r>
          </a:p>
          <a:p>
            <a:pPr>
              <a:lnSpc>
                <a:spcPct val="120000"/>
              </a:lnSpc>
              <a:spcBef>
                <a:spcPts val="12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required protections for wiring in bored wood members that have exceeded the limitations for electrical applications</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Three Complete</a:t>
            </a:r>
          </a:p>
        </p:txBody>
      </p:sp>
    </p:spTree>
    <p:custDataLst>
      <p:tags r:id="rId1"/>
    </p:custDataLst>
    <p:extLst>
      <p:ext uri="{BB962C8B-B14F-4D97-AF65-F5344CB8AC3E}">
        <p14:creationId xmlns:p14="http://schemas.microsoft.com/office/powerpoint/2010/main" val="404389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COMPLETION</a:t>
            </a:r>
          </a:p>
        </p:txBody>
      </p:sp>
      <p:sp>
        <p:nvSpPr>
          <p:cNvPr id="3" name="Text Placeholder 2"/>
          <p:cNvSpPr>
            <a:spLocks noGrp="1"/>
          </p:cNvSpPr>
          <p:nvPr>
            <p:ph type="body" sz="quarter" idx="4294967295"/>
          </p:nvPr>
        </p:nvSpPr>
        <p:spPr>
          <a:xfrm>
            <a:off x="0" y="1350963"/>
            <a:ext cx="12188825" cy="3887244"/>
          </a:xfrm>
          <a:prstGeom prst="rect">
            <a:avLst/>
          </a:prstGeom>
        </p:spPr>
        <p:txBody>
          <a:bodyPr tIns="182880" anchor="ctr">
            <a:normAutofit/>
          </a:bodyPr>
          <a:lstStyle/>
          <a:p>
            <a:pPr marL="0" indent="0" algn="ctr">
              <a:lnSpc>
                <a:spcPct val="120000"/>
              </a:lnSpc>
              <a:spcBef>
                <a:spcPts val="0"/>
              </a:spcBef>
              <a:spcAft>
                <a:spcPts val="600"/>
              </a:spcAft>
              <a:buNone/>
            </a:pPr>
            <a:r>
              <a:rPr lang="en-US" sz="5400" b="1" dirty="0">
                <a:solidFill>
                  <a:schemeClr val="bg1"/>
                </a:solidFill>
                <a:effectLst>
                  <a:outerShdw blurRad="38100" dist="38100" dir="2700000" algn="tl">
                    <a:srgbClr val="000000">
                      <a:alpha val="43137"/>
                    </a:srgbClr>
                  </a:outerShdw>
                </a:effectLst>
              </a:rPr>
              <a:t>Questions?</a:t>
            </a:r>
            <a:endParaRPr lang="en-US" sz="5400" dirty="0">
              <a:solidFill>
                <a:schemeClr val="bg1"/>
              </a:solidFill>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21654387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Course Completion</a:t>
            </a:r>
          </a:p>
        </p:txBody>
      </p:sp>
      <p:sp>
        <p:nvSpPr>
          <p:cNvPr id="7" name="Rectangle 10"/>
          <p:cNvSpPr>
            <a:spLocks noChangeArrowheads="1"/>
          </p:cNvSpPr>
          <p:nvPr/>
        </p:nvSpPr>
        <p:spPr bwMode="auto">
          <a:xfrm>
            <a:off x="1988344" y="2959008"/>
            <a:ext cx="8215312" cy="1200329"/>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sz="2400" b="1" dirty="0">
                <a:solidFill>
                  <a:srgbClr val="666666"/>
                </a:solidFill>
                <a:latin typeface="Arial" panose="020B0604020202020204" pitchFamily="34" charset="0"/>
                <a:cs typeface="Arial" panose="020B0604020202020204" pitchFamily="34" charset="0"/>
              </a:rPr>
              <a:t> Simpson Strong-Tie</a:t>
            </a:r>
            <a:endParaRPr lang="en-US" sz="2400"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br>
              <a:rPr lang="en-US" sz="2400" dirty="0">
                <a:solidFill>
                  <a:srgbClr val="666666"/>
                </a:solidFill>
                <a:latin typeface="Arial" panose="020B0604020202020204" pitchFamily="34" charset="0"/>
                <a:cs typeface="Arial" panose="020B0604020202020204" pitchFamily="34" charset="0"/>
              </a:rPr>
            </a:br>
            <a:r>
              <a:rPr lang="en-US" sz="2400" dirty="0">
                <a:solidFill>
                  <a:srgbClr val="666666"/>
                </a:solidFill>
                <a:latin typeface="Arial" panose="020B0604020202020204" pitchFamily="34" charset="0"/>
                <a:cs typeface="Arial" panose="020B0604020202020204" pitchFamily="34" charset="0"/>
              </a:rPr>
              <a:t>This concludes the International Code Council course</a:t>
            </a:r>
          </a:p>
        </p:txBody>
      </p:sp>
      <p:sp>
        <p:nvSpPr>
          <p:cNvPr id="8" name="TextBox 1"/>
          <p:cNvSpPr txBox="1">
            <a:spLocks noChangeArrowheads="1"/>
          </p:cNvSpPr>
          <p:nvPr/>
        </p:nvSpPr>
        <p:spPr bwMode="auto">
          <a:xfrm>
            <a:off x="1988345" y="5090689"/>
            <a:ext cx="821531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ICC courses,</a:t>
            </a:r>
          </a:p>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visit </a:t>
            </a:r>
            <a:r>
              <a:rPr lang="en-US" dirty="0">
                <a:solidFill>
                  <a:schemeClr val="accent6"/>
                </a:solidFill>
                <a:latin typeface="Arial" panose="020B0604020202020204" pitchFamily="34" charset="0"/>
                <a:cs typeface="Arial" panose="020B0604020202020204" pitchFamily="34" charset="0"/>
              </a:rPr>
              <a:t>strongtie.com/workshops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314" y="1676400"/>
            <a:ext cx="1672146" cy="1114764"/>
          </a:xfrm>
          <a:prstGeom prst="rect">
            <a:avLst/>
          </a:prstGeom>
        </p:spPr>
      </p:pic>
    </p:spTree>
    <p:custDataLst>
      <p:tags r:id="rId1"/>
    </p:custDataLst>
    <p:extLst>
      <p:ext uri="{BB962C8B-B14F-4D97-AF65-F5344CB8AC3E}">
        <p14:creationId xmlns:p14="http://schemas.microsoft.com/office/powerpoint/2010/main" val="2029030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ICC and CEU Credit Offerings</a:t>
            </a:r>
          </a:p>
        </p:txBody>
      </p:sp>
      <p:sp>
        <p:nvSpPr>
          <p:cNvPr id="6" name="Content Placeholder 2"/>
          <p:cNvSpPr txBox="1">
            <a:spLocks/>
          </p:cNvSpPr>
          <p:nvPr/>
        </p:nvSpPr>
        <p:spPr>
          <a:xfrm>
            <a:off x="6816437" y="1304923"/>
            <a:ext cx="5032664" cy="4943477"/>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gn="ctr">
              <a:lnSpc>
                <a:spcPct val="150000"/>
              </a:lnSpc>
              <a:spcBef>
                <a:spcPts val="0"/>
              </a:spcBef>
              <a:spcAft>
                <a:spcPts val="600"/>
              </a:spcAft>
              <a:defRPr/>
            </a:pPr>
            <a:r>
              <a:rPr lang="en-US" sz="2400" b="0" dirty="0">
                <a:solidFill>
                  <a:schemeClr val="tx2"/>
                </a:solidFill>
                <a:latin typeface="Arial"/>
                <a:cs typeface="Calibri" pitchFamily="34" charset="0"/>
              </a:rPr>
              <a:t>Visit</a:t>
            </a:r>
          </a:p>
          <a:p>
            <a:pPr lvl="0" algn="ctr">
              <a:lnSpc>
                <a:spcPct val="150000"/>
              </a:lnSpc>
              <a:spcBef>
                <a:spcPts val="0"/>
              </a:spcBef>
              <a:spcAft>
                <a:spcPts val="600"/>
              </a:spcAft>
              <a:defRPr/>
            </a:pPr>
            <a:r>
              <a:rPr lang="en-US" sz="2400" dirty="0">
                <a:solidFill>
                  <a:srgbClr val="666666"/>
                </a:solidFill>
                <a:latin typeface="Arial"/>
                <a:cs typeface="Calibri" pitchFamily="34" charset="0"/>
                <a:hlinkClick r:id="rId4"/>
              </a:rPr>
              <a:t>strongtie.com/workshops</a:t>
            </a:r>
            <a:r>
              <a:rPr lang="en-US" sz="2000" dirty="0">
                <a:solidFill>
                  <a:srgbClr val="666666"/>
                </a:solidFill>
                <a:latin typeface="Arial"/>
                <a:cs typeface="Calibri" pitchFamily="34" charset="0"/>
              </a:rPr>
              <a:t> </a:t>
            </a:r>
          </a:p>
          <a:p>
            <a:pPr lvl="0" algn="ctr">
              <a:lnSpc>
                <a:spcPct val="150000"/>
              </a:lnSpc>
              <a:spcBef>
                <a:spcPts val="0"/>
              </a:spcBef>
              <a:spcAft>
                <a:spcPts val="600"/>
              </a:spcAft>
              <a:defRPr/>
            </a:pPr>
            <a:r>
              <a:rPr lang="en-US" sz="2400" b="0" dirty="0">
                <a:solidFill>
                  <a:schemeClr val="tx2"/>
                </a:solidFill>
                <a:latin typeface="Arial"/>
                <a:cs typeface="Calibri" pitchFamily="34" charset="0"/>
              </a:rPr>
              <a:t>for more information</a:t>
            </a:r>
          </a:p>
        </p:txBody>
      </p:sp>
      <p:pic>
        <p:nvPicPr>
          <p:cNvPr id="4" name="Picture 3"/>
          <p:cNvPicPr>
            <a:picLocks noChangeAspect="1"/>
          </p:cNvPicPr>
          <p:nvPr/>
        </p:nvPicPr>
        <p:blipFill rotWithShape="1">
          <a:blip r:embed="rId5"/>
          <a:srcRect l="25599" t="28799" r="24306" b="8195"/>
          <a:stretch/>
        </p:blipFill>
        <p:spPr>
          <a:xfrm>
            <a:off x="342901" y="1304923"/>
            <a:ext cx="6294081" cy="4947600"/>
          </a:xfrm>
          <a:prstGeom prst="rect">
            <a:avLst/>
          </a:prstGeom>
          <a:effectLst>
            <a:outerShdw blurRad="101600" sx="102000" sy="102000" algn="ctr" rotWithShape="0">
              <a:prstClr val="black">
                <a:alpha val="12000"/>
              </a:prstClr>
            </a:outerShdw>
          </a:effectLst>
        </p:spPr>
      </p:pic>
    </p:spTree>
    <p:custDataLst>
      <p:tags r:id="rId1"/>
    </p:custDataLst>
    <p:extLst>
      <p:ext uri="{BB962C8B-B14F-4D97-AF65-F5344CB8AC3E}">
        <p14:creationId xmlns:p14="http://schemas.microsoft.com/office/powerpoint/2010/main" val="28594920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Next Steps!</a:t>
            </a:r>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ICC: </a:t>
            </a:r>
            <a:r>
              <a:rPr lang="en-US" sz="20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0.1 ICC CEU (1 hour of credit). Please make sure your ICC member number has been inserted into your profile. It is your responsibility to self-report your credits to the ICC. Please retain your Completion Certificate for your records.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a:solidFill>
                  <a:srgbClr val="666666"/>
                </a:solidFill>
                <a:latin typeface="Arial" panose="020B0604020202020204" pitchFamily="34" charset="0"/>
                <a:cs typeface="Arial" panose="020B0604020202020204" pitchFamily="34" charset="0"/>
              </a:rPr>
              <a:t>If 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1859842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Next Steps!</a:t>
            </a:r>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AIA: </a:t>
            </a:r>
            <a:r>
              <a:rPr lang="en-US" sz="20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1 LU/HSW credit. If your AIA member number has been inserted into your profile, Simpson Strong-Tie will report your credits on your behalf  to the AIA. No test is required in order to receive HSW credits.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a:solidFill>
                  <a:srgbClr val="666666"/>
                </a:solidFill>
                <a:latin typeface="Arial" panose="020B0604020202020204" pitchFamily="34" charset="0"/>
                <a:cs typeface="Arial" panose="020B0604020202020204" pitchFamily="34" charset="0"/>
              </a:rPr>
              <a:t>If 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668350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Course Description</a:t>
            </a:r>
          </a:p>
        </p:txBody>
      </p:sp>
      <p:sp>
        <p:nvSpPr>
          <p:cNvPr id="5" name="Rectangle 60"/>
          <p:cNvSpPr>
            <a:spLocks noGrp="1" noChangeArrowheads="1"/>
          </p:cNvSpPr>
          <p:nvPr>
            <p:ph idx="4294967295"/>
          </p:nvPr>
        </p:nvSpPr>
        <p:spPr bwMode="auto">
          <a:xfrm>
            <a:off x="342901" y="1295400"/>
            <a:ext cx="11506199" cy="1543050"/>
          </a:xfrm>
          <a:prstGeom prst="rect">
            <a:avLst/>
          </a:prstGeom>
          <a:noFill/>
          <a:ln w="9525">
            <a:noFill/>
            <a:miter lim="800000"/>
            <a:headEnd/>
            <a:tailEnd/>
          </a:ln>
        </p:spPr>
        <p:txBody>
          <a:bodyPr lIns="274320" tIns="0" rIns="274320" bIns="0"/>
          <a:lstStyle/>
          <a:p>
            <a:pPr marL="0" lvl="0" indent="0" algn="ctr" eaLnBrk="1" fontAlgn="auto" hangingPunct="1">
              <a:spcBef>
                <a:spcPct val="20000"/>
              </a:spcBef>
              <a:spcAft>
                <a:spcPts val="0"/>
              </a:spcAft>
              <a:buNone/>
            </a:pPr>
            <a:r>
              <a:rPr lang="en-US" sz="2000" dirty="0">
                <a:solidFill>
                  <a:schemeClr val="accent6"/>
                </a:solidFill>
                <a:latin typeface="Arial Black" panose="020B0A04020102020204" pitchFamily="34" charset="0"/>
              </a:rPr>
              <a:t>Boring and Notching in Wood-Frame Construction</a:t>
            </a:r>
          </a:p>
          <a:p>
            <a:pPr marL="0" lvl="0" indent="0" algn="ctr" eaLnBrk="1" fontAlgn="auto" hangingPunct="1">
              <a:lnSpc>
                <a:spcPct val="120000"/>
              </a:lnSpc>
              <a:spcBef>
                <a:spcPts val="1200"/>
              </a:spcBef>
              <a:spcAft>
                <a:spcPts val="0"/>
              </a:spcAft>
              <a:buNone/>
            </a:pPr>
            <a:r>
              <a:rPr lang="en-US" altLang="en-US" sz="2000" dirty="0">
                <a:solidFill>
                  <a:schemeClr val="tx2"/>
                </a:solidFill>
                <a:latin typeface="Arial"/>
                <a:ea typeface="Calibri" pitchFamily="34" charset="0"/>
              </a:rPr>
              <a:t>This course was created to help familiarize building inspectors, contractors and specifiers with code-compliant protection and structural repair techniques for utility penetrations in structural wood members using the International Residential Code and International Building Code.</a:t>
            </a:r>
          </a:p>
        </p:txBody>
      </p:sp>
      <p:graphicFrame>
        <p:nvGraphicFramePr>
          <p:cNvPr id="8" name="Content Placeholder 3"/>
          <p:cNvGraphicFramePr>
            <a:graphicFrameLocks/>
          </p:cNvGraphicFramePr>
          <p:nvPr>
            <p:extLst>
              <p:ext uri="{D42A27DB-BD31-4B8C-83A1-F6EECF244321}">
                <p14:modId xmlns:p14="http://schemas.microsoft.com/office/powerpoint/2010/main" val="2653257953"/>
              </p:ext>
            </p:extLst>
          </p:nvPr>
        </p:nvGraphicFramePr>
        <p:xfrm>
          <a:off x="1981200" y="3235060"/>
          <a:ext cx="8229600" cy="2758059"/>
        </p:xfrm>
        <a:graphic>
          <a:graphicData uri="http://schemas.openxmlformats.org/drawingml/2006/table">
            <a:tbl>
              <a:tblPr firstRow="1" bandRow="1">
                <a:tableStyleId>{7E9639D4-E3E2-4D34-9284-5A2195B3D0D7}</a:tableStyleId>
              </a:tblPr>
              <a:tblGrid>
                <a:gridCol w="8229600">
                  <a:extLst>
                    <a:ext uri="{9D8B030D-6E8A-4147-A177-3AD203B41FA5}">
                      <a16:colId xmlns:a16="http://schemas.microsoft.com/office/drawing/2014/main" val="20000"/>
                    </a:ext>
                  </a:extLst>
                </a:gridCol>
              </a:tblGrid>
              <a:tr h="526304">
                <a:tc>
                  <a:txBody>
                    <a:bodyPr/>
                    <a:lstStyle/>
                    <a:p>
                      <a:r>
                        <a:rPr lang="en-US" sz="18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p>
                  </a:txBody>
                  <a:tcPr anchor="ctr">
                    <a:solidFill>
                      <a:schemeClr val="tx2"/>
                    </a:solidFill>
                  </a:tcPr>
                </a:tc>
                <a:extLst>
                  <a:ext uri="{0D108BD9-81ED-4DB2-BD59-A6C34878D82A}">
                    <a16:rowId xmlns:a16="http://schemas.microsoft.com/office/drawing/2014/main" val="10000"/>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Introduction / Learning Objectives</a:t>
                      </a:r>
                      <a:endParaRPr lang="en-US" sz="2000" b="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Lesson 1: Plumbing and Mechanical</a:t>
                      </a:r>
                    </a:p>
                  </a:txBody>
                  <a:tcPr anchor="ctr"/>
                </a:tc>
                <a:extLst>
                  <a:ext uri="{0D108BD9-81ED-4DB2-BD59-A6C34878D82A}">
                    <a16:rowId xmlns:a16="http://schemas.microsoft.com/office/drawing/2014/main" val="10002"/>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Lesson 2: Heating, Ventilation and Air Conditioning (HVAC)</a:t>
                      </a:r>
                    </a:p>
                  </a:txBody>
                  <a:tcPr anchor="ctr"/>
                </a:tc>
                <a:extLst>
                  <a:ext uri="{0D108BD9-81ED-4DB2-BD59-A6C34878D82A}">
                    <a16:rowId xmlns:a16="http://schemas.microsoft.com/office/drawing/2014/main" val="10003"/>
                  </a:ext>
                </a:extLst>
              </a:tr>
              <a:tr h="4463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2"/>
                          </a:solidFill>
                          <a:latin typeface="Arial" panose="020B0604020202020204" pitchFamily="34" charset="0"/>
                          <a:cs typeface="Arial" panose="020B0604020202020204" pitchFamily="34" charset="0"/>
                        </a:rPr>
                        <a:t>Lesson 3: Electrical Wiring</a:t>
                      </a:r>
                    </a:p>
                  </a:txBody>
                  <a:tcPr anchor="ctr"/>
                </a:tc>
                <a:extLst>
                  <a:ext uri="{0D108BD9-81ED-4DB2-BD59-A6C34878D82A}">
                    <a16:rowId xmlns:a16="http://schemas.microsoft.com/office/drawing/2014/main" val="10004"/>
                  </a:ext>
                </a:extLst>
              </a:tr>
              <a:tr h="446351">
                <a:tc>
                  <a:txBody>
                    <a:bodyPr/>
                    <a:lstStyle/>
                    <a:p>
                      <a:r>
                        <a:rPr lang="en-US" sz="2000" dirty="0">
                          <a:solidFill>
                            <a:schemeClr val="tx2"/>
                          </a:solidFill>
                          <a:latin typeface="Arial" panose="020B0604020202020204" pitchFamily="34" charset="0"/>
                          <a:cs typeface="Arial" panose="020B0604020202020204" pitchFamily="34" charset="0"/>
                        </a:rPr>
                        <a:t>Wrap Up / Questions</a:t>
                      </a:r>
                    </a:p>
                  </a:txBody>
                  <a:tcPr anchor="ct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1458068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a:t>
            </a:r>
          </a:p>
        </p:txBody>
      </p:sp>
      <p:sp>
        <p:nvSpPr>
          <p:cNvPr id="6" name="Content Placeholder 2"/>
          <p:cNvSpPr>
            <a:spLocks noGrp="1"/>
          </p:cNvSpPr>
          <p:nvPr>
            <p:ph idx="1"/>
          </p:nvPr>
        </p:nvSpPr>
        <p:spPr>
          <a:xfrm>
            <a:off x="342900" y="1295400"/>
            <a:ext cx="9870045" cy="49530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6"/>
                </a:solidFill>
                <a:latin typeface="Arial Black" panose="020B0A04020102020204" pitchFamily="34" charset="0"/>
              </a:rPr>
              <a:t>Upon completion of this seminar, you will be able to:</a:t>
            </a:r>
            <a:endParaRPr lang="en-US" altLang="en-US" sz="2200" dirty="0">
              <a:solidFill>
                <a:schemeClr val="accent6"/>
              </a:solidFill>
              <a:latin typeface="Arial Black" panose="020B0A04020102020204" pitchFamily="34" charset="0"/>
            </a:endParaRPr>
          </a:p>
          <a:p>
            <a:pPr marL="0" indent="0">
              <a:lnSpc>
                <a:spcPct val="140000"/>
              </a:lnSpc>
              <a:spcBef>
                <a:spcPts val="1200"/>
              </a:spcBef>
              <a:buNone/>
            </a:pPr>
            <a:r>
              <a:rPr lang="en-US" altLang="en-US" sz="2000" b="1" dirty="0">
                <a:solidFill>
                  <a:schemeClr val="tx2"/>
                </a:solidFill>
              </a:rPr>
              <a:t>Plumbing and Mechanical</a:t>
            </a:r>
          </a:p>
          <a:p>
            <a:pPr marL="225425" indent="-225425">
              <a:lnSpc>
                <a:spcPct val="140000"/>
              </a:lnSpc>
              <a:spcBef>
                <a:spcPts val="1200"/>
              </a:spcBef>
            </a:pPr>
            <a:r>
              <a:rPr lang="en-US" altLang="en-US" sz="2000" dirty="0">
                <a:solidFill>
                  <a:schemeClr val="tx2"/>
                </a:solidFill>
              </a:rPr>
              <a:t>Identify the size and location of allowable penetrations in wood members for plumbing and mechanical utilities in accordance with the IRC and IBC</a:t>
            </a:r>
          </a:p>
          <a:p>
            <a:pPr marL="225425" indent="-225425">
              <a:lnSpc>
                <a:spcPct val="140000"/>
              </a:lnSpc>
              <a:spcBef>
                <a:spcPts val="1200"/>
              </a:spcBef>
            </a:pPr>
            <a:r>
              <a:rPr lang="en-US" altLang="en-US" sz="2000" dirty="0">
                <a:solidFill>
                  <a:schemeClr val="tx2"/>
                </a:solidFill>
              </a:rPr>
              <a:t>Summarize the required repairs of notched or bored wood members that have exceeded the limitations for plumbing and mechanical applications</a:t>
            </a:r>
          </a:p>
          <a:p>
            <a:pPr marL="225425" indent="-225425">
              <a:lnSpc>
                <a:spcPct val="140000"/>
              </a:lnSpc>
              <a:spcBef>
                <a:spcPts val="1200"/>
              </a:spcBef>
            </a:pPr>
            <a:r>
              <a:rPr lang="en-US" altLang="en-US" sz="2000" dirty="0">
                <a:solidFill>
                  <a:schemeClr val="tx2"/>
                </a:solidFill>
              </a:rPr>
              <a:t>Summarize the required protections for piping in notched or bored wood members that have exceeded the limitations for plumbing and mechanical applications</a:t>
            </a:r>
          </a:p>
        </p:txBody>
      </p:sp>
    </p:spTree>
    <p:custDataLst>
      <p:tags r:id="rId1"/>
    </p:custDataLst>
    <p:extLst>
      <p:ext uri="{BB962C8B-B14F-4D97-AF65-F5344CB8AC3E}">
        <p14:creationId xmlns:p14="http://schemas.microsoft.com/office/powerpoint/2010/main" val="3548454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 (cont.)</a:t>
            </a:r>
          </a:p>
        </p:txBody>
      </p:sp>
      <p:sp>
        <p:nvSpPr>
          <p:cNvPr id="6" name="Content Placeholder 2"/>
          <p:cNvSpPr>
            <a:spLocks noGrp="1"/>
          </p:cNvSpPr>
          <p:nvPr>
            <p:ph idx="1"/>
          </p:nvPr>
        </p:nvSpPr>
        <p:spPr>
          <a:xfrm>
            <a:off x="342900" y="1295400"/>
            <a:ext cx="9882925" cy="49530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6"/>
                </a:solidFill>
                <a:latin typeface="Arial Black" panose="020B0A04020102020204" pitchFamily="34" charset="0"/>
              </a:rPr>
              <a:t>Upon completion of this seminar, you will be able to:</a:t>
            </a:r>
            <a:endParaRPr lang="en-US" altLang="en-US" sz="2200" dirty="0">
              <a:solidFill>
                <a:schemeClr val="accent6"/>
              </a:solidFill>
              <a:latin typeface="Arial Black" panose="020B0A04020102020204" pitchFamily="34" charset="0"/>
            </a:endParaRPr>
          </a:p>
          <a:p>
            <a:pPr marL="0" indent="0">
              <a:lnSpc>
                <a:spcPct val="140000"/>
              </a:lnSpc>
              <a:spcBef>
                <a:spcPts val="1200"/>
              </a:spcBef>
              <a:buNone/>
            </a:pPr>
            <a:r>
              <a:rPr lang="en-US" altLang="en-US" sz="2000" b="1" dirty="0">
                <a:solidFill>
                  <a:schemeClr val="tx2"/>
                </a:solidFill>
              </a:rPr>
              <a:t>Heating, Ventilation and Air Conditioning</a:t>
            </a:r>
          </a:p>
          <a:p>
            <a:pPr marL="225425" indent="-225425">
              <a:lnSpc>
                <a:spcPct val="140000"/>
              </a:lnSpc>
              <a:spcBef>
                <a:spcPts val="1200"/>
              </a:spcBef>
            </a:pPr>
            <a:r>
              <a:rPr lang="en-US" altLang="en-US" sz="2000" dirty="0">
                <a:solidFill>
                  <a:schemeClr val="tx2"/>
                </a:solidFill>
              </a:rPr>
              <a:t>Identify the size and location of allowable penetrations in wood members for heating, ventilation and air conditioning in accordance with the IRC and IBC</a:t>
            </a:r>
          </a:p>
          <a:p>
            <a:pPr marL="225425" indent="-225425">
              <a:lnSpc>
                <a:spcPct val="140000"/>
              </a:lnSpc>
              <a:spcBef>
                <a:spcPts val="1200"/>
              </a:spcBef>
            </a:pPr>
            <a:r>
              <a:rPr lang="en-US" altLang="en-US" sz="2000" dirty="0">
                <a:solidFill>
                  <a:schemeClr val="tx2"/>
                </a:solidFill>
              </a:rPr>
              <a:t>Summarize the required repairs of cut or notched wood members that have exceeded the limitations for heating, ventilation and air conditioning applications</a:t>
            </a:r>
          </a:p>
        </p:txBody>
      </p:sp>
    </p:spTree>
    <p:custDataLst>
      <p:tags r:id="rId1"/>
    </p:custDataLst>
    <p:extLst>
      <p:ext uri="{BB962C8B-B14F-4D97-AF65-F5344CB8AC3E}">
        <p14:creationId xmlns:p14="http://schemas.microsoft.com/office/powerpoint/2010/main" val="24531019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SLIDE_THUMBNAIL_REFRESH" val="1"/>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SLIDE_COUNT" val="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Y62zUsHo_files\slide0001_image001.jpg"/>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Transition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ection Transition 3">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41501</TotalTime>
  <Words>10688</Words>
  <Application>Microsoft Office PowerPoint</Application>
  <PresentationFormat>Widescreen</PresentationFormat>
  <Paragraphs>1004</Paragraphs>
  <Slides>61</Slides>
  <Notes>61</Notes>
  <HiddenSlides>3</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61</vt:i4>
      </vt:variant>
    </vt:vector>
  </HeadingPairs>
  <TitlesOfParts>
    <vt:vector size="69" baseType="lpstr">
      <vt:lpstr>Arial</vt:lpstr>
      <vt:lpstr>Arial Black</vt:lpstr>
      <vt:lpstr>Calibri</vt:lpstr>
      <vt:lpstr>Georgia</vt:lpstr>
      <vt:lpstr>Content</vt:lpstr>
      <vt:lpstr>Title Slide 1</vt:lpstr>
      <vt:lpstr>Section Transition 1</vt:lpstr>
      <vt:lpstr>Section Transition 3</vt:lpstr>
      <vt:lpstr>Welcome!</vt:lpstr>
      <vt:lpstr>Boring and Notching in Wood-Frame Construction</vt:lpstr>
      <vt:lpstr>Credit Information</vt:lpstr>
      <vt:lpstr>Credit Information, cont.</vt:lpstr>
      <vt:lpstr>Credit Information, cont.</vt:lpstr>
      <vt:lpstr>ICC and CEU Credit Offerings</vt:lpstr>
      <vt:lpstr>Course Description</vt:lpstr>
      <vt:lpstr>Learning Objectives</vt:lpstr>
      <vt:lpstr>Learning Objectives (cont.)</vt:lpstr>
      <vt:lpstr>Learning Objectives (cont.)</vt:lpstr>
      <vt:lpstr>A Word About Building Codes</vt:lpstr>
      <vt:lpstr>PLUMBING AND MECHANICAL</vt:lpstr>
      <vt:lpstr>In This Lesson…</vt:lpstr>
      <vt:lpstr>Introduction to Top and Bottom Plates for Plumbing and Mechanical</vt:lpstr>
      <vt:lpstr>Structural Repair is Required When…</vt:lpstr>
      <vt:lpstr>Structural Repair is Required When… (cont.)</vt:lpstr>
      <vt:lpstr>Required Structural Repairs…</vt:lpstr>
      <vt:lpstr>Protection of Piping Within the Wall is Required When…</vt:lpstr>
      <vt:lpstr>Required Protection…</vt:lpstr>
      <vt:lpstr>Required Protection… (cont.)</vt:lpstr>
      <vt:lpstr>Required Protection… (cont.)</vt:lpstr>
      <vt:lpstr>Required Protection… (cont.)</vt:lpstr>
      <vt:lpstr>Summary of IRC Requirements</vt:lpstr>
      <vt:lpstr>Summary of IRC Requirements (cont.)</vt:lpstr>
      <vt:lpstr>Summary of IBC Requirements</vt:lpstr>
      <vt:lpstr>Summary of IBC Requirements (cont.)</vt:lpstr>
      <vt:lpstr>Introduction to Studs for Plumbing and Mechanical</vt:lpstr>
      <vt:lpstr>Structural Repair Is Required When…</vt:lpstr>
      <vt:lpstr>Structural Repair Is Required When… (cont.)</vt:lpstr>
      <vt:lpstr>Structural Repair Is Required When… (cont.)</vt:lpstr>
      <vt:lpstr>Required Structural Repairs…</vt:lpstr>
      <vt:lpstr>Required Structural Repairs… (cont.)</vt:lpstr>
      <vt:lpstr>Required Structural Repairs… (cont.)</vt:lpstr>
      <vt:lpstr>Required Structural Repairs… (cont.)</vt:lpstr>
      <vt:lpstr>Protection of Piping Within the Wall Is Required When…</vt:lpstr>
      <vt:lpstr>Required Protection…</vt:lpstr>
      <vt:lpstr>Summary of IRC and IBC Requirements</vt:lpstr>
      <vt:lpstr>Summary of IRC and IBC Requirements (cont.)</vt:lpstr>
      <vt:lpstr>Lesson One Complete</vt:lpstr>
      <vt:lpstr>HEATING, VENTILATION AND AIR CONDITIONING</vt:lpstr>
      <vt:lpstr>Introduction to Top and Bottom Plates for HVAC</vt:lpstr>
      <vt:lpstr>Structural Repair Is Required When…</vt:lpstr>
      <vt:lpstr>Structural Repair Is Required When… (cont.)</vt:lpstr>
      <vt:lpstr>Required Repairs…</vt:lpstr>
      <vt:lpstr>Required Repairs… (cont.)</vt:lpstr>
      <vt:lpstr>Required Repairs… (cont.)</vt:lpstr>
      <vt:lpstr>Required Repairs… (cont.)</vt:lpstr>
      <vt:lpstr>Summary of IRC Requirements</vt:lpstr>
      <vt:lpstr>Summary of IBC Requirements</vt:lpstr>
      <vt:lpstr>Lesson Two Complete</vt:lpstr>
      <vt:lpstr>ELECTRICAL WIRING</vt:lpstr>
      <vt:lpstr>Introduction to Top Plates, Bottom Plates and Studs for Electrical Wiring</vt:lpstr>
      <vt:lpstr>Protection of Wiring Within the Wall Is Required When…</vt:lpstr>
      <vt:lpstr>Protection of Wiring Within the Wall Is Required When… (cont.)</vt:lpstr>
      <vt:lpstr>Required Protection…</vt:lpstr>
      <vt:lpstr>Summary of IRC and IBC Requirements</vt:lpstr>
      <vt:lpstr>Lesson Three Complete</vt:lpstr>
      <vt:lpstr>COURSE COMPLETION</vt:lpstr>
      <vt:lpstr>Course Completion</vt:lpstr>
      <vt:lpstr>Next Steps!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Ryan</cp:lastModifiedBy>
  <cp:revision>1017</cp:revision>
  <cp:lastPrinted>2017-02-28T17:48:01Z</cp:lastPrinted>
  <dcterms:created xsi:type="dcterms:W3CDTF">2016-07-14T17:05:07Z</dcterms:created>
  <dcterms:modified xsi:type="dcterms:W3CDTF">2020-03-30T19:45:04Z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DCA69F13-B93F-48B2-AC21-29877F8CFDB6</vt:lpwstr>
  </property>
  <property fmtid="{D5CDD505-2E9C-101B-9397-08002B2CF9AE}" pid="3" name="ArticulatePath">
    <vt:lpwstr>Presentation1</vt:lpwstr>
  </property>
  <property fmtid="{D5CDD505-2E9C-101B-9397-08002B2CF9AE}" pid="4" name="_NewReviewCycle">
    <vt:lpwstr/>
  </property>
</Properties>
</file>