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41.xml" ContentType="application/vnd.openxmlformats-officedocument.presentationml.tags+xml"/>
  <Override PartName="/ppt/notesSlides/notesSlide1.xml" ContentType="application/vnd.openxmlformats-officedocument.presentationml.notesSlide+xml"/>
  <Override PartName="/ppt/tags/tag42.xml" ContentType="application/vnd.openxmlformats-officedocument.presentationml.tags+xml"/>
  <Override PartName="/ppt/notesSlides/notesSlide2.xml" ContentType="application/vnd.openxmlformats-officedocument.presentationml.notesSlide+xml"/>
  <Override PartName="/ppt/tags/tag43.xml" ContentType="application/vnd.openxmlformats-officedocument.presentationml.tags+xml"/>
  <Override PartName="/ppt/notesSlides/notesSlide3.xml" ContentType="application/vnd.openxmlformats-officedocument.presentationml.notesSlide+xml"/>
  <Override PartName="/ppt/tags/tag44.xml" ContentType="application/vnd.openxmlformats-officedocument.presentationml.tags+xml"/>
  <Override PartName="/ppt/notesSlides/notesSlide4.xml" ContentType="application/vnd.openxmlformats-officedocument.presentationml.notesSlide+xml"/>
  <Override PartName="/ppt/tags/tag45.xml" ContentType="application/vnd.openxmlformats-officedocument.presentationml.tags+xml"/>
  <Override PartName="/ppt/notesSlides/notesSlide5.xml" ContentType="application/vnd.openxmlformats-officedocument.presentationml.notesSlide+xml"/>
  <Override PartName="/ppt/tags/tag46.xml" ContentType="application/vnd.openxmlformats-officedocument.presentationml.tags+xml"/>
  <Override PartName="/ppt/notesSlides/notesSlide6.xml" ContentType="application/vnd.openxmlformats-officedocument.presentationml.notesSlide+xml"/>
  <Override PartName="/ppt/tags/tag47.xml" ContentType="application/vnd.openxmlformats-officedocument.presentationml.tags+xml"/>
  <Override PartName="/ppt/notesSlides/notesSlide7.xml" ContentType="application/vnd.openxmlformats-officedocument.presentationml.notesSlide+xml"/>
  <Override PartName="/ppt/tags/tag48.xml" ContentType="application/vnd.openxmlformats-officedocument.presentationml.tags+xml"/>
  <Override PartName="/ppt/notesSlides/notesSlide8.xml" ContentType="application/vnd.openxmlformats-officedocument.presentationml.notesSlide+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notesSlides/notesSlide10.xml" ContentType="application/vnd.openxmlformats-officedocument.presentationml.notesSlide+xml"/>
  <Override PartName="/ppt/tags/tag51.xml" ContentType="application/vnd.openxmlformats-officedocument.presentationml.tags+xml"/>
  <Override PartName="/ppt/notesSlides/notesSlide11.xml" ContentType="application/vnd.openxmlformats-officedocument.presentationml.notesSlide+xml"/>
  <Override PartName="/ppt/tags/tag52.xml" ContentType="application/vnd.openxmlformats-officedocument.presentationml.tags+xml"/>
  <Override PartName="/ppt/notesSlides/notesSlide12.xml" ContentType="application/vnd.openxmlformats-officedocument.presentationml.notesSlide+xml"/>
  <Override PartName="/ppt/tags/tag53.xml" ContentType="application/vnd.openxmlformats-officedocument.presentationml.tags+xml"/>
  <Override PartName="/ppt/notesSlides/notesSlide13.xml" ContentType="application/vnd.openxmlformats-officedocument.presentationml.notesSlide+xml"/>
  <Override PartName="/ppt/tags/tag54.xml" ContentType="application/vnd.openxmlformats-officedocument.presentationml.tags+xml"/>
  <Override PartName="/ppt/notesSlides/notesSlide14.xml" ContentType="application/vnd.openxmlformats-officedocument.presentationml.notesSlide+xml"/>
  <Override PartName="/ppt/tags/tag55.xml" ContentType="application/vnd.openxmlformats-officedocument.presentationml.tags+xml"/>
  <Override PartName="/ppt/notesSlides/notesSlide15.xml" ContentType="application/vnd.openxmlformats-officedocument.presentationml.notesSlide+xml"/>
  <Override PartName="/ppt/tags/tag56.xml" ContentType="application/vnd.openxmlformats-officedocument.presentationml.tags+xml"/>
  <Override PartName="/ppt/notesSlides/notesSlide16.xml" ContentType="application/vnd.openxmlformats-officedocument.presentationml.notesSlide+xml"/>
  <Override PartName="/ppt/tags/tag57.xml" ContentType="application/vnd.openxmlformats-officedocument.presentationml.tags+xml"/>
  <Override PartName="/ppt/notesSlides/notesSlide17.xml" ContentType="application/vnd.openxmlformats-officedocument.presentationml.notesSlide+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notesSlides/notesSlide19.xml" ContentType="application/vnd.openxmlformats-officedocument.presentationml.notesSlide+xml"/>
  <Override PartName="/ppt/tags/tag60.xml" ContentType="application/vnd.openxmlformats-officedocument.presentationml.tags+xml"/>
  <Override PartName="/ppt/notesSlides/notesSlide20.xml" ContentType="application/vnd.openxmlformats-officedocument.presentationml.notesSlide+xml"/>
  <Override PartName="/ppt/tags/tag61.xml" ContentType="application/vnd.openxmlformats-officedocument.presentationml.tags+xml"/>
  <Override PartName="/ppt/notesSlides/notesSlide21.xml" ContentType="application/vnd.openxmlformats-officedocument.presentationml.notesSlide+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notesSlides/notesSlide23.xml" ContentType="application/vnd.openxmlformats-officedocument.presentationml.notesSlide+xml"/>
  <Override PartName="/ppt/tags/tag64.xml" ContentType="application/vnd.openxmlformats-officedocument.presentationml.tags+xml"/>
  <Override PartName="/ppt/notesSlides/notesSlide24.xml" ContentType="application/vnd.openxmlformats-officedocument.presentationml.notesSlide+xml"/>
  <Override PartName="/ppt/tags/tag65.xml" ContentType="application/vnd.openxmlformats-officedocument.presentationml.tags+xml"/>
  <Override PartName="/ppt/notesSlides/notesSlide25.xml" ContentType="application/vnd.openxmlformats-officedocument.presentationml.notesSlide+xml"/>
  <Override PartName="/ppt/tags/tag66.xml" ContentType="application/vnd.openxmlformats-officedocument.presentationml.tags+xml"/>
  <Override PartName="/ppt/notesSlides/notesSlide26.xml" ContentType="application/vnd.openxmlformats-officedocument.presentationml.notesSlide+xml"/>
  <Override PartName="/ppt/tags/tag67.xml" ContentType="application/vnd.openxmlformats-officedocument.presentationml.tags+xml"/>
  <Override PartName="/ppt/notesSlides/notesSlide27.xml" ContentType="application/vnd.openxmlformats-officedocument.presentationml.notesSlide+xml"/>
  <Override PartName="/ppt/tags/tag68.xml" ContentType="application/vnd.openxmlformats-officedocument.presentationml.tags+xml"/>
  <Override PartName="/ppt/notesSlides/notesSlide28.xml" ContentType="application/vnd.openxmlformats-officedocument.presentationml.notesSlide+xml"/>
  <Override PartName="/ppt/tags/tag69.xml" ContentType="application/vnd.openxmlformats-officedocument.presentationml.tags+xml"/>
  <Override PartName="/ppt/notesSlides/notesSlide29.xml" ContentType="application/vnd.openxmlformats-officedocument.presentationml.notesSlide+xml"/>
  <Override PartName="/ppt/tags/tag70.xml" ContentType="application/vnd.openxmlformats-officedocument.presentationml.tags+xml"/>
  <Override PartName="/ppt/notesSlides/notesSlide30.xml" ContentType="application/vnd.openxmlformats-officedocument.presentationml.notesSlide+xml"/>
  <Override PartName="/ppt/tags/tag71.xml" ContentType="application/vnd.openxmlformats-officedocument.presentationml.tags+xml"/>
  <Override PartName="/ppt/notesSlides/notesSlide31.xml" ContentType="application/vnd.openxmlformats-officedocument.presentationml.notesSlide+xml"/>
  <Override PartName="/ppt/tags/tag72.xml" ContentType="application/vnd.openxmlformats-officedocument.presentationml.tags+xml"/>
  <Override PartName="/ppt/notesSlides/notesSlide32.xml" ContentType="application/vnd.openxmlformats-officedocument.presentationml.notesSlide+xml"/>
  <Override PartName="/ppt/tags/tag73.xml" ContentType="application/vnd.openxmlformats-officedocument.presentationml.tags+xml"/>
  <Override PartName="/ppt/notesSlides/notesSlide33.xml" ContentType="application/vnd.openxmlformats-officedocument.presentationml.notesSlide+xml"/>
  <Override PartName="/ppt/tags/tag74.xml" ContentType="application/vnd.openxmlformats-officedocument.presentationml.tags+xml"/>
  <Override PartName="/ppt/notesSlides/notesSlide34.xml" ContentType="application/vnd.openxmlformats-officedocument.presentationml.notesSlide+xml"/>
  <Override PartName="/ppt/tags/tag75.xml" ContentType="application/vnd.openxmlformats-officedocument.presentationml.tags+xml"/>
  <Override PartName="/ppt/notesSlides/notesSlide35.xml" ContentType="application/vnd.openxmlformats-officedocument.presentationml.notesSlide+xml"/>
  <Override PartName="/ppt/tags/tag76.xml" ContentType="application/vnd.openxmlformats-officedocument.presentationml.tags+xml"/>
  <Override PartName="/ppt/notesSlides/notesSlide36.xml" ContentType="application/vnd.openxmlformats-officedocument.presentationml.notesSlide+xml"/>
  <Override PartName="/ppt/tags/tag77.xml" ContentType="application/vnd.openxmlformats-officedocument.presentationml.tags+xml"/>
  <Override PartName="/ppt/notesSlides/notesSlide37.xml" ContentType="application/vnd.openxmlformats-officedocument.presentationml.notesSlide+xml"/>
  <Override PartName="/ppt/tags/tag78.xml" ContentType="application/vnd.openxmlformats-officedocument.presentationml.tags+xml"/>
  <Override PartName="/ppt/notesSlides/notesSlide38.xml" ContentType="application/vnd.openxmlformats-officedocument.presentationml.notesSlide+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notesSlides/notesSlide40.xml" ContentType="application/vnd.openxmlformats-officedocument.presentationml.notesSlide+xml"/>
  <Override PartName="/ppt/tags/tag81.xml" ContentType="application/vnd.openxmlformats-officedocument.presentationml.tags+xml"/>
  <Override PartName="/ppt/notesSlides/notesSlide41.xml" ContentType="application/vnd.openxmlformats-officedocument.presentationml.notesSlide+xml"/>
  <Override PartName="/ppt/tags/tag82.xml" ContentType="application/vnd.openxmlformats-officedocument.presentationml.tags+xml"/>
  <Override PartName="/ppt/notesSlides/notesSlide42.xml" ContentType="application/vnd.openxmlformats-officedocument.presentationml.notesSlide+xml"/>
  <Override PartName="/ppt/tags/tag83.xml" ContentType="application/vnd.openxmlformats-officedocument.presentationml.tags+xml"/>
  <Override PartName="/ppt/notesSlides/notesSlide43.xml" ContentType="application/vnd.openxmlformats-officedocument.presentationml.notesSlide+xml"/>
  <Override PartName="/ppt/tags/tag84.xml" ContentType="application/vnd.openxmlformats-officedocument.presentationml.tags+xml"/>
  <Override PartName="/ppt/notesSlides/notesSlide44.xml" ContentType="application/vnd.openxmlformats-officedocument.presentationml.notesSlide+xml"/>
  <Override PartName="/ppt/tags/tag85.xml" ContentType="application/vnd.openxmlformats-officedocument.presentationml.tags+xml"/>
  <Override PartName="/ppt/notesSlides/notesSlide45.xml" ContentType="application/vnd.openxmlformats-officedocument.presentationml.notesSlide+xml"/>
  <Override PartName="/ppt/tags/tag86.xml" ContentType="application/vnd.openxmlformats-officedocument.presentationml.tags+xml"/>
  <Override PartName="/ppt/notesSlides/notesSlide46.xml" ContentType="application/vnd.openxmlformats-officedocument.presentationml.notesSlide+xml"/>
  <Override PartName="/ppt/tags/tag87.xml" ContentType="application/vnd.openxmlformats-officedocument.presentationml.tags+xml"/>
  <Override PartName="/ppt/notesSlides/notesSlide47.xml" ContentType="application/vnd.openxmlformats-officedocument.presentationml.notesSlide+xml"/>
  <Override PartName="/ppt/tags/tag88.xml" ContentType="application/vnd.openxmlformats-officedocument.presentationml.tags+xml"/>
  <Override PartName="/ppt/notesSlides/notesSlide48.xml" ContentType="application/vnd.openxmlformats-officedocument.presentationml.notesSlide+xml"/>
  <Override PartName="/ppt/tags/tag89.xml" ContentType="application/vnd.openxmlformats-officedocument.presentationml.tags+xml"/>
  <Override PartName="/ppt/notesSlides/notesSlide49.xml" ContentType="application/vnd.openxmlformats-officedocument.presentationml.notesSlide+xml"/>
  <Override PartName="/ppt/tags/tag90.xml" ContentType="application/vnd.openxmlformats-officedocument.presentationml.tags+xml"/>
  <Override PartName="/ppt/notesSlides/notesSlide50.xml" ContentType="application/vnd.openxmlformats-officedocument.presentationml.notesSlide+xml"/>
  <Override PartName="/ppt/tags/tag91.xml" ContentType="application/vnd.openxmlformats-officedocument.presentationml.tags+xml"/>
  <Override PartName="/ppt/notesSlides/notesSlide51.xml" ContentType="application/vnd.openxmlformats-officedocument.presentationml.notesSlide+xml"/>
  <Override PartName="/ppt/tags/tag92.xml" ContentType="application/vnd.openxmlformats-officedocument.presentationml.tags+xml"/>
  <Override PartName="/ppt/notesSlides/notesSlide52.xml" ContentType="application/vnd.openxmlformats-officedocument.presentationml.notesSlide+xml"/>
  <Override PartName="/ppt/tags/tag93.xml" ContentType="application/vnd.openxmlformats-officedocument.presentationml.tags+xml"/>
  <Override PartName="/ppt/notesSlides/notesSlide53.xml" ContentType="application/vnd.openxmlformats-officedocument.presentationml.notesSlide+xml"/>
  <Override PartName="/ppt/tags/tag94.xml" ContentType="application/vnd.openxmlformats-officedocument.presentationml.tags+xml"/>
  <Override PartName="/ppt/notesSlides/notesSlide54.xml" ContentType="application/vnd.openxmlformats-officedocument.presentationml.notesSlide+xml"/>
  <Override PartName="/ppt/tags/tag95.xml" ContentType="application/vnd.openxmlformats-officedocument.presentationml.tags+xml"/>
  <Override PartName="/ppt/notesSlides/notesSlide55.xml" ContentType="application/vnd.openxmlformats-officedocument.presentationml.notesSlide+xml"/>
  <Override PartName="/ppt/tags/tag96.xml" ContentType="application/vnd.openxmlformats-officedocument.presentationml.tags+xml"/>
  <Override PartName="/ppt/notesSlides/notesSlide56.xml" ContentType="application/vnd.openxmlformats-officedocument.presentationml.notesSlide+xml"/>
  <Override PartName="/ppt/tags/tag97.xml" ContentType="application/vnd.openxmlformats-officedocument.presentationml.tags+xml"/>
  <Override PartName="/ppt/notesSlides/notesSlide57.xml" ContentType="application/vnd.openxmlformats-officedocument.presentationml.notesSlide+xml"/>
  <Override PartName="/ppt/tags/tag98.xml" ContentType="application/vnd.openxmlformats-officedocument.presentationml.tags+xml"/>
  <Override PartName="/ppt/notesSlides/notesSlide58.xml" ContentType="application/vnd.openxmlformats-officedocument.presentationml.notesSlide+xml"/>
  <Override PartName="/ppt/tags/tag99.xml" ContentType="application/vnd.openxmlformats-officedocument.presentationml.tags+xml"/>
  <Override PartName="/ppt/notesSlides/notesSlide59.xml" ContentType="application/vnd.openxmlformats-officedocument.presentationml.notesSlide+xml"/>
  <Override PartName="/ppt/tags/tag100.xml" ContentType="application/vnd.openxmlformats-officedocument.presentationml.tags+xml"/>
  <Override PartName="/ppt/notesSlides/notesSlide60.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61.xml" ContentType="application/vnd.openxmlformats-officedocument.presentationml.notesSlide+xml"/>
  <Override PartName="/ppt/tags/tag103.xml" ContentType="application/vnd.openxmlformats-officedocument.presentationml.tags+xml"/>
  <Override PartName="/ppt/notesSlides/notesSlide62.xml" ContentType="application/vnd.openxmlformats-officedocument.presentationml.notesSlide+xml"/>
  <Override PartName="/ppt/tags/tag104.xml" ContentType="application/vnd.openxmlformats-officedocument.presentationml.tags+xml"/>
  <Override PartName="/ppt/notesSlides/notesSlide63.xml" ContentType="application/vnd.openxmlformats-officedocument.presentationml.notesSlide+xml"/>
  <Override PartName="/ppt/tags/tag105.xml" ContentType="application/vnd.openxmlformats-officedocument.presentationml.tags+xml"/>
  <Override PartName="/ppt/notesSlides/notesSlide64.xml" ContentType="application/vnd.openxmlformats-officedocument.presentationml.notesSlide+xml"/>
  <Override PartName="/ppt/tags/tag106.xml" ContentType="application/vnd.openxmlformats-officedocument.presentationml.tags+xml"/>
  <Override PartName="/ppt/notesSlides/notesSlide65.xml" ContentType="application/vnd.openxmlformats-officedocument.presentationml.notesSlide+xml"/>
  <Override PartName="/ppt/tags/tag107.xml" ContentType="application/vnd.openxmlformats-officedocument.presentationml.tags+xml"/>
  <Override PartName="/ppt/notesSlides/notesSlide66.xml" ContentType="application/vnd.openxmlformats-officedocument.presentationml.notesSlide+xml"/>
  <Override PartName="/ppt/tags/tag108.xml" ContentType="application/vnd.openxmlformats-officedocument.presentationml.tags+xml"/>
  <Override PartName="/ppt/notesSlides/notesSlide67.xml" ContentType="application/vnd.openxmlformats-officedocument.presentationml.notesSlide+xml"/>
  <Override PartName="/ppt/tags/tag109.xml" ContentType="application/vnd.openxmlformats-officedocument.presentationml.tags+xml"/>
  <Override PartName="/ppt/notesSlides/notesSlide68.xml" ContentType="application/vnd.openxmlformats-officedocument.presentationml.notesSlide+xml"/>
  <Override PartName="/ppt/tags/tag110.xml" ContentType="application/vnd.openxmlformats-officedocument.presentationml.tags+xml"/>
  <Override PartName="/ppt/notesSlides/notesSlide69.xml" ContentType="application/vnd.openxmlformats-officedocument.presentationml.notesSlide+xml"/>
  <Override PartName="/ppt/tags/tag111.xml" ContentType="application/vnd.openxmlformats-officedocument.presentationml.tags+xml"/>
  <Override PartName="/ppt/notesSlides/notesSlide70.xml" ContentType="application/vnd.openxmlformats-officedocument.presentationml.notesSlide+xml"/>
  <Override PartName="/ppt/tags/tag112.xml" ContentType="application/vnd.openxmlformats-officedocument.presentationml.tags+xml"/>
  <Override PartName="/ppt/notesSlides/notesSlide71.xml" ContentType="application/vnd.openxmlformats-officedocument.presentationml.notesSlide+xml"/>
  <Override PartName="/ppt/tags/tag113.xml" ContentType="application/vnd.openxmlformats-officedocument.presentationml.tags+xml"/>
  <Override PartName="/ppt/notesSlides/notesSlide72.xml" ContentType="application/vnd.openxmlformats-officedocument.presentationml.notesSlide+xml"/>
  <Override PartName="/ppt/tags/tag114.xml" ContentType="application/vnd.openxmlformats-officedocument.presentationml.tags+xml"/>
  <Override PartName="/ppt/notesSlides/notesSlide73.xml" ContentType="application/vnd.openxmlformats-officedocument.presentationml.notesSlide+xml"/>
  <Override PartName="/ppt/tags/tag115.xml" ContentType="application/vnd.openxmlformats-officedocument.presentationml.tags+xml"/>
  <Override PartName="/ppt/notesSlides/notesSlide74.xml" ContentType="application/vnd.openxmlformats-officedocument.presentationml.notesSlide+xml"/>
  <Override PartName="/ppt/tags/tag116.xml" ContentType="application/vnd.openxmlformats-officedocument.presentationml.tags+xml"/>
  <Override PartName="/ppt/notesSlides/notesSlide75.xml" ContentType="application/vnd.openxmlformats-officedocument.presentationml.notesSlide+xml"/>
  <Override PartName="/ppt/tags/tag117.xml" ContentType="application/vnd.openxmlformats-officedocument.presentationml.tags+xml"/>
  <Override PartName="/ppt/notesSlides/notesSlide76.xml" ContentType="application/vnd.openxmlformats-officedocument.presentationml.notesSlide+xml"/>
  <Override PartName="/ppt/tags/tag118.xml" ContentType="application/vnd.openxmlformats-officedocument.presentationml.tags+xml"/>
  <Override PartName="/ppt/notesSlides/notesSlide77.xml" ContentType="application/vnd.openxmlformats-officedocument.presentationml.notesSlide+xml"/>
  <Override PartName="/ppt/tags/tag119.xml" ContentType="application/vnd.openxmlformats-officedocument.presentationml.tags+xml"/>
  <Override PartName="/ppt/notesSlides/notesSlide78.xml" ContentType="application/vnd.openxmlformats-officedocument.presentationml.notesSlide+xml"/>
  <Override PartName="/ppt/tags/tag120.xml" ContentType="application/vnd.openxmlformats-officedocument.presentationml.tags+xml"/>
  <Override PartName="/ppt/notesSlides/notesSlide79.xml" ContentType="application/vnd.openxmlformats-officedocument.presentationml.notesSlide+xml"/>
  <Override PartName="/ppt/tags/tag121.xml" ContentType="application/vnd.openxmlformats-officedocument.presentationml.tags+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 id="2147483744" r:id="rId2"/>
    <p:sldMasterId id="2147483755" r:id="rId3"/>
    <p:sldMasterId id="2147483751" r:id="rId4"/>
  </p:sldMasterIdLst>
  <p:notesMasterIdLst>
    <p:notesMasterId r:id="rId85"/>
  </p:notesMasterIdLst>
  <p:handoutMasterIdLst>
    <p:handoutMasterId r:id="rId86"/>
  </p:handoutMasterIdLst>
  <p:sldIdLst>
    <p:sldId id="504" r:id="rId5"/>
    <p:sldId id="911" r:id="rId6"/>
    <p:sldId id="912" r:id="rId7"/>
    <p:sldId id="698" r:id="rId8"/>
    <p:sldId id="707" r:id="rId9"/>
    <p:sldId id="756" r:id="rId10"/>
    <p:sldId id="830" r:id="rId11"/>
    <p:sldId id="885" r:id="rId12"/>
    <p:sldId id="832" r:id="rId13"/>
    <p:sldId id="886" r:id="rId14"/>
    <p:sldId id="834" r:id="rId15"/>
    <p:sldId id="887" r:id="rId16"/>
    <p:sldId id="888" r:id="rId17"/>
    <p:sldId id="919" r:id="rId18"/>
    <p:sldId id="884" r:id="rId19"/>
    <p:sldId id="894" r:id="rId20"/>
    <p:sldId id="920" r:id="rId21"/>
    <p:sldId id="897" r:id="rId22"/>
    <p:sldId id="900" r:id="rId23"/>
    <p:sldId id="901" r:id="rId24"/>
    <p:sldId id="902" r:id="rId25"/>
    <p:sldId id="904" r:id="rId26"/>
    <p:sldId id="906" r:id="rId27"/>
    <p:sldId id="908" r:id="rId28"/>
    <p:sldId id="903" r:id="rId29"/>
    <p:sldId id="921" r:id="rId30"/>
    <p:sldId id="890" r:id="rId31"/>
    <p:sldId id="883" r:id="rId32"/>
    <p:sldId id="882" r:id="rId33"/>
    <p:sldId id="836" r:id="rId34"/>
    <p:sldId id="837" r:id="rId35"/>
    <p:sldId id="838" r:id="rId36"/>
    <p:sldId id="839" r:id="rId37"/>
    <p:sldId id="840" r:id="rId38"/>
    <p:sldId id="841" r:id="rId39"/>
    <p:sldId id="842" r:id="rId40"/>
    <p:sldId id="843" r:id="rId41"/>
    <p:sldId id="844" r:id="rId42"/>
    <p:sldId id="845" r:id="rId43"/>
    <p:sldId id="846" r:id="rId44"/>
    <p:sldId id="847" r:id="rId45"/>
    <p:sldId id="848" r:id="rId46"/>
    <p:sldId id="849" r:id="rId47"/>
    <p:sldId id="850" r:id="rId48"/>
    <p:sldId id="851" r:id="rId49"/>
    <p:sldId id="852" r:id="rId50"/>
    <p:sldId id="853" r:id="rId51"/>
    <p:sldId id="854" r:id="rId52"/>
    <p:sldId id="855" r:id="rId53"/>
    <p:sldId id="856" r:id="rId54"/>
    <p:sldId id="857" r:id="rId55"/>
    <p:sldId id="858" r:id="rId56"/>
    <p:sldId id="859" r:id="rId57"/>
    <p:sldId id="860" r:id="rId58"/>
    <p:sldId id="861" r:id="rId59"/>
    <p:sldId id="862" r:id="rId60"/>
    <p:sldId id="863" r:id="rId61"/>
    <p:sldId id="909" r:id="rId62"/>
    <p:sldId id="864" r:id="rId63"/>
    <p:sldId id="865" r:id="rId64"/>
    <p:sldId id="866" r:id="rId65"/>
    <p:sldId id="922" r:id="rId66"/>
    <p:sldId id="867" r:id="rId67"/>
    <p:sldId id="868" r:id="rId68"/>
    <p:sldId id="869" r:id="rId69"/>
    <p:sldId id="870" r:id="rId70"/>
    <p:sldId id="871" r:id="rId71"/>
    <p:sldId id="872" r:id="rId72"/>
    <p:sldId id="873" r:id="rId73"/>
    <p:sldId id="874" r:id="rId74"/>
    <p:sldId id="875" r:id="rId75"/>
    <p:sldId id="889" r:id="rId76"/>
    <p:sldId id="876" r:id="rId77"/>
    <p:sldId id="877" r:id="rId78"/>
    <p:sldId id="879" r:id="rId79"/>
    <p:sldId id="878" r:id="rId80"/>
    <p:sldId id="923" r:id="rId81"/>
    <p:sldId id="820" r:id="rId82"/>
    <p:sldId id="821" r:id="rId83"/>
    <p:sldId id="823" r:id="rId84"/>
  </p:sldIdLst>
  <p:sldSz cx="12192000" cy="6858000"/>
  <p:notesSz cx="6985000" cy="9283700"/>
  <p:custDataLst>
    <p:tags r:id="rId8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D4E2760-B4FB-4F5D-9804-166A57858978}">
          <p14:sldIdLst>
            <p14:sldId id="504"/>
            <p14:sldId id="911"/>
            <p14:sldId id="912"/>
            <p14:sldId id="698"/>
            <p14:sldId id="707"/>
          </p14:sldIdLst>
        </p14:section>
        <p14:section name="Lesson 1: Basic Concepts of Conventional Roofing" id="{A0316D61-867C-462E-A7E5-05569D647A7E}">
          <p14:sldIdLst>
            <p14:sldId id="756"/>
            <p14:sldId id="830"/>
            <p14:sldId id="885"/>
            <p14:sldId id="832"/>
            <p14:sldId id="886"/>
            <p14:sldId id="834"/>
            <p14:sldId id="887"/>
            <p14:sldId id="888"/>
            <p14:sldId id="919"/>
          </p14:sldIdLst>
        </p14:section>
        <p14:section name="Lesson 2: Critical Connections" id="{523A9E0D-09AB-456F-BE59-36B3E9DB92BF}">
          <p14:sldIdLst>
            <p14:sldId id="884"/>
            <p14:sldId id="894"/>
            <p14:sldId id="920"/>
            <p14:sldId id="897"/>
            <p14:sldId id="900"/>
            <p14:sldId id="901"/>
            <p14:sldId id="902"/>
            <p14:sldId id="904"/>
            <p14:sldId id="906"/>
            <p14:sldId id="908"/>
            <p14:sldId id="903"/>
            <p14:sldId id="921"/>
          </p14:sldIdLst>
        </p14:section>
        <p14:section name="Lesson 3: Conventional Roofing IRC Code Sections" id="{C6625F1F-9B9B-4080-8E58-55E3B0189D4B}">
          <p14:sldIdLst>
            <p14:sldId id="890"/>
            <p14:sldId id="883"/>
            <p14:sldId id="882"/>
            <p14:sldId id="836"/>
            <p14:sldId id="837"/>
            <p14:sldId id="838"/>
            <p14:sldId id="839"/>
            <p14:sldId id="840"/>
            <p14:sldId id="841"/>
            <p14:sldId id="842"/>
            <p14:sldId id="843"/>
            <p14:sldId id="844"/>
            <p14:sldId id="845"/>
            <p14:sldId id="846"/>
            <p14:sldId id="847"/>
            <p14:sldId id="848"/>
            <p14:sldId id="849"/>
            <p14:sldId id="850"/>
            <p14:sldId id="851"/>
            <p14:sldId id="852"/>
            <p14:sldId id="853"/>
            <p14:sldId id="854"/>
            <p14:sldId id="855"/>
            <p14:sldId id="856"/>
            <p14:sldId id="857"/>
            <p14:sldId id="858"/>
            <p14:sldId id="859"/>
            <p14:sldId id="860"/>
            <p14:sldId id="861"/>
            <p14:sldId id="862"/>
            <p14:sldId id="863"/>
            <p14:sldId id="909"/>
            <p14:sldId id="864"/>
            <p14:sldId id="865"/>
            <p14:sldId id="866"/>
            <p14:sldId id="922"/>
            <p14:sldId id="867"/>
            <p14:sldId id="868"/>
            <p14:sldId id="869"/>
            <p14:sldId id="870"/>
            <p14:sldId id="871"/>
            <p14:sldId id="872"/>
            <p14:sldId id="873"/>
            <p14:sldId id="874"/>
            <p14:sldId id="875"/>
            <p14:sldId id="889"/>
            <p14:sldId id="876"/>
            <p14:sldId id="877"/>
            <p14:sldId id="879"/>
            <p14:sldId id="878"/>
            <p14:sldId id="923"/>
          </p14:sldIdLst>
        </p14:section>
        <p14:section name="Summary" id="{6370FD61-E87D-49A3-8DE3-273A0099BF48}">
          <p14:sldIdLst>
            <p14:sldId id="820"/>
          </p14:sldIdLst>
        </p14:section>
        <p14:section name="Assessment" id="{DE2BB55D-CA0A-4D93-A465-89BB9D6598AC}">
          <p14:sldIdLst>
            <p14:sldId id="821"/>
            <p14:sldId id="82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148">
          <p15:clr>
            <a:srgbClr val="A4A3A4"/>
          </p15:clr>
        </p15:guide>
        <p15:guide id="4" orient="horz" pos="842">
          <p15:clr>
            <a:srgbClr val="A4A3A4"/>
          </p15:clr>
        </p15:guide>
        <p15:guide id="5" orient="horz" pos="1792">
          <p15:clr>
            <a:srgbClr val="A4A3A4"/>
          </p15:clr>
        </p15:guide>
        <p15:guide id="6" orient="horz" pos="1034">
          <p15:clr>
            <a:srgbClr val="A4A3A4"/>
          </p15:clr>
        </p15:guide>
        <p15:guide id="7" orient="horz" pos="1975">
          <p15:clr>
            <a:srgbClr val="A4A3A4"/>
          </p15:clr>
        </p15:guide>
        <p15:guide id="8" orient="horz" pos="1282">
          <p15:clr>
            <a:srgbClr val="A4A3A4"/>
          </p15:clr>
        </p15:guide>
        <p15:guide id="9" orient="horz" pos="3220">
          <p15:clr>
            <a:srgbClr val="A4A3A4"/>
          </p15:clr>
        </p15:guide>
        <p15:guide id="10" pos="232">
          <p15:clr>
            <a:srgbClr val="A4A3A4"/>
          </p15:clr>
        </p15:guide>
        <p15:guide id="11" pos="7284">
          <p15:clr>
            <a:srgbClr val="A4A3A4"/>
          </p15:clr>
        </p15:guide>
        <p15:guide id="12" pos="4160">
          <p15:clr>
            <a:srgbClr val="A4A3A4"/>
          </p15:clr>
        </p15:guide>
        <p15:guide id="13" pos="111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7F7F7F"/>
    <a:srgbClr val="D9D9D9"/>
    <a:srgbClr val="2B4C76"/>
    <a:srgbClr val="D36819"/>
    <a:srgbClr val="1F7282"/>
    <a:srgbClr val="F0542B"/>
    <a:srgbClr val="6B859D"/>
    <a:srgbClr val="6A6E74"/>
    <a:srgbClr val="CA97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59800" autoAdjust="0"/>
  </p:normalViewPr>
  <p:slideViewPr>
    <p:cSldViewPr snapToGrid="0" showGuides="1">
      <p:cViewPr varScale="1">
        <p:scale>
          <a:sx n="52" d="100"/>
          <a:sy n="52" d="100"/>
        </p:scale>
        <p:origin x="2235" y="29"/>
      </p:cViewPr>
      <p:guideLst>
        <p:guide orient="horz" pos="2160"/>
        <p:guide pos="3840"/>
        <p:guide orient="horz" pos="3148"/>
        <p:guide orient="horz" pos="842"/>
        <p:guide orient="horz" pos="1792"/>
        <p:guide orient="horz" pos="1034"/>
        <p:guide orient="horz" pos="1975"/>
        <p:guide orient="horz" pos="1282"/>
        <p:guide orient="horz" pos="3220"/>
        <p:guide pos="232"/>
        <p:guide pos="7284"/>
        <p:guide pos="4160"/>
        <p:guide pos="1114"/>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79" d="100"/>
        <a:sy n="79" d="100"/>
      </p:scale>
      <p:origin x="0" y="-1168"/>
    </p:cViewPr>
  </p:sorterViewPr>
  <p:gridSpacing cx="38100" cy="381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s>
</file>

<file path=ppt/_rels/viewProps.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15.xml"/><Relationship Id="rId1"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1"/>
            <a:ext cx="3026833" cy="465797"/>
          </a:xfrm>
          <a:prstGeom prst="rect">
            <a:avLst/>
          </a:prstGeom>
        </p:spPr>
        <p:txBody>
          <a:bodyPr vert="horz" lIns="92958" tIns="46479" rIns="92958" bIns="46479" rtlCol="0"/>
          <a:lstStyle>
            <a:lvl1pPr algn="r">
              <a:defRPr sz="1200"/>
            </a:lvl1pPr>
          </a:lstStyle>
          <a:p>
            <a:fld id="{47F54265-55E7-46D7-9ADF-EA398C542F98}" type="datetimeFigureOut">
              <a:rPr lang="en-US" smtClean="0"/>
              <a:t>2/28/2023</a:t>
            </a:fld>
            <a:endParaRPr lang="en-US"/>
          </a:p>
        </p:txBody>
      </p:sp>
      <p:sp>
        <p:nvSpPr>
          <p:cNvPr id="4" name="Footer Placeholder 3"/>
          <p:cNvSpPr>
            <a:spLocks noGrp="1"/>
          </p:cNvSpPr>
          <p:nvPr>
            <p:ph type="ftr" sz="quarter" idx="2"/>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5796"/>
          </a:xfrm>
          <a:prstGeom prst="rect">
            <a:avLst/>
          </a:prstGeom>
        </p:spPr>
        <p:txBody>
          <a:bodyPr vert="horz" lIns="92958" tIns="46479" rIns="92958" bIns="46479" rtlCol="0" anchor="b"/>
          <a:lstStyle>
            <a:lvl1pPr algn="r">
              <a:defRPr sz="1200"/>
            </a:lvl1pPr>
          </a:lstStyle>
          <a:p>
            <a:fld id="{B1F7B332-1D5B-4638-B32D-C7D5577E29CA}" type="slidenum">
              <a:rPr lang="en-US" smtClean="0"/>
              <a:t>‹#›</a:t>
            </a:fld>
            <a:endParaRPr lang="en-US"/>
          </a:p>
        </p:txBody>
      </p:sp>
    </p:spTree>
    <p:extLst>
      <p:ext uri="{BB962C8B-B14F-4D97-AF65-F5344CB8AC3E}">
        <p14:creationId xmlns:p14="http://schemas.microsoft.com/office/powerpoint/2010/main" val="3248780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26833" cy="465797"/>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1"/>
            <a:ext cx="3026833" cy="465797"/>
          </a:xfrm>
          <a:prstGeom prst="rect">
            <a:avLst/>
          </a:prstGeom>
        </p:spPr>
        <p:txBody>
          <a:bodyPr vert="horz" lIns="92958" tIns="46479" rIns="92958" bIns="46479" rtlCol="0"/>
          <a:lstStyle>
            <a:lvl1pPr algn="r">
              <a:defRPr sz="1200"/>
            </a:lvl1pPr>
          </a:lstStyle>
          <a:p>
            <a:fld id="{CAC1ACA8-BC86-401F-9008-627316B59ECB}" type="datetimeFigureOut">
              <a:rPr lang="en-US" smtClean="0"/>
              <a:t>2/28/2023</a:t>
            </a:fld>
            <a:endParaRPr lang="en-US"/>
          </a:p>
        </p:txBody>
      </p:sp>
      <p:sp>
        <p:nvSpPr>
          <p:cNvPr id="4" name="Slide Image Placeholder 3"/>
          <p:cNvSpPr>
            <a:spLocks noGrp="1" noRot="1" noChangeAspect="1"/>
          </p:cNvSpPr>
          <p:nvPr>
            <p:ph type="sldImg" idx="2"/>
          </p:nvPr>
        </p:nvSpPr>
        <p:spPr>
          <a:xfrm>
            <a:off x="706438" y="1160463"/>
            <a:ext cx="5572125" cy="31337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67780"/>
            <a:ext cx="5588000" cy="3655458"/>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17904"/>
            <a:ext cx="3026833" cy="465796"/>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5796"/>
          </a:xfrm>
          <a:prstGeom prst="rect">
            <a:avLst/>
          </a:prstGeom>
        </p:spPr>
        <p:txBody>
          <a:bodyPr vert="horz" lIns="92958" tIns="46479" rIns="92958" bIns="46479" rtlCol="0" anchor="b"/>
          <a:lstStyle>
            <a:lvl1pPr algn="r">
              <a:defRPr sz="1200"/>
            </a:lvl1pPr>
          </a:lstStyle>
          <a:p>
            <a:fld id="{41BDAC27-EA65-4CFE-B3FB-06977A465F32}" type="slidenum">
              <a:rPr lang="en-US" smtClean="0"/>
              <a:t>‹#›</a:t>
            </a:fld>
            <a:endParaRPr lang="en-US"/>
          </a:p>
        </p:txBody>
      </p:sp>
    </p:spTree>
    <p:extLst>
      <p:ext uri="{BB962C8B-B14F-4D97-AF65-F5344CB8AC3E}">
        <p14:creationId xmlns:p14="http://schemas.microsoft.com/office/powerpoint/2010/main" val="3313562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Welcome</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Welcome to this course on Code</a:t>
            </a:r>
            <a:r>
              <a:rPr lang="en-US" sz="1200" kern="1200" baseline="0" dirty="0">
                <a:solidFill>
                  <a:schemeClr val="tx1"/>
                </a:solidFill>
                <a:effectLst/>
                <a:latin typeface="+mn-lt"/>
                <a:ea typeface="+mn-ea"/>
                <a:cs typeface="+mn-cs"/>
              </a:rPr>
              <a:t> Requirements for Conventionally Framed Roofs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Presented by Simpson Strong-Tie</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Types </a:t>
            </a:r>
            <a:r>
              <a:rPr lang="en-US" sz="1200" b="1" kern="1200">
                <a:solidFill>
                  <a:schemeClr val="tx1"/>
                </a:solidFill>
                <a:effectLst/>
                <a:latin typeface="+mn-lt"/>
                <a:ea typeface="+mn-ea"/>
                <a:cs typeface="+mn-cs"/>
              </a:rPr>
              <a:t>of Roofs</a:t>
            </a:r>
          </a:p>
          <a:p>
            <a:endParaRPr lang="en-US" sz="1200" b="1"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Consideration for Climate,</a:t>
            </a:r>
            <a:r>
              <a:rPr lang="en-US" sz="1200" b="0" kern="1200" baseline="0">
                <a:solidFill>
                  <a:schemeClr val="tx1"/>
                </a:solidFill>
                <a:effectLst/>
                <a:latin typeface="+mn-lt"/>
                <a:ea typeface="+mn-ea"/>
                <a:cs typeface="+mn-cs"/>
              </a:rPr>
              <a:t> Style, and Preferences</a:t>
            </a:r>
            <a:endParaRPr lang="en-US" sz="1200" b="0" kern="1200" dirty="0">
              <a:solidFill>
                <a:schemeClr val="tx1"/>
              </a:solidFill>
              <a:effectLst/>
              <a:latin typeface="+mn-lt"/>
              <a:ea typeface="+mn-ea"/>
              <a:cs typeface="+mn-cs"/>
            </a:endParaRPr>
          </a:p>
          <a:p>
            <a:r>
              <a:rPr lang="en-US" sz="1200" b="0" kern="1200">
                <a:solidFill>
                  <a:schemeClr val="tx1"/>
                </a:solidFill>
                <a:effectLst/>
                <a:latin typeface="+mn-lt"/>
                <a:ea typeface="+mn-ea"/>
                <a:cs typeface="+mn-cs"/>
              </a:rPr>
              <a:t>The primary job of a roof is to protect the structure and inhabitants, with consideration for climate, regional style, and design preferences. There is a variety of different roof shapes. The four basic roof shapes are Gable, Flat, Hip, and Shed. Different designs can be built off these four shapes.  For example, the mansard is a hip roof with a flat top and a gambrel is a gable with an added bend.</a:t>
            </a:r>
            <a:endParaRPr lang="en-US" sz="1200" b="1"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3194291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Ridge Beam and </a:t>
            </a:r>
            <a:r>
              <a:rPr lang="en-US" sz="1200" b="1" kern="1200">
                <a:solidFill>
                  <a:schemeClr val="tx1"/>
                </a:solidFill>
                <a:effectLst/>
                <a:latin typeface="+mn-lt"/>
                <a:ea typeface="+mn-ea"/>
                <a:cs typeface="+mn-cs"/>
              </a:rPr>
              <a:t>Ridge Board</a:t>
            </a:r>
          </a:p>
          <a:p>
            <a:endParaRPr lang="en-US" sz="1200" b="1"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a:t>Two Types of Ridge Connections</a:t>
            </a:r>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two types of ridge connections, a ridge beam and a ridge board.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ridge beam holds up the rafters. The ridge beam is a structural member that supports the weight of the rafters and must be specifically designed for the project.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ridge board is held up by the rafters. The ridge board is a non-structural member that does not support the weight of the rafters, instead they are held up by the force of opposing rafters. The board provides a nailing surface and can be a 1-by since it is non-structural.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anose="02020603050405020304" pitchFamily="18" charset="0"/>
              <a:ea typeface="+mn-ea"/>
              <a:cs typeface="Times New Roman" panose="02020603050405020304" pitchFamily="18" charset="0"/>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Student Handout Material</a:t>
            </a:r>
          </a:p>
          <a:p>
            <a:endParaRPr lang="en-US" b="0" dirty="0"/>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3076964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Valley and Hip Rafters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Roof Load Support</a:t>
            </a:r>
          </a:p>
          <a:p>
            <a:r>
              <a:rPr lang="en-US" sz="1200" kern="1200">
                <a:solidFill>
                  <a:schemeClr val="tx1"/>
                </a:solidFill>
                <a:effectLst/>
                <a:latin typeface="+mn-lt"/>
                <a:ea typeface="+mn-ea"/>
                <a:cs typeface="+mn-cs"/>
              </a:rPr>
              <a:t>Valley rafters follow the line of the valley, where two perpendicular sides of the roof meet. Valley rafters are structural members, which need to be deeper than common rafters because they support a greater load and provide full bearing for the rafter ends, also called jack rafters.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single valley rafter supports the shaded area of the roof.</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Hip rafters form the angles at the junction of inclined planes of the roof. Hip rafters attach to a ridge with the brace landing on a wall.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Hip rafter supports the shaded area of the roof. </a:t>
            </a:r>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1484937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Roof Pitch and Slope</a:t>
            </a:r>
          </a:p>
          <a:p>
            <a:endParaRPr lang="en-US" sz="1200" kern="1200" dirty="0">
              <a:solidFill>
                <a:schemeClr val="tx1"/>
              </a:solidFill>
              <a:effectLst/>
              <a:latin typeface="Times New Roman" panose="02020603050405020304" pitchFamily="18" charset="0"/>
              <a:ea typeface="+mn-ea"/>
              <a:cs typeface="Times New Roman" panose="02020603050405020304" pitchFamily="18" charset="0"/>
            </a:endParaRPr>
          </a:p>
          <a:p>
            <a:r>
              <a:rPr lang="en-US" sz="1200" kern="1200">
                <a:solidFill>
                  <a:schemeClr val="tx1"/>
                </a:solidFill>
                <a:effectLst/>
                <a:latin typeface="+mn-lt"/>
                <a:ea typeface="+mn-ea"/>
                <a:cs typeface="+mn-cs"/>
              </a:rPr>
              <a:t>Roofs can be flat or pitched, with varying levels of steepness, shown in this grid. Knowing the slope of the roof is important, since code requirements for conventionally framed roofs differ depending on the slope.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slope on this home is 12 for each side, stated 12:12. </a:t>
            </a: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1484937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LESSON 2: </a:t>
            </a:r>
            <a:r>
              <a:rPr lang="en-US" b="1"/>
              <a:t>Critical Connections</a:t>
            </a:r>
            <a:r>
              <a:rPr lang="en-US" b="1" baseline="0"/>
              <a:t> </a:t>
            </a:r>
            <a:r>
              <a:rPr lang="en-US" altLang="en-US" b="1"/>
              <a:t>in the Continuous Load Path (CLP)</a:t>
            </a:r>
            <a:endParaRPr lang="en-US" b="1" dirty="0"/>
          </a:p>
          <a:p>
            <a:endParaRPr lang="en-US" sz="1200" b="1" kern="1200" dirty="0">
              <a:solidFill>
                <a:schemeClr val="tx1"/>
              </a:solidFill>
              <a:effectLst/>
              <a:latin typeface="+mn-lt"/>
              <a:ea typeface="+mn-ea"/>
              <a:cs typeface="+mn-cs"/>
            </a:endParaRPr>
          </a:p>
          <a:p>
            <a:r>
              <a:rPr lang="en-US" sz="1200">
                <a:effectLst/>
              </a:rPr>
              <a:t>This lesson discusses how connections through a structure create a continuous load path to counteract  the impact of wind and other forces on the structure</a:t>
            </a: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Critical Connections &amp; Code</a:t>
            </a:r>
          </a:p>
          <a:p>
            <a:endParaRPr lang="en-US" sz="1200" kern="1200">
              <a:solidFill>
                <a:schemeClr val="tx1"/>
              </a:solidFill>
              <a:latin typeface="+mn-lt"/>
              <a:ea typeface="+mn-ea"/>
              <a:cs typeface="+mn-cs"/>
            </a:endParaRPr>
          </a:p>
          <a:p>
            <a:r>
              <a:rPr lang="en-US" sz="1200" kern="1200">
                <a:solidFill>
                  <a:schemeClr val="tx1"/>
                </a:solidFill>
                <a:latin typeface="+mn-lt"/>
                <a:ea typeface="+mn-ea"/>
                <a:cs typeface="+mn-cs"/>
              </a:rPr>
              <a:t>Code </a:t>
            </a:r>
            <a:r>
              <a:rPr lang="en-US" sz="1200" kern="1200" dirty="0">
                <a:solidFill>
                  <a:schemeClr val="tx1"/>
                </a:solidFill>
                <a:latin typeface="+mn-lt"/>
                <a:ea typeface="+mn-ea"/>
                <a:cs typeface="+mn-cs"/>
              </a:rPr>
              <a:t>requirements define standards for safer construction practices. For Conventional Roof Framing the prescriptive code is often applied to areas where there will be connection points as shown here in Figure R802.5.1 from the 2015 IRC.</a:t>
            </a:r>
          </a:p>
          <a:p>
            <a:endParaRPr lang="en-US" sz="1200" kern="1200" dirty="0">
              <a:solidFill>
                <a:schemeClr val="tx1"/>
              </a:solidFill>
              <a:latin typeface="+mn-lt"/>
              <a:ea typeface="+mn-ea"/>
              <a:cs typeface="+mn-cs"/>
            </a:endParaRPr>
          </a:p>
          <a:p>
            <a:r>
              <a:rPr lang="en-US" sz="1200" kern="1200">
                <a:solidFill>
                  <a:schemeClr val="tx1"/>
                </a:solidFill>
                <a:effectLst/>
                <a:latin typeface="+mn-lt"/>
                <a:ea typeface="+mn-ea"/>
                <a:cs typeface="+mn-cs"/>
              </a:rPr>
              <a:t>To understand the code applications, the following slides review the critical connections with a focus on the continuous load path and continuous ties, and a review of four code-compliant roof cases.</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3746713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Continuous Load Path</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The continuous load path is a construction method using framing, connectors, and fasteners to transfer all loads from where they act on the structure to the ground.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Wind pressures create forces that challenge the integrity of a structure when the simultaneous application of loads occurs in multiple directions. These loads must be transferred through resisting elements in the structure, which requires a series of connections from the roof and walls to the foundation, creating a continuous load path.</a:t>
            </a:r>
          </a:p>
          <a:p>
            <a:endParaRPr lang="en-US" sz="1200" kern="1200">
              <a:solidFill>
                <a:schemeClr val="tx1"/>
              </a:solidFill>
              <a:effectLst/>
              <a:latin typeface="+mn-lt"/>
              <a:ea typeface="+mn-ea"/>
              <a:cs typeface="+mn-cs"/>
            </a:endParaRPr>
          </a:p>
          <a:p>
            <a:endParaRPr lang="en-US" sz="1200" i="0" kern="1200" dirty="0">
              <a:solidFill>
                <a:schemeClr val="tx1"/>
              </a:solidFill>
              <a:latin typeface="+mn-lt"/>
              <a:ea typeface="+mn-ea"/>
              <a:cs typeface="+mn-cs"/>
            </a:endParaRPr>
          </a:p>
          <a:p>
            <a:r>
              <a:rPr lang="en-US" b="1"/>
              <a:t>Student Handout Material</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4050157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Wind Forces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Wind forces act on a structure with vertical force and horizontal force. The building stability depends on the capability of the structure to resist forces, and carry the loads created by forces without moving or breaking.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Vertical Forces</a:t>
            </a:r>
          </a:p>
          <a:p>
            <a:r>
              <a:rPr lang="en-US" sz="1200" kern="1200">
                <a:solidFill>
                  <a:schemeClr val="tx1"/>
                </a:solidFill>
                <a:effectLst/>
                <a:latin typeface="+mn-lt"/>
                <a:ea typeface="+mn-ea"/>
                <a:cs typeface="+mn-cs"/>
              </a:rPr>
              <a:t>Vertical wind pressure can create uplift forces strong enough to lift the roof off of the structure, or lift the entire structure. This is called uplift.</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Horizontal Forces</a:t>
            </a:r>
          </a:p>
          <a:p>
            <a:r>
              <a:rPr lang="en-US" sz="1200" kern="1200">
                <a:solidFill>
                  <a:schemeClr val="tx1"/>
                </a:solidFill>
                <a:effectLst/>
                <a:latin typeface="+mn-lt"/>
                <a:ea typeface="+mn-ea"/>
                <a:cs typeface="+mn-cs"/>
              </a:rPr>
              <a:t>Horizontal wind pressure can cause lateral overturning, racking, and sliding failures. Without proper design and construction, these multi-directional forces can produce building damage. </a:t>
            </a: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218384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Continuous Tie System</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Live load forces also act on a structure, such as people, snow, or other environmental forces.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To withstand and resist rafter thrust, that can happen when live loads are applied, a roof joist-to-rafter and joist-to-joist connection is developed to create a continuous tie along the joist span.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1582558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Credit Information </a:t>
            </a:r>
            <a:r>
              <a:rPr lang="en-US" sz="1200" b="1" kern="1200">
                <a:solidFill>
                  <a:schemeClr val="tx1"/>
                </a:solidFill>
                <a:effectLst/>
                <a:latin typeface="+mn-lt"/>
                <a:ea typeface="+mn-ea"/>
                <a:cs typeface="+mn-cs"/>
              </a:rPr>
              <a:t>– Professional Development Hours</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Simpson Strong-Tie offers Professional Development Hours for completing this course. No other continuing education or accredited credits are available for this course.</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Code Compliant Conventional Roof Cases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Constructing a stick-framed roof is not always easy. For example, in Texas where stick-framing is common, there are entire crews specializing only in roof framing. Due in part to the growing size of houses and the increased complexity of roofs, code requirements for stick-framing roofs have become more complex.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Meeting current IRC roof framing requirements requires builders to construct very simple triangles using the rafters and ceiling joists, because triangles are known to be the most stable geometric shape. In order to maintain the triangle shape, there are specific requirements on how to fasten the corners of the triangle together.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following slides review four different roof cases for conventional roof framing and the end of the section includes the IRC code table for the connection fastening requirements.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101594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Parallel Rafters with Rafter Ties</a:t>
            </a:r>
          </a:p>
          <a:p>
            <a:endParaRPr lang="en-US" sz="1200" kern="1200">
              <a:solidFill>
                <a:schemeClr val="tx1"/>
              </a:solidFill>
              <a:latin typeface="+mn-lt"/>
              <a:ea typeface="+mn-ea"/>
              <a:cs typeface="+mn-cs"/>
            </a:endParaRPr>
          </a:p>
          <a:p>
            <a:r>
              <a:rPr lang="en-US" sz="1200" kern="1200">
                <a:solidFill>
                  <a:schemeClr val="tx1"/>
                </a:solidFill>
                <a:effectLst/>
                <a:latin typeface="+mn-lt"/>
                <a:ea typeface="+mn-ea"/>
                <a:cs typeface="+mn-cs"/>
              </a:rPr>
              <a:t>The first case is parallel rafters with rafter ties.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this rafter system, the builder omits the joists at the base of the roof, resulting in increased height in the ceiling area. Since joists are not installed at the top wall plate, rafter ties must be installed, as noted here in R802.3.1.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It is important to note that rafter ties and collar ties are not the same product and are not interchangeable. Rafter ties are located in the bottom third of the attic and provide a tension tie, helping keep the roof and walls together. Collar ties are located only in the upper third of the attic, helping keep the rafters together at the ridge and resist uplift or unbalanced loads. If there is no collar tie, then ridge straps are required. The important connections for code compliance is the ridge board, the rafter to collar tie, rafter to rafter tie, and rafter to top plate.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2302780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Perpendicular Rafters and Rafter Ties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second case is perpendicular rafters and rafter ties.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ceiling joists are perpendicular to rafters then rafter ties should be installed to complete the simple triangle. The rafter-to-rafter-tie fastening is factored from the rafter to joist connection.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 proper triangle shape allows easier securing of the ridge board because all the weight of the roof is assumed to transfer down to the bearing at the top plate. The nonstructural ridge board can consist of 1-by lumber. In this case, there is a ridge strap instead of a collar tie, which meets the IRC code requirement. The important connections for code compliance are the joist to top plate and rafter to top plate.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3512018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Parallel Rafters and Ceiling Joist Connection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next case is the parallel rafters and ceiling joist connection.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a common case for a stick-framed roof rafter system. The parallel rafter and joists are attached to each other. A collar tie is installed in the upper third of the attic space. The stable triangle is made from the rafter/joist, rafter to ridge, and top plate connection. The continuous tie between the joist/rafter connection keeps the walls together and prevents rafter thrust.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29887534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Rafters and Ridge Beam Connection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final case is the rafters and ridge beam connection.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this case the ceiling joists that form the bottom leg of the triangle might not be present or might not connect rafters together, such as in cathedral or vaulted ceilings. The load-resisting concepts of the vaulted ceiling are unique. Without the tie at the bottom, the rafters must be supported at their upper ends to prevent rafter thrust at the lower end.  Since half the load is now supported at the ridge, the ridge member becomes a load bearing ridge beam and must be designed to bridge the span between the supports, which carry the vertical load to the ground. This requires a secure connection of the rafters to the ridge beam, which must be supported by a wall or girder. In this example, ridge straps are also installed to prevent uplift.</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1016862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Table R602.3(1)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Table R602.3.1 lists fastening requirements for roof-ceilings that applies to all four cases and is provided here for reference</a:t>
            </a: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2579740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Lesson 3: Conventional Roofing IRC Code Sections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lesson cites IRC code sections that apply directly to Conventionally Framed Roof construction. </a:t>
            </a:r>
          </a:p>
          <a:p>
            <a:r>
              <a:rPr lang="en-US" sz="1200" kern="120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IRC Chapter 8 </a:t>
            </a:r>
            <a:r>
              <a:rPr lang="en-US" b="1"/>
              <a:t>Roof-Ceiling Construction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a:p>
          <a:p>
            <a:r>
              <a:rPr lang="en-US" sz="1200" kern="1200">
                <a:solidFill>
                  <a:schemeClr val="tx1"/>
                </a:solidFill>
                <a:effectLst/>
                <a:latin typeface="+mn-lt"/>
                <a:ea typeface="+mn-ea"/>
                <a:cs typeface="+mn-cs"/>
              </a:rPr>
              <a:t>The prescriptive wood roof framing topics in this course focus on the IRC, Chapter 8, Section R802. This lesson cites the specific code for Conventionally Framed Roof Construction, focusing on the parts applicable to Building Inspectors, Building Officials, and Builders. Review the IRC, Chapter 8, Section R802 topics on the right before proceeding.</a:t>
            </a: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1751063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R802.2 </a:t>
            </a:r>
            <a:r>
              <a:rPr lang="en-US" sz="1200" b="1">
                <a:solidFill>
                  <a:schemeClr val="tx1"/>
                </a:solidFill>
                <a:latin typeface="Arial Black" panose="020B0A04020102020204" pitchFamily="34" charset="0"/>
              </a:rPr>
              <a:t>Design and Construction</a:t>
            </a:r>
          </a:p>
          <a:p>
            <a:endParaRPr lang="en-US" sz="1200" b="1">
              <a:solidFill>
                <a:schemeClr val="tx1"/>
              </a:solidFill>
              <a:latin typeface="Arial Black" panose="020B0A04020102020204" pitchFamily="34" charset="0"/>
            </a:endParaRPr>
          </a:p>
          <a:p>
            <a:r>
              <a:rPr lang="en-US" sz="1200" kern="1200">
                <a:solidFill>
                  <a:schemeClr val="tx1"/>
                </a:solidFill>
                <a:effectLst/>
                <a:latin typeface="+mn-lt"/>
                <a:ea typeface="+mn-ea"/>
                <a:cs typeface="+mn-cs"/>
              </a:rPr>
              <a:t>R802.2 contains several instructions for roof framing details.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first section states that framing details apply to roofs with a minimum slope of 3:12</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middle section of the code focuses on concrete and masonry, which is not a focus of this course.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final section discusses component fastening of roof-ceilings, which was discussed in the previous lesson and will be reviewed later in the course.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Take a moment to read the entire code before proceeding. </a:t>
            </a:r>
            <a:endParaRPr lang="en-US" b="0" baseline="0" dirty="0"/>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369336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t>
            </a:r>
            <a:r>
              <a:rPr lang="en-US" sz="1200" b="1" kern="1200">
                <a:solidFill>
                  <a:schemeClr val="tx1"/>
                </a:solidFill>
                <a:effectLst/>
                <a:latin typeface="+mn-lt"/>
                <a:ea typeface="+mn-ea"/>
                <a:cs typeface="+mn-cs"/>
              </a:rPr>
              <a:t>Requirements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pass the class and earn Professional Development Hours, read and listen to all course material in sequence, complete the Knowledge Checks in the course, and pass the final assessment at the end of the course.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1271901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Roof Slope</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framing details in section R802.2 apply to roofs with a minimum slope of 3:12.</a:t>
            </a:r>
            <a:r>
              <a:rPr lang="en-US" sz="1200" kern="1200" baseline="0">
                <a:solidFill>
                  <a:schemeClr val="tx1"/>
                </a:solidFill>
                <a:effectLst/>
                <a:latin typeface="+mn-lt"/>
                <a:ea typeface="+mn-ea"/>
                <a:cs typeface="+mn-cs"/>
              </a:rPr>
              <a:t> </a:t>
            </a:r>
            <a:r>
              <a:rPr lang="en-US" sz="1200" kern="1200">
                <a:solidFill>
                  <a:schemeClr val="tx1"/>
                </a:solidFill>
                <a:effectLst/>
                <a:latin typeface="+mn-lt"/>
                <a:ea typeface="+mn-ea"/>
                <a:cs typeface="+mn-cs"/>
              </a:rPr>
              <a:t>Roofs with higher rafter slopes and parallel joists are built to be a rigid triangle.</a:t>
            </a:r>
            <a:r>
              <a:rPr lang="en-US" sz="1200" kern="1200" baseline="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Click: </a:t>
            </a:r>
            <a:r>
              <a:rPr lang="en-US" sz="1200" kern="1200">
                <a:solidFill>
                  <a:schemeClr val="tx1"/>
                </a:solidFill>
                <a:effectLst/>
                <a:latin typeface="+mn-lt"/>
                <a:ea typeface="+mn-ea"/>
                <a:cs typeface="+mn-cs"/>
              </a:rPr>
              <a:t>When the roof slope is lower, the ridge and rafters work like a joint, instead of a stable structure. This changes the load dynamics that would no longer fit the prescriptive requirements.</a:t>
            </a:r>
          </a:p>
          <a:p>
            <a:endParaRPr lang="en-US" sz="1200" kern="120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31964143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Slope </a:t>
            </a:r>
            <a:r>
              <a:rPr lang="en-US" b="1" dirty="0"/>
              <a:t>and </a:t>
            </a:r>
            <a:r>
              <a:rPr lang="en-US" b="1"/>
              <a:t>Skew Calculator</a:t>
            </a:r>
          </a:p>
          <a:p>
            <a:endParaRPr lang="en-US" b="1" dirty="0"/>
          </a:p>
          <a:p>
            <a:r>
              <a:rPr lang="en-US" sz="1200" kern="1200">
                <a:solidFill>
                  <a:schemeClr val="tx1"/>
                </a:solidFill>
                <a:effectLst/>
                <a:latin typeface="+mn-lt"/>
                <a:ea typeface="+mn-ea"/>
                <a:cs typeface="+mn-cs"/>
              </a:rPr>
              <a:t>Some manufacturers offer web tools to help determine the roof slope and skew, such as this one on the Simpson Strong Tie website. Calculator applications are useful tools for defining the direction and precise angles for framing members and connectors.</a:t>
            </a:r>
          </a:p>
          <a:p>
            <a:endParaRPr lang="en-US" b="0" dirty="0"/>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13900937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solidFill>
                  <a:schemeClr val="tx1"/>
                </a:solidFill>
                <a:latin typeface="Arial Black" panose="020B0A04020102020204" pitchFamily="34" charset="0"/>
              </a:rPr>
              <a:t>R802.3 Framing Details</a:t>
            </a:r>
          </a:p>
          <a:p>
            <a:endParaRPr lang="en-US" sz="1200" b="1">
              <a:solidFill>
                <a:schemeClr val="tx1"/>
              </a:solidFill>
              <a:latin typeface="Arial Black" panose="020B0A04020102020204" pitchFamily="34" charset="0"/>
            </a:endParaRPr>
          </a:p>
          <a:p>
            <a:r>
              <a:rPr lang="en-US" sz="1200" kern="1200">
                <a:solidFill>
                  <a:schemeClr val="tx1"/>
                </a:solidFill>
                <a:effectLst/>
                <a:latin typeface="+mn-lt"/>
                <a:ea typeface="+mn-ea"/>
                <a:cs typeface="+mn-cs"/>
              </a:rPr>
              <a:t>R802.3 addresses several additional framing details regarding the ridge board. The first section states the rafter offset should be not more than 1 ½ inches and the second section states the ridge board should not be less than 1 inch nominal thickness.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Take a moment to read the entire code before proceeding. </a:t>
            </a:r>
          </a:p>
          <a:p>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2824083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70">
              <a:defRPr/>
            </a:pPr>
            <a:r>
              <a:rPr lang="en-US" b="1"/>
              <a:t>Ridge Board</a:t>
            </a:r>
          </a:p>
          <a:p>
            <a:pPr defTabSz="950770">
              <a:defRPr/>
            </a:pPr>
            <a:endParaRPr lang="en-US" b="1"/>
          </a:p>
          <a:p>
            <a:pPr defTabSz="950770">
              <a:defRPr/>
            </a:pPr>
            <a:r>
              <a:rPr lang="en-US" sz="1200" kern="1200">
                <a:solidFill>
                  <a:schemeClr val="tx1"/>
                </a:solidFill>
                <a:effectLst/>
                <a:latin typeface="+mn-lt"/>
                <a:ea typeface="+mn-ea"/>
                <a:cs typeface="+mn-cs"/>
              </a:rPr>
              <a:t>The ridge board is a non-structural member that keeps the opposite ends of the rafters in place. The rafters push against each other and keep the roof shape stable. </a:t>
            </a: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code states the ridge board depth should not be less than the end of the rafter. The code also states that rafters should be framed not more than 1½-inches offset. Rafters set too far apart create a weak construction, as shown in the image on the left.</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37011228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R802.3 Framing Details</a:t>
            </a:r>
          </a:p>
          <a:p>
            <a:endParaRPr lang="en-US" b="1" dirty="0"/>
          </a:p>
          <a:p>
            <a:r>
              <a:rPr lang="en-US" b="0" dirty="0"/>
              <a:t>The IRC requirements for</a:t>
            </a:r>
            <a:r>
              <a:rPr lang="en-US" b="0" baseline="0" dirty="0"/>
              <a:t> hip and valley rafters are:</a:t>
            </a:r>
          </a:p>
          <a:p>
            <a:endParaRPr lang="en-US" b="0" baseline="0" dirty="0"/>
          </a:p>
          <a:p>
            <a:pPr marL="171450" indent="-171450">
              <a:buFont typeface="Arial" panose="020B0604020202020204" pitchFamily="34" charset="0"/>
              <a:buChar char="•"/>
            </a:pPr>
            <a:r>
              <a:rPr lang="en-US" b="0" baseline="0" dirty="0"/>
              <a:t>Valley and Hip rafters should be at least 2 inches thick</a:t>
            </a:r>
          </a:p>
          <a:p>
            <a:pPr marL="171450" indent="-171450">
              <a:buFont typeface="Arial" panose="020B0604020202020204" pitchFamily="34" charset="0"/>
              <a:buChar char="•"/>
            </a:pPr>
            <a:r>
              <a:rPr lang="en-US" b="0" baseline="0" dirty="0"/>
              <a:t>Hip and valley rafters should be supported by a brace to a bearing partition or be designed to carry a specific load at that point</a:t>
            </a:r>
          </a:p>
          <a:p>
            <a:pPr marL="171450" indent="-171450">
              <a:buFont typeface="Arial" panose="020B0604020202020204" pitchFamily="34" charset="0"/>
              <a:buChar char="•"/>
            </a:pPr>
            <a:r>
              <a:rPr lang="en-US" b="0" baseline="0" dirty="0"/>
              <a:t>If the roof is less than 3:12 all members that support rafters and ceiling joists should be designed as beams</a:t>
            </a:r>
            <a:endParaRPr lang="en-US" b="1" dirty="0"/>
          </a:p>
          <a:p>
            <a:endParaRPr lang="en-US" b="1"/>
          </a:p>
          <a:p>
            <a:endParaRPr lang="en-US" b="1"/>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7598044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Valley Rafter</a:t>
            </a:r>
          </a:p>
          <a:p>
            <a:endParaRPr lang="en-US" b="1" dirty="0"/>
          </a:p>
          <a:p>
            <a:r>
              <a:rPr lang="en-US" sz="1200" kern="1200">
                <a:solidFill>
                  <a:schemeClr val="tx1"/>
                </a:solidFill>
                <a:effectLst/>
                <a:latin typeface="+mn-lt"/>
                <a:ea typeface="+mn-ea"/>
                <a:cs typeface="+mn-cs"/>
              </a:rPr>
              <a:t>Unlike non-structural ridge boards, valley rafters are structural members. As a structural member, they need to be deeper than rafters because they support more load and provide full bearing for the rafter tails. In this image, the valley is deeper than the cut-end of the jack rafter.</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19454219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Valley and Hip Rafters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Hip rafters are also load bearing structural members that support smaller hip jack rafters. These installations can be difficult because the rafter is angled. As a result, manufacturers provide sloped and skewed hanger connectors. Since the hip is supporting the hip jacks, consider additional support for hip jack connections.</a:t>
            </a:r>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20409658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a:t>Valley </a:t>
            </a:r>
            <a:r>
              <a:rPr lang="en-US" b="1" dirty="0"/>
              <a:t>and Hip Rafters</a:t>
            </a:r>
          </a:p>
          <a:p>
            <a:endParaRPr lang="en-US" b="1" dirty="0"/>
          </a:p>
          <a:p>
            <a:r>
              <a:rPr lang="en-US" sz="1200" kern="1200">
                <a:solidFill>
                  <a:schemeClr val="tx1"/>
                </a:solidFill>
                <a:effectLst/>
                <a:latin typeface="+mn-lt"/>
                <a:ea typeface="+mn-ea"/>
                <a:cs typeface="+mn-cs"/>
              </a:rPr>
              <a:t>Hip and valley rafters should be supported by a brace to a bearing partition or designed to carry a specific load at that point. Hip rafters need to have braces at the upper ends. If this is not possible then an engineered connection is required to the supported ridge beam. Connecting hip and valley rafters to ridge beams can be challenging. In some cases, attaching multiple members to the end of the ridge would require so many nails it could cause the ridge to split. </a:t>
            </a: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24898432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Ridge Beam</a:t>
            </a:r>
          </a:p>
          <a:p>
            <a:endParaRPr lang="en-US" b="1" dirty="0"/>
          </a:p>
          <a:p>
            <a:r>
              <a:rPr lang="en-US" sz="1200" kern="1200">
                <a:solidFill>
                  <a:schemeClr val="tx1"/>
                </a:solidFill>
                <a:effectLst/>
                <a:latin typeface="+mn-lt"/>
                <a:ea typeface="+mn-ea"/>
                <a:cs typeface="+mn-cs"/>
              </a:rPr>
              <a:t>When the roof pitch is low, the rafters act as a simple span between the exterior wall and the ridge, so the rafter must be supported on both ends. The ridge beam is a structural member supporting the rafters. Ridge beams are thicker members and must designed for the project. They are structural members that carry loads and in this case transfer the loads to post or walls.</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19258945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R802.3.1 Ceiling Joists and </a:t>
            </a:r>
            <a:r>
              <a:rPr lang="en-US" b="1"/>
              <a:t>Rafter Connections</a:t>
            </a:r>
          </a:p>
          <a:p>
            <a:endParaRPr lang="en-US" b="1" dirty="0"/>
          </a:p>
          <a:p>
            <a:r>
              <a:rPr lang="en-US" sz="1200" kern="1200">
                <a:solidFill>
                  <a:schemeClr val="tx1"/>
                </a:solidFill>
                <a:effectLst/>
                <a:latin typeface="+mn-lt"/>
                <a:ea typeface="+mn-ea"/>
                <a:cs typeface="+mn-cs"/>
              </a:rPr>
              <a:t>This section of the code specifies the requirements for ceiling joist and rafter connections, referencing two different connection tables: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Table R802.5.1(9) shows the fastening requirements for the joist/rafter connection.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Table R602.3(1) details the other required fastenings for general roof construction connections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Please read the entire code before proceeding.</a:t>
            </a:r>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214988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About this Course</a:t>
            </a:r>
          </a:p>
          <a:p>
            <a:pPr defTabSz="950793">
              <a:defRPr/>
            </a:pPr>
            <a:endParaRPr lang="en-US" dirty="0"/>
          </a:p>
          <a:p>
            <a:r>
              <a:rPr lang="en-US" sz="1200" b="1" kern="1200">
                <a:solidFill>
                  <a:schemeClr val="tx1"/>
                </a:solidFill>
                <a:effectLst/>
                <a:latin typeface="+mn-lt"/>
                <a:ea typeface="+mn-ea"/>
                <a:cs typeface="+mn-cs"/>
              </a:rPr>
              <a:t>Course Description </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a technical course intended for Builders, Building Officials, and Inspectors interested in code requirements for stick-framed roofs. This course reviews Chapter 8 of the International Residential Code (IRC) as it applies to conventionally framed roofing. </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Course Learning Objectives</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Upon completion of this training, you will be able to:</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Describe the basic components of conventional roof framing such as hip and valley rafters, ridge boards, and ridge beams; and identify the correct application of rafters, joists and other members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Recognize the relationship between critical connections and their role in building a stable roof</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Identify correct application of IRC building codes for conventionally framed roof construction, also known as stick-framing</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4112235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Continuous Tie</a:t>
            </a:r>
          </a:p>
          <a:p>
            <a:endParaRPr lang="en-US" b="1" dirty="0"/>
          </a:p>
          <a:p>
            <a:r>
              <a:rPr lang="en-US" sz="1200" kern="1200">
                <a:solidFill>
                  <a:schemeClr val="tx1"/>
                </a:solidFill>
                <a:effectLst/>
                <a:latin typeface="+mn-lt"/>
                <a:ea typeface="+mn-ea"/>
                <a:cs typeface="+mn-cs"/>
              </a:rPr>
              <a:t>Critical connections in the rafter system are the joist-to-rafter and joist-to-joist combination. These connections create a continuous tie. The rafters and ceiling joists act as a rigid triangle, which is the most stable shape to withstand rafter thrust.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Rafter thrust can occur when environmental loads such as snow, or live loads such as people are applied to the structure.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2228297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Fastening Table R802.5.1(9) </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connection between the rafter and joist is prescribed in Table R802.5.1(9). Newer requirements require </a:t>
            </a:r>
            <a:r>
              <a:rPr lang="en-US" sz="1200" i="1" kern="1200">
                <a:solidFill>
                  <a:schemeClr val="tx1"/>
                </a:solidFill>
                <a:effectLst/>
                <a:latin typeface="+mn-lt"/>
                <a:ea typeface="+mn-ea"/>
                <a:cs typeface="+mn-cs"/>
              </a:rPr>
              <a:t>a lot</a:t>
            </a:r>
            <a:r>
              <a:rPr lang="en-US" sz="1200" kern="1200">
                <a:solidFill>
                  <a:schemeClr val="tx1"/>
                </a:solidFill>
                <a:effectLst/>
                <a:latin typeface="+mn-lt"/>
                <a:ea typeface="+mn-ea"/>
                <a:cs typeface="+mn-cs"/>
              </a:rPr>
              <a:t> more nails to fasten joists-to-rafters and joist-to-joist lap connections.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In this example, a 7:12 roof slope, with rafters spaced 24” on center, with a 20 psf ground snow load will require nine 16d common nails for fastening the rafter to the joist.</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31032302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Fastening Table R602.3.1</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requirements for the ceiling joist to top plate, joist/rafter connection, and rafter to top plate are highlighted on this fastening table.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After the rafters are connected to the joists, fastening the rafter on both sides would be difficult to implement. A footnote on the table addresses the issue. </a:t>
            </a: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3739004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Rafter and Joist Fastening Connection</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an example of the joist/rafter fastening with the parameters of a 7:12 pitch and a 36 ft span. Table 802.5.1.(9) requires nine 16d nails. Table R602.3.1 requires three nails from rafter to top plate. In addition, four nails are required for the ceiling joist to top plate connection.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Click: Based on Footnote i. one nail facing the rafter on the joist side can be omitted.</a:t>
            </a:r>
          </a:p>
          <a:p>
            <a:r>
              <a:rPr lang="en-US" sz="1200" kern="120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76311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Continuous Tie Fail</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rafters and joists in this image are offset and are not fastened together. When the rafter joist connection isn’t made, the roof doesn’t have a continuous tie, resulting in a less safe structure.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18381670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Table R802.5.1(9) Footnotes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Several footnotes in the table allow for nail requirement reductions. </a:t>
            </a:r>
          </a:p>
          <a:p>
            <a:r>
              <a:rPr lang="en-US" sz="1200" kern="1200">
                <a:solidFill>
                  <a:schemeClr val="tx1"/>
                </a:solidFill>
                <a:effectLst/>
                <a:latin typeface="+mn-lt"/>
                <a:ea typeface="+mn-ea"/>
                <a:cs typeface="+mn-cs"/>
              </a:rPr>
              <a:t>A few footnotes are highlighted on the next slides. Take a moment to read these footnotes before proceeding. </a:t>
            </a:r>
          </a:p>
          <a:p>
            <a:endParaRPr lang="en-US"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2923661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Table R802.5.1(9) Footnote d</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Purlins or vertical struts reduce the nailing on the rafter/joist and joist-to-joist lap connections, because it shortens the span value in the table. A purlin at 10 ft. for a 24 ft. span, can reduce the fastening to 14 ft. </a:t>
            </a:r>
          </a:p>
          <a:p>
            <a:endParaRPr lang="en-US"/>
          </a:p>
          <a:p>
            <a:endParaRPr lang="en-US"/>
          </a:p>
          <a:p>
            <a:r>
              <a:rPr lang="en-US"/>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d. When intermediate support of the rafter is provided by vertical struts or purlins to a load bearing wall, the tabulated heel joint connection requirements shall be permitted to be reduced proportionally to the reduction in span.</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29871838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R802.5.1(9) Footnote : 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Footnote e refers to lapped ceiling joists. The joist-to-joist splice over walls has to be fastened with the same requirements as the joist rafter connection. In this example that would be nine nails.</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R802.3.2</a:t>
            </a:r>
            <a:r>
              <a:rPr lang="en-US" sz="1200" kern="1200">
                <a:solidFill>
                  <a:schemeClr val="tx1"/>
                </a:solidFill>
                <a:effectLst/>
                <a:latin typeface="+mn-lt"/>
                <a:ea typeface="+mn-ea"/>
                <a:cs typeface="+mn-cs"/>
              </a:rPr>
              <a:t> states where ceiling joists are providing resistance to rafter thrust, lapped joists shall be nailed in accordance with R802.5.1(9)</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Ceiling joists parallel to and attached to rafters require lap splices nailed per Table R802.5.1(9). Perpendicular joists that do not resist thrust can be nailed in accordance with R602.3.1.</a:t>
            </a:r>
          </a:p>
          <a:p>
            <a:pPr defTabSz="950770">
              <a:defRPr/>
            </a:pPr>
            <a:endParaRPr lang="en-US" altLang="en-US"/>
          </a:p>
          <a:p>
            <a:pPr defTabSz="950770">
              <a:defRPr/>
            </a:pPr>
            <a:r>
              <a:rPr lang="en-US" altLang="en-US"/>
              <a:t>-----</a:t>
            </a:r>
          </a:p>
          <a:p>
            <a:r>
              <a:rPr lang="en-US" sz="1200" kern="1200">
                <a:solidFill>
                  <a:schemeClr val="tx1"/>
                </a:solidFill>
                <a:latin typeface="+mn-lt"/>
                <a:ea typeface="+mn-ea"/>
                <a:cs typeface="+mn-cs"/>
              </a:rPr>
              <a:t>Table R802.5.1(9)</a:t>
            </a:r>
          </a:p>
          <a:p>
            <a:r>
              <a:rPr lang="en-US" sz="1200" kern="1200">
                <a:solidFill>
                  <a:schemeClr val="tx1"/>
                </a:solidFill>
                <a:latin typeface="+mn-lt"/>
                <a:ea typeface="+mn-ea"/>
                <a:cs typeface="+mn-cs"/>
              </a:rPr>
              <a:t>e. </a:t>
            </a:r>
            <a:r>
              <a:rPr lang="en-US" sz="1200" b="1" kern="1200">
                <a:solidFill>
                  <a:schemeClr val="tx1"/>
                </a:solidFill>
                <a:latin typeface="+mn-lt"/>
                <a:ea typeface="+mn-ea"/>
                <a:cs typeface="+mn-cs"/>
              </a:rPr>
              <a:t>Lapped joists </a:t>
            </a:r>
            <a:r>
              <a:rPr lang="en-US" sz="1200" b="0" kern="1200">
                <a:solidFill>
                  <a:schemeClr val="tx1"/>
                </a:solidFill>
                <a:latin typeface="+mn-lt"/>
                <a:ea typeface="+mn-ea"/>
                <a:cs typeface="+mn-cs"/>
              </a:rPr>
              <a:t>have the same nailing requirement as the rafter/joist connection </a:t>
            </a:r>
          </a:p>
          <a:p>
            <a:pPr defTabSz="950770">
              <a:defRPr/>
            </a:pPr>
            <a:endParaRPr lang="en-US" alt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47</a:t>
            </a:fld>
            <a:endParaRPr lang="en-US"/>
          </a:p>
        </p:txBody>
      </p:sp>
    </p:spTree>
    <p:extLst>
      <p:ext uri="{BB962C8B-B14F-4D97-AF65-F5344CB8AC3E}">
        <p14:creationId xmlns:p14="http://schemas.microsoft.com/office/powerpoint/2010/main" val="173437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Table R802.5.1(9) Footnote: h</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Footnote h applies to the fastening on rafter ties. Rafter ties are installed in the lower third of the attic space when there is NOT a tension tie along the base. This requirement is the joist and rafter connection listed in Table R802.5.1(9) multiplied by the factor in the table.</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For example, 1/6 of the way up results in a requirement to increase that fastening by 1.2. If we apply this to our previous fastening requirement of nine nails, the requirement would increase to eleven nails.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Rafter ties should not be confused with collar ties that are positioned in the upper third of the rafters. </a:t>
            </a:r>
          </a:p>
          <a:p>
            <a:pPr defTabSz="950770">
              <a:defRPr/>
            </a:pPr>
            <a:endParaRPr lang="en-US" b="0" baseline="0" dirty="0"/>
          </a:p>
          <a:p>
            <a:r>
              <a:rPr lang="en-US" b="0" baseline="0"/>
              <a:t>-----</a:t>
            </a:r>
          </a:p>
          <a:p>
            <a:r>
              <a:rPr lang="en-US" sz="1200" kern="1200">
                <a:solidFill>
                  <a:schemeClr val="tx1"/>
                </a:solidFill>
                <a:latin typeface="+mn-lt"/>
                <a:ea typeface="+mn-ea"/>
                <a:cs typeface="+mn-cs"/>
              </a:rPr>
              <a:t>Table R802.5.1(9)</a:t>
            </a:r>
          </a:p>
          <a:p>
            <a:r>
              <a:rPr lang="en-US" sz="1200" kern="1200">
                <a:solidFill>
                  <a:schemeClr val="tx1"/>
                </a:solidFill>
                <a:latin typeface="+mn-lt"/>
                <a:ea typeface="+mn-ea"/>
                <a:cs typeface="+mn-cs"/>
              </a:rPr>
              <a:t>h. Where ceiling joists or rafter ties are located higher in the attic, heel joint connection requirements shall be increased as follows:</a:t>
            </a:r>
          </a:p>
          <a:p>
            <a:endParaRPr lang="en-US"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48</a:t>
            </a:fld>
            <a:endParaRPr lang="en-US"/>
          </a:p>
        </p:txBody>
      </p:sp>
    </p:spTree>
    <p:extLst>
      <p:ext uri="{BB962C8B-B14F-4D97-AF65-F5344CB8AC3E}">
        <p14:creationId xmlns:p14="http://schemas.microsoft.com/office/powerpoint/2010/main" val="22726295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R802.3.1 Ceiling Joists and Rafter Connections</a:t>
            </a:r>
          </a:p>
          <a:p>
            <a:r>
              <a:rPr lang="en-US" sz="1200" b="1" kern="1200">
                <a:solidFill>
                  <a:schemeClr val="tx1"/>
                </a:solidFill>
                <a:effectLst/>
                <a:latin typeface="+mn-lt"/>
                <a:ea typeface="+mn-ea"/>
                <a:cs typeface="+mn-cs"/>
              </a:rPr>
              <a:t>Rafter Tie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IRC code specifies requirements for Rafter Ties as follows: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there are no joists at the top plate, joists are installed in the lower third of the rafter as rafter ties.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Rafter ties are in tension and provide a continuous tie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Rafter Ties will not be less than a 2 x 4 and installed with the connections requirements in Table R802.5.1(9)</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Read the entire code section before continuing. </a:t>
            </a:r>
          </a:p>
          <a:p>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49</a:t>
            </a:fld>
            <a:endParaRPr lang="en-US"/>
          </a:p>
        </p:txBody>
      </p:sp>
    </p:spTree>
    <p:extLst>
      <p:ext uri="{BB962C8B-B14F-4D97-AF65-F5344CB8AC3E}">
        <p14:creationId xmlns:p14="http://schemas.microsoft.com/office/powerpoint/2010/main" val="2702339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Course Agenda</a:t>
            </a:r>
          </a:p>
          <a:p>
            <a:endParaRPr lang="en-US" sz="1200" b="1"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The topics covered in this course include the following: </a:t>
            </a:r>
          </a:p>
          <a:p>
            <a:r>
              <a:rPr lang="en-US" sz="1200" kern="1200">
                <a:solidFill>
                  <a:schemeClr val="tx1"/>
                </a:solidFill>
                <a:effectLst/>
                <a:latin typeface="+mn-lt"/>
                <a:ea typeface="+mn-ea"/>
                <a:cs typeface="+mn-cs"/>
              </a:rPr>
              <a:t> </a:t>
            </a:r>
            <a:br>
              <a:rPr lang="en-US" sz="1200" kern="1200">
                <a:solidFill>
                  <a:srgbClr val="FF00FF"/>
                </a:solidFill>
                <a:effectLst/>
                <a:latin typeface="+mn-lt"/>
                <a:ea typeface="+mn-ea"/>
                <a:cs typeface="+mn-cs"/>
              </a:rPr>
            </a:br>
            <a:r>
              <a:rPr lang="en-US" sz="1200" b="1" kern="1200">
                <a:solidFill>
                  <a:schemeClr val="tx1"/>
                </a:solidFill>
                <a:effectLst/>
                <a:latin typeface="+mn-lt"/>
                <a:ea typeface="+mn-ea"/>
                <a:cs typeface="+mn-cs"/>
              </a:rPr>
              <a:t>Lesson 1</a:t>
            </a:r>
            <a:br>
              <a:rPr lang="en-US" sz="1200" kern="1200">
                <a:solidFill>
                  <a:srgbClr val="FF00FF"/>
                </a:solidFill>
                <a:effectLst/>
                <a:latin typeface="+mn-lt"/>
                <a:ea typeface="+mn-ea"/>
                <a:cs typeface="+mn-cs"/>
              </a:rPr>
            </a:br>
            <a:r>
              <a:rPr lang="en-US" sz="1200" kern="1200">
                <a:solidFill>
                  <a:schemeClr val="tx1"/>
                </a:solidFill>
                <a:effectLst/>
                <a:latin typeface="+mn-lt"/>
                <a:ea typeface="+mn-ea"/>
                <a:cs typeface="+mn-cs"/>
              </a:rPr>
              <a:t>Basic Concepts of Conventional Roofing </a:t>
            </a:r>
            <a:br>
              <a:rPr lang="en-US" sz="1200" kern="1200">
                <a:solidFill>
                  <a:srgbClr val="FF00FF"/>
                </a:solidFill>
                <a:effectLst/>
                <a:latin typeface="+mn-lt"/>
                <a:ea typeface="+mn-ea"/>
                <a:cs typeface="+mn-cs"/>
              </a:rPr>
            </a:br>
            <a:endParaRPr lang="en-US" sz="1200" kern="1200">
              <a:solidFill>
                <a:srgbClr val="FF00FF"/>
              </a:solidFill>
              <a:effectLst/>
              <a:latin typeface="+mn-lt"/>
              <a:ea typeface="+mn-ea"/>
              <a:cs typeface="+mn-cs"/>
            </a:endParaRPr>
          </a:p>
          <a:p>
            <a:pPr marL="0" indent="0">
              <a:lnSpc>
                <a:spcPct val="100000"/>
              </a:lnSpc>
              <a:buNone/>
            </a:pPr>
            <a:r>
              <a:rPr lang="en-US" sz="1200" b="1" kern="1200">
                <a:solidFill>
                  <a:schemeClr val="tx1"/>
                </a:solidFill>
                <a:effectLst/>
                <a:latin typeface="+mn-lt"/>
                <a:ea typeface="+mn-ea"/>
                <a:cs typeface="+mn-cs"/>
              </a:rPr>
              <a:t>Lesson 2</a:t>
            </a:r>
            <a:br>
              <a:rPr lang="en-US" sz="1200" kern="1200">
                <a:solidFill>
                  <a:srgbClr val="FF00FF"/>
                </a:solidFill>
                <a:effectLst/>
                <a:latin typeface="+mn-lt"/>
                <a:ea typeface="+mn-ea"/>
                <a:cs typeface="+mn-cs"/>
              </a:rPr>
            </a:br>
            <a:r>
              <a:rPr lang="en-US" altLang="en-US" sz="1200"/>
              <a:t>Critical Connections in the Continuous Load Path (CLP)</a:t>
            </a:r>
          </a:p>
          <a:p>
            <a:r>
              <a:rPr lang="en-US" sz="1200" kern="120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Lesson 3</a:t>
            </a:r>
            <a:br>
              <a:rPr lang="en-US" sz="1200" kern="1200">
                <a:solidFill>
                  <a:srgbClr val="FF00FF"/>
                </a:solidFill>
                <a:effectLst/>
                <a:latin typeface="+mn-lt"/>
                <a:ea typeface="+mn-ea"/>
                <a:cs typeface="+mn-cs"/>
              </a:rPr>
            </a:br>
            <a:r>
              <a:rPr lang="en-US" sz="1200"/>
              <a:t>Conventional Roofing IRC Code Sections</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Ceiling Joists and Rafter Connections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joists do </a:t>
            </a:r>
            <a:r>
              <a:rPr lang="en-US" sz="1200" b="1" kern="1200">
                <a:solidFill>
                  <a:schemeClr val="tx1"/>
                </a:solidFill>
                <a:effectLst/>
                <a:latin typeface="+mn-lt"/>
                <a:ea typeface="+mn-ea"/>
                <a:cs typeface="+mn-cs"/>
              </a:rPr>
              <a:t>NOT </a:t>
            </a:r>
            <a:r>
              <a:rPr lang="en-US" sz="1200" kern="1200">
                <a:solidFill>
                  <a:schemeClr val="tx1"/>
                </a:solidFill>
                <a:effectLst/>
                <a:latin typeface="+mn-lt"/>
                <a:ea typeface="+mn-ea"/>
                <a:cs typeface="+mn-cs"/>
              </a:rPr>
              <a:t>span the entire length of a roof, they do </a:t>
            </a:r>
            <a:r>
              <a:rPr lang="en-US" sz="1200" b="1" kern="1200">
                <a:solidFill>
                  <a:schemeClr val="tx1"/>
                </a:solidFill>
                <a:effectLst/>
                <a:latin typeface="+mn-lt"/>
                <a:ea typeface="+mn-ea"/>
                <a:cs typeface="+mn-cs"/>
              </a:rPr>
              <a:t>NOT</a:t>
            </a:r>
            <a:r>
              <a:rPr lang="en-US" sz="1200" kern="1200">
                <a:solidFill>
                  <a:schemeClr val="tx1"/>
                </a:solidFill>
                <a:effectLst/>
                <a:latin typeface="+mn-lt"/>
                <a:ea typeface="+mn-ea"/>
                <a:cs typeface="+mn-cs"/>
              </a:rPr>
              <a:t> create a continuous tie, unless they are fastened or connected together. The joists are in tension. Use straps and/or sheathing to create a continuous tie. Hangers alone do not help provide a continuous tie because they are not rated for tension.</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50</a:t>
            </a:fld>
            <a:endParaRPr lang="en-US"/>
          </a:p>
        </p:txBody>
      </p:sp>
    </p:spTree>
    <p:extLst>
      <p:ext uri="{BB962C8B-B14F-4D97-AF65-F5344CB8AC3E}">
        <p14:creationId xmlns:p14="http://schemas.microsoft.com/office/powerpoint/2010/main" val="19554038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Rafter Ties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there are no joists at the top plate, joists are installed in the lower third of the rafter as rafter ties. Rafter Ties are used to transfer tension across the ceiling and prevent walls from spreading under downward loads. The joist may be the rafter tie when it is installed above the plate level.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51</a:t>
            </a:fld>
            <a:endParaRPr lang="en-US"/>
          </a:p>
        </p:txBody>
      </p:sp>
    </p:spTree>
    <p:extLst>
      <p:ext uri="{BB962C8B-B14F-4D97-AF65-F5344CB8AC3E}">
        <p14:creationId xmlns:p14="http://schemas.microsoft.com/office/powerpoint/2010/main" val="1722520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Rafter Tie with Perpendicular Joists</a:t>
            </a:r>
          </a:p>
          <a:p>
            <a:endParaRPr lang="en-US" b="1" dirty="0"/>
          </a:p>
          <a:p>
            <a:r>
              <a:rPr lang="en-US" sz="1200" kern="1200">
                <a:solidFill>
                  <a:schemeClr val="tx1"/>
                </a:solidFill>
                <a:effectLst/>
                <a:latin typeface="+mn-lt"/>
                <a:ea typeface="+mn-ea"/>
                <a:cs typeface="+mn-cs"/>
              </a:rPr>
              <a:t>Rafters with perpendicular joists require a rafter tie in order to resist thrust. Where rafters are oriented perpendicular to the ceiling joists, rafter ties should be installed just above the ceiling joists, providing a tension tie. The code allows rafter ties to be raised up to 1/3 the total vertical height of the roof.</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Rafter ties need to be spaced 24 in. on center and should not be less than 2 by 4.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52</a:t>
            </a:fld>
            <a:endParaRPr lang="en-US"/>
          </a:p>
        </p:txBody>
      </p:sp>
    </p:spTree>
    <p:extLst>
      <p:ext uri="{BB962C8B-B14F-4D97-AF65-F5344CB8AC3E}">
        <p14:creationId xmlns:p14="http://schemas.microsoft.com/office/powerpoint/2010/main" val="42444209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Continuous Tie Example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this image a lookout has been added, but there is too much distance between the ties, spaced more than 48” on center. Even if the joists are perpendicular, a continuous tie is still achievable. To create a continuous tie with this configuration use metal straps across joists. Nail straps will have an equivalent nailing with Table R802.5.1(9)</a:t>
            </a:r>
          </a:p>
        </p:txBody>
      </p:sp>
      <p:sp>
        <p:nvSpPr>
          <p:cNvPr id="4" name="Slide Number Placeholder 3"/>
          <p:cNvSpPr>
            <a:spLocks noGrp="1"/>
          </p:cNvSpPr>
          <p:nvPr>
            <p:ph type="sldNum" sz="quarter" idx="10"/>
          </p:nvPr>
        </p:nvSpPr>
        <p:spPr/>
        <p:txBody>
          <a:bodyPr/>
          <a:lstStyle/>
          <a:p>
            <a:fld id="{41BDAC27-EA65-4CFE-B3FB-06977A465F32}" type="slidenum">
              <a:rPr lang="en-US" smtClean="0"/>
              <a:t>53</a:t>
            </a:fld>
            <a:endParaRPr lang="en-US"/>
          </a:p>
        </p:txBody>
      </p:sp>
    </p:spTree>
    <p:extLst>
      <p:ext uri="{BB962C8B-B14F-4D97-AF65-F5344CB8AC3E}">
        <p14:creationId xmlns:p14="http://schemas.microsoft.com/office/powerpoint/2010/main" val="6704349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R802.3.1 </a:t>
            </a:r>
            <a:r>
              <a:rPr lang="en-US" b="1">
                <a:solidFill>
                  <a:schemeClr val="tx1"/>
                </a:solidFill>
                <a:latin typeface="Arial Black" panose="020B0A04020102020204" pitchFamily="34" charset="0"/>
              </a:rPr>
              <a:t>Ceiling Joists and Rafter Connections</a:t>
            </a:r>
            <a:br>
              <a:rPr lang="en-US">
                <a:solidFill>
                  <a:schemeClr val="tx1"/>
                </a:solidFill>
                <a:latin typeface="Arial Black" panose="020B0A04020102020204" pitchFamily="34" charset="0"/>
              </a:rPr>
            </a:br>
            <a:r>
              <a:rPr lang="en-US" sz="1200" b="1" kern="1200">
                <a:solidFill>
                  <a:schemeClr val="tx1"/>
                </a:solidFill>
                <a:effectLst/>
                <a:latin typeface="+mn-lt"/>
                <a:ea typeface="+mn-ea"/>
                <a:cs typeface="+mn-cs"/>
              </a:rPr>
              <a:t>Ridge Beam and Collar Ties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next section of IRC code addresses the use of a ridge beam and collar ties as follows: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there are no ceiling joists or rafter ties, the ridge must be supported by a wall or girder (ridge beam)</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Collar ties or ridge straps to resist wind uplift are installed in the upper thirds in accordance with Table R602.3.1</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Collar ties cannot be less than 1 x 4 and spaced 4 feet o.c.</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Read each section of the code before continuing. </a:t>
            </a:r>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54</a:t>
            </a:fld>
            <a:endParaRPr lang="en-US"/>
          </a:p>
        </p:txBody>
      </p:sp>
    </p:spTree>
    <p:extLst>
      <p:ext uri="{BB962C8B-B14F-4D97-AF65-F5344CB8AC3E}">
        <p14:creationId xmlns:p14="http://schemas.microsoft.com/office/powerpoint/2010/main" val="1223916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R802.3.1 Ridge Beam</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 meet the IRC code requirements, when there are no ceiling joists or rafter ties, the rafters must be supported by an engineered wall or girder, which is also called a ridge beam. The ridge beam is a structural member supporting the rafters and can be used for roofs with higher slopes, such as a cathedral ceiling.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If there are no rafter or collar ties, then the ridge must be supported. This protects against thrust by preventing the top of the rafter from moving down and allows the loads to be transferred down through the structure.</a:t>
            </a:r>
          </a:p>
          <a:p>
            <a:endParaRPr lang="en-US"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55</a:t>
            </a:fld>
            <a:endParaRPr lang="en-US"/>
          </a:p>
        </p:txBody>
      </p:sp>
    </p:spTree>
    <p:extLst>
      <p:ext uri="{BB962C8B-B14F-4D97-AF65-F5344CB8AC3E}">
        <p14:creationId xmlns:p14="http://schemas.microsoft.com/office/powerpoint/2010/main" val="14133963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R802.3.1 Collar Ties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All regions, not just high wind regions, must use a collar tie or ridge strap in the upper third of the attic space to resist wind uplift. Joists and rafter ties are intended to keep the rafters from spreading and collar ties keep rafters from coming apart at the top. Collar ties are structural members, but do not provide a continuous tie. Collar ties should be at least 1 by 4 and spaced not more than 4 feet on center, with rafters spaced at 24 inches, this usually works out to every other rafter. The fastening requirements are shown in the table. </a:t>
            </a:r>
          </a:p>
        </p:txBody>
      </p:sp>
      <p:sp>
        <p:nvSpPr>
          <p:cNvPr id="4" name="Slide Number Placeholder 3"/>
          <p:cNvSpPr>
            <a:spLocks noGrp="1"/>
          </p:cNvSpPr>
          <p:nvPr>
            <p:ph type="sldNum" sz="quarter" idx="10"/>
          </p:nvPr>
        </p:nvSpPr>
        <p:spPr/>
        <p:txBody>
          <a:bodyPr/>
          <a:lstStyle/>
          <a:p>
            <a:fld id="{41BDAC27-EA65-4CFE-B3FB-06977A465F32}" type="slidenum">
              <a:rPr lang="en-US" smtClean="0"/>
              <a:t>56</a:t>
            </a:fld>
            <a:endParaRPr lang="en-US"/>
          </a:p>
        </p:txBody>
      </p:sp>
    </p:spTree>
    <p:extLst>
      <p:ext uri="{BB962C8B-B14F-4D97-AF65-F5344CB8AC3E}">
        <p14:creationId xmlns:p14="http://schemas.microsoft.com/office/powerpoint/2010/main" val="10540010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R802.4 Allowable Ceiling Joist Spans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IRC code for allowable ceiling joist spans has two tables, R802.4(1) and R802.4(2).  The tables determine the maximum unsupported horizontal distance for ceiling joist span. Joist span is measured along the span of the joists, to the interior of the walls. </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57</a:t>
            </a:fld>
            <a:endParaRPr lang="en-US"/>
          </a:p>
        </p:txBody>
      </p:sp>
    </p:spTree>
    <p:extLst>
      <p:ext uri="{BB962C8B-B14F-4D97-AF65-F5344CB8AC3E}">
        <p14:creationId xmlns:p14="http://schemas.microsoft.com/office/powerpoint/2010/main" val="34216691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Ceiling Joist Span Table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Tables R802.4 (1) and R802.4(2) are similar in the types of wood and sizes listed, but cover different allowable loads to allow for the weight of attic storage. Lumber is listed by species and grades. All lumber species have different material properties, for example southern pine is much stronger and stiffer than spruce. The maximum span will reflect this. </a:t>
            </a:r>
            <a:endParaRPr lang="en-US" sz="1200" i="0" kern="1200">
              <a:solidFill>
                <a:schemeClr val="tx1"/>
              </a:solidFill>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41BDAC27-EA65-4CFE-B3FB-06977A465F32}" type="slidenum">
              <a:rPr lang="en-US" smtClean="0"/>
              <a:t>58</a:t>
            </a:fld>
            <a:endParaRPr lang="en-US"/>
          </a:p>
        </p:txBody>
      </p:sp>
    </p:spTree>
    <p:extLst>
      <p:ext uri="{BB962C8B-B14F-4D97-AF65-F5344CB8AC3E}">
        <p14:creationId xmlns:p14="http://schemas.microsoft.com/office/powerpoint/2010/main" val="23600758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R802.5 - Allowable Rafter Spans</a:t>
            </a:r>
          </a:p>
          <a:p>
            <a:endParaRPr lang="en-US" b="1"/>
          </a:p>
          <a:p>
            <a:r>
              <a:rPr lang="en-US" sz="1200" kern="1200">
                <a:solidFill>
                  <a:schemeClr val="tx1"/>
                </a:solidFill>
                <a:effectLst/>
                <a:latin typeface="+mn-lt"/>
                <a:ea typeface="+mn-ea"/>
                <a:cs typeface="+mn-cs"/>
              </a:rPr>
              <a:t>The IRC code for rafter spans is similar to the code for joists. There are seven tables with varying allowable loads, deflection limits, and conditions. Measure common rafter spans horizontally, beginning at the interior of the exterior wall and ending at the ridge board. Measure jack rafter spans horizontally, beginning at the hip or valley rafter and ending at the ridge board. Do not measure rafter spans along the actual length of the rafter. Then select the size, span, and spacing of rafters relative to the roof design from the tables.</a:t>
            </a:r>
          </a:p>
          <a:p>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59</a:t>
            </a:fld>
            <a:endParaRPr lang="en-US"/>
          </a:p>
        </p:txBody>
      </p:sp>
    </p:spTree>
    <p:extLst>
      <p:ext uri="{BB962C8B-B14F-4D97-AF65-F5344CB8AC3E}">
        <p14:creationId xmlns:p14="http://schemas.microsoft.com/office/powerpoint/2010/main" val="1408488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LESSON 1: </a:t>
            </a:r>
            <a:r>
              <a:rPr lang="en-US" b="1" dirty="0"/>
              <a:t>Basic Concepts of Conventional Roofing</a:t>
            </a:r>
          </a:p>
          <a:p>
            <a:endParaRPr lang="en-US" sz="1200" b="1"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This lesson introduces basic wood roof systems, framing members, and concepts </a:t>
            </a: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Table R802.5.1(1) Footnote</a:t>
            </a:r>
          </a:p>
          <a:p>
            <a:endParaRPr lang="en-US" b="1" dirty="0"/>
          </a:p>
          <a:p>
            <a:r>
              <a:rPr lang="en-US" sz="1200" kern="1200">
                <a:solidFill>
                  <a:schemeClr val="tx1"/>
                </a:solidFill>
                <a:effectLst/>
                <a:latin typeface="+mn-lt"/>
                <a:ea typeface="+mn-ea"/>
                <a:cs typeface="+mn-cs"/>
              </a:rPr>
              <a:t>Allowable rafter spans assume that ceiling joists are positioned at the bottom of the attic space. When the joist is moved up to be used as a rafter tie, extra bending force is put on the rafter. In this exception, the code requires that the rafter span is reduced to account for the additional force created.</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 rafter tie located 1/6 of the way up the attic space, will have a lesser span once the adjustment factor is applied. </a:t>
            </a:r>
          </a:p>
          <a:p>
            <a:endParaRPr lang="en-US" b="1"/>
          </a:p>
          <a:p>
            <a:endParaRPr lang="en-US" b="1"/>
          </a:p>
          <a:p>
            <a:r>
              <a:rPr lang="en-US" b="1"/>
              <a:t>-----</a:t>
            </a:r>
          </a:p>
          <a:p>
            <a:r>
              <a:rPr lang="en-US" sz="1200" kern="1200">
                <a:solidFill>
                  <a:schemeClr val="tx1"/>
                </a:solidFill>
                <a:latin typeface="+mn-lt"/>
                <a:ea typeface="+mn-ea"/>
                <a:cs typeface="+mn-cs"/>
              </a:rPr>
              <a:t>Table R802.5.1(9)</a:t>
            </a:r>
          </a:p>
          <a:p>
            <a:r>
              <a:rPr lang="en-US" sz="1200" kern="1200">
                <a:solidFill>
                  <a:schemeClr val="tx1"/>
                </a:solidFill>
                <a:latin typeface="+mn-lt"/>
                <a:ea typeface="+mn-ea"/>
                <a:cs typeface="+mn-cs"/>
              </a:rPr>
              <a:t>a. When ceiling joists or rafter ties are located higher in the attic space, the rafter spans shall be multiplied by the factors given below:</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60</a:t>
            </a:fld>
            <a:endParaRPr lang="en-US"/>
          </a:p>
        </p:txBody>
      </p:sp>
    </p:spTree>
    <p:extLst>
      <p:ext uri="{BB962C8B-B14F-4D97-AF65-F5344CB8AC3E}">
        <p14:creationId xmlns:p14="http://schemas.microsoft.com/office/powerpoint/2010/main" val="2620371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Crosstie Location</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Tension in the tie can cause the rafter to fail. The rafter span must be adjusted to account for the load added to the downward and bending forces.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If not, the bending force will cause shear stress resulting in tearing on the rafter. The bending force is caused by the weight of the roof plus the tension tie. </a:t>
            </a:r>
            <a:endParaRPr lang="en-US" b="1" dirty="0"/>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61</a:t>
            </a:fld>
            <a:endParaRPr lang="en-US"/>
          </a:p>
        </p:txBody>
      </p:sp>
    </p:spTree>
    <p:extLst>
      <p:ext uri="{BB962C8B-B14F-4D97-AF65-F5344CB8AC3E}">
        <p14:creationId xmlns:p14="http://schemas.microsoft.com/office/powerpoint/2010/main" val="34949253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62</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R802.5.1 Purlins</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Purlins can be used to reduce the clear span of rafters and provide extra support to the roof. Purlins run under and perpendicular to rafters and should not have less depth than the rafter, as noted in the illustration. Purlins are continuous and supported by 2 by 4 braces installed at bearing walls.</a:t>
            </a:r>
          </a:p>
          <a:p>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63</a:t>
            </a:fld>
            <a:endParaRPr lang="en-US"/>
          </a:p>
        </p:txBody>
      </p:sp>
    </p:spTree>
    <p:extLst>
      <p:ext uri="{BB962C8B-B14F-4D97-AF65-F5344CB8AC3E}">
        <p14:creationId xmlns:p14="http://schemas.microsoft.com/office/powerpoint/2010/main" val="39348455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Purlin Example</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Studs under compression tend to buckle and lose load carrying capacity. The longer the unbraced length, the more likely this is to happen. In this example, the studs are nailed in a perpendicular lay-up to the braces to reduce or eliminate the unbraced length. Purlin braces should not be spaced more than four feet apart and the unbraced length of braces should not be more than 8 feet. Review the purlin guidelines before proceeding. </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64</a:t>
            </a:fld>
            <a:endParaRPr lang="en-US"/>
          </a:p>
        </p:txBody>
      </p:sp>
    </p:spTree>
    <p:extLst>
      <p:ext uri="{BB962C8B-B14F-4D97-AF65-F5344CB8AC3E}">
        <p14:creationId xmlns:p14="http://schemas.microsoft.com/office/powerpoint/2010/main" val="9973684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R802.6 Bearing</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 meet this IRC requirement, the ends of rafters or ceiling joists should not have less than 1 ½ of bearing on wood or metal and not less than 3 inches on masonry or concrete.</a:t>
            </a:r>
            <a:endParaRPr lang="en-US" b="0" baseline="0" dirty="0"/>
          </a:p>
          <a:p>
            <a:endParaRPr lang="en-US"/>
          </a:p>
          <a:p>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65</a:t>
            </a:fld>
            <a:endParaRPr lang="en-US"/>
          </a:p>
        </p:txBody>
      </p:sp>
    </p:spTree>
    <p:extLst>
      <p:ext uri="{BB962C8B-B14F-4D97-AF65-F5344CB8AC3E}">
        <p14:creationId xmlns:p14="http://schemas.microsoft.com/office/powerpoint/2010/main" val="38300958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Bearing</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there is less than 1 ½ inches bearing on wood, an engineered solution such as hangers is needed. There is a wide array of hangers available for specific applications. The image shows an installation that contains a horizontal cut at the heel of the rafter. The connector won’t work if it is a sloped rafter without this cut. Manufacturers provide hangers to address this sloped configuration. </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66</a:t>
            </a:fld>
            <a:endParaRPr lang="en-US"/>
          </a:p>
        </p:txBody>
      </p:sp>
    </p:spTree>
    <p:extLst>
      <p:ext uri="{BB962C8B-B14F-4D97-AF65-F5344CB8AC3E}">
        <p14:creationId xmlns:p14="http://schemas.microsoft.com/office/powerpoint/2010/main" val="18260375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R802.7 Cutting and Notching</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IRC code addresses cutting and notching. It is important to note both where and what is cut to comply with the code.There should be no notches in the middle of rafters and beams. There can be notches in the outer thirds, top or bottom if less than 1/6 inch. Notches at the very end should be less than ¼ of depth. No notches are allowed for a member that is four inches or greater in width, except at the ends. The tension side is the bottom edge.</a:t>
            </a:r>
          </a:p>
          <a:p>
            <a:r>
              <a:rPr lang="en-US" dirty="0"/>
              <a:t> </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67</a:t>
            </a:fld>
            <a:endParaRPr lang="en-US"/>
          </a:p>
        </p:txBody>
      </p:sp>
    </p:spTree>
    <p:extLst>
      <p:ext uri="{BB962C8B-B14F-4D97-AF65-F5344CB8AC3E}">
        <p14:creationId xmlns:p14="http://schemas.microsoft.com/office/powerpoint/2010/main" val="30772707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R802.7.1 Cutting and Notching</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Here the IRC code addresses the specifications for holes. For “cuts,” the diameter of holes bored or cut into members should not exceed one third the depth of the member. Holes should be 2 inches away from top and bottom or from any other hole located in the member. If the member is already notched, the hole should not be closer than two inches to the notch.</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68</a:t>
            </a:fld>
            <a:endParaRPr lang="en-US"/>
          </a:p>
        </p:txBody>
      </p:sp>
    </p:spTree>
    <p:extLst>
      <p:ext uri="{BB962C8B-B14F-4D97-AF65-F5344CB8AC3E}">
        <p14:creationId xmlns:p14="http://schemas.microsoft.com/office/powerpoint/2010/main" val="9192435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R802.8 Lateral Support</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According to this IRC code section, lateral support is required to stop rafters from rolling over </a:t>
            </a:r>
            <a:r>
              <a:rPr lang="en-US" sz="1200" i="1" kern="1200">
                <a:solidFill>
                  <a:schemeClr val="tx1"/>
                </a:solidFill>
                <a:effectLst/>
                <a:latin typeface="+mn-lt"/>
                <a:ea typeface="+mn-ea"/>
                <a:cs typeface="+mn-cs"/>
              </a:rPr>
              <a:t>when </a:t>
            </a:r>
            <a:r>
              <a:rPr lang="en-US" sz="1200" kern="1200">
                <a:solidFill>
                  <a:schemeClr val="tx1"/>
                </a:solidFill>
                <a:effectLst/>
                <a:latin typeface="+mn-lt"/>
                <a:ea typeface="+mn-ea"/>
                <a:cs typeface="+mn-cs"/>
              </a:rPr>
              <a:t>the depth to thickness ratio exceeds 5 to 1.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An example of exceeding 5 to 1 would be 2 by 12 or greater, which is an uncommon occurrence. If the rafters have the ceiling joists attached, the width of the ceiling joist is added. The ceiling joist is usually at least a 2-by, which would result in a 3 to 1 depth to thickness ratio. Illustrated here is blocking to a rafter for lateral support and fastening to plate. The table lists the fastening requirements when blocking is prescribed.</a:t>
            </a:r>
          </a:p>
          <a:p>
            <a:pPr defTabSz="950793">
              <a:defRPr/>
            </a:pPr>
            <a:endParaRPr lang="en-US" alt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69</a:t>
            </a:fld>
            <a:endParaRPr lang="en-US"/>
          </a:p>
        </p:txBody>
      </p:sp>
    </p:spTree>
    <p:extLst>
      <p:ext uri="{BB962C8B-B14F-4D97-AF65-F5344CB8AC3E}">
        <p14:creationId xmlns:p14="http://schemas.microsoft.com/office/powerpoint/2010/main" val="913969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IRC Chapter </a:t>
            </a:r>
            <a:r>
              <a:rPr lang="en-US" b="1"/>
              <a:t>8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a:p>
          <a:p>
            <a:pPr marL="0" marR="0" indent="0" algn="l" defTabSz="914400" rtl="0" eaLnBrk="0" fontAlgn="base" latinLnBrk="0" hangingPunct="0">
              <a:lnSpc>
                <a:spcPct val="100000"/>
              </a:lnSpc>
              <a:spcBef>
                <a:spcPct val="30000"/>
              </a:spcBef>
              <a:spcAft>
                <a:spcPct val="0"/>
              </a:spcAft>
              <a:buClrTx/>
              <a:buSzTx/>
              <a:buFontTx/>
              <a:buNone/>
              <a:tabLst/>
              <a:defRPr/>
            </a:pPr>
            <a:r>
              <a:rPr lang="en-US" b="0"/>
              <a:t>Roof-Ceiling Construction</a:t>
            </a:r>
            <a:endParaRPr lang="en-US" b="0" dirty="0"/>
          </a:p>
          <a:p>
            <a:r>
              <a:rPr lang="en-US" sz="1200" kern="1200" dirty="0">
                <a:solidFill>
                  <a:schemeClr val="tx1"/>
                </a:solidFill>
                <a:effectLst/>
                <a:latin typeface="+mn-lt"/>
                <a:ea typeface="+mn-ea"/>
                <a:cs typeface="+mn-cs"/>
              </a:rPr>
              <a:t>The International Residential Code (IRC) and the International Building Code (IBC) define guidelines for building conventional light-frame wood structures without the need for engineering analysis of each component, also known as prescriptive framing. The construction style following prescriptive approaches is called Conventional Construction and is used in stick-frame roof systems. </a:t>
            </a:r>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17510635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R802.8.1 Bridging</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code requires bridging only when the member ratio exceeds 6 to 1, which would be a 2 by 14. Bridging is also uncommon. Bridging keeps the joists from rotating away from their supports under loads and losing the load carrying capacity. Blocking keeps rafters and joists from rolling at the supports. Shown are three types of bridging: solid bridging, diagonal bridging, or straps.</a:t>
            </a:r>
          </a:p>
          <a:p>
            <a:endParaRPr lang="en-US" b="1"/>
          </a:p>
          <a:p>
            <a:endParaRPr lang="en-US" b="1"/>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70</a:t>
            </a:fld>
            <a:endParaRPr lang="en-US"/>
          </a:p>
        </p:txBody>
      </p:sp>
    </p:spTree>
    <p:extLst>
      <p:ext uri="{BB962C8B-B14F-4D97-AF65-F5344CB8AC3E}">
        <p14:creationId xmlns:p14="http://schemas.microsoft.com/office/powerpoint/2010/main" val="52762330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R802.9 Framing of Openings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code section addresses framing of openings. Similar to walls, when framing members are removed, framing around the outside has to be reinforced to carry the extra load, and headers must be installed to transfer the load to those trimmer joists or in this case a trimmer rafter. When the header joist span exceeds four feet, the trimmer joists and header joists will be doubled as shown here. </a:t>
            </a:r>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a:p>
          <a:p>
            <a:pPr marL="0" marR="0" indent="0" algn="l" defTabSz="950793" rtl="0" eaLnBrk="0" fontAlgn="base" latinLnBrk="0" hangingPunct="0">
              <a:lnSpc>
                <a:spcPct val="100000"/>
              </a:lnSpc>
              <a:spcBef>
                <a:spcPct val="30000"/>
              </a:spcBef>
              <a:spcAft>
                <a:spcPct val="0"/>
              </a:spcAft>
              <a:buClrTx/>
              <a:buSzTx/>
              <a:buFontTx/>
              <a:buNone/>
              <a:tabLst/>
              <a:defRPr/>
            </a:pPr>
            <a:r>
              <a:rPr lang="en-US" b="1"/>
              <a:t>Student Handout Material</a:t>
            </a:r>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a:p>
          <a:p>
            <a:pPr defTabSz="950793">
              <a:defRPr/>
            </a:pPr>
            <a:r>
              <a:rPr lang="en-US" altLang="en-US" dirty="0"/>
              <a:t> </a:t>
            </a:r>
          </a:p>
          <a:p>
            <a:endParaRPr lang="en-US" b="1"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71</a:t>
            </a:fld>
            <a:endParaRPr lang="en-US"/>
          </a:p>
        </p:txBody>
      </p:sp>
    </p:spTree>
    <p:extLst>
      <p:ext uri="{BB962C8B-B14F-4D97-AF65-F5344CB8AC3E}">
        <p14:creationId xmlns:p14="http://schemas.microsoft.com/office/powerpoint/2010/main" val="31068130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Framing of Openings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Approved hangers are required when the header joist span is more than six feet. Shown in the first image is a common trayed ceiling where these framing of opening requirements apply. While the code is talking about openings in ceilings, it could be applied to other areas, like the second image where the joists are headered off because of congestion in framing at that location.</a:t>
            </a:r>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a:p>
          <a:p>
            <a:pPr marL="0" marR="0" indent="0" algn="l" defTabSz="950793" rtl="0" eaLnBrk="0" fontAlgn="base" latinLnBrk="0" hangingPunct="0">
              <a:lnSpc>
                <a:spcPct val="100000"/>
              </a:lnSpc>
              <a:spcBef>
                <a:spcPct val="30000"/>
              </a:spcBef>
              <a:spcAft>
                <a:spcPct val="0"/>
              </a:spcAft>
              <a:buClrTx/>
              <a:buSzTx/>
              <a:buFontTx/>
              <a:buNone/>
              <a:tabLst/>
              <a:defRPr/>
            </a:pPr>
            <a:endParaRPr lang="en-US" altLang="en-US" dirty="0"/>
          </a:p>
          <a:p>
            <a:pPr defTabSz="950793">
              <a:defRPr/>
            </a:pPr>
            <a:r>
              <a:rPr lang="en-US" altLang="en-US" dirty="0"/>
              <a:t> </a:t>
            </a:r>
          </a:p>
          <a:p>
            <a:endParaRPr lang="en-US" b="1" dirty="0"/>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72</a:t>
            </a:fld>
            <a:endParaRPr lang="en-US"/>
          </a:p>
        </p:txBody>
      </p:sp>
    </p:spTree>
    <p:extLst>
      <p:ext uri="{BB962C8B-B14F-4D97-AF65-F5344CB8AC3E}">
        <p14:creationId xmlns:p14="http://schemas.microsoft.com/office/powerpoint/2010/main" val="310681301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R802.11 Roof Tie-Down</a:t>
            </a:r>
          </a:p>
          <a:p>
            <a:endParaRPr lang="en-US" sz="1200" b="1"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code section refers to roof truss tie-downs and is only summarized here. This code states that when uplift forces do NOT exceed 200 pounds, rafters and trusses spaced not more than 24 inches on center can be attached per Table R602.3(1). The second part lists conditions that must exist in order to attach using 3 10d nails. Read the code before proceeding. </a:t>
            </a:r>
          </a:p>
          <a:p>
            <a:endParaRPr lang="en-US" sz="1200" kern="120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73</a:t>
            </a:fld>
            <a:endParaRPr lang="en-US"/>
          </a:p>
        </p:txBody>
      </p:sp>
    </p:spTree>
    <p:extLst>
      <p:ext uri="{BB962C8B-B14F-4D97-AF65-F5344CB8AC3E}">
        <p14:creationId xmlns:p14="http://schemas.microsoft.com/office/powerpoint/2010/main" val="36557588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R802.11.1.2  Rafter Uplift Resistance</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IRC code in this section addresses rafter uplift resistance stating that when the uplift force exceeds 200 pounds, referenced in the previous slide, then an enhanced rafter to wall connection is required. This can either be in accordance with the table R802.11 or an accepted engineering practice. As an example, a connector with the required load capacity can be used.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baseline="0" dirty="0">
              <a:solidFill>
                <a:schemeClr val="bg1">
                  <a:lumMod val="50000"/>
                </a:schemeClr>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a:t>Student Handout Material</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74</a:t>
            </a:fld>
            <a:endParaRPr lang="en-US"/>
          </a:p>
        </p:txBody>
      </p:sp>
    </p:spTree>
    <p:extLst>
      <p:ext uri="{BB962C8B-B14F-4D97-AF65-F5344CB8AC3E}">
        <p14:creationId xmlns:p14="http://schemas.microsoft.com/office/powerpoint/2010/main" val="302615317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Uplift Resistance &gt;200 Pounds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uplift is greater than 200 pounds, then a designed connection must be provided beyond the basic requirement for toenails. This table gives the uplift for various situations. The connector needs to have the capacity in the table or be designed in accordance with engineering practice.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This is a section of Table R802.11 showing the required tie-down for roof framing. This example identifies a 32’ roof span and &gt;5:12 roof pitch.</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75</a:t>
            </a:fld>
            <a:endParaRPr lang="en-US"/>
          </a:p>
        </p:txBody>
      </p:sp>
    </p:spTree>
    <p:extLst>
      <p:ext uri="{BB962C8B-B14F-4D97-AF65-F5344CB8AC3E}">
        <p14:creationId xmlns:p14="http://schemas.microsoft.com/office/powerpoint/2010/main" val="2284592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Uplift Resistance &lt;200 Pounds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the uplift force does not exceed 200 pounds, rafters or trusses can be attached per Table R602.3(1). The fastening has changed from 2 toenails to 3 toenails, the connection has an increase of 50% in capacity.</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76</a:t>
            </a:fld>
            <a:endParaRPr lang="en-US"/>
          </a:p>
        </p:txBody>
      </p:sp>
    </p:spTree>
    <p:extLst>
      <p:ext uri="{BB962C8B-B14F-4D97-AF65-F5344CB8AC3E}">
        <p14:creationId xmlns:p14="http://schemas.microsoft.com/office/powerpoint/2010/main" val="539315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77</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SUMMARY</a:t>
            </a:r>
          </a:p>
          <a:p>
            <a:endParaRPr lang="en-US" sz="1200" b="1"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This training covered many different topics on the code requirements for conventionally framed roofs.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first lesson introduced basic wood roof systems and various roof types. The lesson identified common framing members and discussed common roof concepts including pitch and slope.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second lesson discussed critical connections in the roof system and how connections through a structure create a continuous load path to counteract  the impact of wind and other forces.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third lesson cites IRC code sections that apply directly to Conventionally Framed Roof construction and presents the most important aspects of each code section. </a:t>
            </a:r>
          </a:p>
        </p:txBody>
      </p:sp>
      <p:sp>
        <p:nvSpPr>
          <p:cNvPr id="4" name="Slide Number Placeholder 3"/>
          <p:cNvSpPr>
            <a:spLocks noGrp="1"/>
          </p:cNvSpPr>
          <p:nvPr>
            <p:ph type="sldNum" sz="quarter" idx="10"/>
          </p:nvPr>
        </p:nvSpPr>
        <p:spPr/>
        <p:txBody>
          <a:bodyPr/>
          <a:lstStyle/>
          <a:p>
            <a:fld id="{41BDAC27-EA65-4CFE-B3FB-06977A465F32}" type="slidenum">
              <a:rPr lang="en-US" smtClean="0"/>
              <a:t>78</a:t>
            </a:fld>
            <a:endParaRPr lang="en-US"/>
          </a:p>
        </p:txBody>
      </p:sp>
    </p:spTree>
    <p:extLst>
      <p:ext uri="{BB962C8B-B14F-4D97-AF65-F5344CB8AC3E}">
        <p14:creationId xmlns:p14="http://schemas.microsoft.com/office/powerpoint/2010/main" val="26465285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Assessment: </a:t>
            </a:r>
            <a:r>
              <a:rPr lang="en-US" sz="1200" b="1" kern="1200">
                <a:solidFill>
                  <a:schemeClr val="tx1"/>
                </a:solidFill>
                <a:effectLst/>
                <a:latin typeface="+mn-lt"/>
                <a:ea typeface="+mn-ea"/>
                <a:cs typeface="+mn-cs"/>
              </a:rPr>
              <a:t>Final Assessment</a:t>
            </a:r>
          </a:p>
          <a:p>
            <a:endParaRPr lang="en-US" sz="1200" b="1" kern="1200" dirty="0">
              <a:solidFill>
                <a:schemeClr val="tx1"/>
              </a:solidFill>
              <a:effectLst/>
              <a:latin typeface="+mn-lt"/>
              <a:ea typeface="+mn-ea"/>
              <a:cs typeface="+mn-cs"/>
            </a:endParaRPr>
          </a:p>
          <a:p>
            <a:r>
              <a:rPr lang="en-US" sz="1200">
                <a:effectLst/>
              </a:rPr>
              <a:t>There are 10 questions in the final assessment and you must pass with a score of at least 70%.</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79</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Framing Design Variety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Convetional Framing</a:t>
            </a:r>
          </a:p>
          <a:p>
            <a:r>
              <a:rPr lang="en-US" sz="1200" b="0" kern="1200">
                <a:solidFill>
                  <a:schemeClr val="tx1"/>
                </a:solidFill>
                <a:effectLst/>
                <a:latin typeface="+mn-lt"/>
                <a:ea typeface="+mn-ea"/>
                <a:cs typeface="+mn-cs"/>
              </a:rPr>
              <a:t>In a perfect world, all residential construction would consist of perfectly symmetrical boxes. In reality, choices need to accommodate a variety of different designs, based on taste, location, and environment. </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Conventional framing has developed a cookbook building approach, in which the code supplies the recipe for various construction applications. However, while the code provides guidance, it only defines the minimum requirements.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247109139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Congratulations</a:t>
            </a:r>
            <a:r>
              <a:rPr lang="en-US" sz="1200" b="1" kern="120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have completed this course. Use the Exit button to close the training. </a:t>
            </a:r>
          </a:p>
        </p:txBody>
      </p:sp>
      <p:sp>
        <p:nvSpPr>
          <p:cNvPr id="4" name="Slide Number Placeholder 3"/>
          <p:cNvSpPr>
            <a:spLocks noGrp="1"/>
          </p:cNvSpPr>
          <p:nvPr>
            <p:ph type="sldNum" sz="quarter" idx="10"/>
          </p:nvPr>
        </p:nvSpPr>
        <p:spPr/>
        <p:txBody>
          <a:bodyPr/>
          <a:lstStyle/>
          <a:p>
            <a:fld id="{41BDAC27-EA65-4CFE-B3FB-06977A465F32}" type="slidenum">
              <a:rPr lang="en-US" smtClean="0"/>
              <a:t>80</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Two Wood Roof Construction Methods</a:t>
            </a:r>
          </a:p>
          <a:p>
            <a:endParaRPr lang="en-US" b="1"/>
          </a:p>
          <a:p>
            <a:r>
              <a:rPr lang="en-US" b="0"/>
              <a:t>Truss System vs. Stick-Framed Roof system</a:t>
            </a:r>
            <a:endParaRPr lang="en-US" b="1" dirty="0"/>
          </a:p>
          <a:p>
            <a:r>
              <a:rPr lang="en-US" sz="1200" kern="1200">
                <a:solidFill>
                  <a:schemeClr val="tx1"/>
                </a:solidFill>
                <a:effectLst/>
                <a:latin typeface="+mn-lt"/>
                <a:ea typeface="+mn-ea"/>
                <a:cs typeface="+mn-cs"/>
              </a:rPr>
              <a:t>The two most common wood roof construction types are a Truss Roof System and a Stick-Frame Roof System. Both approaches are widely used today. Even though stick-framing has been around the longest, today four out of five new homes built in the U.S. use truss roof systems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Truss Roof Systems are prefabricated trusses placed at a prescribed spacing. Roof trusses are constructed at a component manufacturer in a controlled environment, resulting in consistent quality control and quick installation.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Stick-Frame Systems consist of repetitive rafters and ceiling joists constructed onsite according to prescriptive code requirements. Stick-framing allows for more flexibility of the roofline and more complex framing applications. In addition, stick-framing provides a usable space within the structure for attic storage or living area.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course focuses on prescriptive stick-framed construction.</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Student Handout Material</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31942919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tags" Target="../tags/tag23.xml"/><Relationship Id="rId4" Type="http://schemas.openxmlformats.org/officeDocument/2006/relationships/image" Target="file:///T:\Simpson%20Strong-Tie\16SST105_ppt%20templates\photo%20libraries\tech+software\Technology.jp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Master" Target="../slideMasters/slideMaster2.xml"/><Relationship Id="rId1" Type="http://schemas.openxmlformats.org/officeDocument/2006/relationships/tags" Target="../tags/tag24.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2.xml"/><Relationship Id="rId1" Type="http://schemas.openxmlformats.org/officeDocument/2006/relationships/tags" Target="../tags/tag25.xml"/><Relationship Id="rId4" Type="http://schemas.microsoft.com/office/2007/relationships/hdphoto" Target="../media/hdphoto2.wdp"/></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Master" Target="../slideMasters/slideMaster2.xml"/><Relationship Id="rId1" Type="http://schemas.openxmlformats.org/officeDocument/2006/relationships/tags" Target="../tags/tag27.xml"/><Relationship Id="rId4" Type="http://schemas.microsoft.com/office/2007/relationships/hdphoto" Target="../media/hdphoto3.wdp"/></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Master" Target="../slideMasters/slideMaster2.xml"/><Relationship Id="rId1" Type="http://schemas.openxmlformats.org/officeDocument/2006/relationships/tags" Target="../tags/tag28.xml"/><Relationship Id="rId4" Type="http://schemas.microsoft.com/office/2007/relationships/hdphoto" Target="../media/hdphoto4.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2.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2.xml"/><Relationship Id="rId1" Type="http://schemas.openxmlformats.org/officeDocument/2006/relationships/tags" Target="../tags/tag30.xml"/><Relationship Id="rId4" Type="http://schemas.microsoft.com/office/2007/relationships/hdphoto" Target="../media/hdphoto5.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Master" Target="../slideMasters/slideMaster2.xml"/><Relationship Id="rId1" Type="http://schemas.openxmlformats.org/officeDocument/2006/relationships/tags" Target="../tags/tag31.xml"/><Relationship Id="rId4" Type="http://schemas.microsoft.com/office/2007/relationships/hdphoto" Target="../media/hdphoto6.wdp"/></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Master" Target="../slideMasters/slideMaster3.xml"/><Relationship Id="rId1" Type="http://schemas.openxmlformats.org/officeDocument/2006/relationships/tags" Target="../tags/tag34.xml"/><Relationship Id="rId4" Type="http://schemas.microsoft.com/office/2007/relationships/hdphoto" Target="../media/hdphoto7.wdp"/></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Master" Target="../slideMasters/slideMaster3.xml"/><Relationship Id="rId1" Type="http://schemas.openxmlformats.org/officeDocument/2006/relationships/tags" Target="../tags/tag35.xml"/><Relationship Id="rId4" Type="http://schemas.microsoft.com/office/2007/relationships/hdphoto" Target="../media/hdphoto7.wdp"/></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6.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Master" Target="../slideMasters/slideMaster4.xml"/><Relationship Id="rId1" Type="http://schemas.openxmlformats.org/officeDocument/2006/relationships/tags" Target="../tags/tag38.xml"/><Relationship Id="rId4" Type="http://schemas.microsoft.com/office/2007/relationships/hdphoto" Target="../media/hdphoto8.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Master" Target="../slideMasters/slideMaster4.xml"/><Relationship Id="rId1" Type="http://schemas.openxmlformats.org/officeDocument/2006/relationships/tags" Target="../tags/tag39.xml"/><Relationship Id="rId4" Type="http://schemas.microsoft.com/office/2007/relationships/hdphoto" Target="../media/hdphoto9.wdp"/></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40.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3438206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286294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43357324"/>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8" name="Rectangle 7"/>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350474353"/>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215480155"/>
      </p:ext>
    </p:extLst>
  </p:cSld>
  <p:clrMapOvr>
    <a:masterClrMapping/>
  </p:clrMapOvr>
  <p:extLst>
    <p:ext uri="{DCECCB84-F9BA-43D5-87BE-67443E8EF086}">
      <p15:sldGuideLst xmlns:p15="http://schemas.microsoft.com/office/powerpoint/2012/main">
        <p15:guide id="1" orient="horz" pos="96" userDrawn="1">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userDrawn="1">
          <p15:clr>
            <a:srgbClr val="FBAE40"/>
          </p15:clr>
        </p15:guide>
        <p15:guide id="8" orient="horz" pos="4080" userDrawn="1">
          <p15:clr>
            <a:srgbClr val="FBAE40"/>
          </p15:clr>
        </p15:guide>
        <p15:guide id="9" orient="horz" pos="3936" userDrawn="1">
          <p15:clr>
            <a:srgbClr val="FBAE40"/>
          </p15:clr>
        </p15:guide>
        <p15:guide id="10" orient="horz" pos="984" userDrawn="1">
          <p15:clr>
            <a:srgbClr val="FBAE40"/>
          </p15:clr>
        </p15:guide>
        <p15:guide id="11" orient="horz" pos="79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06553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17793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5" name="Picture 2" descr="D:\30_00_SST-198-05_SST Builder Training - Building Code Basics\01_Images\daniel-mccullough-HtBlQdxfG9k-unsplash.jp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1" t="-1" r="-3" b="16288"/>
          <a:stretch/>
        </p:blipFill>
        <p:spPr bwMode="auto">
          <a:xfrm>
            <a:off x="1" y="1115429"/>
            <a:ext cx="1219199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5: Building Code Basics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Black" panose="020B0A04020102020204" pitchFamily="34" charset="0"/>
                <a:cs typeface="Arial" panose="020B0604020202020204" pitchFamily="34" charset="0"/>
              </a:defRPr>
            </a:lvl1pPr>
          </a:lstStyle>
          <a:p>
            <a:r>
              <a:rPr lang="en-US" dirty="0"/>
              <a:t>BUILDER TRAINING SERIES</a:t>
            </a:r>
          </a:p>
        </p:txBody>
      </p:sp>
    </p:spTree>
    <p:custDataLst>
      <p:tags r:id="rId1"/>
    </p:custDataLst>
    <p:extLst>
      <p:ext uri="{BB962C8B-B14F-4D97-AF65-F5344CB8AC3E}">
        <p14:creationId xmlns:p14="http://schemas.microsoft.com/office/powerpoint/2010/main" val="4069067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34439585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1 (with Subtitle)">
    <p:spTree>
      <p:nvGrpSpPr>
        <p:cNvPr id="1" name=""/>
        <p:cNvGrpSpPr/>
        <p:nvPr/>
      </p:nvGrpSpPr>
      <p:grpSpPr>
        <a:xfrm>
          <a:off x="0" y="0"/>
          <a:ext cx="0" cy="0"/>
          <a:chOff x="0" y="0"/>
          <a:chExt cx="0" cy="0"/>
        </a:xfrm>
      </p:grpSpPr>
      <p:pic>
        <p:nvPicPr>
          <p:cNvPr id="9" name="Background Pic"/>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1081" y="1115429"/>
            <a:ext cx="12201552" cy="5742571"/>
          </a:xfrm>
          <a:prstGeom prst="rect">
            <a:avLst/>
          </a:prstGeom>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126006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1 (with Subtitle)">
    <p:spTree>
      <p:nvGrpSpPr>
        <p:cNvPr id="1" name=""/>
        <p:cNvGrpSpPr/>
        <p:nvPr/>
      </p:nvGrpSpPr>
      <p:grpSpPr>
        <a:xfrm>
          <a:off x="0" y="0"/>
          <a:ext cx="0" cy="0"/>
          <a:chOff x="0" y="0"/>
          <a:chExt cx="0" cy="0"/>
        </a:xfrm>
      </p:grpSpPr>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313106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4334852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698323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Slide 1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3" r:link="rId4" cstate="print">
            <a:extLst>
              <a:ext uri="{28A0092B-C50C-407E-A947-70E740481C1C}">
                <a14:useLocalDpi xmlns:a14="http://schemas.microsoft.com/office/drawing/2010/main" val="0"/>
              </a:ext>
            </a:extLst>
          </a:blip>
          <a:srcRect t="7812" b="7812"/>
          <a:stretch>
            <a:fillRect/>
          </a:stretch>
        </p:blipFill>
        <p:spPr>
          <a:xfrm>
            <a:off x="0" y="1137412"/>
            <a:ext cx="12192000" cy="5720587"/>
          </a:xfrm>
          <a:prstGeom prst="rect">
            <a:avLst/>
          </a:prstGeom>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userDrawn="1"/>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000784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1 (with Subtitle)">
    <p:spTree>
      <p:nvGrpSpPr>
        <p:cNvPr id="1" name=""/>
        <p:cNvGrpSpPr/>
        <p:nvPr/>
      </p:nvGrpSpPr>
      <p:grpSpPr>
        <a:xfrm>
          <a:off x="0" y="0"/>
          <a:ext cx="0" cy="0"/>
          <a:chOff x="0" y="0"/>
          <a:chExt cx="0" cy="0"/>
        </a:xfrm>
      </p:grpSpPr>
      <p:pic>
        <p:nvPicPr>
          <p:cNvPr id="10" name="Background Picture Blu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2629" b="84713"/>
          <a:stretch/>
        </p:blipFill>
        <p:spPr>
          <a:xfrm>
            <a:off x="-260" y="1115429"/>
            <a:ext cx="12206438" cy="915390"/>
          </a:xfrm>
          <a:prstGeom prst="rect">
            <a:avLst/>
          </a:prstGeom>
        </p:spPr>
      </p:pic>
      <p:sp>
        <p:nvSpPr>
          <p:cNvPr id="4" name="Transparent Black Rectangle"/>
          <p:cNvSpPr/>
          <p:nvPr userDrawn="1"/>
        </p:nvSpPr>
        <p:spPr>
          <a:xfrm>
            <a:off x="0" y="1116144"/>
            <a:ext cx="12192000" cy="916262"/>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6" name="Subtitle Placeholder"/>
          <p:cNvSpPr>
            <a:spLocks noGrp="1"/>
          </p:cNvSpPr>
          <p:nvPr>
            <p:ph type="body" sz="quarter" idx="12" hasCustomPrompt="1"/>
          </p:nvPr>
        </p:nvSpPr>
        <p:spPr>
          <a:xfrm>
            <a:off x="-5704" y="1119530"/>
            <a:ext cx="12188952" cy="9144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Requirements for the Construction and Retrofit of Code-Compliant Decks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9354434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1 (with Large Subtitle)">
    <p:spTree>
      <p:nvGrpSpPr>
        <p:cNvPr id="1" name=""/>
        <p:cNvGrpSpPr/>
        <p:nvPr/>
      </p:nvGrpSpPr>
      <p:grpSpPr>
        <a:xfrm>
          <a:off x="0" y="0"/>
          <a:ext cx="0" cy="0"/>
          <a:chOff x="0" y="0"/>
          <a:chExt cx="0" cy="0"/>
        </a:xfrm>
      </p:grpSpPr>
      <p:grpSp>
        <p:nvGrpSpPr>
          <p:cNvPr id="7" name="Grey Grid Pattern Group"/>
          <p:cNvGrpSpPr/>
          <p:nvPr userDrawn="1"/>
        </p:nvGrpSpPr>
        <p:grpSpPr>
          <a:xfrm>
            <a:off x="0" y="6160829"/>
            <a:ext cx="12192000" cy="697324"/>
            <a:chOff x="0" y="6160829"/>
            <a:chExt cx="12192000" cy="697324"/>
          </a:xfrm>
        </p:grpSpPr>
        <p:sp>
          <p:nvSpPr>
            <p:cNvPr id="8" name="Rectangle 7"/>
            <p:cNvSpPr/>
            <p:nvPr userDrawn="1"/>
          </p:nvSpPr>
          <p:spPr>
            <a:xfrm>
              <a:off x="0" y="6165908"/>
              <a:ext cx="12192000" cy="692092"/>
            </a:xfrm>
            <a:prstGeom prst="rect">
              <a:avLst/>
            </a:prstGeom>
            <a:solidFill>
              <a:srgbClr val="C7C8CA"/>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cxnSp>
          <p:nvCxnSpPr>
            <p:cNvPr id="14" name="Straight Connector 13"/>
            <p:cNvCxnSpPr/>
            <p:nvPr userDrawn="1"/>
          </p:nvCxnSpPr>
          <p:spPr>
            <a:xfrm>
              <a:off x="0" y="62579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638175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50557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6629400"/>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0" y="6753225"/>
              <a:ext cx="12192000" cy="0"/>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096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15240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7239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3820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9525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0668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a:xfrm>
              <a:off x="11811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a:xfrm>
              <a:off x="12954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a:xfrm>
              <a:off x="140970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a:xfrm>
              <a:off x="24384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a:xfrm>
              <a:off x="16383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a:xfrm>
              <a:off x="1752600" y="616436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a:xfrm>
              <a:off x="18669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a:xfrm>
              <a:off x="19812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20955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22098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a:off x="2324100" y="6166061"/>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a:xfrm>
              <a:off x="33526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a:xfrm>
              <a:off x="25525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a:off x="2666892"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a:xfrm>
              <a:off x="27811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a:xfrm>
              <a:off x="28954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a:xfrm>
              <a:off x="30097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a:xfrm>
              <a:off x="31240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a:xfrm>
              <a:off x="3238392"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a:off x="42638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a:xfrm>
              <a:off x="34637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a:off x="3578050"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a:off x="36923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a:off x="38066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a:xfrm>
              <a:off x="39209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40352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a:xfrm>
              <a:off x="4149550"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a:xfrm>
              <a:off x="51782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a:off x="4378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4924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4606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4721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48353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49496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5063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60926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52925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5406850" y="6160829"/>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55211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56354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57497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58640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5978350" y="6162522"/>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0070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2069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2125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64355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65498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66641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67784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689275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79214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71213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7235650"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73499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74642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75785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76928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7807150"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userDrawn="1"/>
          </p:nvCxnSpPr>
          <p:spPr>
            <a:xfrm>
              <a:off x="88375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userDrawn="1"/>
          </p:nvCxnSpPr>
          <p:spPr>
            <a:xfrm>
              <a:off x="8037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userDrawn="1"/>
          </p:nvCxnSpPr>
          <p:spPr>
            <a:xfrm>
              <a:off x="81517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userDrawn="1"/>
          </p:nvCxnSpPr>
          <p:spPr>
            <a:xfrm>
              <a:off x="8266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userDrawn="1"/>
          </p:nvCxnSpPr>
          <p:spPr>
            <a:xfrm>
              <a:off x="8380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userDrawn="1"/>
          </p:nvCxnSpPr>
          <p:spPr>
            <a:xfrm>
              <a:off x="8494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userDrawn="1"/>
          </p:nvCxnSpPr>
          <p:spPr>
            <a:xfrm>
              <a:off x="8608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87232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userDrawn="1"/>
          </p:nvCxnSpPr>
          <p:spPr>
            <a:xfrm>
              <a:off x="97519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userDrawn="1"/>
          </p:nvCxnSpPr>
          <p:spPr>
            <a:xfrm>
              <a:off x="89518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a:off x="9066125"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a:off x="91804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userDrawn="1"/>
          </p:nvCxnSpPr>
          <p:spPr>
            <a:xfrm>
              <a:off x="92947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94090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userDrawn="1"/>
          </p:nvCxnSpPr>
          <p:spPr>
            <a:xfrm>
              <a:off x="95233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userDrawn="1"/>
          </p:nvCxnSpPr>
          <p:spPr>
            <a:xfrm>
              <a:off x="9637625"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userDrawn="1"/>
          </p:nvCxnSpPr>
          <p:spPr>
            <a:xfrm>
              <a:off x="106680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userDrawn="1"/>
          </p:nvCxnSpPr>
          <p:spPr>
            <a:xfrm>
              <a:off x="9867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userDrawn="1"/>
          </p:nvCxnSpPr>
          <p:spPr>
            <a:xfrm>
              <a:off x="99822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userDrawn="1"/>
          </p:nvCxnSpPr>
          <p:spPr>
            <a:xfrm>
              <a:off x="10096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a:off x="10210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a:off x="10325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userDrawn="1"/>
          </p:nvCxnSpPr>
          <p:spPr>
            <a:xfrm>
              <a:off x="10439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userDrawn="1"/>
          </p:nvCxnSpPr>
          <p:spPr>
            <a:xfrm>
              <a:off x="105537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userDrawn="1"/>
          </p:nvCxnSpPr>
          <p:spPr>
            <a:xfrm>
              <a:off x="115824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userDrawn="1"/>
          </p:nvCxnSpPr>
          <p:spPr>
            <a:xfrm>
              <a:off x="107823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userDrawn="1"/>
          </p:nvCxnSpPr>
          <p:spPr>
            <a:xfrm>
              <a:off x="10896600" y="61628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userDrawn="1"/>
          </p:nvCxnSpPr>
          <p:spPr>
            <a:xfrm>
              <a:off x="110109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userDrawn="1"/>
          </p:nvCxnSpPr>
          <p:spPr>
            <a:xfrm>
              <a:off x="111252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userDrawn="1"/>
          </p:nvCxnSpPr>
          <p:spPr>
            <a:xfrm>
              <a:off x="112395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userDrawn="1"/>
          </p:nvCxnSpPr>
          <p:spPr>
            <a:xfrm>
              <a:off x="113538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userDrawn="1"/>
          </p:nvCxnSpPr>
          <p:spPr>
            <a:xfrm>
              <a:off x="11468100" y="61645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userDrawn="1"/>
          </p:nvCxnSpPr>
          <p:spPr>
            <a:xfrm>
              <a:off x="116916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userDrawn="1"/>
          </p:nvCxnSpPr>
          <p:spPr>
            <a:xfrm>
              <a:off x="11805976" y="6164160"/>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userDrawn="1"/>
          </p:nvCxnSpPr>
          <p:spPr>
            <a:xfrm>
              <a:off x="119202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userDrawn="1"/>
          </p:nvCxnSpPr>
          <p:spPr>
            <a:xfrm>
              <a:off x="120345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userDrawn="1"/>
          </p:nvCxnSpPr>
          <p:spPr>
            <a:xfrm>
              <a:off x="12148876" y="6165853"/>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userDrawn="1"/>
          </p:nvCxnSpPr>
          <p:spPr>
            <a:xfrm>
              <a:off x="401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userDrawn="1"/>
          </p:nvCxnSpPr>
          <p:spPr>
            <a:xfrm>
              <a:off x="1544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userDrawn="1"/>
          </p:nvCxnSpPr>
          <p:spPr>
            <a:xfrm>
              <a:off x="268705" y="6164215"/>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userDrawn="1"/>
          </p:nvCxnSpPr>
          <p:spPr>
            <a:xfrm>
              <a:off x="3830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userDrawn="1"/>
          </p:nvCxnSpPr>
          <p:spPr>
            <a:xfrm>
              <a:off x="497305" y="6165908"/>
              <a:ext cx="0" cy="692092"/>
            </a:xfrm>
            <a:prstGeom prst="line">
              <a:avLst/>
            </a:prstGeom>
            <a:ln>
              <a:solidFill>
                <a:srgbClr val="D7D8D9"/>
              </a:solidFill>
            </a:ln>
          </p:spPr>
          <p:style>
            <a:lnRef idx="1">
              <a:schemeClr val="accent1"/>
            </a:lnRef>
            <a:fillRef idx="0">
              <a:schemeClr val="accent1"/>
            </a:fillRef>
            <a:effectRef idx="0">
              <a:schemeClr val="accent1"/>
            </a:effectRef>
            <a:fontRef idx="minor">
              <a:schemeClr val="tx1"/>
            </a:fontRef>
          </p:style>
        </p:cxnSp>
      </p:grpSp>
      <p:pic>
        <p:nvPicPr>
          <p:cNvPr id="13"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1081" y="1127050"/>
            <a:ext cx="12201552" cy="1828801"/>
          </a:xfrm>
          <a:prstGeom prst="rect">
            <a:avLst/>
          </a:prstGeom>
        </p:spPr>
      </p:pic>
      <p:sp>
        <p:nvSpPr>
          <p:cNvPr id="9" name="Transparent Black Rectangle"/>
          <p:cNvSpPr/>
          <p:nvPr userDrawn="1"/>
        </p:nvSpPr>
        <p:spPr>
          <a:xfrm>
            <a:off x="0" y="1124009"/>
            <a:ext cx="12192000" cy="1828800"/>
          </a:xfrm>
          <a:prstGeom prst="rect">
            <a:avLst/>
          </a:prstGeom>
          <a:solidFill>
            <a:schemeClr val="dk1">
              <a:alpha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11" name="Subtitle Placeholder"/>
          <p:cNvSpPr>
            <a:spLocks noGrp="1"/>
          </p:cNvSpPr>
          <p:nvPr>
            <p:ph type="body" sz="quarter" idx="12" hasCustomPrompt="1"/>
          </p:nvPr>
        </p:nvSpPr>
        <p:spPr>
          <a:xfrm>
            <a:off x="3048" y="1124009"/>
            <a:ext cx="12188952" cy="1834406"/>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Wood Framed Construction</a:t>
            </a:r>
          </a:p>
        </p:txBody>
      </p:sp>
      <p:sp>
        <p:nvSpPr>
          <p:cNvPr id="12"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3455423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1 (without Subtitle)">
    <p:spTree>
      <p:nvGrpSpPr>
        <p:cNvPr id="1" name=""/>
        <p:cNvGrpSpPr/>
        <p:nvPr/>
      </p:nvGrpSpPr>
      <p:grpSpPr>
        <a:xfrm>
          <a:off x="0" y="0"/>
          <a:ext cx="0" cy="0"/>
          <a:chOff x="0" y="0"/>
          <a:chExt cx="0" cy="0"/>
        </a:xfrm>
      </p:grpSpPr>
      <p:sp>
        <p:nvSpPr>
          <p:cNvPr id="3" name="Transparent Black Rectangle"/>
          <p:cNvSpPr txBox="1">
            <a:spLocks/>
          </p:cNvSpPr>
          <p:nvPr userDrawn="1"/>
        </p:nvSpPr>
        <p:spPr>
          <a:xfrm>
            <a:off x="-5845" y="1122494"/>
            <a:ext cx="12189492" cy="5055022"/>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Tagline Placeholder"/>
          <p:cNvSpPr>
            <a:spLocks noGrp="1"/>
          </p:cNvSpPr>
          <p:nvPr>
            <p:ph type="body" sz="quarter" idx="11" hasCustomPrompt="1"/>
          </p:nvPr>
        </p:nvSpPr>
        <p:spPr>
          <a:xfrm>
            <a:off x="7265227" y="6352153"/>
            <a:ext cx="4572000" cy="310896"/>
          </a:xfrm>
          <a:prstGeom prst="rect">
            <a:avLst/>
          </a:prstGeom>
        </p:spPr>
        <p:txBody>
          <a:bodyPr lIns="0" rIns="0">
            <a:spAutoFit/>
          </a:bodyPr>
          <a:lstStyle>
            <a:lvl1pPr marL="0" marR="0" indent="0" algn="r" defTabSz="914400" rtl="0" eaLnBrk="1" fontAlgn="auto" latinLnBrk="0" hangingPunct="1">
              <a:lnSpc>
                <a:spcPct val="100000"/>
              </a:lnSpc>
              <a:spcBef>
                <a:spcPts val="0"/>
              </a:spcBef>
              <a:spcAft>
                <a:spcPts val="0"/>
              </a:spcAft>
              <a:buClrTx/>
              <a:buSzTx/>
              <a:buFontTx/>
              <a:buNone/>
              <a:tabLst/>
              <a:defRPr sz="1400" baseline="0">
                <a:solidFill>
                  <a:schemeClr val="tx1">
                    <a:lumMod val="75000"/>
                    <a:lumOff val="25000"/>
                  </a:schemeClr>
                </a:solidFill>
                <a:latin typeface="Arial" panose="020B0604020202020204" pitchFamily="34" charset="0"/>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INNOVATION DRIVES TODAY’S PERFORMANCE</a:t>
            </a:r>
          </a:p>
        </p:txBody>
      </p:sp>
      <p:sp>
        <p:nvSpPr>
          <p:cNvPr id="5"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Presentation Title</a:t>
            </a:r>
          </a:p>
        </p:txBody>
      </p:sp>
    </p:spTree>
    <p:custDataLst>
      <p:tags r:id="rId1"/>
    </p:custDataLst>
    <p:extLst>
      <p:ext uri="{BB962C8B-B14F-4D97-AF65-F5344CB8AC3E}">
        <p14:creationId xmlns:p14="http://schemas.microsoft.com/office/powerpoint/2010/main" val="21180924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Title Slide 1 (with Subtitle)">
    <p:spTree>
      <p:nvGrpSpPr>
        <p:cNvPr id="1" name=""/>
        <p:cNvGrpSpPr/>
        <p:nvPr/>
      </p:nvGrpSpPr>
      <p:grpSpPr>
        <a:xfrm>
          <a:off x="0" y="0"/>
          <a:ext cx="0" cy="0"/>
          <a:chOff x="0" y="0"/>
          <a:chExt cx="0" cy="0"/>
        </a:xfrm>
      </p:grpSpPr>
      <p:pic>
        <p:nvPicPr>
          <p:cNvPr id="8194" name="Picture 2" descr="D:\30_00_SST-198-10_SST Builder Training - Course 10 Framed Roof Code\01_Images\greyson-joralemon-A1g0oeX29ec-unsplash.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2" t="13347" r="2" b="2884"/>
          <a:stretch/>
        </p:blipFill>
        <p:spPr bwMode="auto">
          <a:xfrm>
            <a:off x="0" y="1115429"/>
            <a:ext cx="12191739" cy="5742572"/>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9886390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Title Slide 1 (with Subtitle)">
    <p:spTree>
      <p:nvGrpSpPr>
        <p:cNvPr id="1" name=""/>
        <p:cNvGrpSpPr/>
        <p:nvPr/>
      </p:nvGrpSpPr>
      <p:grpSpPr>
        <a:xfrm>
          <a:off x="0" y="0"/>
          <a:ext cx="0" cy="0"/>
          <a:chOff x="0" y="0"/>
          <a:chExt cx="0" cy="0"/>
        </a:xfrm>
      </p:grpSpPr>
      <p:pic>
        <p:nvPicPr>
          <p:cNvPr id="7170" name="Picture 2" descr="D:\30_00_SST-198-10_SST Builder Training - Course 10 Framed Roof Code\01_Images\Picture2.jpg"/>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2" t="11078" r="-2" b="30044"/>
          <a:stretch/>
        </p:blipFill>
        <p:spPr bwMode="auto">
          <a:xfrm>
            <a:off x="1" y="1115429"/>
            <a:ext cx="1219173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7265769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_Title Slide 1 (with Subtitle)">
    <p:spTree>
      <p:nvGrpSpPr>
        <p:cNvPr id="1" name=""/>
        <p:cNvGrpSpPr/>
        <p:nvPr/>
      </p:nvGrpSpPr>
      <p:grpSpPr>
        <a:xfrm>
          <a:off x="0" y="0"/>
          <a:ext cx="0" cy="0"/>
          <a:chOff x="0" y="0"/>
          <a:chExt cx="0" cy="0"/>
        </a:xfrm>
      </p:grpSpPr>
      <p:pic>
        <p:nvPicPr>
          <p:cNvPr id="6147" name="Picture 3" descr="D:\30_00_SST-198-10_SST Builder Training - Course 10 Framed Roof Code\01_Images\3-PHO_Roof02_v001.pn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3338" b="10779"/>
          <a:stretch/>
        </p:blipFill>
        <p:spPr bwMode="auto">
          <a:xfrm>
            <a:off x="-260" y="1115430"/>
            <a:ext cx="12192260"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3155197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itle Slide 1 (with Subtitle)">
    <p:spTree>
      <p:nvGrpSpPr>
        <p:cNvPr id="1" name=""/>
        <p:cNvGrpSpPr/>
        <p:nvPr/>
      </p:nvGrpSpPr>
      <p:grpSpPr>
        <a:xfrm>
          <a:off x="0" y="0"/>
          <a:ext cx="0" cy="0"/>
          <a:chOff x="0" y="0"/>
          <a:chExt cx="0" cy="0"/>
        </a:xfrm>
      </p:grpSpPr>
      <p:pic>
        <p:nvPicPr>
          <p:cNvPr id="7" name="Picture 4" descr="D:\30_00_SST-198-10_SST Builder Training - Course 10 Framed Roof Code\01_Images\marking-wooden-block_burst.jpg"/>
          <p:cNvPicPr>
            <a:picLocks noChangeAspect="1" noChangeArrowheads="1"/>
          </p:cNvPicPr>
          <p:nvPr userDrawn="1"/>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20223" b="9115"/>
          <a:stretch/>
        </p:blipFill>
        <p:spPr bwMode="auto">
          <a:xfrm>
            <a:off x="18946" y="1115430"/>
            <a:ext cx="12191740"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5622552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Title Slide 1 (with Subtitle)">
    <p:spTree>
      <p:nvGrpSpPr>
        <p:cNvPr id="1" name=""/>
        <p:cNvGrpSpPr/>
        <p:nvPr/>
      </p:nvGrpSpPr>
      <p:grpSpPr>
        <a:xfrm>
          <a:off x="0" y="0"/>
          <a:ext cx="0" cy="0"/>
          <a:chOff x="0" y="0"/>
          <a:chExt cx="0" cy="0"/>
        </a:xfrm>
      </p:grpSpPr>
      <p:pic>
        <p:nvPicPr>
          <p:cNvPr id="7" name="Picture 2" descr="D:\30_00_SST-198-10_SST Builder Training - Course 10 Framed Roof Code\01_Images\3-PHO_Roof_v001.png"/>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415" t="-523" r="1" b="33016"/>
          <a:stretch/>
        </p:blipFill>
        <p:spPr bwMode="auto">
          <a:xfrm>
            <a:off x="-260" y="1115430"/>
            <a:ext cx="12192000" cy="5742570"/>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26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userDrawn="1"/>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428301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7575435"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1738686" y="1886258"/>
            <a:ext cx="4357314" cy="4387542"/>
          </a:xfrm>
          <a:prstGeom prst="rect">
            <a:avLst/>
          </a:prstGeom>
        </p:spPr>
        <p:txBody>
          <a:bodyPr lIns="0" tIns="0" rIns="0" bIns="0"/>
          <a:lstStyle>
            <a:lvl1pPr marL="0" indent="0">
              <a:lnSpc>
                <a:spcPct val="150000"/>
              </a:lnSpc>
              <a:buNone/>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Rectangle 5"/>
          <p:cNvSpPr/>
          <p:nvPr userDrawn="1"/>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Text Placeholder 7"/>
          <p:cNvSpPr>
            <a:spLocks noGrp="1"/>
          </p:cNvSpPr>
          <p:nvPr>
            <p:ph type="body" sz="quarter" idx="10"/>
          </p:nvPr>
        </p:nvSpPr>
        <p:spPr>
          <a:xfrm>
            <a:off x="1642347" y="1408493"/>
            <a:ext cx="5108794" cy="339835"/>
          </a:xfrm>
          <a:prstGeom prst="rect">
            <a:avLst/>
          </a:prstGeom>
        </p:spPr>
        <p:txBody>
          <a:bodyPr/>
          <a:lstStyle>
            <a:lvl1pPr marL="0" indent="0">
              <a:buNone/>
              <a:defRPr sz="16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207129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itle 1 (with Subtitle)">
    <p:spTree>
      <p:nvGrpSpPr>
        <p:cNvPr id="1" name=""/>
        <p:cNvGrpSpPr/>
        <p:nvPr/>
      </p:nvGrpSpPr>
      <p:grpSpPr>
        <a:xfrm>
          <a:off x="0" y="0"/>
          <a:ext cx="0" cy="0"/>
          <a:chOff x="0" y="0"/>
          <a:chExt cx="0" cy="0"/>
        </a:xfrm>
      </p:grpSpPr>
      <p:sp>
        <p:nvSpPr>
          <p:cNvPr id="9" name="Rectangle 8"/>
          <p:cNvSpPr/>
          <p:nvPr userDrawn="1"/>
        </p:nvSpPr>
        <p:spPr>
          <a:xfrm>
            <a:off x="-1" y="1351191"/>
            <a:ext cx="12192001" cy="2088045"/>
          </a:xfrm>
          <a:prstGeom prst="rect">
            <a:avLst/>
          </a:prstGeom>
          <a:gradFill flip="none" rotWithShape="1">
            <a:gsLst>
              <a:gs pos="0">
                <a:srgbClr val="FFEFD1">
                  <a:alpha val="89804"/>
                </a:srgbClr>
              </a:gs>
              <a:gs pos="40000">
                <a:srgbClr val="F0EBD5">
                  <a:alpha val="89804"/>
                </a:srgbClr>
              </a:gs>
              <a:gs pos="67000">
                <a:srgbClr val="D1C39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0" y="3346039"/>
            <a:ext cx="12192001" cy="79549"/>
          </a:xfrm>
          <a:prstGeom prst="rect">
            <a:avLst/>
          </a:prstGeom>
          <a:gradFill flip="none" rotWithShape="1">
            <a:gsLst>
              <a:gs pos="0">
                <a:srgbClr val="FFEFD1"/>
              </a:gs>
              <a:gs pos="40000">
                <a:srgbClr val="F0EBD5"/>
              </a:gs>
              <a:gs pos="60000">
                <a:srgbClr val="D1C39F">
                  <a:alpha val="0"/>
                </a:srgbClr>
              </a:gs>
            </a:gsLst>
            <a:lin ang="0" scaled="1"/>
            <a:tileRect/>
          </a:gradFill>
          <a:ln>
            <a:noFill/>
          </a:ln>
          <a:effectLst>
            <a:outerShdw blurRad="63500" dist="508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2"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3"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85836862"/>
      </p:ext>
    </p:extLst>
  </p:cSld>
  <p:clrMapOvr>
    <a:masterClrMapping/>
  </p:clrMapOvr>
  <p:extLst>
    <p:ext uri="{DCECCB84-F9BA-43D5-87BE-67443E8EF086}">
      <p15:sldGuideLst xmlns:p15="http://schemas.microsoft.com/office/powerpoint/2012/main">
        <p15:guide id="1" orient="horz" pos="168"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3864" userDrawn="1">
          <p15:clr>
            <a:srgbClr val="FBAE40"/>
          </p15:clr>
        </p15:guide>
        <p15:guide id="7" orient="horz" pos="4008" userDrawn="1">
          <p15:clr>
            <a:srgbClr val="FBAE40"/>
          </p15:clr>
        </p15:guide>
        <p15:guide id="8" orient="horz" pos="415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itle 1 (with Large Subtitle)">
    <p:spTree>
      <p:nvGrpSpPr>
        <p:cNvPr id="1" name=""/>
        <p:cNvGrpSpPr/>
        <p:nvPr/>
      </p:nvGrpSpPr>
      <p:grpSpPr>
        <a:xfrm>
          <a:off x="0" y="0"/>
          <a:ext cx="0" cy="0"/>
          <a:chOff x="0" y="0"/>
          <a:chExt cx="0" cy="0"/>
        </a:xfrm>
      </p:grpSpPr>
      <p:sp>
        <p:nvSpPr>
          <p:cNvPr id="12" name="Subtitle Placeholder"/>
          <p:cNvSpPr txBox="1">
            <a:spLocks/>
          </p:cNvSpPr>
          <p:nvPr userDrawn="1"/>
        </p:nvSpPr>
        <p:spPr>
          <a:xfrm>
            <a:off x="-1" y="1351190"/>
            <a:ext cx="12188952" cy="2088045"/>
          </a:xfrm>
          <a:prstGeom prst="rect">
            <a:avLst/>
          </a:prstGeom>
        </p:spPr>
        <p:txBody>
          <a:bodyPr lIns="731520" tIns="274320" rIns="731520" bIns="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strike="noStrike" kern="1200">
                <a:solidFill>
                  <a:schemeClr val="tx1">
                    <a:lumMod val="65000"/>
                    <a:lumOff val="35000"/>
                  </a:schemeClr>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3"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4"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2554107"/>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1"/>
            <a:ext cx="12188952" cy="253842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307211412"/>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 Title 1 (with Large Subtitle)">
    <p:spTree>
      <p:nvGrpSpPr>
        <p:cNvPr id="1" name=""/>
        <p:cNvGrpSpPr/>
        <p:nvPr/>
      </p:nvGrpSpPr>
      <p:grpSpPr>
        <a:xfrm>
          <a:off x="0" y="0"/>
          <a:ext cx="0" cy="0"/>
          <a:chOff x="0" y="0"/>
          <a:chExt cx="0" cy="0"/>
        </a:xfrm>
      </p:grpSpPr>
      <p:pic>
        <p:nvPicPr>
          <p:cNvPr id="10" name="Background Pic Blur" hidden="1"/>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280" y="1360967"/>
            <a:ext cx="12198096" cy="1807535"/>
          </a:xfrm>
          <a:prstGeom prst="rect">
            <a:avLst/>
          </a:prstGeom>
        </p:spPr>
      </p:pic>
      <p:sp>
        <p:nvSpPr>
          <p:cNvPr id="8" name="Transparent Black Rectangle"/>
          <p:cNvSpPr txBox="1">
            <a:spLocks/>
          </p:cNvSpPr>
          <p:nvPr userDrawn="1"/>
        </p:nvSpPr>
        <p:spPr>
          <a:xfrm>
            <a:off x="-5845" y="1335504"/>
            <a:ext cx="12189492" cy="3393250"/>
          </a:xfrm>
          <a:prstGeom prst="rect">
            <a:avLst/>
          </a:prstGeom>
          <a:gradFill>
            <a:gsLst>
              <a:gs pos="0">
                <a:schemeClr val="tx1">
                  <a:lumMod val="85000"/>
                  <a:lumOff val="15000"/>
                  <a:alpha val="90000"/>
                </a:schemeClr>
              </a:gs>
              <a:gs pos="50000">
                <a:schemeClr val="tx1">
                  <a:lumMod val="85000"/>
                  <a:lumOff val="15000"/>
                  <a:alpha val="75000"/>
                </a:schemeClr>
              </a:gs>
              <a:gs pos="100000">
                <a:schemeClr val="tx1">
                  <a:lumMod val="85000"/>
                  <a:lumOff val="15000"/>
                  <a:alpha val="55000"/>
                </a:schemeClr>
              </a:gs>
            </a:gsLst>
            <a:lin ang="5400000" scaled="0"/>
          </a:gradFill>
          <a:effectLst>
            <a:outerShdw blurRad="50800" dist="38100" dir="2700000" algn="tl" rotWithShape="0">
              <a:prstClr val="black">
                <a:alpha val="40000"/>
              </a:prstClr>
            </a:outerShdw>
          </a:effectLst>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 name="Subtitle Placeholder"/>
          <p:cNvSpPr>
            <a:spLocks noGrp="1"/>
          </p:cNvSpPr>
          <p:nvPr>
            <p:ph type="body" sz="quarter" idx="10" hasCustomPrompt="1"/>
          </p:nvPr>
        </p:nvSpPr>
        <p:spPr>
          <a:xfrm>
            <a:off x="-1" y="1351190"/>
            <a:ext cx="12188952" cy="3377563"/>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1"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206945616"/>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1 (No Subtitle)">
    <p:spTree>
      <p:nvGrpSpPr>
        <p:cNvPr id="1" name=""/>
        <p:cNvGrpSpPr/>
        <p:nvPr/>
      </p:nvGrpSpPr>
      <p:grpSpPr>
        <a:xfrm>
          <a:off x="0" y="0"/>
          <a:ext cx="0" cy="0"/>
          <a:chOff x="0" y="0"/>
          <a:chExt cx="0" cy="0"/>
        </a:xfrm>
      </p:grpSpPr>
      <p:sp>
        <p:nvSpPr>
          <p:cNvPr id="10" name="Transparent Black Rectangle"/>
          <p:cNvSpPr txBox="1">
            <a:spLocks/>
          </p:cNvSpPr>
          <p:nvPr userDrawn="1"/>
        </p:nvSpPr>
        <p:spPr>
          <a:xfrm>
            <a:off x="-5845" y="1352550"/>
            <a:ext cx="12189492" cy="5010149"/>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p:cNvSpPr/>
          <p:nvPr userDrawn="1"/>
        </p:nvSpPr>
        <p:spPr>
          <a:xfrm>
            <a:off x="0" y="0"/>
            <a:ext cx="12192000" cy="1348481"/>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 name="Top 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530344994"/>
      </p:ext>
    </p:extLst>
  </p:cSld>
  <p:clrMapOvr>
    <a:masterClrMapping/>
  </p:clrMapOvr>
  <p:extLst>
    <p:ext uri="{DCECCB84-F9BA-43D5-87BE-67443E8EF086}">
      <p15:sldGuideLst xmlns:p15="http://schemas.microsoft.com/office/powerpoint/2012/main">
        <p15:guide id="1" orient="horz" pos="168">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3864">
          <p15:clr>
            <a:srgbClr val="FBAE40"/>
          </p15:clr>
        </p15:guide>
        <p15:guide id="7" orient="horz" pos="4008">
          <p15:clr>
            <a:srgbClr val="FBAE40"/>
          </p15:clr>
        </p15:guide>
        <p15:guide id="8" orient="horz" pos="415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3 (with Subtitle)">
    <p:spTree>
      <p:nvGrpSpPr>
        <p:cNvPr id="1" name=""/>
        <p:cNvGrpSpPr/>
        <p:nvPr/>
      </p:nvGrpSpPr>
      <p:grpSpPr>
        <a:xfrm>
          <a:off x="0" y="0"/>
          <a:ext cx="0" cy="0"/>
          <a:chOff x="0" y="0"/>
          <a:chExt cx="0" cy="0"/>
        </a:xfrm>
      </p:grpSpPr>
      <p:pic>
        <p:nvPicPr>
          <p:cNvPr id="8" name="Background Pic Blur"/>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903768"/>
          </a:xfrm>
          <a:prstGeom prst="rect">
            <a:avLst/>
          </a:prstGeom>
        </p:spPr>
      </p:pic>
      <p:sp>
        <p:nvSpPr>
          <p:cNvPr id="5" name="Transparent Black Rectangle"/>
          <p:cNvSpPr txBox="1">
            <a:spLocks/>
          </p:cNvSpPr>
          <p:nvPr userDrawn="1"/>
        </p:nvSpPr>
        <p:spPr>
          <a:xfrm>
            <a:off x="-5845" y="1335505"/>
            <a:ext cx="12189492" cy="9144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Subtitle Placeholder"/>
          <p:cNvSpPr>
            <a:spLocks noGrp="1"/>
          </p:cNvSpPr>
          <p:nvPr>
            <p:ph type="body" sz="quarter" idx="10" hasCustomPrompt="1"/>
          </p:nvPr>
        </p:nvSpPr>
        <p:spPr>
          <a:xfrm>
            <a:off x="-1" y="1351191"/>
            <a:ext cx="12188952" cy="9144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228656315"/>
      </p:ext>
    </p:extLst>
  </p:cSld>
  <p:clrMapOvr>
    <a:masterClrMapping/>
  </p:clrMapOvr>
  <p:extLst>
    <p:ext uri="{DCECCB84-F9BA-43D5-87BE-67443E8EF086}">
      <p15:sldGuideLst xmlns:p15="http://schemas.microsoft.com/office/powerpoint/2012/main">
        <p15:guide id="1" orient="horz" pos="4152" userDrawn="1">
          <p15:clr>
            <a:srgbClr val="FBAE40"/>
          </p15:clr>
        </p15:guide>
        <p15:guide id="2" pos="288" userDrawn="1">
          <p15:clr>
            <a:srgbClr val="FBAE40"/>
          </p15:clr>
        </p15:guide>
        <p15:guide id="3" pos="456" userDrawn="1">
          <p15:clr>
            <a:srgbClr val="FBAE40"/>
          </p15:clr>
        </p15:guide>
        <p15:guide id="4" pos="7224" userDrawn="1">
          <p15:clr>
            <a:srgbClr val="FBAE40"/>
          </p15:clr>
        </p15:guide>
        <p15:guide id="5" pos="7392" userDrawn="1">
          <p15:clr>
            <a:srgbClr val="FBAE40"/>
          </p15:clr>
        </p15:guide>
        <p15:guide id="6" orient="horz" pos="4008" userDrawn="1">
          <p15:clr>
            <a:srgbClr val="FBAE40"/>
          </p15:clr>
        </p15:guide>
        <p15:guide id="7" orient="horz" pos="3864" userDrawn="1">
          <p15:clr>
            <a:srgbClr val="FBAE40"/>
          </p15:clr>
        </p15:guide>
        <p15:guide id="8" orient="horz" pos="168"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3 (with Large Subtitle)">
    <p:spTree>
      <p:nvGrpSpPr>
        <p:cNvPr id="1" name=""/>
        <p:cNvGrpSpPr/>
        <p:nvPr/>
      </p:nvGrpSpPr>
      <p:grpSpPr>
        <a:xfrm>
          <a:off x="0" y="0"/>
          <a:ext cx="0" cy="0"/>
          <a:chOff x="0" y="0"/>
          <a:chExt cx="0" cy="0"/>
        </a:xfrm>
      </p:grpSpPr>
      <p:pic>
        <p:nvPicPr>
          <p:cNvPr id="11" name="Background Pic"/>
          <p:cNvPicPr>
            <a:picLocks noChangeAspect="1"/>
          </p:cNvPicPr>
          <p:nvPr userDrawn="1"/>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0" y="1360967"/>
            <a:ext cx="12197844" cy="1818168"/>
          </a:xfrm>
          <a:prstGeom prst="rect">
            <a:avLst/>
          </a:prstGeom>
        </p:spPr>
      </p:pic>
      <p:sp>
        <p:nvSpPr>
          <p:cNvPr id="9" name="Transparent Black Rectangle"/>
          <p:cNvSpPr txBox="1">
            <a:spLocks/>
          </p:cNvSpPr>
          <p:nvPr userDrawn="1"/>
        </p:nvSpPr>
        <p:spPr>
          <a:xfrm>
            <a:off x="-5845" y="1335504"/>
            <a:ext cx="12189492" cy="1828800"/>
          </a:xfrm>
          <a:prstGeom prst="rect">
            <a:avLst/>
          </a:prstGeom>
          <a:solidFill>
            <a:sysClr val="windowText" lastClr="000000">
              <a:alpha val="50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Subtitle Placeholder"/>
          <p:cNvSpPr>
            <a:spLocks noGrp="1"/>
          </p:cNvSpPr>
          <p:nvPr>
            <p:ph type="body" sz="quarter" idx="10" hasCustomPrompt="1"/>
          </p:nvPr>
        </p:nvSpPr>
        <p:spPr>
          <a:xfrm>
            <a:off x="-1" y="1351191"/>
            <a:ext cx="12188952" cy="1828800"/>
          </a:xfrm>
          <a:prstGeom prst="rect">
            <a:avLst/>
          </a:prstGeom>
        </p:spPr>
        <p:txBody>
          <a:bodyPr lIns="731520" tIns="0" rIns="731520" bIns="0" anchor="ctr">
            <a:normAutofit/>
          </a:bodyPr>
          <a:lstStyle>
            <a:lvl1pPr marL="0" indent="0">
              <a:buNone/>
              <a:defRPr sz="2400">
                <a:solidFill>
                  <a:schemeClr val="bg1"/>
                </a:solidFill>
                <a:effectLst>
                  <a:outerShdw blurRad="38100" dist="38100" dir="2700000" algn="tl">
                    <a:srgbClr val="000000">
                      <a:alpha val="43137"/>
                    </a:srgbClr>
                  </a:outerShdw>
                </a:effectLst>
              </a:defRPr>
            </a:lvl1pPr>
          </a:lstStyle>
          <a:p>
            <a:pPr lvl="0"/>
            <a:r>
              <a:rPr lang="en-US" dirty="0"/>
              <a:t>Section Subtitle</a:t>
            </a: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1318268357"/>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3 (No Subtitle)">
    <p:spTree>
      <p:nvGrpSpPr>
        <p:cNvPr id="1" name=""/>
        <p:cNvGrpSpPr/>
        <p:nvPr/>
      </p:nvGrpSpPr>
      <p:grpSpPr>
        <a:xfrm>
          <a:off x="0" y="0"/>
          <a:ext cx="0" cy="0"/>
          <a:chOff x="0" y="0"/>
          <a:chExt cx="0" cy="0"/>
        </a:xfrm>
      </p:grpSpPr>
      <p:sp>
        <p:nvSpPr>
          <p:cNvPr id="11" name="Transparent Black Rectangle"/>
          <p:cNvSpPr txBox="1">
            <a:spLocks/>
          </p:cNvSpPr>
          <p:nvPr userDrawn="1"/>
        </p:nvSpPr>
        <p:spPr>
          <a:xfrm>
            <a:off x="-5845" y="1335504"/>
            <a:ext cx="12189492" cy="5027195"/>
          </a:xfrm>
          <a:prstGeom prst="rect">
            <a:avLst/>
          </a:prstGeom>
          <a:solidFill>
            <a:sysClr val="windowText" lastClr="000000">
              <a:alpha val="34000"/>
            </a:sysClr>
          </a:solidFill>
        </p:spPr>
        <p:txBody>
          <a:bodyPr vert="horz" lIns="731520" tIns="45720" rIns="73152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White Rectangle Small"/>
          <p:cNvSpPr/>
          <p:nvPr userDrawn="1"/>
        </p:nvSpPr>
        <p:spPr>
          <a:xfrm>
            <a:off x="0" y="1180205"/>
            <a:ext cx="12192000" cy="168276"/>
          </a:xfrm>
          <a:prstGeom prst="rect">
            <a:avLst/>
          </a:prstGeom>
          <a:solidFill>
            <a:sysClr val="window" lastClr="FFFFFF"/>
          </a:solidFill>
          <a:ln w="12700" cap="flat" cmpd="sng" algn="ctr">
            <a:noFill/>
            <a:prstDash val="solid"/>
            <a:miter lim="800000"/>
          </a:ln>
          <a:effectLst>
            <a:outerShdw blurRad="76200" dist="38100" dir="5400000" algn="t"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Title Placeholder"/>
          <p:cNvSpPr>
            <a:spLocks noGrp="1"/>
          </p:cNvSpPr>
          <p:nvPr>
            <p:ph type="title" hasCustomPrompt="1"/>
          </p:nvPr>
        </p:nvSpPr>
        <p:spPr>
          <a:xfrm>
            <a:off x="1" y="266700"/>
            <a:ext cx="12183646" cy="696889"/>
          </a:xfrm>
          <a:prstGeom prst="rect">
            <a:avLst/>
          </a:prstGeom>
        </p:spPr>
        <p:txBody>
          <a:bodyPr lIns="731520" tIns="0" rIns="731520" bIns="0" anchor="ctr">
            <a:normAutofit/>
          </a:bodyPr>
          <a:lstStyle>
            <a:lvl1pPr>
              <a:lnSpc>
                <a:spcPct val="100000"/>
              </a:lnSpc>
              <a:defRPr sz="3200" b="1">
                <a:solidFill>
                  <a:schemeClr val="accent6"/>
                </a:solidFill>
                <a:latin typeface="Arial" panose="020B0604020202020204" pitchFamily="34" charset="0"/>
                <a:cs typeface="Arial" panose="020B0604020202020204" pitchFamily="34" charset="0"/>
              </a:defRPr>
            </a:lvl1pPr>
          </a:lstStyle>
          <a:p>
            <a:r>
              <a:rPr lang="en-US" dirty="0"/>
              <a:t>SECTION TITLE</a:t>
            </a:r>
          </a:p>
        </p:txBody>
      </p:sp>
    </p:spTree>
    <p:custDataLst>
      <p:tags r:id="rId1"/>
    </p:custDataLst>
    <p:extLst>
      <p:ext uri="{BB962C8B-B14F-4D97-AF65-F5344CB8AC3E}">
        <p14:creationId xmlns:p14="http://schemas.microsoft.com/office/powerpoint/2010/main" val="3857942555"/>
      </p:ext>
    </p:extLst>
  </p:cSld>
  <p:clrMapOvr>
    <a:masterClrMapping/>
  </p:clrMapOvr>
  <p:extLst>
    <p:ext uri="{DCECCB84-F9BA-43D5-87BE-67443E8EF086}">
      <p15:sldGuideLst xmlns:p15="http://schemas.microsoft.com/office/powerpoint/2012/main">
        <p15:guide id="1" orient="horz" pos="4152">
          <p15:clr>
            <a:srgbClr val="FBAE40"/>
          </p15:clr>
        </p15:guide>
        <p15:guide id="2" pos="288">
          <p15:clr>
            <a:srgbClr val="FBAE40"/>
          </p15:clr>
        </p15:guide>
        <p15:guide id="3" pos="456">
          <p15:clr>
            <a:srgbClr val="FBAE40"/>
          </p15:clr>
        </p15:guide>
        <p15:guide id="4" pos="7224">
          <p15:clr>
            <a:srgbClr val="FBAE40"/>
          </p15:clr>
        </p15:guide>
        <p15:guide id="5" pos="7392">
          <p15:clr>
            <a:srgbClr val="FBAE40"/>
          </p15:clr>
        </p15:guide>
        <p15:guide id="6" orient="horz" pos="4008">
          <p15:clr>
            <a:srgbClr val="FBAE40"/>
          </p15:clr>
        </p15:guide>
        <p15:guide id="7" orient="horz" pos="3864">
          <p15:clr>
            <a:srgbClr val="FBAE40"/>
          </p15:clr>
        </p15:guide>
        <p15:guide id="8" orient="horz" pos="16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9198304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404802900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20968945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329208682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146020614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userDrawn="1">
          <p15:clr>
            <a:srgbClr val="FBAE40"/>
          </p15:clr>
        </p15:guide>
        <p15:guide id="11" orient="horz" pos="69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655570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userDrawn="1">
          <p15:clr>
            <a:srgbClr val="FBAE40"/>
          </p15:clr>
        </p15:guide>
        <p15:guide id="11" orient="horz" pos="7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4.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tags" Target="../tags/tag17.xml"/><Relationship Id="rId20"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image" Target="file:///T:\Simpson%20Strong-Tie\16SST105_ppt%20templates\photo%20libraries\connectors\_L8R7055.JPG" TargetMode="Externa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image" Target="file:///T:\Simpson%20Strong-Tie\16SST105_ppt%20templates\photo%20libraries\tech+software\Technology.jpg" TargetMode="External"/><Relationship Id="rId3" Type="http://schemas.openxmlformats.org/officeDocument/2006/relationships/slideLayout" Target="../slideLayouts/slideLayout32.xml"/><Relationship Id="rId7" Type="http://schemas.openxmlformats.org/officeDocument/2006/relationships/image" Target="../media/image8.jpe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ags" Target="../tags/tag32.xml"/><Relationship Id="rId5"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image" Target="../media/image16.emf"/></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image" Target="../media/image16.emf"/><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8.jpeg"/><Relationship Id="rId5" Type="http://schemas.openxmlformats.org/officeDocument/2006/relationships/tags" Target="../tags/tag37.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7"/>
    </p:custDataLst>
    <p:extLst>
      <p:ext uri="{BB962C8B-B14F-4D97-AF65-F5344CB8AC3E}">
        <p14:creationId xmlns:p14="http://schemas.microsoft.com/office/powerpoint/2010/main" val="3351718533"/>
      </p:ext>
    </p:extLst>
  </p:cSld>
  <p:clrMap bg1="lt1" tx1="dk1" bg2="lt2" tx2="dk2" accent1="accent1" accent2="accent2" accent3="accent3" accent4="accent4" accent5="accent5" accent6="accent6" hlink="hlink" folHlink="folHlink"/>
  <p:sldLayoutIdLst>
    <p:sldLayoutId id="2147483743" r:id="rId1"/>
    <p:sldLayoutId id="2147483764" r:id="rId2"/>
    <p:sldLayoutId id="2147483780" r:id="rId3"/>
    <p:sldLayoutId id="2147483768" r:id="rId4"/>
    <p:sldLayoutId id="2147483761" r:id="rId5"/>
    <p:sldLayoutId id="2147483762" r:id="rId6"/>
    <p:sldLayoutId id="2147483765" r:id="rId7"/>
    <p:sldLayoutId id="2147483763" r:id="rId8"/>
    <p:sldLayoutId id="2147483727" r:id="rId9"/>
    <p:sldLayoutId id="2147483728" r:id="rId10"/>
    <p:sldLayoutId id="2147483719" r:id="rId11"/>
    <p:sldLayoutId id="2147483717" r:id="rId12"/>
    <p:sldLayoutId id="2147483718" r:id="rId13"/>
    <p:sldLayoutId id="2147483779" r:id="rId14"/>
    <p:sldLayoutId id="2147483781"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17">
            <a:extLst>
              <a:ext uri="{28A0092B-C50C-407E-A947-70E740481C1C}">
                <a14:useLocalDpi xmlns:a14="http://schemas.microsoft.com/office/drawing/2010/main" val="0"/>
              </a:ext>
            </a:extLst>
          </a:blip>
          <a:srcRect r="2629" b="4635"/>
          <a:stretch/>
        </p:blipFill>
        <p:spPr>
          <a:xfrm>
            <a:off x="-260" y="1115429"/>
            <a:ext cx="12206438" cy="5710673"/>
          </a:xfrm>
          <a:prstGeom prst="rect">
            <a:avLst/>
          </a:prstGeom>
        </p:spPr>
      </p:pic>
      <p:pic>
        <p:nvPicPr>
          <p:cNvPr id="125" name="Picture 124"/>
          <p:cNvPicPr>
            <a:picLocks noChangeAspect="1"/>
          </p:cNvPicPr>
          <p:nvPr userDrawn="1"/>
        </p:nvPicPr>
        <p:blipFill rotWithShape="1">
          <a:blip r:embed="rId18" r:link="rId19" cstate="print">
            <a:extLst>
              <a:ext uri="{28A0092B-C50C-407E-A947-70E740481C1C}">
                <a14:useLocalDpi xmlns:a14="http://schemas.microsoft.com/office/drawing/2010/main" val="0"/>
              </a:ext>
            </a:extLst>
          </a:blip>
          <a:srcRect t="13870"/>
          <a:stretch/>
        </p:blipFill>
        <p:spPr>
          <a:xfrm>
            <a:off x="0" y="951212"/>
            <a:ext cx="12191998" cy="5906788"/>
          </a:xfrm>
          <a:prstGeom prst="rect">
            <a:avLst/>
          </a:prstGeom>
        </p:spPr>
      </p:pic>
      <p:sp>
        <p:nvSpPr>
          <p:cNvPr id="9" name="White Rectangle"/>
          <p:cNvSpPr/>
          <p:nvPr userDrawn="1"/>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userDrawn="1"/>
        </p:nvPicPr>
        <p:blipFill>
          <a:blip r:embed="rId20"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6"/>
    </p:custDataLst>
    <p:extLst>
      <p:ext uri="{BB962C8B-B14F-4D97-AF65-F5344CB8AC3E}">
        <p14:creationId xmlns:p14="http://schemas.microsoft.com/office/powerpoint/2010/main" val="3312590094"/>
      </p:ext>
    </p:extLst>
  </p:cSld>
  <p:clrMap bg1="lt1" tx1="dk1" bg2="lt2" tx2="dk2" accent1="accent1" accent2="accent2" accent3="accent3" accent4="accent4" accent5="accent5" accent6="accent6" hlink="hlink" folHlink="folHlink"/>
  <p:sldLayoutIdLst>
    <p:sldLayoutId id="2147483774" r:id="rId1"/>
    <p:sldLayoutId id="2147483745" r:id="rId2"/>
    <p:sldLayoutId id="2147483773" r:id="rId3"/>
    <p:sldLayoutId id="2147483766" r:id="rId4"/>
    <p:sldLayoutId id="2147483767" r:id="rId5"/>
    <p:sldLayoutId id="2147483770" r:id="rId6"/>
    <p:sldLayoutId id="2147483760" r:id="rId7"/>
    <p:sldLayoutId id="2147483746" r:id="rId8"/>
    <p:sldLayoutId id="2147483747" r:id="rId9"/>
    <p:sldLayoutId id="2147483771" r:id="rId10"/>
    <p:sldLayoutId id="2147483772" r:id="rId11"/>
    <p:sldLayoutId id="2147483775" r:id="rId12"/>
    <p:sldLayoutId id="2147483776" r:id="rId13"/>
    <p:sldLayoutId id="2147483778"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7" r:link="rId8" cstate="print">
            <a:extLst>
              <a:ext uri="{28A0092B-C50C-407E-A947-70E740481C1C}">
                <a14:useLocalDpi xmlns:a14="http://schemas.microsoft.com/office/drawing/2010/main" val="0"/>
              </a:ext>
            </a:extLst>
          </a:blip>
          <a:srcRect t="7812" b="7812"/>
          <a:stretch>
            <a:fillRect/>
          </a:stretch>
        </p:blipFill>
        <p:spPr>
          <a:xfrm>
            <a:off x="0" y="951212"/>
            <a:ext cx="12192000" cy="5906788"/>
          </a:xfrm>
          <a:prstGeom prst="rect">
            <a:avLst/>
          </a:prstGeom>
        </p:spPr>
      </p:pic>
      <p:sp>
        <p:nvSpPr>
          <p:cNvPr id="19" name="Bottom Red Orange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23" name="No Equal Logo" descr="/Volumes/CLIENTS/Simpson Strong-Tie/+brand standards/No Equal black.eps"/>
          <p:cNvPicPr>
            <a:picLocks noChangeAspect="1"/>
          </p:cNvPicPr>
          <p:nvPr userDrawn="1"/>
        </p:nvPicPr>
        <p:blipFill>
          <a:blip r:embed="rId9"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6"/>
    </p:custDataLst>
    <p:extLst>
      <p:ext uri="{BB962C8B-B14F-4D97-AF65-F5344CB8AC3E}">
        <p14:creationId xmlns:p14="http://schemas.microsoft.com/office/powerpoint/2010/main" val="743928221"/>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9" r:id="rId3"/>
    <p:sldLayoutId id="2147483758" r:id="rId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Background Pic"/>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0" y="1063256"/>
            <a:ext cx="12197844" cy="5784111"/>
          </a:xfrm>
          <a:prstGeom prst="rect">
            <a:avLst/>
          </a:prstGeom>
        </p:spPr>
      </p:pic>
      <p:sp>
        <p:nvSpPr>
          <p:cNvPr id="18" name="Grey Rectangle"/>
          <p:cNvSpPr/>
          <p:nvPr userDrawn="1"/>
        </p:nvSpPr>
        <p:spPr>
          <a:xfrm>
            <a:off x="-5845" y="6353175"/>
            <a:ext cx="12197845" cy="504825"/>
          </a:xfrm>
          <a:prstGeom prst="rect">
            <a:avLst/>
          </a:prstGeom>
          <a:solidFill>
            <a:schemeClr val="accent6">
              <a:lumMod val="75000"/>
            </a:schemeClr>
          </a:solidFill>
          <a:ln w="12700" cap="flat" cmpd="sng" algn="ctr">
            <a:noFill/>
            <a:prstDash val="solid"/>
            <a:miter lim="800000"/>
          </a:ln>
          <a:effectLst>
            <a:outerShdw blurRad="76200" dist="38100" dir="16200000"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d Orange Rectangle"/>
          <p:cNvSpPr/>
          <p:nvPr userDrawn="1"/>
        </p:nvSpPr>
        <p:spPr>
          <a:xfrm>
            <a:off x="0" y="991348"/>
            <a:ext cx="12188952" cy="128016"/>
          </a:xfrm>
          <a:prstGeom prst="rect">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No Equal Logo" descr="/Volumes/CLIENTS/Simpson Strong-Tie/+brand standards/No Equal black.eps"/>
          <p:cNvPicPr>
            <a:picLocks noChangeAspect="1"/>
          </p:cNvPicPr>
          <p:nvPr userDrawn="1"/>
        </p:nvPicPr>
        <p:blipFill>
          <a:blip r:embed="rId7" cstate="print">
            <a:lum bright="70000" contrast="-70000"/>
            <a:extLst>
              <a:ext uri="{28A0092B-C50C-407E-A947-70E740481C1C}">
                <a14:useLocalDpi xmlns:a14="http://schemas.microsoft.com/office/drawing/2010/main" val="0"/>
              </a:ext>
            </a:extLst>
          </a:blip>
          <a:stretch>
            <a:fillRect/>
          </a:stretch>
        </p:blipFill>
        <p:spPr>
          <a:xfrm>
            <a:off x="467064" y="6467433"/>
            <a:ext cx="263439" cy="281427"/>
          </a:xfrm>
          <a:prstGeom prst="rect">
            <a:avLst/>
          </a:prstGeom>
          <a:effectLst>
            <a:outerShdw blurRad="63500" sx="102000" sy="102000" algn="ctr" rotWithShape="0">
              <a:prstClr val="black">
                <a:alpha val="40000"/>
              </a:prstClr>
            </a:outerShdw>
          </a:effectLst>
        </p:spPr>
      </p:pic>
    </p:spTree>
    <p:custDataLst>
      <p:tags r:id="rId5"/>
    </p:custDataLst>
    <p:extLst>
      <p:ext uri="{BB962C8B-B14F-4D97-AF65-F5344CB8AC3E}">
        <p14:creationId xmlns:p14="http://schemas.microsoft.com/office/powerpoint/2010/main" val="420854563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ags" Target="../tags/tag41.xml"/></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10.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image" Target="../media/image32.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32.png"/><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34.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5.xml"/><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4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18.xml"/><Relationship Id="rId7"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9.xml"/><Relationship Id="rId5" Type="http://schemas.openxmlformats.org/officeDocument/2006/relationships/image" Target="../media/image32.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42.xml"/><Relationship Id="rId4" Type="http://schemas.openxmlformats.org/officeDocument/2006/relationships/image" Target="../media/image21.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62.png"/><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22.xml"/><Relationship Id="rId7" Type="http://schemas.openxmlformats.org/officeDocument/2006/relationships/image" Target="../media/image61.png"/><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image" Target="../media/image64.png"/><Relationship Id="rId5" Type="http://schemas.openxmlformats.org/officeDocument/2006/relationships/image" Target="../media/image60.png"/><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image" Target="../media/image66.png"/><Relationship Id="rId5" Type="http://schemas.openxmlformats.org/officeDocument/2006/relationships/image" Target="../media/image60.png"/><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image" Target="../media/image69.png"/><Relationship Id="rId5" Type="http://schemas.openxmlformats.org/officeDocument/2006/relationships/image" Target="../media/image62.png"/><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6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8.xml"/><Relationship Id="rId1" Type="http://schemas.openxmlformats.org/officeDocument/2006/relationships/tags" Target="../tags/tag6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30.xml"/><Relationship Id="rId7" Type="http://schemas.openxmlformats.org/officeDocument/2006/relationships/image" Target="../media/image74.png"/><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7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73.xml"/><Relationship Id="rId6" Type="http://schemas.microsoft.com/office/2007/relationships/hdphoto" Target="../media/hdphoto10.wdp"/><Relationship Id="rId5" Type="http://schemas.openxmlformats.org/officeDocument/2006/relationships/image" Target="../media/image78.jpeg"/><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75.xml"/><Relationship Id="rId6" Type="http://schemas.microsoft.com/office/2007/relationships/hdphoto" Target="../media/hdphoto11.wdp"/><Relationship Id="rId5" Type="http://schemas.openxmlformats.org/officeDocument/2006/relationships/image" Target="../media/image80.png"/><Relationship Id="rId4" Type="http://schemas.openxmlformats.org/officeDocument/2006/relationships/image" Target="../media/image7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7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85.png"/><Relationship Id="rId4" Type="http://schemas.openxmlformats.org/officeDocument/2006/relationships/image" Target="../media/image8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79.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25.png"/></Relationships>
</file>

<file path=ppt/slides/_rels/slide4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notesSlide" Target="../notesSlides/notesSlide40.xml"/><Relationship Id="rId7"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tags" Target="../tags/tag80.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 Id="rId9" Type="http://schemas.openxmlformats.org/officeDocument/2006/relationships/image" Target="../media/image9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81.xml"/><Relationship Id="rId4" Type="http://schemas.openxmlformats.org/officeDocument/2006/relationships/image" Target="../media/image9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82.xml"/><Relationship Id="rId5" Type="http://schemas.openxmlformats.org/officeDocument/2006/relationships/image" Target="../media/image95.png"/><Relationship Id="rId4" Type="http://schemas.openxmlformats.org/officeDocument/2006/relationships/image" Target="../media/image9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83.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84.xml"/><Relationship Id="rId5" Type="http://schemas.microsoft.com/office/2007/relationships/hdphoto" Target="../media/hdphoto12.wdp"/><Relationship Id="rId4" Type="http://schemas.openxmlformats.org/officeDocument/2006/relationships/image" Target="../media/image99.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86.xml"/><Relationship Id="rId5" Type="http://schemas.openxmlformats.org/officeDocument/2006/relationships/image" Target="../media/image101.png"/><Relationship Id="rId4" Type="http://schemas.openxmlformats.org/officeDocument/2006/relationships/image" Target="../media/image10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87.xml"/><Relationship Id="rId5" Type="http://schemas.openxmlformats.org/officeDocument/2006/relationships/image" Target="../media/image103.png"/><Relationship Id="rId4" Type="http://schemas.openxmlformats.org/officeDocument/2006/relationships/image" Target="../media/image102.png"/></Relationships>
</file>

<file path=ppt/slides/_rels/slide48.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notesSlide" Target="../notesSlides/notesSlide48.xml"/><Relationship Id="rId7" Type="http://schemas.openxmlformats.org/officeDocument/2006/relationships/image" Target="../media/image107.png"/><Relationship Id="rId2" Type="http://schemas.openxmlformats.org/officeDocument/2006/relationships/slideLayout" Target="../slideLayouts/slideLayout2.xml"/><Relationship Id="rId1" Type="http://schemas.openxmlformats.org/officeDocument/2006/relationships/tags" Target="../tags/tag88.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89.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45.xml"/><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90.xml"/><Relationship Id="rId6" Type="http://schemas.openxmlformats.org/officeDocument/2006/relationships/image" Target="../media/image110.png"/><Relationship Id="rId5" Type="http://schemas.microsoft.com/office/2007/relationships/hdphoto" Target="../media/hdphoto13.wdp"/><Relationship Id="rId4" Type="http://schemas.openxmlformats.org/officeDocument/2006/relationships/image" Target="../media/image10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91.xml"/><Relationship Id="rId6" Type="http://schemas.openxmlformats.org/officeDocument/2006/relationships/image" Target="../media/image105.png"/><Relationship Id="rId5" Type="http://schemas.microsoft.com/office/2007/relationships/hdphoto" Target="../media/hdphoto14.wdp"/><Relationship Id="rId4" Type="http://schemas.openxmlformats.org/officeDocument/2006/relationships/image" Target="../media/image11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92.xml"/><Relationship Id="rId4" Type="http://schemas.openxmlformats.org/officeDocument/2006/relationships/image" Target="../media/image11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93.xml"/><Relationship Id="rId5" Type="http://schemas.openxmlformats.org/officeDocument/2006/relationships/image" Target="../media/image114.png"/><Relationship Id="rId4" Type="http://schemas.openxmlformats.org/officeDocument/2006/relationships/image" Target="../media/image11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94.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95.xml"/><Relationship Id="rId6" Type="http://schemas.openxmlformats.org/officeDocument/2006/relationships/image" Target="../media/image116.png"/><Relationship Id="rId5" Type="http://schemas.microsoft.com/office/2007/relationships/hdphoto" Target="../media/hdphoto15.wdp"/><Relationship Id="rId4" Type="http://schemas.openxmlformats.org/officeDocument/2006/relationships/image" Target="../media/image11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96.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97.xml"/><Relationship Id="rId5" Type="http://schemas.openxmlformats.org/officeDocument/2006/relationships/image" Target="../media/image32.png"/><Relationship Id="rId4" Type="http://schemas.openxmlformats.org/officeDocument/2006/relationships/image" Target="../media/image12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98.xml"/><Relationship Id="rId4" Type="http://schemas.openxmlformats.org/officeDocument/2006/relationships/image" Target="../media/image12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99.xml"/><Relationship Id="rId5" Type="http://schemas.openxmlformats.org/officeDocument/2006/relationships/image" Target="../media/image32.png"/><Relationship Id="rId4" Type="http://schemas.openxmlformats.org/officeDocument/2006/relationships/image" Target="../media/image12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6.xml"/><Relationship Id="rId1" Type="http://schemas.openxmlformats.org/officeDocument/2006/relationships/tags" Target="../tags/tag4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00.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6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slideLayout" Target="../slideLayouts/slideLayout2.xml"/><Relationship Id="rId7" Type="http://schemas.openxmlformats.org/officeDocument/2006/relationships/image" Target="../media/image128.png"/><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127.png"/><Relationship Id="rId5" Type="http://schemas.openxmlformats.org/officeDocument/2006/relationships/image" Target="../media/image126.png"/><Relationship Id="rId10" Type="http://schemas.openxmlformats.org/officeDocument/2006/relationships/image" Target="../media/image131.png"/><Relationship Id="rId4" Type="http://schemas.openxmlformats.org/officeDocument/2006/relationships/notesSlide" Target="../notesSlides/notesSlide61.xml"/><Relationship Id="rId9" Type="http://schemas.openxmlformats.org/officeDocument/2006/relationships/image" Target="../media/image13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0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104.xml"/><Relationship Id="rId5" Type="http://schemas.openxmlformats.org/officeDocument/2006/relationships/image" Target="../media/image32.png"/><Relationship Id="rId4" Type="http://schemas.openxmlformats.org/officeDocument/2006/relationships/image" Target="../media/image132.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105.xml"/><Relationship Id="rId5" Type="http://schemas.openxmlformats.org/officeDocument/2006/relationships/image" Target="../media/image134.jpeg"/><Relationship Id="rId4" Type="http://schemas.openxmlformats.org/officeDocument/2006/relationships/image" Target="../media/image133.jp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106.xml"/><Relationship Id="rId4" Type="http://schemas.openxmlformats.org/officeDocument/2006/relationships/image" Target="../media/image32.png"/></Relationships>
</file>

<file path=ppt/slides/_rels/slide66.xml.rels><?xml version="1.0" encoding="UTF-8" standalone="yes"?>
<Relationships xmlns="http://schemas.openxmlformats.org/package/2006/relationships"><Relationship Id="rId8" Type="http://schemas.openxmlformats.org/officeDocument/2006/relationships/image" Target="../media/image138.jpeg"/><Relationship Id="rId3" Type="http://schemas.openxmlformats.org/officeDocument/2006/relationships/notesSlide" Target="../notesSlides/notesSlide66.xml"/><Relationship Id="rId7" Type="http://schemas.openxmlformats.org/officeDocument/2006/relationships/image" Target="../media/image137.png"/><Relationship Id="rId2" Type="http://schemas.openxmlformats.org/officeDocument/2006/relationships/slideLayout" Target="../slideLayouts/slideLayout2.xml"/><Relationship Id="rId1" Type="http://schemas.openxmlformats.org/officeDocument/2006/relationships/tags" Target="../tags/tag107.xml"/><Relationship Id="rId6" Type="http://schemas.microsoft.com/office/2007/relationships/hdphoto" Target="../media/hdphoto16.wdp"/><Relationship Id="rId5" Type="http://schemas.openxmlformats.org/officeDocument/2006/relationships/image" Target="../media/image136.png"/><Relationship Id="rId4" Type="http://schemas.openxmlformats.org/officeDocument/2006/relationships/image" Target="../media/image13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08.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109.xml"/><Relationship Id="rId5" Type="http://schemas.openxmlformats.org/officeDocument/2006/relationships/image" Target="../media/image32.png"/><Relationship Id="rId4" Type="http://schemas.openxmlformats.org/officeDocument/2006/relationships/image" Target="../media/image142.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110.xml"/><Relationship Id="rId6" Type="http://schemas.openxmlformats.org/officeDocument/2006/relationships/image" Target="../media/image32.png"/><Relationship Id="rId5" Type="http://schemas.openxmlformats.org/officeDocument/2006/relationships/image" Target="../media/image144.PNG"/><Relationship Id="rId4" Type="http://schemas.openxmlformats.org/officeDocument/2006/relationships/image" Target="../media/image14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11.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112.xml"/><Relationship Id="rId5" Type="http://schemas.openxmlformats.org/officeDocument/2006/relationships/image" Target="../media/image32.png"/><Relationship Id="rId4" Type="http://schemas.openxmlformats.org/officeDocument/2006/relationships/image" Target="../media/image148.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113.xml"/><Relationship Id="rId5" Type="http://schemas.openxmlformats.org/officeDocument/2006/relationships/image" Target="../media/image150.jpeg"/><Relationship Id="rId4" Type="http://schemas.openxmlformats.org/officeDocument/2006/relationships/image" Target="../media/image149.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114.xml"/><Relationship Id="rId4" Type="http://schemas.openxmlformats.org/officeDocument/2006/relationships/image" Target="../media/image3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115.xml"/><Relationship Id="rId5" Type="http://schemas.openxmlformats.org/officeDocument/2006/relationships/image" Target="../media/image32.png"/><Relationship Id="rId4" Type="http://schemas.openxmlformats.org/officeDocument/2006/relationships/image" Target="../media/image151.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116.xml"/><Relationship Id="rId5" Type="http://schemas.openxmlformats.org/officeDocument/2006/relationships/image" Target="../media/image153.png"/><Relationship Id="rId4" Type="http://schemas.openxmlformats.org/officeDocument/2006/relationships/image" Target="../media/image152.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117.xml"/><Relationship Id="rId4" Type="http://schemas.openxmlformats.org/officeDocument/2006/relationships/image" Target="../media/image154.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tags" Target="../tags/tag11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119.xml"/><Relationship Id="rId4" Type="http://schemas.openxmlformats.org/officeDocument/2006/relationships/image" Target="../media/image155.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4.xml"/><Relationship Id="rId1" Type="http://schemas.openxmlformats.org/officeDocument/2006/relationships/tags" Target="../tags/tag12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29.png"/><Relationship Id="rId4" Type="http://schemas.openxmlformats.org/officeDocument/2006/relationships/image" Target="../media/image28.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tags" Target="../tags/tag12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Code Requirements for Conventionally Framed Roofs</a:t>
            </a:r>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4" y="945814"/>
            <a:ext cx="9324975" cy="474228"/>
          </a:xfrm>
        </p:spPr>
        <p:txBody>
          <a:bodyPr>
            <a:normAutofit/>
          </a:bodyPr>
          <a:lstStyle/>
          <a:p>
            <a:r>
              <a:rPr lang="en-US" dirty="0"/>
              <a:t>Types of Roofs</a:t>
            </a:r>
          </a:p>
        </p:txBody>
      </p:sp>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Content Placeholder 2"/>
          <p:cNvSpPr txBox="1">
            <a:spLocks/>
          </p:cNvSpPr>
          <p:nvPr/>
        </p:nvSpPr>
        <p:spPr>
          <a:xfrm>
            <a:off x="1738686" y="1378259"/>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Consideration for Climate, Style, and Preferences</a:t>
            </a:r>
          </a:p>
        </p:txBody>
      </p:sp>
      <p:sp>
        <p:nvSpPr>
          <p:cNvPr id="11" name="Rectangle 1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2" name="Isosceles Triangle 21"/>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4513" y="892402"/>
            <a:ext cx="1466850"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8294" y="911452"/>
            <a:ext cx="13716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7145" y="2891330"/>
            <a:ext cx="1590675"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94750" y="2691305"/>
            <a:ext cx="1295400"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007145" y="2051599"/>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Gable</a:t>
            </a:r>
          </a:p>
        </p:txBody>
      </p:sp>
      <p:sp>
        <p:nvSpPr>
          <p:cNvPr id="26" name="TextBox 25"/>
          <p:cNvSpPr txBox="1"/>
          <p:nvPr/>
        </p:nvSpPr>
        <p:spPr>
          <a:xfrm>
            <a:off x="9336007" y="2089699"/>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Flat</a:t>
            </a:r>
          </a:p>
        </p:txBody>
      </p:sp>
      <p:sp>
        <p:nvSpPr>
          <p:cNvPr id="27" name="TextBox 26"/>
          <p:cNvSpPr txBox="1"/>
          <p:nvPr/>
        </p:nvSpPr>
        <p:spPr>
          <a:xfrm>
            <a:off x="7069057" y="3976500"/>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Hip</a:t>
            </a:r>
          </a:p>
        </p:txBody>
      </p:sp>
      <p:sp>
        <p:nvSpPr>
          <p:cNvPr id="28" name="TextBox 27"/>
          <p:cNvSpPr txBox="1"/>
          <p:nvPr/>
        </p:nvSpPr>
        <p:spPr>
          <a:xfrm>
            <a:off x="9309025" y="3957450"/>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Shed</a:t>
            </a:r>
          </a:p>
        </p:txBody>
      </p:sp>
      <p:pic>
        <p:nvPicPr>
          <p:cNvPr id="717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8477" y="4807367"/>
            <a:ext cx="141922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69057" y="4793079"/>
            <a:ext cx="1552575" cy="97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3296" y="4479470"/>
            <a:ext cx="146685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8"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18857" y="4650204"/>
            <a:ext cx="1466850" cy="847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2417297" y="5945605"/>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Combination</a:t>
            </a:r>
          </a:p>
        </p:txBody>
      </p:sp>
      <p:sp>
        <p:nvSpPr>
          <p:cNvPr id="30" name="TextBox 29"/>
          <p:cNvSpPr txBox="1"/>
          <p:nvPr/>
        </p:nvSpPr>
        <p:spPr>
          <a:xfrm>
            <a:off x="7111920" y="5947778"/>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Mansard</a:t>
            </a:r>
          </a:p>
        </p:txBody>
      </p:sp>
      <p:sp>
        <p:nvSpPr>
          <p:cNvPr id="31" name="TextBox 30"/>
          <p:cNvSpPr txBox="1"/>
          <p:nvPr/>
        </p:nvSpPr>
        <p:spPr>
          <a:xfrm>
            <a:off x="4703296" y="5943731"/>
            <a:ext cx="1466850" cy="584775"/>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Gable with Dormer</a:t>
            </a:r>
          </a:p>
        </p:txBody>
      </p:sp>
      <p:sp>
        <p:nvSpPr>
          <p:cNvPr id="32" name="TextBox 31"/>
          <p:cNvSpPr txBox="1"/>
          <p:nvPr/>
        </p:nvSpPr>
        <p:spPr>
          <a:xfrm>
            <a:off x="9318857" y="5928728"/>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Gambrel</a:t>
            </a:r>
          </a:p>
        </p:txBody>
      </p:sp>
      <p:sp>
        <p:nvSpPr>
          <p:cNvPr id="25" name="Content Placeholder 3"/>
          <p:cNvSpPr>
            <a:spLocks noGrp="1"/>
          </p:cNvSpPr>
          <p:nvPr>
            <p:ph idx="1"/>
          </p:nvPr>
        </p:nvSpPr>
        <p:spPr>
          <a:xfrm>
            <a:off x="1768474" y="2009065"/>
            <a:ext cx="4108989" cy="2286940"/>
          </a:xfrm>
        </p:spPr>
        <p:txBody>
          <a:bodyPr/>
          <a:lstStyle/>
          <a:p>
            <a:pPr>
              <a:lnSpc>
                <a:spcPct val="200000"/>
              </a:lnSpc>
            </a:pPr>
            <a:r>
              <a:rPr lang="en-US" sz="1400" dirty="0"/>
              <a:t>The roof protects the structure and inhabitants.</a:t>
            </a:r>
          </a:p>
          <a:p>
            <a:pPr>
              <a:lnSpc>
                <a:spcPct val="200000"/>
              </a:lnSpc>
            </a:pPr>
            <a:r>
              <a:rPr lang="en-US" sz="1400" dirty="0"/>
              <a:t>Roofs consider climate, style and design preferences.</a:t>
            </a:r>
          </a:p>
        </p:txBody>
      </p:sp>
    </p:spTree>
    <p:custDataLst>
      <p:tags r:id="rId1"/>
    </p:custDataLst>
    <p:extLst>
      <p:ext uri="{BB962C8B-B14F-4D97-AF65-F5344CB8AC3E}">
        <p14:creationId xmlns:p14="http://schemas.microsoft.com/office/powerpoint/2010/main" val="3391119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dirty="0"/>
              <a:t>Ridge Beam and Ridge Board </a:t>
            </a:r>
          </a:p>
        </p:txBody>
      </p:sp>
      <p:sp>
        <p:nvSpPr>
          <p:cNvPr id="9" name="Rectangle 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Isosceles Triangle 10"/>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625711" y="4184938"/>
            <a:ext cx="4800224"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797548" y="4184938"/>
            <a:ext cx="432752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1738686" y="4194568"/>
            <a:ext cx="4357314" cy="229608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b="1" dirty="0"/>
              <a:t>                                             Ridge Beam</a:t>
            </a:r>
          </a:p>
          <a:p>
            <a:pPr marL="0" indent="0">
              <a:buNone/>
            </a:pPr>
            <a:r>
              <a:rPr lang="en-US" sz="1400" dirty="0"/>
              <a:t>A ridge beam holds up the rafters. The ridge beam is a structural member that supports the weight of the rafters and must be specifically designed for the project.</a:t>
            </a:r>
          </a:p>
        </p:txBody>
      </p:sp>
      <p:sp>
        <p:nvSpPr>
          <p:cNvPr id="18" name="Content Placeholder 2"/>
          <p:cNvSpPr txBox="1">
            <a:spLocks/>
          </p:cNvSpPr>
          <p:nvPr/>
        </p:nvSpPr>
        <p:spPr>
          <a:xfrm>
            <a:off x="6625711" y="4212291"/>
            <a:ext cx="4800224" cy="227836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                   Ridge Board</a:t>
            </a:r>
          </a:p>
          <a:p>
            <a:pPr marL="0" indent="0">
              <a:buNone/>
            </a:pPr>
            <a:r>
              <a:rPr lang="en-US" sz="1400" dirty="0"/>
              <a:t>A ridge board is held up by the rafters. The ridge board is a non-structural member that does not support the weight of the rafters, instead they are held up by the force of opposing rafters. The board provides a nailing surface and can be a </a:t>
            </a:r>
            <a:br>
              <a:rPr lang="en-US" sz="1400" dirty="0"/>
            </a:br>
            <a:r>
              <a:rPr lang="en-US" sz="1400" dirty="0"/>
              <a:t>1x as it is non-structural.</a:t>
            </a:r>
          </a:p>
        </p:txBody>
      </p:sp>
      <p:sp>
        <p:nvSpPr>
          <p:cNvPr id="19" name="Content Placeholder 2"/>
          <p:cNvSpPr txBox="1">
            <a:spLocks/>
          </p:cNvSpPr>
          <p:nvPr/>
        </p:nvSpPr>
        <p:spPr>
          <a:xfrm>
            <a:off x="1738686" y="1378259"/>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Two Types of Ridge Connections</a:t>
            </a:r>
          </a:p>
        </p:txBody>
      </p:sp>
      <p:pic>
        <p:nvPicPr>
          <p:cNvPr id="5" name="Content Placeholder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716609" y="1929011"/>
            <a:ext cx="5119266" cy="2638047"/>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19950" y="1809135"/>
            <a:ext cx="4235449" cy="2609282"/>
          </a:xfrm>
          <a:prstGeom prst="rect">
            <a:avLst/>
          </a:prstGeom>
        </p:spPr>
      </p:pic>
      <p:pic>
        <p:nvPicPr>
          <p:cNvPr id="20"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51119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3657" y="4413511"/>
            <a:ext cx="2611888" cy="1904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6" name="Content Placeholder 2"/>
          <p:cNvSpPr txBox="1">
            <a:spLocks/>
          </p:cNvSpPr>
          <p:nvPr/>
        </p:nvSpPr>
        <p:spPr>
          <a:xfrm>
            <a:off x="1738686" y="1368427"/>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Roof Load Support</a:t>
            </a:r>
          </a:p>
        </p:txBody>
      </p:sp>
      <p:sp>
        <p:nvSpPr>
          <p:cNvPr id="2" name="Title 1"/>
          <p:cNvSpPr>
            <a:spLocks noGrp="1"/>
          </p:cNvSpPr>
          <p:nvPr>
            <p:ph type="title"/>
          </p:nvPr>
        </p:nvSpPr>
        <p:spPr>
          <a:xfrm>
            <a:off x="1738685" y="945814"/>
            <a:ext cx="7575435" cy="474228"/>
          </a:xfrm>
        </p:spPr>
        <p:txBody>
          <a:bodyPr/>
          <a:lstStyle/>
          <a:p>
            <a:r>
              <a:rPr lang="en-US" dirty="0"/>
              <a:t>Valley and Hip Rafters</a:t>
            </a:r>
          </a:p>
        </p:txBody>
      </p:sp>
      <p:sp>
        <p:nvSpPr>
          <p:cNvPr id="13" name="Rectangle 12"/>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4" name="Isosceles Triangle 13"/>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7919" y="2004924"/>
            <a:ext cx="7343775"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Content Placeholder 2"/>
          <p:cNvSpPr txBox="1">
            <a:spLocks/>
          </p:cNvSpPr>
          <p:nvPr/>
        </p:nvSpPr>
        <p:spPr>
          <a:xfrm>
            <a:off x="4353262" y="4999614"/>
            <a:ext cx="4357314" cy="160216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a:t>Valley rafters follow the line of the valley, where two perpendicular sides of the roof meet. </a:t>
            </a:r>
          </a:p>
          <a:p>
            <a:pPr marL="0" indent="0">
              <a:buNone/>
            </a:pPr>
            <a:r>
              <a:rPr lang="en-US" sz="1400"/>
              <a:t>Hip rafters form the angles at the junction of inclined planes of the roof. </a:t>
            </a:r>
            <a:endParaRPr lang="en-US" sz="1400" dirty="0"/>
          </a:p>
        </p:txBody>
      </p:sp>
      <p:sp>
        <p:nvSpPr>
          <p:cNvPr id="18" name="Content Placeholder 2"/>
          <p:cNvSpPr txBox="1">
            <a:spLocks/>
          </p:cNvSpPr>
          <p:nvPr/>
        </p:nvSpPr>
        <p:spPr>
          <a:xfrm>
            <a:off x="6029781" y="773462"/>
            <a:ext cx="1678595" cy="86662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Valley Rafter</a:t>
            </a:r>
          </a:p>
        </p:txBody>
      </p:sp>
      <p:cxnSp>
        <p:nvCxnSpPr>
          <p:cNvPr id="8" name="Straight Arrow Connector 7"/>
          <p:cNvCxnSpPr/>
          <p:nvPr/>
        </p:nvCxnSpPr>
        <p:spPr>
          <a:xfrm>
            <a:off x="6869078" y="1101070"/>
            <a:ext cx="0" cy="93215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Regular Pentagon 8"/>
          <p:cNvSpPr/>
          <p:nvPr/>
        </p:nvSpPr>
        <p:spPr>
          <a:xfrm>
            <a:off x="5637180" y="2188362"/>
            <a:ext cx="2552696" cy="1765669"/>
          </a:xfrm>
          <a:custGeom>
            <a:avLst/>
            <a:gdLst>
              <a:gd name="connsiteX0" fmla="*/ 2 w 2171700"/>
              <a:gd name="connsiteY0" fmla="*/ 815103 h 2133974"/>
              <a:gd name="connsiteX1" fmla="*/ 1085850 w 2171700"/>
              <a:gd name="connsiteY1" fmla="*/ 0 h 2133974"/>
              <a:gd name="connsiteX2" fmla="*/ 2171698 w 2171700"/>
              <a:gd name="connsiteY2" fmla="*/ 815103 h 2133974"/>
              <a:gd name="connsiteX3" fmla="*/ 1756941 w 2171700"/>
              <a:gd name="connsiteY3" fmla="*/ 2133969 h 2133974"/>
              <a:gd name="connsiteX4" fmla="*/ 414759 w 2171700"/>
              <a:gd name="connsiteY4" fmla="*/ 2133969 h 2133974"/>
              <a:gd name="connsiteX5" fmla="*/ 2 w 2171700"/>
              <a:gd name="connsiteY5" fmla="*/ 815103 h 2133974"/>
              <a:gd name="connsiteX0" fmla="*/ 0 w 2406646"/>
              <a:gd name="connsiteY0" fmla="*/ 815103 h 2133969"/>
              <a:gd name="connsiteX1" fmla="*/ 1085848 w 2406646"/>
              <a:gd name="connsiteY1" fmla="*/ 0 h 2133969"/>
              <a:gd name="connsiteX2" fmla="*/ 2406646 w 2406646"/>
              <a:gd name="connsiteY2" fmla="*/ 364253 h 2133969"/>
              <a:gd name="connsiteX3" fmla="*/ 1756939 w 2406646"/>
              <a:gd name="connsiteY3" fmla="*/ 2133969 h 2133969"/>
              <a:gd name="connsiteX4" fmla="*/ 414757 w 2406646"/>
              <a:gd name="connsiteY4" fmla="*/ 2133969 h 2133969"/>
              <a:gd name="connsiteX5" fmla="*/ 0 w 2406646"/>
              <a:gd name="connsiteY5" fmla="*/ 815103 h 2133969"/>
              <a:gd name="connsiteX0" fmla="*/ 0 w 2552696"/>
              <a:gd name="connsiteY0" fmla="*/ 345203 h 2133969"/>
              <a:gd name="connsiteX1" fmla="*/ 1231898 w 2552696"/>
              <a:gd name="connsiteY1" fmla="*/ 0 h 2133969"/>
              <a:gd name="connsiteX2" fmla="*/ 2552696 w 2552696"/>
              <a:gd name="connsiteY2" fmla="*/ 364253 h 2133969"/>
              <a:gd name="connsiteX3" fmla="*/ 1902989 w 2552696"/>
              <a:gd name="connsiteY3" fmla="*/ 2133969 h 2133969"/>
              <a:gd name="connsiteX4" fmla="*/ 560807 w 2552696"/>
              <a:gd name="connsiteY4" fmla="*/ 2133969 h 2133969"/>
              <a:gd name="connsiteX5" fmla="*/ 0 w 2552696"/>
              <a:gd name="connsiteY5" fmla="*/ 345203 h 2133969"/>
              <a:gd name="connsiteX0" fmla="*/ 0 w 2552696"/>
              <a:gd name="connsiteY0" fmla="*/ 345203 h 2133969"/>
              <a:gd name="connsiteX1" fmla="*/ 1231898 w 2552696"/>
              <a:gd name="connsiteY1" fmla="*/ 0 h 2133969"/>
              <a:gd name="connsiteX2" fmla="*/ 2552696 w 2552696"/>
              <a:gd name="connsiteY2" fmla="*/ 364253 h 2133969"/>
              <a:gd name="connsiteX3" fmla="*/ 1902989 w 2552696"/>
              <a:gd name="connsiteY3" fmla="*/ 2133969 h 2133969"/>
              <a:gd name="connsiteX4" fmla="*/ 1018007 w 2552696"/>
              <a:gd name="connsiteY4" fmla="*/ 1956169 h 2133969"/>
              <a:gd name="connsiteX5" fmla="*/ 0 w 2552696"/>
              <a:gd name="connsiteY5" fmla="*/ 345203 h 2133969"/>
              <a:gd name="connsiteX0" fmla="*/ 0 w 2552696"/>
              <a:gd name="connsiteY0" fmla="*/ 345203 h 1956169"/>
              <a:gd name="connsiteX1" fmla="*/ 1231898 w 2552696"/>
              <a:gd name="connsiteY1" fmla="*/ 0 h 1956169"/>
              <a:gd name="connsiteX2" fmla="*/ 2552696 w 2552696"/>
              <a:gd name="connsiteY2" fmla="*/ 364253 h 1956169"/>
              <a:gd name="connsiteX3" fmla="*/ 1788689 w 2552696"/>
              <a:gd name="connsiteY3" fmla="*/ 1835519 h 1956169"/>
              <a:gd name="connsiteX4" fmla="*/ 1018007 w 2552696"/>
              <a:gd name="connsiteY4" fmla="*/ 1956169 h 1956169"/>
              <a:gd name="connsiteX5" fmla="*/ 0 w 2552696"/>
              <a:gd name="connsiteY5" fmla="*/ 345203 h 1956169"/>
              <a:gd name="connsiteX0" fmla="*/ 0 w 2552696"/>
              <a:gd name="connsiteY0" fmla="*/ 345203 h 1835519"/>
              <a:gd name="connsiteX1" fmla="*/ 1231898 w 2552696"/>
              <a:gd name="connsiteY1" fmla="*/ 0 h 1835519"/>
              <a:gd name="connsiteX2" fmla="*/ 2552696 w 2552696"/>
              <a:gd name="connsiteY2" fmla="*/ 364253 h 1835519"/>
              <a:gd name="connsiteX3" fmla="*/ 1788689 w 2552696"/>
              <a:gd name="connsiteY3" fmla="*/ 1835519 h 1835519"/>
              <a:gd name="connsiteX4" fmla="*/ 1157707 w 2552696"/>
              <a:gd name="connsiteY4" fmla="*/ 1708519 h 1835519"/>
              <a:gd name="connsiteX5" fmla="*/ 0 w 2552696"/>
              <a:gd name="connsiteY5" fmla="*/ 345203 h 1835519"/>
              <a:gd name="connsiteX0" fmla="*/ 0 w 2552696"/>
              <a:gd name="connsiteY0" fmla="*/ 345203 h 1835519"/>
              <a:gd name="connsiteX1" fmla="*/ 1231898 w 2552696"/>
              <a:gd name="connsiteY1" fmla="*/ 0 h 1835519"/>
              <a:gd name="connsiteX2" fmla="*/ 2552696 w 2552696"/>
              <a:gd name="connsiteY2" fmla="*/ 364253 h 1835519"/>
              <a:gd name="connsiteX3" fmla="*/ 1788689 w 2552696"/>
              <a:gd name="connsiteY3" fmla="*/ 1835519 h 1835519"/>
              <a:gd name="connsiteX4" fmla="*/ 1157707 w 2552696"/>
              <a:gd name="connsiteY4" fmla="*/ 1727569 h 1835519"/>
              <a:gd name="connsiteX5" fmla="*/ 0 w 2552696"/>
              <a:gd name="connsiteY5" fmla="*/ 345203 h 1835519"/>
              <a:gd name="connsiteX0" fmla="*/ 0 w 2552696"/>
              <a:gd name="connsiteY0" fmla="*/ 345203 h 1752969"/>
              <a:gd name="connsiteX1" fmla="*/ 1231898 w 2552696"/>
              <a:gd name="connsiteY1" fmla="*/ 0 h 1752969"/>
              <a:gd name="connsiteX2" fmla="*/ 2552696 w 2552696"/>
              <a:gd name="connsiteY2" fmla="*/ 364253 h 1752969"/>
              <a:gd name="connsiteX3" fmla="*/ 1617239 w 2552696"/>
              <a:gd name="connsiteY3" fmla="*/ 1752969 h 1752969"/>
              <a:gd name="connsiteX4" fmla="*/ 1157707 w 2552696"/>
              <a:gd name="connsiteY4" fmla="*/ 1727569 h 1752969"/>
              <a:gd name="connsiteX5" fmla="*/ 0 w 2552696"/>
              <a:gd name="connsiteY5" fmla="*/ 345203 h 1752969"/>
              <a:gd name="connsiteX0" fmla="*/ 0 w 2552696"/>
              <a:gd name="connsiteY0" fmla="*/ 345203 h 1765669"/>
              <a:gd name="connsiteX1" fmla="*/ 1231898 w 2552696"/>
              <a:gd name="connsiteY1" fmla="*/ 0 h 1765669"/>
              <a:gd name="connsiteX2" fmla="*/ 2552696 w 2552696"/>
              <a:gd name="connsiteY2" fmla="*/ 364253 h 1765669"/>
              <a:gd name="connsiteX3" fmla="*/ 1572789 w 2552696"/>
              <a:gd name="connsiteY3" fmla="*/ 1765669 h 1765669"/>
              <a:gd name="connsiteX4" fmla="*/ 1157707 w 2552696"/>
              <a:gd name="connsiteY4" fmla="*/ 1727569 h 1765669"/>
              <a:gd name="connsiteX5" fmla="*/ 0 w 2552696"/>
              <a:gd name="connsiteY5" fmla="*/ 345203 h 176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2696" h="1765669">
                <a:moveTo>
                  <a:pt x="0" y="345203"/>
                </a:moveTo>
                <a:lnTo>
                  <a:pt x="1231898" y="0"/>
                </a:lnTo>
                <a:lnTo>
                  <a:pt x="2552696" y="364253"/>
                </a:lnTo>
                <a:lnTo>
                  <a:pt x="1572789" y="1765669"/>
                </a:lnTo>
                <a:lnTo>
                  <a:pt x="1157707" y="1727569"/>
                </a:lnTo>
                <a:lnTo>
                  <a:pt x="0" y="345203"/>
                </a:lnTo>
                <a:close/>
              </a:path>
            </a:pathLst>
          </a:custGeom>
          <a:solidFill>
            <a:schemeClr val="bg1">
              <a:lumMod val="50000"/>
              <a:alpha val="21961"/>
            </a:schemeClr>
          </a:solid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p:cNvSpPr txBox="1">
            <a:spLocks/>
          </p:cNvSpPr>
          <p:nvPr/>
        </p:nvSpPr>
        <p:spPr>
          <a:xfrm>
            <a:off x="8010981" y="997081"/>
            <a:ext cx="2060119" cy="86662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Area of roof supported by Valley Rafter</a:t>
            </a:r>
          </a:p>
        </p:txBody>
      </p:sp>
      <p:cxnSp>
        <p:nvCxnSpPr>
          <p:cNvPr id="22" name="Straight Arrow Connector 21"/>
          <p:cNvCxnSpPr/>
          <p:nvPr/>
        </p:nvCxnSpPr>
        <p:spPr>
          <a:xfrm flipH="1">
            <a:off x="7708376" y="1689618"/>
            <a:ext cx="1332664" cy="88670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1881624" y="4989862"/>
            <a:ext cx="1678595" cy="86662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Hip Rafter</a:t>
            </a:r>
          </a:p>
        </p:txBody>
      </p:sp>
      <p:cxnSp>
        <p:nvCxnSpPr>
          <p:cNvPr id="25" name="Straight Arrow Connector 24"/>
          <p:cNvCxnSpPr/>
          <p:nvPr/>
        </p:nvCxnSpPr>
        <p:spPr>
          <a:xfrm flipH="1" flipV="1">
            <a:off x="2720921" y="3954031"/>
            <a:ext cx="1" cy="108089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4" idx="0"/>
          </p:cNvCxnSpPr>
          <p:nvPr/>
        </p:nvCxnSpPr>
        <p:spPr>
          <a:xfrm flipV="1">
            <a:off x="2720922" y="4643349"/>
            <a:ext cx="2096010" cy="3465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315032" y="2679010"/>
            <a:ext cx="2578100" cy="1608739"/>
          </a:xfrm>
          <a:custGeom>
            <a:avLst/>
            <a:gdLst>
              <a:gd name="connsiteX0" fmla="*/ 0 w 2057991"/>
              <a:gd name="connsiteY0" fmla="*/ 0 h 1773839"/>
              <a:gd name="connsiteX1" fmla="*/ 2057991 w 2057991"/>
              <a:gd name="connsiteY1" fmla="*/ 0 h 1773839"/>
              <a:gd name="connsiteX2" fmla="*/ 2057991 w 2057991"/>
              <a:gd name="connsiteY2" fmla="*/ 1773839 h 1773839"/>
              <a:gd name="connsiteX3" fmla="*/ 0 w 2057991"/>
              <a:gd name="connsiteY3" fmla="*/ 1773839 h 1773839"/>
              <a:gd name="connsiteX4" fmla="*/ 0 w 2057991"/>
              <a:gd name="connsiteY4" fmla="*/ 0 h 1773839"/>
              <a:gd name="connsiteX0" fmla="*/ 1993900 w 2057991"/>
              <a:gd name="connsiteY0" fmla="*/ 0 h 1964339"/>
              <a:gd name="connsiteX1" fmla="*/ 2057991 w 2057991"/>
              <a:gd name="connsiteY1" fmla="*/ 190500 h 1964339"/>
              <a:gd name="connsiteX2" fmla="*/ 2057991 w 2057991"/>
              <a:gd name="connsiteY2" fmla="*/ 1964339 h 1964339"/>
              <a:gd name="connsiteX3" fmla="*/ 0 w 2057991"/>
              <a:gd name="connsiteY3" fmla="*/ 1964339 h 1964339"/>
              <a:gd name="connsiteX4" fmla="*/ 1993900 w 2057991"/>
              <a:gd name="connsiteY4" fmla="*/ 0 h 1964339"/>
              <a:gd name="connsiteX0" fmla="*/ 2628900 w 2692991"/>
              <a:gd name="connsiteY0" fmla="*/ 0 h 1964339"/>
              <a:gd name="connsiteX1" fmla="*/ 2692991 w 2692991"/>
              <a:gd name="connsiteY1" fmla="*/ 190500 h 1964339"/>
              <a:gd name="connsiteX2" fmla="*/ 2692991 w 2692991"/>
              <a:gd name="connsiteY2" fmla="*/ 1964339 h 1964339"/>
              <a:gd name="connsiteX3" fmla="*/ 0 w 2692991"/>
              <a:gd name="connsiteY3" fmla="*/ 1189639 h 1964339"/>
              <a:gd name="connsiteX4" fmla="*/ 2628900 w 2692991"/>
              <a:gd name="connsiteY4" fmla="*/ 0 h 1964339"/>
              <a:gd name="connsiteX0" fmla="*/ 2628900 w 2692991"/>
              <a:gd name="connsiteY0" fmla="*/ 0 h 1519839"/>
              <a:gd name="connsiteX1" fmla="*/ 2692991 w 2692991"/>
              <a:gd name="connsiteY1" fmla="*/ 190500 h 1519839"/>
              <a:gd name="connsiteX2" fmla="*/ 1854791 w 2692991"/>
              <a:gd name="connsiteY2" fmla="*/ 1519839 h 1519839"/>
              <a:gd name="connsiteX3" fmla="*/ 0 w 2692991"/>
              <a:gd name="connsiteY3" fmla="*/ 1189639 h 1519839"/>
              <a:gd name="connsiteX4" fmla="*/ 2628900 w 2692991"/>
              <a:gd name="connsiteY4" fmla="*/ 0 h 1519839"/>
              <a:gd name="connsiteX0" fmla="*/ 2628900 w 2705691"/>
              <a:gd name="connsiteY0" fmla="*/ 0 h 1977039"/>
              <a:gd name="connsiteX1" fmla="*/ 2692991 w 2705691"/>
              <a:gd name="connsiteY1" fmla="*/ 190500 h 1977039"/>
              <a:gd name="connsiteX2" fmla="*/ 2705691 w 2705691"/>
              <a:gd name="connsiteY2" fmla="*/ 1977039 h 1977039"/>
              <a:gd name="connsiteX3" fmla="*/ 0 w 2705691"/>
              <a:gd name="connsiteY3" fmla="*/ 1189639 h 1977039"/>
              <a:gd name="connsiteX4" fmla="*/ 2628900 w 2705691"/>
              <a:gd name="connsiteY4" fmla="*/ 0 h 1977039"/>
              <a:gd name="connsiteX0" fmla="*/ 2628900 w 2705691"/>
              <a:gd name="connsiteY0" fmla="*/ 0 h 1977039"/>
              <a:gd name="connsiteX1" fmla="*/ 2654891 w 2705691"/>
              <a:gd name="connsiteY1" fmla="*/ 495300 h 1977039"/>
              <a:gd name="connsiteX2" fmla="*/ 2705691 w 2705691"/>
              <a:gd name="connsiteY2" fmla="*/ 1977039 h 1977039"/>
              <a:gd name="connsiteX3" fmla="*/ 0 w 2705691"/>
              <a:gd name="connsiteY3" fmla="*/ 1189639 h 1977039"/>
              <a:gd name="connsiteX4" fmla="*/ 2628900 w 2705691"/>
              <a:gd name="connsiteY4" fmla="*/ 0 h 1977039"/>
              <a:gd name="connsiteX0" fmla="*/ 2184400 w 2705691"/>
              <a:gd name="connsiteY0" fmla="*/ 0 h 1735739"/>
              <a:gd name="connsiteX1" fmla="*/ 2654891 w 2705691"/>
              <a:gd name="connsiteY1" fmla="*/ 254000 h 1735739"/>
              <a:gd name="connsiteX2" fmla="*/ 2705691 w 2705691"/>
              <a:gd name="connsiteY2" fmla="*/ 1735739 h 1735739"/>
              <a:gd name="connsiteX3" fmla="*/ 0 w 2705691"/>
              <a:gd name="connsiteY3" fmla="*/ 948339 h 1735739"/>
              <a:gd name="connsiteX4" fmla="*/ 2184400 w 2705691"/>
              <a:gd name="connsiteY4" fmla="*/ 0 h 1735739"/>
              <a:gd name="connsiteX0" fmla="*/ 2578100 w 2705691"/>
              <a:gd name="connsiteY0" fmla="*/ 0 h 1977039"/>
              <a:gd name="connsiteX1" fmla="*/ 2654891 w 2705691"/>
              <a:gd name="connsiteY1" fmla="*/ 495300 h 1977039"/>
              <a:gd name="connsiteX2" fmla="*/ 2705691 w 2705691"/>
              <a:gd name="connsiteY2" fmla="*/ 1977039 h 1977039"/>
              <a:gd name="connsiteX3" fmla="*/ 0 w 2705691"/>
              <a:gd name="connsiteY3" fmla="*/ 1189639 h 1977039"/>
              <a:gd name="connsiteX4" fmla="*/ 2578100 w 2705691"/>
              <a:gd name="connsiteY4" fmla="*/ 0 h 1977039"/>
              <a:gd name="connsiteX0" fmla="*/ 2578100 w 2654907"/>
              <a:gd name="connsiteY0" fmla="*/ 0 h 1735739"/>
              <a:gd name="connsiteX1" fmla="*/ 2654891 w 2654907"/>
              <a:gd name="connsiteY1" fmla="*/ 495300 h 1735739"/>
              <a:gd name="connsiteX2" fmla="*/ 1854791 w 2654907"/>
              <a:gd name="connsiteY2" fmla="*/ 1735739 h 1735739"/>
              <a:gd name="connsiteX3" fmla="*/ 0 w 2654907"/>
              <a:gd name="connsiteY3" fmla="*/ 1189639 h 1735739"/>
              <a:gd name="connsiteX4" fmla="*/ 2578100 w 2654907"/>
              <a:gd name="connsiteY4" fmla="*/ 0 h 1735739"/>
              <a:gd name="connsiteX0" fmla="*/ 2578100 w 2654928"/>
              <a:gd name="connsiteY0" fmla="*/ 0 h 1735739"/>
              <a:gd name="connsiteX1" fmla="*/ 2654891 w 2654928"/>
              <a:gd name="connsiteY1" fmla="*/ 495300 h 1735739"/>
              <a:gd name="connsiteX2" fmla="*/ 1854791 w 2654928"/>
              <a:gd name="connsiteY2" fmla="*/ 1735739 h 1735739"/>
              <a:gd name="connsiteX3" fmla="*/ 0 w 2654928"/>
              <a:gd name="connsiteY3" fmla="*/ 1189639 h 1735739"/>
              <a:gd name="connsiteX4" fmla="*/ 2578100 w 2654928"/>
              <a:gd name="connsiteY4" fmla="*/ 0 h 1735739"/>
              <a:gd name="connsiteX0" fmla="*/ 2578100 w 2654891"/>
              <a:gd name="connsiteY0" fmla="*/ 0 h 1735739"/>
              <a:gd name="connsiteX1" fmla="*/ 2654891 w 2654891"/>
              <a:gd name="connsiteY1" fmla="*/ 495300 h 1735739"/>
              <a:gd name="connsiteX2" fmla="*/ 1854791 w 2654891"/>
              <a:gd name="connsiteY2" fmla="*/ 1735739 h 1735739"/>
              <a:gd name="connsiteX3" fmla="*/ 0 w 2654891"/>
              <a:gd name="connsiteY3" fmla="*/ 1189639 h 1735739"/>
              <a:gd name="connsiteX4" fmla="*/ 2578100 w 2654891"/>
              <a:gd name="connsiteY4" fmla="*/ 0 h 1735739"/>
              <a:gd name="connsiteX0" fmla="*/ 2578100 w 2578100"/>
              <a:gd name="connsiteY0" fmla="*/ 0 h 1735739"/>
              <a:gd name="connsiteX1" fmla="*/ 2057991 w 2578100"/>
              <a:gd name="connsiteY1" fmla="*/ 508000 h 1735739"/>
              <a:gd name="connsiteX2" fmla="*/ 1854791 w 2578100"/>
              <a:gd name="connsiteY2" fmla="*/ 1735739 h 1735739"/>
              <a:gd name="connsiteX3" fmla="*/ 0 w 2578100"/>
              <a:gd name="connsiteY3" fmla="*/ 1189639 h 1735739"/>
              <a:gd name="connsiteX4" fmla="*/ 2578100 w 2578100"/>
              <a:gd name="connsiteY4" fmla="*/ 0 h 1735739"/>
              <a:gd name="connsiteX0" fmla="*/ 2578100 w 2578100"/>
              <a:gd name="connsiteY0" fmla="*/ 0 h 1735739"/>
              <a:gd name="connsiteX1" fmla="*/ 2540591 w 2578100"/>
              <a:gd name="connsiteY1" fmla="*/ 304800 h 1735739"/>
              <a:gd name="connsiteX2" fmla="*/ 1854791 w 2578100"/>
              <a:gd name="connsiteY2" fmla="*/ 1735739 h 1735739"/>
              <a:gd name="connsiteX3" fmla="*/ 0 w 2578100"/>
              <a:gd name="connsiteY3" fmla="*/ 1189639 h 1735739"/>
              <a:gd name="connsiteX4" fmla="*/ 2578100 w 2578100"/>
              <a:gd name="connsiteY4" fmla="*/ 0 h 1735739"/>
              <a:gd name="connsiteX0" fmla="*/ 2578100 w 2578100"/>
              <a:gd name="connsiteY0" fmla="*/ 0 h 1608739"/>
              <a:gd name="connsiteX1" fmla="*/ 2540591 w 2578100"/>
              <a:gd name="connsiteY1" fmla="*/ 304800 h 1608739"/>
              <a:gd name="connsiteX2" fmla="*/ 1461091 w 2578100"/>
              <a:gd name="connsiteY2" fmla="*/ 1608739 h 1608739"/>
              <a:gd name="connsiteX3" fmla="*/ 0 w 2578100"/>
              <a:gd name="connsiteY3" fmla="*/ 1189639 h 1608739"/>
              <a:gd name="connsiteX4" fmla="*/ 2578100 w 2578100"/>
              <a:gd name="connsiteY4" fmla="*/ 0 h 1608739"/>
              <a:gd name="connsiteX0" fmla="*/ 2578100 w 2578100"/>
              <a:gd name="connsiteY0" fmla="*/ 0 h 1608739"/>
              <a:gd name="connsiteX1" fmla="*/ 2540591 w 2578100"/>
              <a:gd name="connsiteY1" fmla="*/ 304800 h 1608739"/>
              <a:gd name="connsiteX2" fmla="*/ 1461091 w 2578100"/>
              <a:gd name="connsiteY2" fmla="*/ 1608739 h 1608739"/>
              <a:gd name="connsiteX3" fmla="*/ 0 w 2578100"/>
              <a:gd name="connsiteY3" fmla="*/ 1189639 h 1608739"/>
              <a:gd name="connsiteX4" fmla="*/ 2578100 w 2578100"/>
              <a:gd name="connsiteY4" fmla="*/ 0 h 1608739"/>
              <a:gd name="connsiteX0" fmla="*/ 2578100 w 2578100"/>
              <a:gd name="connsiteY0" fmla="*/ 0 h 1608739"/>
              <a:gd name="connsiteX1" fmla="*/ 2540591 w 2578100"/>
              <a:gd name="connsiteY1" fmla="*/ 304800 h 1608739"/>
              <a:gd name="connsiteX2" fmla="*/ 1461091 w 2578100"/>
              <a:gd name="connsiteY2" fmla="*/ 1608739 h 1608739"/>
              <a:gd name="connsiteX3" fmla="*/ 0 w 2578100"/>
              <a:gd name="connsiteY3" fmla="*/ 1189639 h 1608739"/>
              <a:gd name="connsiteX4" fmla="*/ 2578100 w 2578100"/>
              <a:gd name="connsiteY4" fmla="*/ 0 h 1608739"/>
              <a:gd name="connsiteX0" fmla="*/ 2578100 w 2578100"/>
              <a:gd name="connsiteY0" fmla="*/ 0 h 1608739"/>
              <a:gd name="connsiteX1" fmla="*/ 2515191 w 2578100"/>
              <a:gd name="connsiteY1" fmla="*/ 279400 h 1608739"/>
              <a:gd name="connsiteX2" fmla="*/ 1461091 w 2578100"/>
              <a:gd name="connsiteY2" fmla="*/ 1608739 h 1608739"/>
              <a:gd name="connsiteX3" fmla="*/ 0 w 2578100"/>
              <a:gd name="connsiteY3" fmla="*/ 1189639 h 1608739"/>
              <a:gd name="connsiteX4" fmla="*/ 2578100 w 2578100"/>
              <a:gd name="connsiteY4" fmla="*/ 0 h 1608739"/>
              <a:gd name="connsiteX0" fmla="*/ 2578100 w 2578100"/>
              <a:gd name="connsiteY0" fmla="*/ 0 h 1608739"/>
              <a:gd name="connsiteX1" fmla="*/ 2515191 w 2578100"/>
              <a:gd name="connsiteY1" fmla="*/ 279400 h 1608739"/>
              <a:gd name="connsiteX2" fmla="*/ 1461091 w 2578100"/>
              <a:gd name="connsiteY2" fmla="*/ 1608739 h 1608739"/>
              <a:gd name="connsiteX3" fmla="*/ 0 w 2578100"/>
              <a:gd name="connsiteY3" fmla="*/ 1189639 h 1608739"/>
              <a:gd name="connsiteX4" fmla="*/ 2578100 w 2578100"/>
              <a:gd name="connsiteY4" fmla="*/ 0 h 1608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8100" h="1608739">
                <a:moveTo>
                  <a:pt x="2578100" y="0"/>
                </a:moveTo>
                <a:lnTo>
                  <a:pt x="2515191" y="279400"/>
                </a:lnTo>
                <a:cubicBezTo>
                  <a:pt x="2062224" y="849513"/>
                  <a:pt x="1952158" y="1064026"/>
                  <a:pt x="1461091" y="1608739"/>
                </a:cubicBezTo>
                <a:lnTo>
                  <a:pt x="0" y="1189639"/>
                </a:lnTo>
                <a:lnTo>
                  <a:pt x="2578100" y="0"/>
                </a:lnTo>
                <a:close/>
              </a:path>
            </a:pathLst>
          </a:custGeom>
          <a:solidFill>
            <a:srgbClr val="7F7F7F">
              <a:alpha val="20000"/>
            </a:srgbClr>
          </a:solid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ontent Placeholder 2"/>
          <p:cNvSpPr txBox="1">
            <a:spLocks/>
          </p:cNvSpPr>
          <p:nvPr/>
        </p:nvSpPr>
        <p:spPr>
          <a:xfrm>
            <a:off x="1536700" y="2449468"/>
            <a:ext cx="2130627" cy="86662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Area of roof supported by Hip Rafter</a:t>
            </a:r>
          </a:p>
        </p:txBody>
      </p:sp>
      <p:cxnSp>
        <p:nvCxnSpPr>
          <p:cNvPr id="34" name="Straight Arrow Connector 33"/>
          <p:cNvCxnSpPr/>
          <p:nvPr/>
        </p:nvCxnSpPr>
        <p:spPr>
          <a:xfrm>
            <a:off x="2315032" y="3071196"/>
            <a:ext cx="1104900" cy="41218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Content Placeholder 2"/>
          <p:cNvSpPr txBox="1">
            <a:spLocks/>
          </p:cNvSpPr>
          <p:nvPr/>
        </p:nvSpPr>
        <p:spPr>
          <a:xfrm>
            <a:off x="8573739" y="4733377"/>
            <a:ext cx="1678595" cy="33792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Hip</a:t>
            </a:r>
          </a:p>
        </p:txBody>
      </p:sp>
      <p:sp>
        <p:nvSpPr>
          <p:cNvPr id="40" name="Content Placeholder 2"/>
          <p:cNvSpPr txBox="1">
            <a:spLocks/>
          </p:cNvSpPr>
          <p:nvPr/>
        </p:nvSpPr>
        <p:spPr>
          <a:xfrm>
            <a:off x="9442065" y="4199363"/>
            <a:ext cx="1917892" cy="38610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Valley</a:t>
            </a:r>
          </a:p>
        </p:txBody>
      </p:sp>
      <p:cxnSp>
        <p:nvCxnSpPr>
          <p:cNvPr id="41" name="Straight Arrow Connector 40"/>
          <p:cNvCxnSpPr/>
          <p:nvPr/>
        </p:nvCxnSpPr>
        <p:spPr>
          <a:xfrm>
            <a:off x="10401012" y="4472503"/>
            <a:ext cx="587114" cy="43405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0401012" y="4462671"/>
            <a:ext cx="229794" cy="76614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9413037" y="5031978"/>
            <a:ext cx="562753" cy="50909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9413036" y="5031978"/>
            <a:ext cx="29029" cy="3927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9153833" y="6405802"/>
            <a:ext cx="2970592"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ontent Placeholder 2"/>
          <p:cNvSpPr txBox="1">
            <a:spLocks/>
          </p:cNvSpPr>
          <p:nvPr/>
        </p:nvSpPr>
        <p:spPr>
          <a:xfrm>
            <a:off x="9153833" y="6440083"/>
            <a:ext cx="2970592" cy="37733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External View</a:t>
            </a:r>
          </a:p>
        </p:txBody>
      </p:sp>
      <p:sp>
        <p:nvSpPr>
          <p:cNvPr id="3" name="Rectangle 2"/>
          <p:cNvSpPr/>
          <p:nvPr/>
        </p:nvSpPr>
        <p:spPr>
          <a:xfrm>
            <a:off x="9153833" y="4150671"/>
            <a:ext cx="2970592" cy="264708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7255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p:bldP spid="23" grpId="0" animBg="1"/>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0213" y="1886258"/>
            <a:ext cx="4385483" cy="4507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dirty="0"/>
              <a:t>Roof Pitch and Slope</a:t>
            </a:r>
          </a:p>
        </p:txBody>
      </p:sp>
      <p:sp>
        <p:nvSpPr>
          <p:cNvPr id="13" name="Rectangle 12"/>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4" name="Isosceles Triangle 13"/>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1" r="-1906"/>
          <a:stretch/>
        </p:blipFill>
        <p:spPr>
          <a:xfrm>
            <a:off x="2799099" y="1279201"/>
            <a:ext cx="5430501" cy="5121490"/>
          </a:xfrm>
          <a:prstGeom prst="rect">
            <a:avLst/>
          </a:prstGeom>
        </p:spPr>
      </p:pic>
      <p:sp>
        <p:nvSpPr>
          <p:cNvPr id="36" name="Content Placeholder 2"/>
          <p:cNvSpPr txBox="1">
            <a:spLocks/>
          </p:cNvSpPr>
          <p:nvPr/>
        </p:nvSpPr>
        <p:spPr>
          <a:xfrm>
            <a:off x="8841216" y="1262147"/>
            <a:ext cx="2060119" cy="43331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Pitch 12:12</a:t>
            </a:r>
          </a:p>
        </p:txBody>
      </p:sp>
      <p:cxnSp>
        <p:nvCxnSpPr>
          <p:cNvPr id="37" name="Straight Arrow Connector 36"/>
          <p:cNvCxnSpPr/>
          <p:nvPr/>
        </p:nvCxnSpPr>
        <p:spPr>
          <a:xfrm flipH="1">
            <a:off x="7242629" y="1637486"/>
            <a:ext cx="2628646" cy="248772"/>
          </a:xfrm>
          <a:prstGeom prst="straightConnector1">
            <a:avLst/>
          </a:prstGeom>
          <a:ln w="19050">
            <a:solidFill>
              <a:srgbClr val="FF5308"/>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7955" y="1832567"/>
            <a:ext cx="13716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4411" y="3409224"/>
            <a:ext cx="1295400"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1765668" y="2735048"/>
            <a:ext cx="146685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Flat</a:t>
            </a:r>
          </a:p>
        </p:txBody>
      </p:sp>
      <p:sp>
        <p:nvSpPr>
          <p:cNvPr id="20" name="TextBox 19"/>
          <p:cNvSpPr txBox="1"/>
          <p:nvPr/>
        </p:nvSpPr>
        <p:spPr>
          <a:xfrm>
            <a:off x="1738686" y="4530229"/>
            <a:ext cx="1466850" cy="338554"/>
          </a:xfrm>
          <a:prstGeom prst="rect">
            <a:avLst/>
          </a:prstGeom>
          <a:noFill/>
        </p:spPr>
        <p:txBody>
          <a:bodyPr wrap="square" rtlCol="0">
            <a:spAutoFit/>
          </a:bodyPr>
          <a:lstStyle/>
          <a:p>
            <a:pPr algn="ctr"/>
            <a:r>
              <a:rPr lang="en-US" sz="1600" b="1">
                <a:latin typeface="Arial" panose="020B0604020202020204" pitchFamily="34" charset="0"/>
                <a:cs typeface="Arial" panose="020B0604020202020204" pitchFamily="34" charset="0"/>
              </a:rPr>
              <a:t>Pitched</a:t>
            </a:r>
            <a:endParaRPr lang="en-US" sz="1600" b="1"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66207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fade">
                                      <p:cBhvr>
                                        <p:cTn id="7" dur="500"/>
                                        <p:tgtEl>
                                          <p:spTgt spid="92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10" presetClass="entr" presetSubtype="0"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922114"/>
          </a:xfrm>
        </p:spPr>
        <p:txBody>
          <a:bodyPr lIns="0" tIns="0" rIns="0" bIns="0">
            <a:normAutofit lnSpcReduction="10000"/>
          </a:bodyPr>
          <a:lstStyle/>
          <a:p>
            <a:pPr marL="0" indent="0" algn="ctr">
              <a:lnSpc>
                <a:spcPct val="100000"/>
              </a:lnSpc>
              <a:buNone/>
            </a:pPr>
            <a:r>
              <a:rPr lang="en-US" altLang="en-US" sz="2400" b="1">
                <a:solidFill>
                  <a:schemeClr val="bg1"/>
                </a:solidFill>
              </a:rPr>
              <a:t>Which roof shape is NOT ideal for high snow areas?</a:t>
            </a:r>
            <a:br>
              <a:rPr lang="en-US" altLang="en-US" sz="2400" b="1">
                <a:solidFill>
                  <a:schemeClr val="bg1"/>
                </a:solidFill>
              </a:rPr>
            </a:br>
            <a:endParaRPr lang="en-US" altLang="en-US" sz="1400" dirty="0">
              <a:solidFill>
                <a:schemeClr val="bg1"/>
              </a:solidFill>
            </a:endParaRPr>
          </a:p>
        </p:txBody>
      </p:sp>
      <p:sp>
        <p:nvSpPr>
          <p:cNvPr id="13" name="Content Placeholder 2"/>
          <p:cNvSpPr txBox="1">
            <a:spLocks/>
          </p:cNvSpPr>
          <p:nvPr/>
        </p:nvSpPr>
        <p:spPr>
          <a:xfrm>
            <a:off x="2860963" y="3470235"/>
            <a:ext cx="7289903"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Gable</a:t>
            </a:r>
            <a:endParaRPr lang="en-US" altLang="en-US" dirty="0">
              <a:solidFill>
                <a:schemeClr val="bg1"/>
              </a:solidFill>
            </a:endParaRPr>
          </a:p>
          <a:p>
            <a:pPr marL="342900" indent="-342900">
              <a:buFont typeface="Arial" panose="020B0604020202020204" pitchFamily="34" charset="0"/>
              <a:buAutoNum type="alphaUcParenR"/>
            </a:pPr>
            <a:r>
              <a:rPr lang="en-US" altLang="en-US">
                <a:solidFill>
                  <a:schemeClr val="bg1"/>
                </a:solidFill>
              </a:rPr>
              <a:t>Hip </a:t>
            </a:r>
          </a:p>
          <a:p>
            <a:pPr marL="342900" indent="-342900">
              <a:buFont typeface="Arial" panose="020B0604020202020204" pitchFamily="34" charset="0"/>
              <a:buAutoNum type="alphaUcParenR"/>
            </a:pPr>
            <a:r>
              <a:rPr lang="en-US" altLang="en-US">
                <a:solidFill>
                  <a:schemeClr val="bg1"/>
                </a:solidFill>
              </a:rPr>
              <a:t>Flat</a:t>
            </a:r>
          </a:p>
          <a:p>
            <a:pPr marL="342900" indent="-342900">
              <a:buFont typeface="Arial" panose="020B0604020202020204" pitchFamily="34" charset="0"/>
              <a:buAutoNum type="alphaUcParenR"/>
            </a:pPr>
            <a:r>
              <a:rPr lang="en-US" altLang="en-US">
                <a:solidFill>
                  <a:schemeClr val="bg1"/>
                </a:solidFill>
              </a:rPr>
              <a:t>Shed</a:t>
            </a:r>
            <a:endParaRPr lang="en-US" altLang="en-US" dirty="0">
              <a:solidFill>
                <a:schemeClr val="bg1"/>
              </a:solidFill>
            </a:endParaRPr>
          </a:p>
        </p:txBody>
      </p:sp>
      <p:sp>
        <p:nvSpPr>
          <p:cNvPr id="14" name="Isosceles Triangle 13"/>
          <p:cNvSpPr/>
          <p:nvPr/>
        </p:nvSpPr>
        <p:spPr>
          <a:xfrm rot="5400000">
            <a:off x="2050161" y="4305456"/>
            <a:ext cx="626019" cy="663170"/>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2572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Code Requirements for Conventionally Framed Roofs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a:t>LESSON 2</a:t>
            </a:r>
            <a:endParaRPr lang="en-US" sz="1200" spc="300" dirty="0"/>
          </a:p>
        </p:txBody>
      </p:sp>
      <p:sp>
        <p:nvSpPr>
          <p:cNvPr id="8" name="Transparent Black Rectangle"/>
          <p:cNvSpPr/>
          <p:nvPr/>
        </p:nvSpPr>
        <p:spPr>
          <a:xfrm>
            <a:off x="0" y="1827715"/>
            <a:ext cx="12192000" cy="909734"/>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en-US" dirty="0"/>
              <a:t>Critical Connections in the Continuous Load Path (CLP)</a:t>
            </a:r>
          </a:p>
        </p:txBody>
      </p:sp>
    </p:spTree>
    <p:custDataLst>
      <p:tags r:id="rId1"/>
    </p:custDataLst>
    <p:extLst>
      <p:ext uri="{BB962C8B-B14F-4D97-AF65-F5344CB8AC3E}">
        <p14:creationId xmlns:p14="http://schemas.microsoft.com/office/powerpoint/2010/main" val="3958882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d1psc0ikz8bj50.cloudfront.net/publication_images/int_residential_code_2012/R802.5.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0079" y="1179767"/>
            <a:ext cx="6737555" cy="45787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42901" y="989356"/>
            <a:ext cx="8971220" cy="474228"/>
          </a:xfrm>
        </p:spPr>
        <p:txBody>
          <a:bodyPr>
            <a:normAutofit/>
          </a:bodyPr>
          <a:lstStyle/>
          <a:p>
            <a:r>
              <a:rPr lang="en-US" dirty="0"/>
              <a:t>Critical Connections &amp; Code</a:t>
            </a:r>
          </a:p>
        </p:txBody>
      </p:sp>
      <p:sp>
        <p:nvSpPr>
          <p:cNvPr id="3" name="Content Placeholder 2"/>
          <p:cNvSpPr>
            <a:spLocks noGrp="1"/>
          </p:cNvSpPr>
          <p:nvPr>
            <p:ph idx="1"/>
          </p:nvPr>
        </p:nvSpPr>
        <p:spPr>
          <a:xfrm>
            <a:off x="368300" y="1641475"/>
            <a:ext cx="4562929" cy="4459514"/>
          </a:xfrm>
        </p:spPr>
        <p:txBody>
          <a:bodyPr/>
          <a:lstStyle/>
          <a:p>
            <a:pPr marL="0" indent="0">
              <a:buNone/>
            </a:pPr>
            <a:r>
              <a:rPr lang="en-US" sz="1400" b="1" dirty="0"/>
              <a:t>Conventionally Framed Roofs </a:t>
            </a:r>
            <a:r>
              <a:rPr lang="en-US" sz="1400" dirty="0"/>
              <a:t>- the prescriptive code is often applied to areas where connection points meet (shown here, 2015 IRC).</a:t>
            </a:r>
          </a:p>
          <a:p>
            <a:pPr marL="0" indent="0">
              <a:buNone/>
            </a:pPr>
            <a:r>
              <a:rPr lang="en-US" sz="1400" dirty="0"/>
              <a:t>To understand code applications, the following slides review:</a:t>
            </a:r>
          </a:p>
          <a:p>
            <a:r>
              <a:rPr lang="en-US" sz="1400" dirty="0"/>
              <a:t>Continuous load path connections.</a:t>
            </a:r>
          </a:p>
          <a:p>
            <a:r>
              <a:rPr lang="en-US" sz="1400" dirty="0"/>
              <a:t>Continuous ties.</a:t>
            </a:r>
          </a:p>
          <a:p>
            <a:r>
              <a:rPr lang="en-US" sz="1400" dirty="0"/>
              <a:t>Four code-compliant roof cases.</a:t>
            </a:r>
          </a:p>
        </p:txBody>
      </p:sp>
      <p:sp>
        <p:nvSpPr>
          <p:cNvPr id="5" name="Rectangle 4"/>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6070601" y="5816600"/>
            <a:ext cx="5638800" cy="92710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900"/>
              <a:t>For SI: 1 inch = 25.4 mm, 1 foot = 305 mm, 1 degree = 0.018 rad. Note: Where ceiling joists run perpendicular to the rafter, rafter ties shall be installed in accordance with Section R802.3.1.</a:t>
            </a:r>
          </a:p>
          <a:p>
            <a:pPr marL="0" indent="0">
              <a:lnSpc>
                <a:spcPct val="100000"/>
              </a:lnSpc>
              <a:buNone/>
            </a:pPr>
            <a:r>
              <a:rPr lang="en-US" sz="900"/>
              <a:t>H</a:t>
            </a:r>
            <a:r>
              <a:rPr lang="en-US" sz="900" baseline="-25000"/>
              <a:t>C</a:t>
            </a:r>
            <a:r>
              <a:rPr lang="en-US" sz="900"/>
              <a:t> = Height of ceiling joists or rafter ties measured vertically above the top of rafter support walls.</a:t>
            </a:r>
          </a:p>
          <a:p>
            <a:pPr marL="0" indent="0">
              <a:lnSpc>
                <a:spcPct val="100000"/>
              </a:lnSpc>
              <a:buNone/>
            </a:pPr>
            <a:r>
              <a:rPr lang="en-US" sz="900"/>
              <a:t>H</a:t>
            </a:r>
            <a:r>
              <a:rPr lang="en-US" sz="900" baseline="-25000"/>
              <a:t>R</a:t>
            </a:r>
            <a:r>
              <a:rPr lang="en-US" sz="900"/>
              <a:t>= Height of roof ridge measured vertically above the top of the rafter support walls.</a:t>
            </a:r>
            <a:endParaRPr lang="en-US" sz="900" b="1" dirty="0"/>
          </a:p>
        </p:txBody>
      </p:sp>
      <p:sp>
        <p:nvSpPr>
          <p:cNvPr id="9" name="Content Placeholder 2"/>
          <p:cNvSpPr txBox="1">
            <a:spLocks/>
          </p:cNvSpPr>
          <p:nvPr/>
        </p:nvSpPr>
        <p:spPr>
          <a:xfrm>
            <a:off x="6027738" y="723878"/>
            <a:ext cx="5065712" cy="72848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400" b="1"/>
              <a:t>FIGURE R802.5.1</a:t>
            </a:r>
            <a:br>
              <a:rPr lang="en-US" sz="1400" b="1">
                <a:solidFill>
                  <a:srgbClr val="FF00FF"/>
                </a:solidFill>
              </a:rPr>
            </a:br>
            <a:r>
              <a:rPr lang="en-US" sz="1400" b="1"/>
              <a:t>BRACED RAFTER CONSTRUCTION</a:t>
            </a:r>
            <a:endParaRPr lang="en-US" sz="1400" b="1" dirty="0"/>
          </a:p>
        </p:txBody>
      </p:sp>
    </p:spTree>
    <p:custDataLst>
      <p:tags r:id="rId1"/>
    </p:custDataLst>
    <p:extLst>
      <p:ext uri="{BB962C8B-B14F-4D97-AF65-F5344CB8AC3E}">
        <p14:creationId xmlns:p14="http://schemas.microsoft.com/office/powerpoint/2010/main" val="2168567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117" y="991326"/>
            <a:ext cx="10072688" cy="2435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9135" y="2419350"/>
            <a:ext cx="5338763" cy="1512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9135" y="3931747"/>
            <a:ext cx="5338763" cy="2649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Oval 15"/>
          <p:cNvSpPr/>
          <p:nvPr/>
        </p:nvSpPr>
        <p:spPr>
          <a:xfrm>
            <a:off x="6607217" y="2238375"/>
            <a:ext cx="482600" cy="485775"/>
          </a:xfrm>
          <a:prstGeom prst="ellipse">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9185317" y="3688859"/>
            <a:ext cx="482600" cy="485775"/>
          </a:xfrm>
          <a:prstGeom prst="ellipse">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9276598" y="6190759"/>
            <a:ext cx="482600" cy="485775"/>
          </a:xfrm>
          <a:prstGeom prst="ellipse">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a:stCxn id="16" idx="6"/>
          </p:cNvCxnSpPr>
          <p:nvPr/>
        </p:nvCxnSpPr>
        <p:spPr>
          <a:xfrm>
            <a:off x="7089817" y="2481263"/>
            <a:ext cx="2095500" cy="1156796"/>
          </a:xfrm>
          <a:prstGeom prst="straightConnector1">
            <a:avLst/>
          </a:prstGeom>
          <a:ln w="3810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7" idx="5"/>
          </p:cNvCxnSpPr>
          <p:nvPr/>
        </p:nvCxnSpPr>
        <p:spPr>
          <a:xfrm>
            <a:off x="9597242" y="4103494"/>
            <a:ext cx="0" cy="2087265"/>
          </a:xfrm>
          <a:prstGeom prst="straightConnector1">
            <a:avLst/>
          </a:prstGeom>
          <a:ln w="38100">
            <a:solidFill>
              <a:srgbClr val="FF5308"/>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42901" y="1003870"/>
            <a:ext cx="8971220" cy="474228"/>
          </a:xfrm>
        </p:spPr>
        <p:txBody>
          <a:bodyPr>
            <a:normAutofit/>
          </a:bodyPr>
          <a:lstStyle/>
          <a:p>
            <a:r>
              <a:rPr lang="en-US" dirty="0"/>
              <a:t>Continuous Load Path</a:t>
            </a:r>
          </a:p>
        </p:txBody>
      </p:sp>
      <p:grpSp>
        <p:nvGrpSpPr>
          <p:cNvPr id="6" name="Group 5"/>
          <p:cNvGrpSpPr/>
          <p:nvPr/>
        </p:nvGrpSpPr>
        <p:grpSpPr>
          <a:xfrm>
            <a:off x="5531883" y="4645683"/>
            <a:ext cx="2656680" cy="339725"/>
            <a:chOff x="785812" y="2091531"/>
            <a:chExt cx="2656680" cy="339725"/>
          </a:xfrm>
        </p:grpSpPr>
        <p:sp>
          <p:nvSpPr>
            <p:cNvPr id="26" name="Right Arrow 25"/>
            <p:cNvSpPr/>
            <p:nvPr/>
          </p:nvSpPr>
          <p:spPr>
            <a:xfrm>
              <a:off x="785812"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p:cNvSpPr/>
            <p:nvPr/>
          </p:nvSpPr>
          <p:spPr>
            <a:xfrm>
              <a:off x="1339651"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1893490"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a:off x="2447329"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ight Arrow 37"/>
            <p:cNvSpPr/>
            <p:nvPr/>
          </p:nvSpPr>
          <p:spPr>
            <a:xfrm>
              <a:off x="3001167"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p:cNvGrpSpPr/>
          <p:nvPr/>
        </p:nvGrpSpPr>
        <p:grpSpPr>
          <a:xfrm rot="10800000">
            <a:off x="5531884" y="5639264"/>
            <a:ext cx="2656680" cy="339725"/>
            <a:chOff x="785812" y="2091531"/>
            <a:chExt cx="2656680" cy="339725"/>
          </a:xfrm>
        </p:grpSpPr>
        <p:sp>
          <p:nvSpPr>
            <p:cNvPr id="41" name="Right Arrow 40"/>
            <p:cNvSpPr/>
            <p:nvPr/>
          </p:nvSpPr>
          <p:spPr>
            <a:xfrm>
              <a:off x="785812"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p:cNvSpPr/>
            <p:nvPr/>
          </p:nvSpPr>
          <p:spPr>
            <a:xfrm>
              <a:off x="1339651"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ight Arrow 42"/>
            <p:cNvSpPr/>
            <p:nvPr/>
          </p:nvSpPr>
          <p:spPr>
            <a:xfrm>
              <a:off x="1893490"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ight Arrow 43"/>
            <p:cNvSpPr/>
            <p:nvPr/>
          </p:nvSpPr>
          <p:spPr>
            <a:xfrm>
              <a:off x="2447329"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ight Arrow 44"/>
            <p:cNvSpPr/>
            <p:nvPr/>
          </p:nvSpPr>
          <p:spPr>
            <a:xfrm>
              <a:off x="3001167" y="2091531"/>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rot="3668267">
            <a:off x="4856352" y="1905830"/>
            <a:ext cx="537604" cy="1986582"/>
            <a:chOff x="1652188" y="4138201"/>
            <a:chExt cx="577058" cy="2132373"/>
          </a:xfrm>
        </p:grpSpPr>
        <p:sp>
          <p:nvSpPr>
            <p:cNvPr id="7" name="Up-Down Arrow 6"/>
            <p:cNvSpPr/>
            <p:nvPr/>
          </p:nvSpPr>
          <p:spPr>
            <a:xfrm rot="5400000">
              <a:off x="1794925" y="3995464"/>
              <a:ext cx="291584" cy="57705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Up-Down Arrow 51"/>
            <p:cNvSpPr/>
            <p:nvPr/>
          </p:nvSpPr>
          <p:spPr>
            <a:xfrm rot="5400000">
              <a:off x="1794925" y="4455661"/>
              <a:ext cx="291585" cy="57705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Up-Down Arrow 52"/>
            <p:cNvSpPr/>
            <p:nvPr/>
          </p:nvSpPr>
          <p:spPr>
            <a:xfrm rot="5400000">
              <a:off x="1794925" y="4915858"/>
              <a:ext cx="291585" cy="57705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Up-Down Arrow 54"/>
            <p:cNvSpPr/>
            <p:nvPr/>
          </p:nvSpPr>
          <p:spPr>
            <a:xfrm rot="5400000">
              <a:off x="1794925" y="5376055"/>
              <a:ext cx="291585" cy="57705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Up-Down Arrow 55"/>
            <p:cNvSpPr/>
            <p:nvPr/>
          </p:nvSpPr>
          <p:spPr>
            <a:xfrm rot="5400000">
              <a:off x="1794925" y="5836253"/>
              <a:ext cx="291585" cy="57705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3429034" y="4141787"/>
            <a:ext cx="441325" cy="2316627"/>
            <a:chOff x="2676517" y="4002087"/>
            <a:chExt cx="441325" cy="2316627"/>
          </a:xfrm>
        </p:grpSpPr>
        <p:sp>
          <p:nvSpPr>
            <p:cNvPr id="4" name="Right Arrow 3"/>
            <p:cNvSpPr/>
            <p:nvPr/>
          </p:nvSpPr>
          <p:spPr>
            <a:xfrm>
              <a:off x="2676517" y="4496313"/>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a:off x="2676517" y="499053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2676517" y="5484765"/>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2676517" y="597898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ight Arrow 57"/>
            <p:cNvSpPr/>
            <p:nvPr/>
          </p:nvSpPr>
          <p:spPr>
            <a:xfrm>
              <a:off x="2676517" y="4002087"/>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a:off x="10033034" y="4141787"/>
            <a:ext cx="441325" cy="2316627"/>
            <a:chOff x="2676517" y="4002087"/>
            <a:chExt cx="441325" cy="2316627"/>
          </a:xfrm>
        </p:grpSpPr>
        <p:sp>
          <p:nvSpPr>
            <p:cNvPr id="61" name="Right Arrow 60"/>
            <p:cNvSpPr/>
            <p:nvPr/>
          </p:nvSpPr>
          <p:spPr>
            <a:xfrm>
              <a:off x="2676517" y="4496313"/>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ight Arrow 61"/>
            <p:cNvSpPr/>
            <p:nvPr/>
          </p:nvSpPr>
          <p:spPr>
            <a:xfrm>
              <a:off x="2676517" y="499053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ight Arrow 62"/>
            <p:cNvSpPr/>
            <p:nvPr/>
          </p:nvSpPr>
          <p:spPr>
            <a:xfrm>
              <a:off x="2676517" y="5484765"/>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ight Arrow 63"/>
            <p:cNvSpPr/>
            <p:nvPr/>
          </p:nvSpPr>
          <p:spPr>
            <a:xfrm>
              <a:off x="2676517" y="597898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Arrow 64"/>
            <p:cNvSpPr/>
            <p:nvPr/>
          </p:nvSpPr>
          <p:spPr>
            <a:xfrm>
              <a:off x="2676517" y="4002087"/>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p:cNvGrpSpPr/>
          <p:nvPr/>
        </p:nvGrpSpPr>
        <p:grpSpPr>
          <a:xfrm rot="17971882">
            <a:off x="8355278" y="1727208"/>
            <a:ext cx="441325" cy="2316627"/>
            <a:chOff x="2676517" y="4002087"/>
            <a:chExt cx="441325" cy="2316627"/>
          </a:xfrm>
        </p:grpSpPr>
        <p:sp>
          <p:nvSpPr>
            <p:cNvPr id="67" name="Right Arrow 66"/>
            <p:cNvSpPr/>
            <p:nvPr/>
          </p:nvSpPr>
          <p:spPr>
            <a:xfrm>
              <a:off x="2676517" y="4496313"/>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ight Arrow 67"/>
            <p:cNvSpPr/>
            <p:nvPr/>
          </p:nvSpPr>
          <p:spPr>
            <a:xfrm>
              <a:off x="2676517" y="499053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ight Arrow 68"/>
            <p:cNvSpPr/>
            <p:nvPr/>
          </p:nvSpPr>
          <p:spPr>
            <a:xfrm>
              <a:off x="2676517" y="5484765"/>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ight Arrow 69"/>
            <p:cNvSpPr/>
            <p:nvPr/>
          </p:nvSpPr>
          <p:spPr>
            <a:xfrm>
              <a:off x="2676517" y="597898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ight Arrow 70"/>
            <p:cNvSpPr/>
            <p:nvPr/>
          </p:nvSpPr>
          <p:spPr>
            <a:xfrm>
              <a:off x="2676517" y="4002087"/>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0" name="Content Placeholder 2"/>
          <p:cNvSpPr>
            <a:spLocks noGrp="1"/>
          </p:cNvSpPr>
          <p:nvPr>
            <p:ph idx="1"/>
          </p:nvPr>
        </p:nvSpPr>
        <p:spPr>
          <a:xfrm>
            <a:off x="368301" y="1686356"/>
            <a:ext cx="1968499" cy="3501026"/>
          </a:xfrm>
        </p:spPr>
        <p:txBody>
          <a:bodyPr/>
          <a:lstStyle/>
          <a:p>
            <a:pPr marL="0" indent="0">
              <a:buNone/>
            </a:pPr>
            <a:r>
              <a:rPr lang="en-US" sz="1400" dirty="0"/>
              <a:t>The continuous load path is a construction method using framing, connectors and fasteners to transfer all loads from where they act on the structure to the ground.</a:t>
            </a:r>
          </a:p>
          <a:p>
            <a:pPr marL="0" indent="0">
              <a:buNone/>
            </a:pPr>
            <a:endParaRPr lang="en-US" sz="1400" dirty="0"/>
          </a:p>
        </p:txBody>
      </p:sp>
      <p:sp>
        <p:nvSpPr>
          <p:cNvPr id="48" name="Rectangle 47"/>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4138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050"/>
                                        </p:tgtEl>
                                        <p:attrNameLst>
                                          <p:attrName>style.visibility</p:attrName>
                                        </p:attrNameLst>
                                      </p:cBhvr>
                                      <p:to>
                                        <p:strVal val="visible"/>
                                      </p:to>
                                    </p:set>
                                    <p:animEffect transition="in" filter="wipe(left)">
                                      <p:cBhvr>
                                        <p:cTn id="28" dur="1000"/>
                                        <p:tgtEl>
                                          <p:spTgt spid="2050"/>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000"/>
                                        <p:tgtEl>
                                          <p:spTgt spid="9"/>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1000"/>
                                        <p:tgtEl>
                                          <p:spTgt spid="60"/>
                                        </p:tgtEl>
                                      </p:cBhvr>
                                    </p:animEffect>
                                  </p:childTnLst>
                                </p:cTn>
                              </p:par>
                            </p:childTnLst>
                          </p:cTn>
                        </p:par>
                        <p:par>
                          <p:cTn id="37" fill="hold">
                            <p:stCondLst>
                              <p:cond delay="3000"/>
                            </p:stCondLst>
                            <p:childTnLst>
                              <p:par>
                                <p:cTn id="38" presetID="16" presetClass="entr" presetSubtype="42"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Horizontal)">
                                      <p:cBhvr>
                                        <p:cTn id="40" dur="1000"/>
                                        <p:tgtEl>
                                          <p:spTgt spid="8"/>
                                        </p:tgtEl>
                                      </p:cBhvr>
                                    </p:animEffect>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down)">
                                      <p:cBhvr>
                                        <p:cTn id="44" dur="1000"/>
                                        <p:tgtEl>
                                          <p:spTgt spid="66"/>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1000"/>
                                        <p:tgtEl>
                                          <p:spTgt spid="6"/>
                                        </p:tgtEl>
                                      </p:cBhvr>
                                    </p:animEffect>
                                  </p:childTnLst>
                                </p:cTn>
                              </p:par>
                              <p:par>
                                <p:cTn id="49" presetID="22" presetClass="entr" presetSubtype="2"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right)">
                                      <p:cBhvr>
                                        <p:cTn id="5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989356"/>
            <a:ext cx="8971220" cy="474228"/>
          </a:xfrm>
        </p:spPr>
        <p:txBody>
          <a:bodyPr>
            <a:normAutofit/>
          </a:bodyPr>
          <a:lstStyle/>
          <a:p>
            <a:r>
              <a:rPr lang="en-US" dirty="0"/>
              <a:t>Wind Forces</a:t>
            </a:r>
          </a:p>
        </p:txBody>
      </p:sp>
      <p:sp>
        <p:nvSpPr>
          <p:cNvPr id="4" name="Rectangle 3"/>
          <p:cNvSpPr/>
          <p:nvPr/>
        </p:nvSpPr>
        <p:spPr>
          <a:xfrm>
            <a:off x="368300" y="1653143"/>
            <a:ext cx="2159000" cy="369332"/>
          </a:xfrm>
          <a:prstGeom prst="rect">
            <a:avLst/>
          </a:prstGeom>
          <a:solidFill>
            <a:schemeClr val="accent1"/>
          </a:solidFill>
        </p:spPr>
        <p:txBody>
          <a:bodyPr wrap="square">
            <a:spAutoFit/>
          </a:bodyPr>
          <a:lstStyle/>
          <a:p>
            <a:pPr algn="ctr"/>
            <a:r>
              <a:rPr lang="en-US" dirty="0">
                <a:solidFill>
                  <a:schemeClr val="bg1"/>
                </a:solidFill>
              </a:rPr>
              <a:t>Vertical Force</a:t>
            </a:r>
          </a:p>
        </p:txBody>
      </p:sp>
      <p:sp>
        <p:nvSpPr>
          <p:cNvPr id="5" name="Rectangle 4"/>
          <p:cNvSpPr/>
          <p:nvPr/>
        </p:nvSpPr>
        <p:spPr>
          <a:xfrm>
            <a:off x="6604000" y="1639980"/>
            <a:ext cx="2159000" cy="369332"/>
          </a:xfrm>
          <a:prstGeom prst="rect">
            <a:avLst/>
          </a:prstGeom>
          <a:solidFill>
            <a:schemeClr val="accent1"/>
          </a:solidFill>
        </p:spPr>
        <p:txBody>
          <a:bodyPr wrap="square">
            <a:spAutoFit/>
          </a:bodyPr>
          <a:lstStyle/>
          <a:p>
            <a:pPr algn="ctr"/>
            <a:r>
              <a:rPr lang="en-US" dirty="0">
                <a:solidFill>
                  <a:schemeClr val="bg1"/>
                </a:solidFill>
              </a:rPr>
              <a:t>Horizontal  Force</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 y="4508289"/>
            <a:ext cx="2193224" cy="2077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5299" y="4508289"/>
            <a:ext cx="2449512" cy="2092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1261" y="4508289"/>
            <a:ext cx="2662559" cy="2077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60269" y="4508289"/>
            <a:ext cx="2816282" cy="2077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25810" y="2079026"/>
            <a:ext cx="2159000" cy="1708160"/>
          </a:xfrm>
          <a:prstGeom prst="rect">
            <a:avLst/>
          </a:prstGeom>
          <a:noFill/>
        </p:spPr>
        <p:txBody>
          <a:bodyPr wrap="square" rtlCol="0">
            <a:spAutoFit/>
          </a:bodyPr>
          <a:lstStyle/>
          <a:p>
            <a:r>
              <a:rPr lang="en-US" sz="1400" dirty="0"/>
              <a:t>Vertical wind pressure can create uplift forces strong enough to lift the roof off the structure or lift the entire structure. </a:t>
            </a:r>
          </a:p>
          <a:p>
            <a:r>
              <a:rPr lang="en-US" sz="1400" b="1" dirty="0"/>
              <a:t>This is called uplift.</a:t>
            </a:r>
          </a:p>
          <a:p>
            <a:pPr>
              <a:lnSpc>
                <a:spcPct val="150000"/>
              </a:lnSpc>
            </a:pPr>
            <a:endParaRPr lang="en-US" sz="1400" dirty="0"/>
          </a:p>
        </p:txBody>
      </p:sp>
      <p:cxnSp>
        <p:nvCxnSpPr>
          <p:cNvPr id="10" name="Straight Arrow Connector 9"/>
          <p:cNvCxnSpPr/>
          <p:nvPr/>
        </p:nvCxnSpPr>
        <p:spPr>
          <a:xfrm>
            <a:off x="1181100" y="3851893"/>
            <a:ext cx="0" cy="63936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120900" y="3851893"/>
            <a:ext cx="0" cy="63936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25700" y="3549275"/>
            <a:ext cx="0" cy="66238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87400" y="3549275"/>
            <a:ext cx="0" cy="662385"/>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7277" y="1377950"/>
            <a:ext cx="3268723" cy="2514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81905" y="1377950"/>
            <a:ext cx="3210095" cy="2604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6701766" y="2005501"/>
            <a:ext cx="2159000" cy="1384995"/>
          </a:xfrm>
          <a:prstGeom prst="rect">
            <a:avLst/>
          </a:prstGeom>
          <a:noFill/>
        </p:spPr>
        <p:txBody>
          <a:bodyPr wrap="square" rtlCol="0">
            <a:spAutoFit/>
          </a:bodyPr>
          <a:lstStyle/>
          <a:p>
            <a:r>
              <a:rPr lang="en-US" sz="1400" dirty="0"/>
              <a:t>Horizontal wind pressure can cause </a:t>
            </a:r>
            <a:r>
              <a:rPr lang="en-US" sz="1400" b="1" dirty="0"/>
              <a:t>lateral overturning, racking, and sliding</a:t>
            </a:r>
            <a:r>
              <a:rPr lang="en-US" sz="1400" dirty="0"/>
              <a:t> failures. These multi-directional forces can damage buildings. </a:t>
            </a:r>
          </a:p>
        </p:txBody>
      </p:sp>
      <p:cxnSp>
        <p:nvCxnSpPr>
          <p:cNvPr id="23" name="Straight Arrow Connector 22"/>
          <p:cNvCxnSpPr/>
          <p:nvPr/>
        </p:nvCxnSpPr>
        <p:spPr>
          <a:xfrm>
            <a:off x="6692900" y="4042039"/>
            <a:ext cx="2070100" cy="0"/>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414733" y="4280966"/>
            <a:ext cx="2070100" cy="0"/>
          </a:xfrm>
          <a:prstGeom prst="straightConnector1">
            <a:avLst/>
          </a:prstGeom>
          <a:ln w="571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282709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989356"/>
            <a:ext cx="8971220" cy="474228"/>
          </a:xfrm>
        </p:spPr>
        <p:txBody>
          <a:bodyPr/>
          <a:lstStyle/>
          <a:p>
            <a:r>
              <a:rPr lang="en-US" dirty="0"/>
              <a:t>Continuous Tie System</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935" y="2403474"/>
            <a:ext cx="7120575" cy="4035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7881222" y="2552700"/>
            <a:ext cx="3276600" cy="1619250"/>
          </a:xfrm>
          <a:prstGeom prst="straightConnector1">
            <a:avLst/>
          </a:prstGeom>
          <a:ln w="5715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7754222" y="4171950"/>
            <a:ext cx="3403600" cy="0"/>
          </a:xfrm>
          <a:prstGeom prst="straightConnector1">
            <a:avLst/>
          </a:prstGeom>
          <a:ln w="5715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515722" y="4171950"/>
            <a:ext cx="3238500" cy="0"/>
          </a:xfrm>
          <a:prstGeom prst="straightConnector1">
            <a:avLst/>
          </a:prstGeom>
          <a:ln w="57150">
            <a:solidFill>
              <a:srgbClr val="FF5308"/>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4515722" y="2552700"/>
            <a:ext cx="3365500" cy="1619250"/>
          </a:xfrm>
          <a:prstGeom prst="straightConnector1">
            <a:avLst/>
          </a:prstGeom>
          <a:ln w="57150">
            <a:solidFill>
              <a:srgbClr val="FF5308"/>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38143" y="1557043"/>
            <a:ext cx="4063305" cy="2960875"/>
          </a:xfrm>
          <a:prstGeom prst="rect">
            <a:avLst/>
          </a:prstGeom>
          <a:noFill/>
        </p:spPr>
        <p:txBody>
          <a:bodyPr wrap="square" rtlCol="0">
            <a:spAutoFit/>
          </a:bodyPr>
          <a:lstStyle/>
          <a:p>
            <a:pPr>
              <a:lnSpc>
                <a:spcPct val="150000"/>
              </a:lnSpc>
            </a:pPr>
            <a:r>
              <a:rPr lang="en-US" sz="1400" dirty="0">
                <a:latin typeface="Arial" panose="020B0604020202020204" pitchFamily="34" charset="0"/>
                <a:cs typeface="Arial" panose="020B0604020202020204" pitchFamily="34" charset="0"/>
              </a:rPr>
              <a:t>Live load forces (</a:t>
            </a:r>
            <a:r>
              <a:rPr lang="en-US" sz="1400" dirty="0" err="1">
                <a:latin typeface="Arial" panose="020B0604020202020204" pitchFamily="34" charset="0"/>
                <a:cs typeface="Arial" panose="020B0604020202020204" pitchFamily="34" charset="0"/>
              </a:rPr>
              <a:t>eg</a:t>
            </a:r>
            <a:r>
              <a:rPr lang="en-US" sz="1400" dirty="0">
                <a:latin typeface="Arial" panose="020B0604020202020204" pitchFamily="34" charset="0"/>
                <a:cs typeface="Arial" panose="020B0604020202020204" pitchFamily="34" charset="0"/>
              </a:rPr>
              <a:t>, people, snow </a:t>
            </a:r>
            <a:r>
              <a:rPr lang="en-US" sz="1400" dirty="0" err="1">
                <a:latin typeface="Arial" panose="020B0604020202020204" pitchFamily="34" charset="0"/>
                <a:cs typeface="Arial" panose="020B0604020202020204" pitchFamily="34" charset="0"/>
              </a:rPr>
              <a:t>etc</a:t>
            </a:r>
            <a:r>
              <a:rPr lang="en-US" sz="1400" dirty="0">
                <a:latin typeface="Arial" panose="020B0604020202020204" pitchFamily="34" charset="0"/>
                <a:cs typeface="Arial" panose="020B0604020202020204" pitchFamily="34" charset="0"/>
              </a:rPr>
              <a:t>) also act on a structure. </a:t>
            </a:r>
          </a:p>
          <a:p>
            <a:pPr>
              <a:lnSpc>
                <a:spcPct val="150000"/>
              </a:lnSpc>
            </a:pPr>
            <a:r>
              <a:rPr lang="en-US" sz="1400" dirty="0">
                <a:latin typeface="Arial" panose="020B0604020202020204" pitchFamily="34" charset="0"/>
                <a:cs typeface="Arial" panose="020B0604020202020204" pitchFamily="34" charset="0"/>
              </a:rPr>
              <a:t>To withstand and resist rafter thrust that can happen when live loads are applied, a roof joist-to-rafter and joist-to-joist connection is developed to create a continuous tie along the joist span. </a:t>
            </a:r>
          </a:p>
          <a:p>
            <a:pPr>
              <a:lnSpc>
                <a:spcPct val="150000"/>
              </a:lnSpc>
            </a:pPr>
            <a:endParaRPr lang="en-US" sz="1400" dirty="0">
              <a:latin typeface="Arial" panose="020B0604020202020204" pitchFamily="34" charset="0"/>
              <a:cs typeface="Arial" panose="020B0604020202020204" pitchFamily="34" charset="0"/>
            </a:endParaRPr>
          </a:p>
          <a:p>
            <a:pPr>
              <a:lnSpc>
                <a:spcPct val="150000"/>
              </a:lnSpc>
            </a:pPr>
            <a:r>
              <a:rPr lang="en-US" sz="1400" dirty="0">
                <a:latin typeface="Arial" panose="020B0604020202020204" pitchFamily="34" charset="0"/>
                <a:cs typeface="Arial" panose="020B0604020202020204" pitchFamily="34" charset="0"/>
              </a:rPr>
              <a:t> </a:t>
            </a:r>
          </a:p>
          <a:p>
            <a:pPr>
              <a:lnSpc>
                <a:spcPct val="150000"/>
              </a:lnSpc>
            </a:pPr>
            <a:endParaRPr lang="en-US" sz="1400" dirty="0">
              <a:latin typeface="Arial" panose="020B0604020202020204" pitchFamily="34" charset="0"/>
              <a:cs typeface="Arial" panose="020B0604020202020204" pitchFamily="34" charset="0"/>
            </a:endParaRPr>
          </a:p>
        </p:txBody>
      </p:sp>
      <p:pic>
        <p:nvPicPr>
          <p:cNvPr id="10"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579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up)">
                                      <p:cBhvr>
                                        <p:cTn id="10" dur="1000"/>
                                        <p:tgtEl>
                                          <p:spTgt spid="21"/>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1000"/>
                                        <p:tgtEl>
                                          <p:spTgt spid="14"/>
                                        </p:tgtEl>
                                      </p:cBhvr>
                                    </p:animEffect>
                                  </p:childTnLst>
                                </p:cTn>
                              </p:par>
                              <p:par>
                                <p:cTn id="15" presetID="2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1"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 for this course.</a:t>
            </a:r>
          </a:p>
          <a:p>
            <a:pPr marL="0" indent="0">
              <a:buNone/>
            </a:pPr>
            <a:r>
              <a:rPr lang="en-US" sz="1400" dirty="0"/>
              <a:t>This course offers .5 PDH (1/2 hour of PDH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240" b="4240"/>
          <a:stretch>
            <a:fillRect/>
          </a:stretch>
        </p:blipFill>
        <p:spPr>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558656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989356"/>
            <a:ext cx="8971220" cy="474228"/>
          </a:xfrm>
        </p:spPr>
        <p:txBody>
          <a:bodyPr>
            <a:normAutofit/>
          </a:bodyPr>
          <a:lstStyle/>
          <a:p>
            <a:r>
              <a:rPr lang="en-US" dirty="0"/>
              <a:t>Code Compliant Conventional Roof Cases</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6426" y="1624688"/>
            <a:ext cx="6575574" cy="456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050972" y="4617314"/>
            <a:ext cx="3289300" cy="646331"/>
          </a:xfrm>
          <a:prstGeom prst="rect">
            <a:avLst/>
          </a:prstGeom>
          <a:solidFill>
            <a:schemeClr val="accent1"/>
          </a:solidFill>
        </p:spPr>
        <p:txBody>
          <a:bodyPr wrap="square">
            <a:spAutoFit/>
          </a:bodyPr>
          <a:lstStyle/>
          <a:p>
            <a:pPr algn="ctr"/>
            <a:r>
              <a:rPr lang="en-US" dirty="0">
                <a:solidFill>
                  <a:schemeClr val="bg1"/>
                </a:solidFill>
              </a:rPr>
              <a:t>Parallel Rafters and Ceiling Joist Connection with Collar Ties</a:t>
            </a:r>
          </a:p>
        </p:txBody>
      </p:sp>
      <p:sp>
        <p:nvSpPr>
          <p:cNvPr id="7" name="Rectangle 6"/>
          <p:cNvSpPr/>
          <p:nvPr/>
        </p:nvSpPr>
        <p:spPr>
          <a:xfrm>
            <a:off x="5050972" y="3030191"/>
            <a:ext cx="3289300" cy="369332"/>
          </a:xfrm>
          <a:prstGeom prst="rect">
            <a:avLst/>
          </a:prstGeom>
          <a:solidFill>
            <a:schemeClr val="accent1"/>
          </a:solidFill>
        </p:spPr>
        <p:txBody>
          <a:bodyPr wrap="square">
            <a:spAutoFit/>
          </a:bodyPr>
          <a:lstStyle/>
          <a:p>
            <a:pPr algn="ctr"/>
            <a:r>
              <a:rPr lang="en-US" dirty="0">
                <a:solidFill>
                  <a:schemeClr val="bg1"/>
                </a:solidFill>
              </a:rPr>
              <a:t>Parallel Rafters with Rafters Ties</a:t>
            </a:r>
          </a:p>
        </p:txBody>
      </p:sp>
      <p:sp>
        <p:nvSpPr>
          <p:cNvPr id="8" name="Rectangle 7"/>
          <p:cNvSpPr/>
          <p:nvPr/>
        </p:nvSpPr>
        <p:spPr>
          <a:xfrm>
            <a:off x="5050972" y="5549376"/>
            <a:ext cx="3289300" cy="369332"/>
          </a:xfrm>
          <a:prstGeom prst="rect">
            <a:avLst/>
          </a:prstGeom>
          <a:solidFill>
            <a:schemeClr val="accent1"/>
          </a:solidFill>
        </p:spPr>
        <p:txBody>
          <a:bodyPr wrap="square">
            <a:spAutoFit/>
          </a:bodyPr>
          <a:lstStyle/>
          <a:p>
            <a:pPr algn="ctr"/>
            <a:r>
              <a:rPr lang="en-US" dirty="0">
                <a:solidFill>
                  <a:schemeClr val="bg1"/>
                </a:solidFill>
              </a:rPr>
              <a:t>Rafters and Ridge Beam</a:t>
            </a:r>
          </a:p>
        </p:txBody>
      </p:sp>
      <p:sp>
        <p:nvSpPr>
          <p:cNvPr id="9" name="Rectangle 8"/>
          <p:cNvSpPr/>
          <p:nvPr/>
        </p:nvSpPr>
        <p:spPr>
          <a:xfrm>
            <a:off x="5050972" y="3685253"/>
            <a:ext cx="3289300" cy="646331"/>
          </a:xfrm>
          <a:prstGeom prst="rect">
            <a:avLst/>
          </a:prstGeom>
          <a:solidFill>
            <a:schemeClr val="accent1"/>
          </a:solidFill>
        </p:spPr>
        <p:txBody>
          <a:bodyPr wrap="square">
            <a:spAutoFit/>
          </a:bodyPr>
          <a:lstStyle/>
          <a:p>
            <a:pPr algn="ctr"/>
            <a:r>
              <a:rPr lang="en-US" dirty="0">
                <a:solidFill>
                  <a:schemeClr val="bg1"/>
                </a:solidFill>
              </a:rPr>
              <a:t>Perpendicular Rafters </a:t>
            </a:r>
          </a:p>
          <a:p>
            <a:pPr algn="ctr"/>
            <a:r>
              <a:rPr lang="en-US" dirty="0">
                <a:solidFill>
                  <a:schemeClr val="bg1"/>
                </a:solidFill>
              </a:rPr>
              <a:t>with Rafter Ties</a:t>
            </a:r>
          </a:p>
        </p:txBody>
      </p:sp>
      <p:sp>
        <p:nvSpPr>
          <p:cNvPr id="11" name="TextBox 10"/>
          <p:cNvSpPr txBox="1"/>
          <p:nvPr/>
        </p:nvSpPr>
        <p:spPr>
          <a:xfrm>
            <a:off x="266702" y="1624688"/>
            <a:ext cx="4635498" cy="2828147"/>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Stick-framed roof construction is complicated</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Specialized crews are required. </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Code requirements for stick-framing roofs have become more complex. </a:t>
            </a:r>
          </a:p>
          <a:p>
            <a:pPr>
              <a:lnSpc>
                <a:spcPct val="150000"/>
              </a:lnSpc>
            </a:pPr>
            <a:r>
              <a:rPr lang="en-US" sz="1200" dirty="0">
                <a:latin typeface="Arial" panose="020B0604020202020204" pitchFamily="34" charset="0"/>
                <a:cs typeface="Arial" panose="020B0604020202020204" pitchFamily="34" charset="0"/>
              </a:rPr>
              <a:t> </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Meeting IRC roof framing code requires builders to construct simple triangles using the rafters and ceiling joists.</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Triangles are a stable geometric shape. </a:t>
            </a:r>
          </a:p>
          <a:p>
            <a:pPr marL="171450" indent="-171450">
              <a:lnSpc>
                <a:spcPct val="150000"/>
              </a:lnSpc>
              <a:buFont typeface="Arial" panose="020B0604020202020204" pitchFamily="34" charset="0"/>
              <a:buChar char="•"/>
            </a:pPr>
            <a:r>
              <a:rPr lang="en-US" sz="1200" dirty="0">
                <a:latin typeface="Arial" panose="020B0604020202020204" pitchFamily="34" charset="0"/>
                <a:cs typeface="Arial" panose="020B0604020202020204" pitchFamily="34" charset="0"/>
              </a:rPr>
              <a:t>To maintain the shape, specific requirements show how to fasten the triangle corners together.</a:t>
            </a:r>
          </a:p>
        </p:txBody>
      </p:sp>
      <p:sp>
        <p:nvSpPr>
          <p:cNvPr id="10" name="Rectangle 9"/>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02593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786" y="992857"/>
            <a:ext cx="8971220" cy="474228"/>
          </a:xfrm>
        </p:spPr>
        <p:txBody>
          <a:bodyPr>
            <a:normAutofit/>
          </a:bodyPr>
          <a:lstStyle/>
          <a:p>
            <a:r>
              <a:rPr lang="en-US" dirty="0"/>
              <a:t>Parallel Rafters with Rafter Ties</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0" y="1882775"/>
            <a:ext cx="6180152" cy="445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9004300" y="1641475"/>
            <a:ext cx="2540000" cy="338554"/>
          </a:xfrm>
          <a:prstGeom prst="rect">
            <a:avLst/>
          </a:prstGeom>
          <a:solidFill>
            <a:schemeClr val="accent1"/>
          </a:solidFill>
        </p:spPr>
        <p:txBody>
          <a:bodyPr wrap="square">
            <a:spAutoFit/>
          </a:bodyPr>
          <a:lstStyle/>
          <a:p>
            <a:pPr algn="ctr"/>
            <a:r>
              <a:rPr lang="en-US" sz="1600" b="1">
                <a:solidFill>
                  <a:schemeClr val="bg1"/>
                </a:solidFill>
                <a:latin typeface="Arial" panose="020B0604020202020204" pitchFamily="34" charset="0"/>
                <a:cs typeface="Arial" panose="020B0604020202020204" pitchFamily="34" charset="0"/>
              </a:rPr>
              <a:t>Table R802.3(1</a:t>
            </a:r>
            <a:r>
              <a:rPr lang="en-US" sz="1600" b="1" dirty="0">
                <a:solidFill>
                  <a:schemeClr val="bg1"/>
                </a:solidFill>
                <a:latin typeface="Arial" panose="020B0604020202020204" pitchFamily="34" charset="0"/>
                <a:cs typeface="Arial" panose="020B0604020202020204" pitchFamily="34" charset="0"/>
              </a:rPr>
              <a:t>)</a:t>
            </a:r>
          </a:p>
        </p:txBody>
      </p:sp>
      <p:sp>
        <p:nvSpPr>
          <p:cNvPr id="8" name="TextBox 7"/>
          <p:cNvSpPr txBox="1"/>
          <p:nvPr/>
        </p:nvSpPr>
        <p:spPr>
          <a:xfrm>
            <a:off x="9004300" y="2008465"/>
            <a:ext cx="2540000" cy="1815882"/>
          </a:xfrm>
          <a:prstGeom prst="rect">
            <a:avLst/>
          </a:prstGeom>
          <a:noFill/>
        </p:spPr>
        <p:txBody>
          <a:bodyPr wrap="square" rtlCol="0">
            <a:spAutoFit/>
          </a:bodyPr>
          <a:lstStyle/>
          <a:p>
            <a:r>
              <a:rPr lang="en-US" sz="1400">
                <a:latin typeface="Arial" panose="020B0604020202020204" pitchFamily="34" charset="0"/>
                <a:cs typeface="Arial" panose="020B0604020202020204" pitchFamily="34" charset="0"/>
              </a:rPr>
              <a:t>Where </a:t>
            </a:r>
            <a:r>
              <a:rPr lang="en-US" sz="1400" dirty="0">
                <a:latin typeface="Arial" panose="020B0604020202020204" pitchFamily="34" charset="0"/>
                <a:cs typeface="Arial" panose="020B0604020202020204" pitchFamily="34" charset="0"/>
              </a:rPr>
              <a:t>ceiling joists are not connected to the rafters at the top wall plate, joists connected higher in the attic shall be installed as rafter ties, or rafter ties shall be installed to provide a </a:t>
            </a:r>
            <a:r>
              <a:rPr lang="en-US" sz="1400">
                <a:latin typeface="Arial" panose="020B0604020202020204" pitchFamily="34" charset="0"/>
                <a:cs typeface="Arial" panose="020B0604020202020204" pitchFamily="34" charset="0"/>
              </a:rPr>
              <a:t>continuous tie.</a:t>
            </a:r>
            <a:endParaRPr lang="en-US" sz="1400" dirty="0">
              <a:latin typeface="Arial" panose="020B0604020202020204" pitchFamily="34" charset="0"/>
              <a:cs typeface="Arial" panose="020B0604020202020204" pitchFamily="34" charset="0"/>
            </a:endParaRP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5725" y="1380292"/>
            <a:ext cx="922337" cy="922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430287" y="1551751"/>
            <a:ext cx="254000" cy="428625"/>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845693" y="1039396"/>
            <a:ext cx="1422400"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Ridge Board</a:t>
            </a:r>
          </a:p>
        </p:txBody>
      </p:sp>
      <p:sp>
        <p:nvSpPr>
          <p:cNvPr id="9" name="Oval 8"/>
          <p:cNvSpPr/>
          <p:nvPr/>
        </p:nvSpPr>
        <p:spPr>
          <a:xfrm>
            <a:off x="2738452" y="1882775"/>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a:stCxn id="9219" idx="1"/>
            <a:endCxn id="9" idx="6"/>
          </p:cNvCxnSpPr>
          <p:nvPr/>
        </p:nvCxnSpPr>
        <p:spPr>
          <a:xfrm flipH="1">
            <a:off x="3458376" y="1841461"/>
            <a:ext cx="3637349" cy="373518"/>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3608795" y="2947610"/>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a:stCxn id="9220" idx="1"/>
          </p:cNvCxnSpPr>
          <p:nvPr/>
        </p:nvCxnSpPr>
        <p:spPr>
          <a:xfrm flipH="1" flipV="1">
            <a:off x="4328720" y="3252221"/>
            <a:ext cx="2851936" cy="6917"/>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4741076" y="4902200"/>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stCxn id="9221" idx="1"/>
          </p:cNvCxnSpPr>
          <p:nvPr/>
        </p:nvCxnSpPr>
        <p:spPr>
          <a:xfrm flipH="1">
            <a:off x="5168902" y="4726434"/>
            <a:ext cx="1998857" cy="518477"/>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210976" y="5566608"/>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flipH="1" flipV="1">
            <a:off x="5930900" y="5871218"/>
            <a:ext cx="1435887" cy="1"/>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573429" y="5219511"/>
            <a:ext cx="1966928"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to Top Plate</a:t>
            </a:r>
          </a:p>
        </p:txBody>
      </p:sp>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0656" y="2882900"/>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7759" y="4350196"/>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0656" y="5533081"/>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6559943" y="4037984"/>
            <a:ext cx="196810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to Rafter Tie</a:t>
            </a:r>
          </a:p>
        </p:txBody>
      </p:sp>
      <p:sp>
        <p:nvSpPr>
          <p:cNvPr id="28" name="TextBox 27"/>
          <p:cNvSpPr txBox="1"/>
          <p:nvPr/>
        </p:nvSpPr>
        <p:spPr>
          <a:xfrm>
            <a:off x="6713130" y="2572522"/>
            <a:ext cx="173950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to Collar Tie</a:t>
            </a:r>
          </a:p>
        </p:txBody>
      </p:sp>
      <p:sp>
        <p:nvSpPr>
          <p:cNvPr id="29" name="Rectangle 28"/>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68300" y="5978971"/>
            <a:ext cx="3090076" cy="600164"/>
          </a:xfrm>
          <a:prstGeom prst="rect">
            <a:avLst/>
          </a:prstGeom>
          <a:noFill/>
        </p:spPr>
        <p:txBody>
          <a:bodyPr wrap="square" rtlCol="0">
            <a:spAutoFit/>
          </a:bodyPr>
          <a:lstStyle/>
          <a:p>
            <a:r>
              <a:rPr lang="en-US" sz="1100">
                <a:latin typeface="Arial" panose="020B0604020202020204" pitchFamily="34" charset="0"/>
                <a:cs typeface="Arial" panose="020B0604020202020204" pitchFamily="34" charset="0"/>
              </a:rPr>
              <a:t>*Fastening </a:t>
            </a:r>
            <a:r>
              <a:rPr lang="en-US" sz="1100" dirty="0">
                <a:latin typeface="Arial" panose="020B0604020202020204" pitchFamily="34" charset="0"/>
                <a:cs typeface="Arial" panose="020B0604020202020204" pitchFamily="34" charset="0"/>
              </a:rPr>
              <a:t>intentionally left off </a:t>
            </a:r>
          </a:p>
          <a:p>
            <a:r>
              <a:rPr lang="en-US" sz="1100" dirty="0">
                <a:latin typeface="Arial" panose="020B0604020202020204" pitchFamily="34" charset="0"/>
                <a:cs typeface="Arial" panose="020B0604020202020204" pitchFamily="34" charset="0"/>
              </a:rPr>
              <a:t>**Collar tie or ridge strap shown per code requirement from fastening </a:t>
            </a:r>
            <a:r>
              <a:rPr lang="en-US" sz="1100">
                <a:latin typeface="Arial" panose="020B0604020202020204" pitchFamily="34" charset="0"/>
                <a:cs typeface="Arial" panose="020B0604020202020204" pitchFamily="34" charset="0"/>
              </a:rPr>
              <a:t>Table R602.3(1</a:t>
            </a:r>
            <a:r>
              <a:rPr lang="en-US" sz="1100"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3394343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299" y="1641475"/>
            <a:ext cx="6260565" cy="4486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28387" y="945814"/>
            <a:ext cx="8971220" cy="474228"/>
          </a:xfrm>
        </p:spPr>
        <p:txBody>
          <a:bodyPr>
            <a:normAutofit/>
          </a:bodyPr>
          <a:lstStyle/>
          <a:p>
            <a:r>
              <a:rPr lang="en-US" dirty="0"/>
              <a:t>Perpendicular Rafters and Rafter Ties </a:t>
            </a:r>
          </a:p>
        </p:txBody>
      </p:sp>
      <p:sp>
        <p:nvSpPr>
          <p:cNvPr id="4" name="Oval 3"/>
          <p:cNvSpPr/>
          <p:nvPr/>
        </p:nvSpPr>
        <p:spPr>
          <a:xfrm>
            <a:off x="2441604" y="1667231"/>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a:endCxn id="4" idx="2"/>
          </p:cNvCxnSpPr>
          <p:nvPr/>
        </p:nvCxnSpPr>
        <p:spPr>
          <a:xfrm flipV="1">
            <a:off x="1544237" y="1999435"/>
            <a:ext cx="897367" cy="246071"/>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3011233" y="4491026"/>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endCxn id="11268" idx="3"/>
          </p:cNvCxnSpPr>
          <p:nvPr/>
        </p:nvCxnSpPr>
        <p:spPr>
          <a:xfrm flipH="1">
            <a:off x="1544237" y="4955479"/>
            <a:ext cx="1466996" cy="178798"/>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4709526" y="4864544"/>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endCxn id="8" idx="7"/>
          </p:cNvCxnSpPr>
          <p:nvPr/>
        </p:nvCxnSpPr>
        <p:spPr>
          <a:xfrm flipH="1">
            <a:off x="5324020" y="4025918"/>
            <a:ext cx="2372180" cy="935926"/>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874626" y="5566608"/>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a:stCxn id="11270" idx="1"/>
            <a:endCxn id="10" idx="6"/>
          </p:cNvCxnSpPr>
          <p:nvPr/>
        </p:nvCxnSpPr>
        <p:spPr>
          <a:xfrm flipH="1">
            <a:off x="5594550" y="5559872"/>
            <a:ext cx="2101650" cy="33894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023350" y="2041873"/>
            <a:ext cx="2540000" cy="1061829"/>
          </a:xfrm>
          <a:prstGeom prst="rect">
            <a:avLst/>
          </a:prstGeom>
          <a:noFill/>
        </p:spPr>
        <p:txBody>
          <a:bodyPr wrap="square" rtlCol="0">
            <a:spAutoFit/>
          </a:bodyPr>
          <a:lstStyle/>
          <a:p>
            <a:pPr>
              <a:lnSpc>
                <a:spcPct val="150000"/>
              </a:lnSpc>
            </a:pPr>
            <a:r>
              <a:rPr lang="en-US" sz="1400">
                <a:latin typeface="Arial" panose="020B0604020202020204" pitchFamily="34" charset="0"/>
                <a:cs typeface="Arial" panose="020B0604020202020204" pitchFamily="34" charset="0"/>
              </a:rPr>
              <a:t>Where </a:t>
            </a:r>
            <a:r>
              <a:rPr lang="en-US" sz="1400" dirty="0">
                <a:latin typeface="Arial" panose="020B0604020202020204" pitchFamily="34" charset="0"/>
                <a:cs typeface="Arial" panose="020B0604020202020204" pitchFamily="34" charset="0"/>
              </a:rPr>
              <a:t>ceiling joists are </a:t>
            </a:r>
          </a:p>
          <a:p>
            <a:pPr>
              <a:lnSpc>
                <a:spcPct val="150000"/>
              </a:lnSpc>
            </a:pPr>
            <a:r>
              <a:rPr lang="en-US" sz="1400" dirty="0">
                <a:latin typeface="Arial" panose="020B0604020202020204" pitchFamily="34" charset="0"/>
                <a:cs typeface="Arial" panose="020B0604020202020204" pitchFamily="34" charset="0"/>
              </a:rPr>
              <a:t>not parallel to rafters, rafter ties shall be installed. </a:t>
            </a:r>
          </a:p>
        </p:txBody>
      </p:sp>
      <p:sp>
        <p:nvSpPr>
          <p:cNvPr id="17" name="Rectangle 16"/>
          <p:cNvSpPr/>
          <p:nvPr/>
        </p:nvSpPr>
        <p:spPr>
          <a:xfrm>
            <a:off x="9023350" y="1641475"/>
            <a:ext cx="2540000" cy="338554"/>
          </a:xfrm>
          <a:prstGeom prst="rect">
            <a:avLst/>
          </a:prstGeom>
          <a:solidFill>
            <a:schemeClr val="accent1"/>
          </a:solidFill>
        </p:spPr>
        <p:txBody>
          <a:bodyPr wrap="square">
            <a:spAutoFit/>
          </a:bodyPr>
          <a:lstStyle/>
          <a:p>
            <a:pPr algn="ctr"/>
            <a:r>
              <a:rPr lang="en-US" sz="1600" b="1">
                <a:solidFill>
                  <a:schemeClr val="bg1"/>
                </a:solidFill>
                <a:latin typeface="Arial" panose="020B0604020202020204" pitchFamily="34" charset="0"/>
                <a:cs typeface="Arial" panose="020B0604020202020204" pitchFamily="34" charset="0"/>
              </a:rPr>
              <a:t>Table R802.3(1</a:t>
            </a:r>
            <a:r>
              <a:rPr lang="en-US" sz="1600" b="1" dirty="0">
                <a:solidFill>
                  <a:schemeClr val="bg1"/>
                </a:solidFill>
                <a:latin typeface="Arial" panose="020B0604020202020204" pitchFamily="34" charset="0"/>
                <a:cs typeface="Arial" panose="020B0604020202020204" pitchFamily="34" charset="0"/>
              </a:rPr>
              <a:t>)</a:t>
            </a:r>
          </a:p>
        </p:txBody>
      </p:sp>
      <p:pic>
        <p:nvPicPr>
          <p:cNvPr id="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650" y="1859735"/>
            <a:ext cx="922337" cy="922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1217212" y="2031194"/>
            <a:ext cx="254000" cy="428625"/>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652855" y="1509652"/>
            <a:ext cx="1422400"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Ridge Board</a:t>
            </a:r>
          </a:p>
        </p:txBody>
      </p:sp>
      <p:pic>
        <p:nvPicPr>
          <p:cNvPr id="112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0" y="4686008"/>
            <a:ext cx="896537" cy="896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96200" y="3508716"/>
            <a:ext cx="889000" cy="88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6200" y="5115372"/>
            <a:ext cx="889000" cy="88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Box 33"/>
          <p:cNvSpPr txBox="1"/>
          <p:nvPr/>
        </p:nvSpPr>
        <p:spPr>
          <a:xfrm>
            <a:off x="7223918" y="3200939"/>
            <a:ext cx="1833563" cy="307777"/>
          </a:xfrm>
          <a:prstGeom prst="rect">
            <a:avLst/>
          </a:prstGeom>
          <a:noFill/>
        </p:spPr>
        <p:txBody>
          <a:bodyPr wrap="square" rtlCol="0">
            <a:spAutoFit/>
          </a:bodyPr>
          <a:lstStyle/>
          <a:p>
            <a:pPr algn="ctr"/>
            <a:r>
              <a:rPr lang="en-US" sz="1400">
                <a:latin typeface="Arial" panose="020B0604020202020204" pitchFamily="34" charset="0"/>
                <a:cs typeface="Arial" panose="020B0604020202020204" pitchFamily="34" charset="0"/>
              </a:rPr>
              <a:t>Rafter to Rafter Tie</a:t>
            </a:r>
            <a:endParaRPr lang="en-US" sz="1400" dirty="0">
              <a:latin typeface="Arial" panose="020B0604020202020204" pitchFamily="34" charset="0"/>
              <a:cs typeface="Arial" panose="020B0604020202020204" pitchFamily="34" charset="0"/>
            </a:endParaRPr>
          </a:p>
        </p:txBody>
      </p:sp>
      <p:sp>
        <p:nvSpPr>
          <p:cNvPr id="35" name="TextBox 34"/>
          <p:cNvSpPr txBox="1"/>
          <p:nvPr/>
        </p:nvSpPr>
        <p:spPr>
          <a:xfrm>
            <a:off x="71821" y="4372854"/>
            <a:ext cx="2003434"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Joist to Top Plate</a:t>
            </a:r>
          </a:p>
        </p:txBody>
      </p:sp>
      <p:sp>
        <p:nvSpPr>
          <p:cNvPr id="38" name="TextBox 37"/>
          <p:cNvSpPr txBox="1"/>
          <p:nvPr/>
        </p:nvSpPr>
        <p:spPr>
          <a:xfrm>
            <a:off x="7223918" y="4778610"/>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to Top Plate</a:t>
            </a:r>
          </a:p>
        </p:txBody>
      </p:sp>
      <p:sp>
        <p:nvSpPr>
          <p:cNvPr id="27" name="Rectangle 26"/>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368299" y="5978971"/>
            <a:ext cx="3130281" cy="600164"/>
          </a:xfrm>
          <a:prstGeom prst="rect">
            <a:avLst/>
          </a:prstGeom>
          <a:noFill/>
        </p:spPr>
        <p:txBody>
          <a:bodyPr wrap="square" rtlCol="0">
            <a:spAutoFit/>
          </a:bodyPr>
          <a:lstStyle/>
          <a:p>
            <a:r>
              <a:rPr lang="en-US" sz="1100">
                <a:latin typeface="Arial" panose="020B0604020202020204" pitchFamily="34" charset="0"/>
                <a:cs typeface="Arial" panose="020B0604020202020204" pitchFamily="34" charset="0"/>
              </a:rPr>
              <a:t>*Fastening </a:t>
            </a:r>
            <a:r>
              <a:rPr lang="en-US" sz="1100" dirty="0">
                <a:latin typeface="Arial" panose="020B0604020202020204" pitchFamily="34" charset="0"/>
                <a:cs typeface="Arial" panose="020B0604020202020204" pitchFamily="34" charset="0"/>
              </a:rPr>
              <a:t>intentionally left off </a:t>
            </a:r>
          </a:p>
          <a:p>
            <a:r>
              <a:rPr lang="en-US" sz="1100" dirty="0">
                <a:latin typeface="Arial" panose="020B0604020202020204" pitchFamily="34" charset="0"/>
                <a:cs typeface="Arial" panose="020B0604020202020204" pitchFamily="34" charset="0"/>
              </a:rPr>
              <a:t>**Collar tie or ridge strap shown per code requirement from fastening </a:t>
            </a:r>
            <a:r>
              <a:rPr lang="en-US" sz="1100">
                <a:latin typeface="Arial" panose="020B0604020202020204" pitchFamily="34" charset="0"/>
                <a:cs typeface="Arial" panose="020B0604020202020204" pitchFamily="34" charset="0"/>
              </a:rPr>
              <a:t>Table R602.3(1</a:t>
            </a:r>
            <a:r>
              <a:rPr lang="en-US" sz="1100"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4517643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181" y="1878598"/>
            <a:ext cx="6219819" cy="4132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42901" y="989356"/>
            <a:ext cx="8971220" cy="474228"/>
          </a:xfrm>
        </p:spPr>
        <p:txBody>
          <a:bodyPr>
            <a:normAutofit/>
          </a:bodyPr>
          <a:lstStyle/>
          <a:p>
            <a:r>
              <a:rPr lang="en-US" dirty="0"/>
              <a:t>Parallel Rafters and Ceiling Joist Connection</a:t>
            </a:r>
          </a:p>
        </p:txBody>
      </p:sp>
      <p:sp>
        <p:nvSpPr>
          <p:cNvPr id="4" name="TextBox 3"/>
          <p:cNvSpPr txBox="1"/>
          <p:nvPr/>
        </p:nvSpPr>
        <p:spPr>
          <a:xfrm>
            <a:off x="9055100" y="1732510"/>
            <a:ext cx="2540000" cy="2354491"/>
          </a:xfrm>
          <a:prstGeom prst="rect">
            <a:avLst/>
          </a:prstGeom>
          <a:noFill/>
        </p:spPr>
        <p:txBody>
          <a:bodyPr wrap="square" rtlCol="0">
            <a:spAutoFit/>
          </a:bodyPr>
          <a:lstStyle/>
          <a:p>
            <a:pPr>
              <a:lnSpc>
                <a:spcPct val="150000"/>
              </a:lnSpc>
            </a:pPr>
            <a:r>
              <a:rPr lang="en-US" sz="1400" dirty="0">
                <a:latin typeface="Arial" panose="020B0604020202020204" pitchFamily="34" charset="0"/>
                <a:cs typeface="Arial" panose="020B0604020202020204" pitchFamily="34" charset="0"/>
              </a:rPr>
              <a:t>Ceiling joists and rafters shall be nailed to each other in accordance with Table R802.5.1(9), and the rafter shall be nailed to the top wall plate in accordance with Table R602.3 (1).</a:t>
            </a:r>
          </a:p>
        </p:txBody>
      </p:sp>
      <p:sp>
        <p:nvSpPr>
          <p:cNvPr id="9" name="Rectangle 8"/>
          <p:cNvSpPr/>
          <p:nvPr/>
        </p:nvSpPr>
        <p:spPr>
          <a:xfrm>
            <a:off x="9055100" y="1377950"/>
            <a:ext cx="2540000" cy="338554"/>
          </a:xfrm>
          <a:prstGeom prst="rect">
            <a:avLst/>
          </a:prstGeom>
          <a:solidFill>
            <a:schemeClr val="accent1"/>
          </a:solidFill>
        </p:spPr>
        <p:txBody>
          <a:bodyPr wrap="square">
            <a:spAutoFit/>
          </a:bodyPr>
          <a:lstStyle/>
          <a:p>
            <a:pPr algn="ctr"/>
            <a:r>
              <a:rPr lang="en-US" sz="1600" b="1">
                <a:solidFill>
                  <a:schemeClr val="bg1"/>
                </a:solidFill>
                <a:latin typeface="Arial" panose="020B0604020202020204" pitchFamily="34" charset="0"/>
                <a:cs typeface="Arial" panose="020B0604020202020204" pitchFamily="34" charset="0"/>
              </a:rPr>
              <a:t>Table R802.3(1</a:t>
            </a:r>
            <a:r>
              <a:rPr lang="en-US" sz="1600" b="1" dirty="0">
                <a:solidFill>
                  <a:schemeClr val="bg1"/>
                </a:solidFill>
                <a:latin typeface="Arial" panose="020B0604020202020204" pitchFamily="34" charset="0"/>
                <a:cs typeface="Arial" panose="020B0604020202020204" pitchFamily="34" charset="0"/>
              </a:rPr>
              <a:t>)</a:t>
            </a:r>
          </a:p>
        </p:txBody>
      </p:sp>
      <p:sp>
        <p:nvSpPr>
          <p:cNvPr id="15" name="Oval 14"/>
          <p:cNvSpPr/>
          <p:nvPr/>
        </p:nvSpPr>
        <p:spPr>
          <a:xfrm>
            <a:off x="2694602" y="1953687"/>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a:stCxn id="13314" idx="1"/>
            <a:endCxn id="15" idx="6"/>
          </p:cNvCxnSpPr>
          <p:nvPr/>
        </p:nvCxnSpPr>
        <p:spPr>
          <a:xfrm flipH="1">
            <a:off x="3414526" y="2264214"/>
            <a:ext cx="2624023" cy="21677"/>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3559778" y="3004600"/>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a:endCxn id="17" idx="6"/>
          </p:cNvCxnSpPr>
          <p:nvPr/>
        </p:nvCxnSpPr>
        <p:spPr>
          <a:xfrm flipH="1" flipV="1">
            <a:off x="4279702" y="3336804"/>
            <a:ext cx="1758847" cy="5351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4780769" y="5187497"/>
            <a:ext cx="719924" cy="664408"/>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13316" idx="1"/>
            <a:endCxn id="19" idx="6"/>
          </p:cNvCxnSpPr>
          <p:nvPr/>
        </p:nvCxnSpPr>
        <p:spPr>
          <a:xfrm flipH="1">
            <a:off x="5500693" y="5512068"/>
            <a:ext cx="1761325" cy="7633"/>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493747" y="1599198"/>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Ridge Board</a:t>
            </a:r>
          </a:p>
        </p:txBody>
      </p:sp>
      <p:sp>
        <p:nvSpPr>
          <p:cNvPr id="22" name="TextBox 21"/>
          <p:cNvSpPr txBox="1"/>
          <p:nvPr/>
        </p:nvSpPr>
        <p:spPr>
          <a:xfrm>
            <a:off x="5506447" y="2811046"/>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Collar Tie</a:t>
            </a:r>
          </a:p>
        </p:txBody>
      </p:sp>
      <p:sp>
        <p:nvSpPr>
          <p:cNvPr id="23" name="TextBox 22"/>
          <p:cNvSpPr txBox="1"/>
          <p:nvPr/>
        </p:nvSpPr>
        <p:spPr>
          <a:xfrm>
            <a:off x="6893767" y="4771467"/>
            <a:ext cx="1457325"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Joist/Rafter </a:t>
            </a:r>
          </a:p>
        </p:txBody>
      </p:sp>
      <p:sp>
        <p:nvSpPr>
          <p:cNvPr id="24" name="TextBox 23"/>
          <p:cNvSpPr txBox="1"/>
          <p:nvPr/>
        </p:nvSpPr>
        <p:spPr>
          <a:xfrm>
            <a:off x="8306593" y="4771467"/>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to Top Plate</a:t>
            </a:r>
          </a:p>
        </p:txBody>
      </p:sp>
      <p:sp>
        <p:nvSpPr>
          <p:cNvPr id="25" name="TextBox 24"/>
          <p:cNvSpPr txBox="1"/>
          <p:nvPr/>
        </p:nvSpPr>
        <p:spPr>
          <a:xfrm>
            <a:off x="9975056" y="4771467"/>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Joist to Top Plate</a:t>
            </a:r>
          </a:p>
        </p:txBody>
      </p:sp>
      <p:grpSp>
        <p:nvGrpSpPr>
          <p:cNvPr id="12" name="Group 11"/>
          <p:cNvGrpSpPr/>
          <p:nvPr/>
        </p:nvGrpSpPr>
        <p:grpSpPr>
          <a:xfrm>
            <a:off x="6038549" y="1887976"/>
            <a:ext cx="752475" cy="752475"/>
            <a:chOff x="5719762" y="1671638"/>
            <a:chExt cx="752475" cy="752475"/>
          </a:xfrm>
        </p:grpSpPr>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9762" y="1671638"/>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ectangle 25"/>
            <p:cNvSpPr/>
            <p:nvPr/>
          </p:nvSpPr>
          <p:spPr>
            <a:xfrm>
              <a:off x="5968999" y="1768414"/>
              <a:ext cx="254000" cy="428625"/>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058293" y="3112378"/>
            <a:ext cx="752475" cy="752475"/>
            <a:chOff x="6058293" y="3014077"/>
            <a:chExt cx="752475" cy="752475"/>
          </a:xfrm>
        </p:grpSpPr>
        <p:pic>
          <p:nvPicPr>
            <p:cNvPr id="133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8293" y="3014077"/>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ectangle 26"/>
            <p:cNvSpPr/>
            <p:nvPr/>
          </p:nvSpPr>
          <p:spPr>
            <a:xfrm>
              <a:off x="6194918" y="3206423"/>
              <a:ext cx="409081" cy="363037"/>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313" name="Group 13312"/>
          <p:cNvGrpSpPr/>
          <p:nvPr/>
        </p:nvGrpSpPr>
        <p:grpSpPr>
          <a:xfrm>
            <a:off x="7262018" y="5135830"/>
            <a:ext cx="752475" cy="752475"/>
            <a:chOff x="7389018" y="5125310"/>
            <a:chExt cx="752475" cy="752475"/>
          </a:xfrm>
        </p:grpSpPr>
        <p:pic>
          <p:nvPicPr>
            <p:cNvPr id="1331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89018" y="5125310"/>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p:cNvSpPr/>
            <p:nvPr/>
          </p:nvSpPr>
          <p:spPr>
            <a:xfrm>
              <a:off x="7479606" y="5349148"/>
              <a:ext cx="285649" cy="332204"/>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320" name="Group 13319"/>
          <p:cNvGrpSpPr/>
          <p:nvPr/>
        </p:nvGrpSpPr>
        <p:grpSpPr>
          <a:xfrm>
            <a:off x="8903493" y="5135830"/>
            <a:ext cx="752475" cy="752475"/>
            <a:chOff x="8725693" y="5099007"/>
            <a:chExt cx="752475" cy="752475"/>
          </a:xfrm>
        </p:grpSpPr>
        <p:pic>
          <p:nvPicPr>
            <p:cNvPr id="1331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25693" y="5099007"/>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Rectangle 29"/>
            <p:cNvSpPr/>
            <p:nvPr/>
          </p:nvSpPr>
          <p:spPr>
            <a:xfrm>
              <a:off x="8940800" y="5300937"/>
              <a:ext cx="337739" cy="428625"/>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321" name="Group 13320"/>
          <p:cNvGrpSpPr/>
          <p:nvPr/>
        </p:nvGrpSpPr>
        <p:grpSpPr>
          <a:xfrm>
            <a:off x="10526711" y="5135830"/>
            <a:ext cx="752475" cy="752475"/>
            <a:chOff x="10387011" y="5161230"/>
            <a:chExt cx="752475" cy="752475"/>
          </a:xfrm>
        </p:grpSpPr>
        <p:pic>
          <p:nvPicPr>
            <p:cNvPr id="1331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7011" y="5161230"/>
              <a:ext cx="752475"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10583068" y="5405127"/>
              <a:ext cx="308769" cy="428625"/>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3" name="Straight Connector 42"/>
          <p:cNvCxnSpPr>
            <a:stCxn id="13317" idx="1"/>
            <a:endCxn id="13316" idx="3"/>
          </p:cNvCxnSpPr>
          <p:nvPr/>
        </p:nvCxnSpPr>
        <p:spPr>
          <a:xfrm flipH="1">
            <a:off x="8014493" y="5512068"/>
            <a:ext cx="889000" cy="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13318" idx="1"/>
            <a:endCxn id="13317" idx="3"/>
          </p:cNvCxnSpPr>
          <p:nvPr/>
        </p:nvCxnSpPr>
        <p:spPr>
          <a:xfrm flipH="1">
            <a:off x="9655968" y="5512068"/>
            <a:ext cx="870743" cy="0"/>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368299" y="5978971"/>
            <a:ext cx="3130281" cy="600164"/>
          </a:xfrm>
          <a:prstGeom prst="rect">
            <a:avLst/>
          </a:prstGeom>
          <a:noFill/>
        </p:spPr>
        <p:txBody>
          <a:bodyPr wrap="square" rtlCol="0">
            <a:spAutoFit/>
          </a:bodyPr>
          <a:lstStyle/>
          <a:p>
            <a:r>
              <a:rPr lang="en-US" sz="1100">
                <a:latin typeface="Arial" panose="020B0604020202020204" pitchFamily="34" charset="0"/>
                <a:cs typeface="Arial" panose="020B0604020202020204" pitchFamily="34" charset="0"/>
              </a:rPr>
              <a:t>*Fastening </a:t>
            </a:r>
            <a:r>
              <a:rPr lang="en-US" sz="1100" dirty="0">
                <a:latin typeface="Arial" panose="020B0604020202020204" pitchFamily="34" charset="0"/>
                <a:cs typeface="Arial" panose="020B0604020202020204" pitchFamily="34" charset="0"/>
              </a:rPr>
              <a:t>intentionally left off </a:t>
            </a:r>
          </a:p>
          <a:p>
            <a:r>
              <a:rPr lang="en-US" sz="1100" dirty="0">
                <a:latin typeface="Arial" panose="020B0604020202020204" pitchFamily="34" charset="0"/>
                <a:cs typeface="Arial" panose="020B0604020202020204" pitchFamily="34" charset="0"/>
              </a:rPr>
              <a:t>**Collar tie or ridge strap shown per code requirement from fastening </a:t>
            </a:r>
            <a:r>
              <a:rPr lang="en-US" sz="1100">
                <a:latin typeface="Arial" panose="020B0604020202020204" pitchFamily="34" charset="0"/>
                <a:cs typeface="Arial" panose="020B0604020202020204" pitchFamily="34" charset="0"/>
              </a:rPr>
              <a:t>Table R602.3(1</a:t>
            </a:r>
            <a:r>
              <a:rPr lang="en-US" sz="1100"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17449218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119" y="1802718"/>
            <a:ext cx="5790881" cy="42592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42901" y="989356"/>
            <a:ext cx="8971220" cy="474228"/>
          </a:xfrm>
        </p:spPr>
        <p:txBody>
          <a:bodyPr>
            <a:normAutofit/>
          </a:bodyPr>
          <a:lstStyle/>
          <a:p>
            <a:r>
              <a:rPr lang="en-US" dirty="0"/>
              <a:t>Rafters and Ridge Beam Connection</a:t>
            </a:r>
          </a:p>
        </p:txBody>
      </p:sp>
      <p:sp>
        <p:nvSpPr>
          <p:cNvPr id="10" name="Rectangle 9"/>
          <p:cNvSpPr/>
          <p:nvPr/>
        </p:nvSpPr>
        <p:spPr>
          <a:xfrm>
            <a:off x="9023350" y="1377950"/>
            <a:ext cx="2540000" cy="338554"/>
          </a:xfrm>
          <a:prstGeom prst="rect">
            <a:avLst/>
          </a:prstGeom>
          <a:solidFill>
            <a:schemeClr val="accent1"/>
          </a:solidFill>
        </p:spPr>
        <p:txBody>
          <a:bodyPr wrap="square">
            <a:spAutoFit/>
          </a:bodyPr>
          <a:lstStyle/>
          <a:p>
            <a:pPr algn="ctr"/>
            <a:r>
              <a:rPr lang="en-US" sz="1600" b="1">
                <a:solidFill>
                  <a:schemeClr val="bg1"/>
                </a:solidFill>
                <a:latin typeface="Arial" panose="020B0604020202020204" pitchFamily="34" charset="0"/>
                <a:cs typeface="Arial" panose="020B0604020202020204" pitchFamily="34" charset="0"/>
              </a:rPr>
              <a:t>Table R802.3(1</a:t>
            </a:r>
            <a:r>
              <a:rPr lang="en-US" sz="1600" b="1" dirty="0">
                <a:solidFill>
                  <a:schemeClr val="bg1"/>
                </a:solidFill>
                <a:latin typeface="Arial" panose="020B0604020202020204" pitchFamily="34" charset="0"/>
                <a:cs typeface="Arial" panose="020B0604020202020204" pitchFamily="34" charset="0"/>
              </a:rPr>
              <a:t>)</a:t>
            </a:r>
          </a:p>
        </p:txBody>
      </p:sp>
      <p:sp>
        <p:nvSpPr>
          <p:cNvPr id="11" name="TextBox 10"/>
          <p:cNvSpPr txBox="1"/>
          <p:nvPr/>
        </p:nvSpPr>
        <p:spPr>
          <a:xfrm>
            <a:off x="9023350" y="1822450"/>
            <a:ext cx="2540000" cy="1668214"/>
          </a:xfrm>
          <a:prstGeom prst="rect">
            <a:avLst/>
          </a:prstGeom>
          <a:noFill/>
        </p:spPr>
        <p:txBody>
          <a:bodyPr wrap="square" rtlCol="0">
            <a:spAutoFit/>
          </a:bodyPr>
          <a:lstStyle/>
          <a:p>
            <a:pPr>
              <a:lnSpc>
                <a:spcPct val="150000"/>
              </a:lnSpc>
            </a:pPr>
            <a:r>
              <a:rPr lang="en-US" sz="1400">
                <a:latin typeface="Arial" panose="020B0604020202020204" pitchFamily="34" charset="0"/>
                <a:cs typeface="Arial" panose="020B0604020202020204" pitchFamily="34" charset="0"/>
              </a:rPr>
              <a:t>Where </a:t>
            </a:r>
            <a:r>
              <a:rPr lang="en-US" sz="1400" dirty="0">
                <a:latin typeface="Arial" panose="020B0604020202020204" pitchFamily="34" charset="0"/>
                <a:cs typeface="Arial" panose="020B0604020202020204" pitchFamily="34" charset="0"/>
              </a:rPr>
              <a:t>ceiling joists or rafter ties are not provided, the ridge formed by these rafters must be supported by a wall or girder.</a:t>
            </a:r>
          </a:p>
        </p:txBody>
      </p:sp>
      <p:sp>
        <p:nvSpPr>
          <p:cNvPr id="12" name="Oval 11"/>
          <p:cNvSpPr/>
          <p:nvPr/>
        </p:nvSpPr>
        <p:spPr>
          <a:xfrm>
            <a:off x="2743200" y="2029865"/>
            <a:ext cx="859489" cy="809587"/>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a:stCxn id="15364" idx="1"/>
            <a:endCxn id="12" idx="6"/>
          </p:cNvCxnSpPr>
          <p:nvPr/>
        </p:nvCxnSpPr>
        <p:spPr>
          <a:xfrm flipH="1" flipV="1">
            <a:off x="3602689" y="2434659"/>
            <a:ext cx="3433935" cy="21707"/>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997534" y="5479850"/>
            <a:ext cx="832767" cy="768549"/>
          </a:xfrm>
          <a:prstGeom prst="ellipse">
            <a:avLst/>
          </a:prstGeom>
          <a:noFill/>
          <a:ln w="38100">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a:stCxn id="15363" idx="1"/>
            <a:endCxn id="14" idx="7"/>
          </p:cNvCxnSpPr>
          <p:nvPr/>
        </p:nvCxnSpPr>
        <p:spPr>
          <a:xfrm flipH="1">
            <a:off x="5708345" y="5055668"/>
            <a:ext cx="1333811" cy="536733"/>
          </a:xfrm>
          <a:prstGeom prst="line">
            <a:avLst/>
          </a:prstGeom>
          <a:ln w="38100">
            <a:solidFill>
              <a:srgbClr val="FF5308"/>
            </a:solidFill>
          </a:ln>
        </p:spPr>
        <p:style>
          <a:lnRef idx="1">
            <a:schemeClr val="accent1"/>
          </a:lnRef>
          <a:fillRef idx="0">
            <a:schemeClr val="accent1"/>
          </a:fillRef>
          <a:effectRef idx="0">
            <a:schemeClr val="accent1"/>
          </a:effectRef>
          <a:fontRef idx="minor">
            <a:schemeClr val="tx1"/>
          </a:fontRef>
        </p:style>
      </p:cxnSp>
      <p:pic>
        <p:nvPicPr>
          <p:cNvPr id="153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2156" y="4631485"/>
            <a:ext cx="848365" cy="848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6624" y="2026652"/>
            <a:ext cx="859428" cy="859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6549557" y="1714500"/>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Ridge Board</a:t>
            </a:r>
          </a:p>
        </p:txBody>
      </p:sp>
      <p:sp>
        <p:nvSpPr>
          <p:cNvPr id="20" name="TextBox 19"/>
          <p:cNvSpPr txBox="1"/>
          <p:nvPr/>
        </p:nvSpPr>
        <p:spPr>
          <a:xfrm>
            <a:off x="6549557" y="4291480"/>
            <a:ext cx="1833563"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Rafter </a:t>
            </a:r>
            <a:r>
              <a:rPr lang="en-US" sz="1400">
                <a:latin typeface="Arial" panose="020B0604020202020204" pitchFamily="34" charset="0"/>
                <a:cs typeface="Arial" panose="020B0604020202020204" pitchFamily="34" charset="0"/>
              </a:rPr>
              <a:t>to Top </a:t>
            </a:r>
            <a:r>
              <a:rPr lang="en-US" sz="1400" dirty="0">
                <a:latin typeface="Arial" panose="020B0604020202020204" pitchFamily="34" charset="0"/>
                <a:cs typeface="Arial" panose="020B0604020202020204" pitchFamily="34" charset="0"/>
              </a:rPr>
              <a:t>Plate</a:t>
            </a:r>
          </a:p>
        </p:txBody>
      </p:sp>
      <p:sp>
        <p:nvSpPr>
          <p:cNvPr id="18" name="Rectangle 17"/>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68299" y="6061953"/>
            <a:ext cx="3130281" cy="600164"/>
          </a:xfrm>
          <a:prstGeom prst="rect">
            <a:avLst/>
          </a:prstGeom>
          <a:noFill/>
        </p:spPr>
        <p:txBody>
          <a:bodyPr wrap="square" rtlCol="0">
            <a:spAutoFit/>
          </a:bodyPr>
          <a:lstStyle/>
          <a:p>
            <a:r>
              <a:rPr lang="en-US" sz="1100">
                <a:latin typeface="Arial" panose="020B0604020202020204" pitchFamily="34" charset="0"/>
                <a:cs typeface="Arial" panose="020B0604020202020204" pitchFamily="34" charset="0"/>
              </a:rPr>
              <a:t>*Fastening </a:t>
            </a:r>
            <a:r>
              <a:rPr lang="en-US" sz="1100" dirty="0">
                <a:latin typeface="Arial" panose="020B0604020202020204" pitchFamily="34" charset="0"/>
                <a:cs typeface="Arial" panose="020B0604020202020204" pitchFamily="34" charset="0"/>
              </a:rPr>
              <a:t>intentionally left off </a:t>
            </a:r>
          </a:p>
          <a:p>
            <a:r>
              <a:rPr lang="en-US" sz="1100" dirty="0">
                <a:latin typeface="Arial" panose="020B0604020202020204" pitchFamily="34" charset="0"/>
                <a:cs typeface="Arial" panose="020B0604020202020204" pitchFamily="34" charset="0"/>
              </a:rPr>
              <a:t>**Collar tie or ridge strap shown per code requirement from fastening </a:t>
            </a:r>
            <a:r>
              <a:rPr lang="en-US" sz="1100">
                <a:latin typeface="Arial" panose="020B0604020202020204" pitchFamily="34" charset="0"/>
                <a:cs typeface="Arial" panose="020B0604020202020204" pitchFamily="34" charset="0"/>
              </a:rPr>
              <a:t>Table R602.3(1</a:t>
            </a:r>
            <a:r>
              <a:rPr lang="en-US" sz="1100" dirty="0">
                <a:latin typeface="Arial" panose="020B0604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813375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387" y="1018384"/>
            <a:ext cx="3677556" cy="1016791"/>
          </a:xfrm>
        </p:spPr>
        <p:txBody>
          <a:bodyPr anchor="t">
            <a:normAutofit/>
          </a:bodyPr>
          <a:lstStyle/>
          <a:p>
            <a:r>
              <a:rPr lang="en-US"/>
              <a:t>Table R602.3(1) </a:t>
            </a:r>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7549" y="255588"/>
            <a:ext cx="7458075" cy="637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68300" y="563292"/>
            <a:ext cx="2731198"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8387" y="1526779"/>
            <a:ext cx="3173184" cy="698717"/>
          </a:xfrm>
          <a:prstGeom prst="rect">
            <a:avLst/>
          </a:prstGeom>
          <a:noFill/>
        </p:spPr>
        <p:txBody>
          <a:bodyPr wrap="square" rtlCol="0">
            <a:spAutoFit/>
          </a:bodyPr>
          <a:lstStyle/>
          <a:p>
            <a:pPr>
              <a:lnSpc>
                <a:spcPct val="150000"/>
              </a:lnSpc>
            </a:pPr>
            <a:r>
              <a:rPr lang="en-US" sz="1400" b="1" dirty="0">
                <a:latin typeface="Arial" panose="020B0604020202020204" pitchFamily="34" charset="0"/>
                <a:cs typeface="Arial" panose="020B0604020202020204" pitchFamily="34" charset="0"/>
              </a:rPr>
              <a:t>FASTENING SCHEDULE FOR ROOF CEILINGS</a:t>
            </a:r>
          </a:p>
        </p:txBody>
      </p:sp>
    </p:spTree>
    <p:custDataLst>
      <p:tags r:id="rId1"/>
    </p:custDataLst>
    <p:extLst>
      <p:ext uri="{BB962C8B-B14F-4D97-AF65-F5344CB8AC3E}">
        <p14:creationId xmlns:p14="http://schemas.microsoft.com/office/powerpoint/2010/main" val="1982205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1384260"/>
          </a:xfrm>
        </p:spPr>
        <p:txBody>
          <a:bodyPr lIns="0" tIns="0" rIns="0" bIns="0">
            <a:normAutofit/>
          </a:bodyPr>
          <a:lstStyle/>
          <a:p>
            <a:pPr marL="0" indent="0" algn="ctr">
              <a:buNone/>
            </a:pPr>
            <a:r>
              <a:rPr lang="en-US" altLang="en-US" sz="1800" b="1">
                <a:solidFill>
                  <a:schemeClr val="bg1"/>
                </a:solidFill>
              </a:rPr>
              <a:t>The continuous load path is a construction method using framing, connectors and fasteners to transfer all loads from where they act on the structure to the ground.</a:t>
            </a:r>
            <a:endParaRPr lang="en-US" altLang="en-US" sz="1800" dirty="0">
              <a:solidFill>
                <a:schemeClr val="bg1"/>
              </a:solidFill>
            </a:endParaRPr>
          </a:p>
        </p:txBody>
      </p:sp>
      <p:sp>
        <p:nvSpPr>
          <p:cNvPr id="13" name="Content Placeholder 2"/>
          <p:cNvSpPr txBox="1">
            <a:spLocks/>
          </p:cNvSpPr>
          <p:nvPr/>
        </p:nvSpPr>
        <p:spPr>
          <a:xfrm>
            <a:off x="3471620" y="3919677"/>
            <a:ext cx="667924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True</a:t>
            </a:r>
          </a:p>
          <a:p>
            <a:pPr marL="342900" indent="-342900">
              <a:buFont typeface="Arial" panose="020B0604020202020204" pitchFamily="34" charset="0"/>
              <a:buAutoNum type="alphaUcParenR"/>
            </a:pPr>
            <a:r>
              <a:rPr lang="en-US" altLang="en-US">
                <a:solidFill>
                  <a:schemeClr val="bg1"/>
                </a:solidFill>
              </a:rPr>
              <a:t>False</a:t>
            </a:r>
            <a:endParaRPr lang="en-US" altLang="en-US" dirty="0">
              <a:solidFill>
                <a:schemeClr val="bg1"/>
              </a:solidFill>
            </a:endParaRPr>
          </a:p>
        </p:txBody>
      </p:sp>
      <p:cxnSp>
        <p:nvCxnSpPr>
          <p:cNvPr id="18" name="Straight Connector 17"/>
          <p:cNvCxnSpPr/>
          <p:nvPr/>
        </p:nvCxnSpPr>
        <p:spPr>
          <a:xfrm>
            <a:off x="2860964" y="3475177"/>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a:xfrm rot="5400000">
            <a:off x="2721150" y="3781546"/>
            <a:ext cx="626019" cy="663170"/>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3348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Code Requirements for Conventionally Framed Roofs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a:t>LESSON 3</a:t>
            </a:r>
            <a:endParaRPr lang="en-US" sz="1200" spc="300" dirty="0"/>
          </a:p>
        </p:txBody>
      </p:sp>
      <p:sp>
        <p:nvSpPr>
          <p:cNvPr id="8" name="Transparent Black Rectangle"/>
          <p:cNvSpPr/>
          <p:nvPr/>
        </p:nvSpPr>
        <p:spPr>
          <a:xfrm>
            <a:off x="0" y="1827715"/>
            <a:ext cx="12192000" cy="837993"/>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Conventional Roofing IRC Code Sections</a:t>
            </a:r>
          </a:p>
        </p:txBody>
      </p:sp>
    </p:spTree>
    <p:custDataLst>
      <p:tags r:id="rId1"/>
    </p:custDataLst>
    <p:extLst>
      <p:ext uri="{BB962C8B-B14F-4D97-AF65-F5344CB8AC3E}">
        <p14:creationId xmlns:p14="http://schemas.microsoft.com/office/powerpoint/2010/main" val="3379776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604000" y="892175"/>
            <a:ext cx="4368800" cy="5965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Content Placeholder 2"/>
          <p:cNvSpPr txBox="1">
            <a:spLocks/>
          </p:cNvSpPr>
          <p:nvPr/>
        </p:nvSpPr>
        <p:spPr>
          <a:xfrm>
            <a:off x="1738686" y="1422844"/>
            <a:ext cx="4357314"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Prescriptive Wood Roof Framing</a:t>
            </a:r>
          </a:p>
        </p:txBody>
      </p:sp>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4" name="Group 3"/>
          <p:cNvGrpSpPr/>
          <p:nvPr/>
        </p:nvGrpSpPr>
        <p:grpSpPr>
          <a:xfrm>
            <a:off x="0" y="0"/>
            <a:ext cx="1175351" cy="6858000"/>
            <a:chOff x="0" y="0"/>
            <a:chExt cx="1175351" cy="6858000"/>
          </a:xfrm>
        </p:grpSpPr>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1768475" y="887757"/>
            <a:ext cx="4327525" cy="715927"/>
          </a:xfrm>
        </p:spPr>
        <p:txBody>
          <a:bodyPr>
            <a:normAutofit/>
          </a:bodyPr>
          <a:lstStyle/>
          <a:p>
            <a:r>
              <a:rPr lang="en-US" dirty="0"/>
              <a:t>Code Topics</a:t>
            </a:r>
          </a:p>
        </p:txBody>
      </p:sp>
      <p:sp>
        <p:nvSpPr>
          <p:cNvPr id="3" name="Content Placeholder 2"/>
          <p:cNvSpPr>
            <a:spLocks noGrp="1"/>
          </p:cNvSpPr>
          <p:nvPr>
            <p:ph idx="1"/>
          </p:nvPr>
        </p:nvSpPr>
        <p:spPr>
          <a:xfrm>
            <a:off x="7128781" y="1438278"/>
            <a:ext cx="3611789" cy="5419722"/>
          </a:xfrm>
        </p:spPr>
        <p:txBody>
          <a:bodyPr/>
          <a:lstStyle/>
          <a:p>
            <a:pPr marL="282575" indent="-282575" algn="ctr">
              <a:lnSpc>
                <a:spcPct val="100000"/>
              </a:lnSpc>
              <a:buFontTx/>
              <a:buNone/>
            </a:pPr>
            <a:r>
              <a:rPr lang="fr-FR" altLang="en-US" b="1" dirty="0" err="1">
                <a:solidFill>
                  <a:schemeClr val="bg1"/>
                </a:solidFill>
              </a:rPr>
              <a:t>IRC</a:t>
            </a:r>
            <a:r>
              <a:rPr lang="fr-FR" altLang="en-US" b="1" dirty="0">
                <a:solidFill>
                  <a:schemeClr val="bg1"/>
                </a:solidFill>
              </a:rPr>
              <a:t>, </a:t>
            </a:r>
            <a:r>
              <a:rPr lang="fr-FR" altLang="en-US" b="1" dirty="0" err="1">
                <a:solidFill>
                  <a:schemeClr val="bg1"/>
                </a:solidFill>
              </a:rPr>
              <a:t>Chapter</a:t>
            </a:r>
            <a:r>
              <a:rPr lang="fr-FR" altLang="en-US" b="1" dirty="0">
                <a:solidFill>
                  <a:schemeClr val="bg1"/>
                </a:solidFill>
              </a:rPr>
              <a:t> 8, Section R802</a:t>
            </a:r>
            <a:br>
              <a:rPr lang="en-US" altLang="en-US" sz="1500" b="1" dirty="0">
                <a:solidFill>
                  <a:srgbClr val="FF00FF"/>
                </a:solidFill>
              </a:rPr>
            </a:br>
            <a:endParaRPr lang="en-US" altLang="en-US" sz="1500" b="1" dirty="0">
              <a:solidFill>
                <a:srgbClr val="FF00FF"/>
              </a:solidFill>
            </a:endParaRPr>
          </a:p>
          <a:p>
            <a:pPr marL="0" lvl="1" indent="-282575">
              <a:lnSpc>
                <a:spcPct val="100000"/>
              </a:lnSpc>
              <a:buFontTx/>
              <a:buAutoNum type="arabicPeriod"/>
            </a:pPr>
            <a:r>
              <a:rPr lang="en-US" altLang="en-US" sz="1500" dirty="0">
                <a:solidFill>
                  <a:schemeClr val="bg1"/>
                </a:solidFill>
              </a:rPr>
              <a:t>Grade mark, size, and identification</a:t>
            </a:r>
          </a:p>
          <a:p>
            <a:pPr marL="0" lvl="1" indent="-282575">
              <a:lnSpc>
                <a:spcPct val="100000"/>
              </a:lnSpc>
              <a:buFontTx/>
              <a:buAutoNum type="arabicPeriod"/>
            </a:pPr>
            <a:r>
              <a:rPr lang="en-US" altLang="en-US" sz="1500" dirty="0">
                <a:solidFill>
                  <a:schemeClr val="bg1"/>
                </a:solidFill>
              </a:rPr>
              <a:t>Design and Construction</a:t>
            </a:r>
          </a:p>
          <a:p>
            <a:pPr marL="914400" lvl="4" indent="-282575">
              <a:lnSpc>
                <a:spcPct val="100000"/>
              </a:lnSpc>
            </a:pPr>
            <a:r>
              <a:rPr lang="en-US" altLang="en-US" sz="1500" dirty="0">
                <a:solidFill>
                  <a:schemeClr val="bg1"/>
                </a:solidFill>
              </a:rPr>
              <a:t>Framing details</a:t>
            </a:r>
          </a:p>
          <a:p>
            <a:pPr marL="914400" lvl="4" indent="-282575">
              <a:lnSpc>
                <a:spcPct val="100000"/>
              </a:lnSpc>
            </a:pPr>
            <a:r>
              <a:rPr lang="en-US" altLang="en-US" sz="1500" dirty="0">
                <a:solidFill>
                  <a:schemeClr val="bg1"/>
                </a:solidFill>
              </a:rPr>
              <a:t>Ceiling joist/rafter connections</a:t>
            </a:r>
          </a:p>
          <a:p>
            <a:pPr marL="914400" lvl="4" indent="-282575">
              <a:lnSpc>
                <a:spcPct val="100000"/>
              </a:lnSpc>
            </a:pPr>
            <a:r>
              <a:rPr lang="en-US" altLang="en-US" sz="1500" dirty="0">
                <a:solidFill>
                  <a:schemeClr val="bg1"/>
                </a:solidFill>
              </a:rPr>
              <a:t>Ceiling joists lapping</a:t>
            </a:r>
          </a:p>
          <a:p>
            <a:pPr marL="0" lvl="1" indent="-282575">
              <a:lnSpc>
                <a:spcPct val="100000"/>
              </a:lnSpc>
              <a:buFontTx/>
              <a:buAutoNum type="arabicPeriod"/>
            </a:pPr>
            <a:r>
              <a:rPr lang="en-US" altLang="en-US" sz="1500" dirty="0">
                <a:solidFill>
                  <a:schemeClr val="bg1"/>
                </a:solidFill>
              </a:rPr>
              <a:t>Fastening requirements</a:t>
            </a:r>
          </a:p>
          <a:p>
            <a:pPr marL="0" lvl="1" indent="-282575">
              <a:lnSpc>
                <a:spcPct val="100000"/>
              </a:lnSpc>
              <a:buFontTx/>
              <a:buAutoNum type="arabicPeriod"/>
            </a:pPr>
            <a:r>
              <a:rPr lang="en-US" altLang="en-US" sz="1500" dirty="0">
                <a:solidFill>
                  <a:schemeClr val="bg1"/>
                </a:solidFill>
              </a:rPr>
              <a:t>Ceiling joist and rafter span </a:t>
            </a:r>
          </a:p>
          <a:p>
            <a:pPr marL="0" lvl="1" indent="-282575">
              <a:lnSpc>
                <a:spcPct val="100000"/>
              </a:lnSpc>
              <a:buFontTx/>
              <a:buAutoNum type="arabicPeriod"/>
            </a:pPr>
            <a:r>
              <a:rPr lang="en-US" altLang="en-US" sz="1500" dirty="0">
                <a:solidFill>
                  <a:schemeClr val="bg1"/>
                </a:solidFill>
              </a:rPr>
              <a:t>Bearing</a:t>
            </a:r>
          </a:p>
          <a:p>
            <a:pPr marL="0" lvl="1" indent="-282575">
              <a:lnSpc>
                <a:spcPct val="100000"/>
              </a:lnSpc>
              <a:buFontTx/>
              <a:buAutoNum type="arabicPeriod"/>
            </a:pPr>
            <a:r>
              <a:rPr lang="en-US" altLang="en-US" sz="1500" dirty="0">
                <a:solidFill>
                  <a:schemeClr val="bg1"/>
                </a:solidFill>
              </a:rPr>
              <a:t>Cutting &amp; notching</a:t>
            </a:r>
          </a:p>
          <a:p>
            <a:pPr marL="0" lvl="1" indent="-282575">
              <a:lnSpc>
                <a:spcPct val="100000"/>
              </a:lnSpc>
              <a:buFontTx/>
              <a:buAutoNum type="arabicPeriod"/>
            </a:pPr>
            <a:r>
              <a:rPr lang="en-US" altLang="en-US" sz="1500" dirty="0">
                <a:solidFill>
                  <a:schemeClr val="bg1"/>
                </a:solidFill>
              </a:rPr>
              <a:t>Lateral support</a:t>
            </a:r>
          </a:p>
          <a:p>
            <a:pPr marL="0" lvl="1" indent="-282575">
              <a:lnSpc>
                <a:spcPct val="100000"/>
              </a:lnSpc>
              <a:buFontTx/>
              <a:buAutoNum type="arabicPeriod"/>
            </a:pPr>
            <a:r>
              <a:rPr lang="en-US" altLang="en-US" sz="1500" dirty="0">
                <a:solidFill>
                  <a:schemeClr val="bg1"/>
                </a:solidFill>
              </a:rPr>
              <a:t>Bridging</a:t>
            </a:r>
          </a:p>
          <a:p>
            <a:pPr marL="0" lvl="1" indent="-282575">
              <a:lnSpc>
                <a:spcPct val="100000"/>
              </a:lnSpc>
              <a:buFontTx/>
              <a:buAutoNum type="arabicPeriod"/>
            </a:pPr>
            <a:r>
              <a:rPr lang="en-US" altLang="en-US" sz="1500" dirty="0">
                <a:solidFill>
                  <a:schemeClr val="bg1"/>
                </a:solidFill>
              </a:rPr>
              <a:t>Framing of openings</a:t>
            </a:r>
            <a:endParaRPr lang="en-US" sz="1500" dirty="0">
              <a:solidFill>
                <a:schemeClr val="bg1"/>
              </a:solidFill>
            </a:endParaRPr>
          </a:p>
          <a:p>
            <a:pPr marL="0" indent="0">
              <a:lnSpc>
                <a:spcPct val="100000"/>
              </a:lnSpc>
              <a:buNone/>
            </a:pPr>
            <a:r>
              <a:rPr lang="en-US" sz="1500" dirty="0">
                <a:solidFill>
                  <a:schemeClr val="bg1"/>
                </a:solidFill>
              </a:rPr>
              <a:t>10. Wood Trusses</a:t>
            </a:r>
          </a:p>
          <a:p>
            <a:pPr marL="0" indent="0">
              <a:lnSpc>
                <a:spcPct val="100000"/>
              </a:lnSpc>
              <a:buNone/>
            </a:pPr>
            <a:r>
              <a:rPr lang="en-US" sz="1500" dirty="0">
                <a:solidFill>
                  <a:schemeClr val="bg1"/>
                </a:solidFill>
              </a:rPr>
              <a:t>11. Roof Tie-Down</a:t>
            </a:r>
          </a:p>
          <a:p>
            <a:pPr marL="0" indent="0">
              <a:lnSpc>
                <a:spcPct val="100000"/>
              </a:lnSpc>
              <a:buNone/>
            </a:pPr>
            <a:endParaRPr lang="en-US" sz="1400" dirty="0">
              <a:solidFill>
                <a:schemeClr val="bg1"/>
              </a:solidFill>
            </a:endParaRPr>
          </a:p>
        </p:txBody>
      </p:sp>
      <p:sp>
        <p:nvSpPr>
          <p:cNvPr id="12" name="Content Placeholder 3"/>
          <p:cNvSpPr txBox="1">
            <a:spLocks/>
          </p:cNvSpPr>
          <p:nvPr/>
        </p:nvSpPr>
        <p:spPr>
          <a:xfrm>
            <a:off x="1768473" y="1930843"/>
            <a:ext cx="4066270" cy="492715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en-US" sz="1400" dirty="0"/>
              <a:t>This lesson focuses on the code sections applicable to Building Inspectors, Building Officials, and Builders.</a:t>
            </a:r>
          </a:p>
        </p:txBody>
      </p:sp>
    </p:spTree>
    <p:custDataLst>
      <p:tags r:id="rId1"/>
    </p:custDataLst>
    <p:extLst>
      <p:ext uri="{BB962C8B-B14F-4D97-AF65-F5344CB8AC3E}">
        <p14:creationId xmlns:p14="http://schemas.microsoft.com/office/powerpoint/2010/main" val="15164669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007706" y="2092881"/>
            <a:ext cx="10114383" cy="401362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1" name="Rectangle 10"/>
          <p:cNvSpPr/>
          <p:nvPr/>
        </p:nvSpPr>
        <p:spPr>
          <a:xfrm>
            <a:off x="1897155" y="2707584"/>
            <a:ext cx="8636766" cy="2554545"/>
          </a:xfrm>
          <a:prstGeom prst="rect">
            <a:avLst/>
          </a:prstGeom>
        </p:spPr>
        <p:txBody>
          <a:bodyPr wrap="square">
            <a:spAutoFit/>
          </a:bodyPr>
          <a:lstStyle/>
          <a:p>
            <a:pPr eaLnBrk="0" fontAlgn="base" hangingPunct="0">
              <a:lnSpc>
                <a:spcPct val="20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The framing details required in Section R802 apply to roofs having a minimum slope of </a:t>
            </a:r>
            <a:r>
              <a:rPr lang="en-US" sz="1600" b="1" dirty="0">
                <a:solidFill>
                  <a:schemeClr val="bg1"/>
                </a:solidFill>
                <a:latin typeface="Arial" panose="020B0604020202020204" pitchFamily="34" charset="0"/>
                <a:cs typeface="Arial" panose="020B0604020202020204" pitchFamily="34" charset="0"/>
              </a:rPr>
              <a:t>three units vertical in 12 units horizontal</a:t>
            </a:r>
            <a:r>
              <a:rPr lang="en-US" sz="1600" dirty="0">
                <a:solidFill>
                  <a:schemeClr val="bg1"/>
                </a:solidFill>
                <a:latin typeface="Arial" panose="020B0604020202020204" pitchFamily="34" charset="0"/>
                <a:cs typeface="Arial" panose="020B0604020202020204" pitchFamily="34" charset="0"/>
              </a:rPr>
              <a:t> (25-percent slope) or greater. Roof-ceilings shall be designed and constructed in accordance with the provisions of this chapter and Figures R606.11(1), R606.11(2) and R606.11(3) or in accordance with AWC NDS. Components of roof-ceilings shall be fastened in accordance with Table R602.3(1).</a:t>
            </a:r>
            <a:endParaRPr lang="en-US" sz="1600" b="1" dirty="0">
              <a:solidFill>
                <a:schemeClr val="bg1"/>
              </a:solidFill>
              <a:latin typeface="Arial" panose="020B0604020202020204" pitchFamily="34" charset="0"/>
              <a:cs typeface="Arial" panose="020B0604020202020204" pitchFamily="34" charset="0"/>
            </a:endParaRPr>
          </a:p>
        </p:txBody>
      </p:sp>
      <p:sp>
        <p:nvSpPr>
          <p:cNvPr id="16" name="Rectangle 15"/>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462674" y="-13248"/>
            <a:ext cx="45538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1</a:t>
            </a:r>
          </a:p>
        </p:txBody>
      </p:sp>
      <p:sp>
        <p:nvSpPr>
          <p:cNvPr id="3" name="Title 2"/>
          <p:cNvSpPr>
            <a:spLocks noGrp="1"/>
          </p:cNvSpPr>
          <p:nvPr>
            <p:ph type="title"/>
          </p:nvPr>
        </p:nvSpPr>
        <p:spPr>
          <a:xfrm>
            <a:off x="2174793" y="945814"/>
            <a:ext cx="9712407" cy="474228"/>
          </a:xfrm>
        </p:spPr>
        <p:txBody>
          <a:bodyPr>
            <a:noAutofit/>
          </a:bodyPr>
          <a:lstStyle/>
          <a:p>
            <a:r>
              <a:rPr lang="en-US" sz="3200">
                <a:solidFill>
                  <a:schemeClr val="tx1"/>
                </a:solidFill>
                <a:latin typeface="Arial Black" panose="020B0A04020102020204" pitchFamily="34" charset="0"/>
              </a:rPr>
              <a:t>R802.2 Design and Construction</a:t>
            </a:r>
            <a:endParaRPr lang="en-US" sz="3200" dirty="0">
              <a:solidFill>
                <a:schemeClr val="tx1"/>
              </a:solidFill>
              <a:latin typeface="Arial Black" panose="020B0A04020102020204" pitchFamily="34" charset="0"/>
            </a:endParaRP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01574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11468099" cy="474228"/>
          </a:xfrm>
        </p:spPr>
        <p:txBody>
          <a:bodyPr/>
          <a:lstStyle/>
          <a:p>
            <a:pPr algn="ctr"/>
            <a:r>
              <a:rPr lang="en-US" dirty="0">
                <a:solidFill>
                  <a:srgbClr val="FF5308"/>
                </a:solidFill>
              </a:rPr>
              <a:t>Course Requirements</a:t>
            </a:r>
          </a:p>
        </p:txBody>
      </p:sp>
      <p:sp>
        <p:nvSpPr>
          <p:cNvPr id="3" name="Content Placeholder 2"/>
          <p:cNvSpPr>
            <a:spLocks noGrp="1"/>
          </p:cNvSpPr>
          <p:nvPr>
            <p:ph idx="1"/>
          </p:nvPr>
        </p:nvSpPr>
        <p:spPr>
          <a:xfrm>
            <a:off x="342900" y="1320801"/>
            <a:ext cx="11480800" cy="495300"/>
          </a:xfrm>
        </p:spPr>
        <p:txBody>
          <a:bodyPr/>
          <a:lstStyle/>
          <a:p>
            <a:pPr algn="ctr">
              <a:lnSpc>
                <a:spcPct val="120000"/>
              </a:lnSpc>
              <a:spcAft>
                <a:spcPts val="600"/>
              </a:spcAft>
              <a:buNone/>
              <a:defRPr/>
            </a:pPr>
            <a:r>
              <a:rPr lang="en-US" altLang="en-US" sz="2000" b="1" dirty="0"/>
              <a:t>Pass the Class to Earn Personal Development Hours</a:t>
            </a:r>
            <a:endParaRPr lang="en-US" sz="2800" dirty="0"/>
          </a:p>
        </p:txBody>
      </p:sp>
      <p:sp>
        <p:nvSpPr>
          <p:cNvPr id="8" name="AutoShape 2" descr="Image result for free test ic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9" name="Group 8"/>
          <p:cNvGrpSpPr/>
          <p:nvPr/>
        </p:nvGrpSpPr>
        <p:grpSpPr>
          <a:xfrm>
            <a:off x="1409700" y="2324099"/>
            <a:ext cx="2781300" cy="3844471"/>
            <a:chOff x="1409700" y="2324099"/>
            <a:chExt cx="2781300" cy="3844471"/>
          </a:xfrm>
        </p:grpSpPr>
        <p:sp>
          <p:nvSpPr>
            <p:cNvPr id="7" name="Content Placeholder 2"/>
            <p:cNvSpPr txBox="1">
              <a:spLocks/>
            </p:cNvSpPr>
            <p:nvPr/>
          </p:nvSpPr>
          <p:spPr>
            <a:xfrm>
              <a:off x="1409700" y="2324099"/>
              <a:ext cx="2781300" cy="3844471"/>
            </a:xfrm>
            <a:prstGeom prst="rect">
              <a:avLst/>
            </a:prstGeom>
            <a:ln w="19050">
              <a:solidFill>
                <a:srgbClr val="FF5308"/>
              </a:solidFill>
            </a:ln>
          </p:spPr>
          <p:txBody>
            <a:bodyPr lIns="274320" tIns="0" rIns="36576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READ &amp; LISTEN</a:t>
              </a:r>
            </a:p>
            <a:p>
              <a:pPr marL="0" indent="0" algn="ctr">
                <a:buNone/>
              </a:pPr>
              <a:r>
                <a:rPr lang="en-US" sz="1400" dirty="0"/>
                <a:t>Read and listen to all course material in sequence</a:t>
              </a:r>
            </a:p>
          </p:txBody>
        </p:sp>
        <p:pic>
          <p:nvPicPr>
            <p:cNvPr id="1028" name="Picture 4" descr="D:\03_Simpson Strong Tie\00_SST-198_Builder Training\Images\01_ICO_Computer_v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8050" y="2692735"/>
              <a:ext cx="1123950" cy="9747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097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7988300" y="2324099"/>
            <a:ext cx="2781300" cy="3844471"/>
            <a:chOff x="7988300" y="2324099"/>
            <a:chExt cx="2781300" cy="3844471"/>
          </a:xfrm>
        </p:grpSpPr>
        <p:sp>
          <p:nvSpPr>
            <p:cNvPr id="6" name="Content Placeholder 2"/>
            <p:cNvSpPr txBox="1">
              <a:spLocks/>
            </p:cNvSpPr>
            <p:nvPr/>
          </p:nvSpPr>
          <p:spPr>
            <a:xfrm>
              <a:off x="7988300" y="2324099"/>
              <a:ext cx="2781300" cy="3844471"/>
            </a:xfrm>
            <a:prstGeom prst="rect">
              <a:avLst/>
            </a:prstGeom>
            <a:ln w="19050">
              <a:solidFill>
                <a:srgbClr val="FF5308"/>
              </a:solidFill>
            </a:ln>
          </p:spPr>
          <p:txBody>
            <a:bodyPr lIns="27432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PASS ASSESSMENT</a:t>
              </a:r>
            </a:p>
            <a:p>
              <a:pPr marL="0" indent="0" algn="ctr">
                <a:buNone/>
              </a:pPr>
              <a:r>
                <a:rPr lang="en-US" sz="1400" dirty="0"/>
                <a:t>Pass the Final Assessment at the end </a:t>
              </a:r>
              <a:br>
                <a:rPr lang="en-US" sz="1400" dirty="0">
                  <a:solidFill>
                    <a:srgbClr val="FF00FF"/>
                  </a:solidFill>
                </a:rPr>
              </a:br>
              <a:r>
                <a:rPr lang="en-US" sz="1400" dirty="0"/>
                <a:t>of the course</a:t>
              </a:r>
            </a:p>
          </p:txBody>
        </p:sp>
        <p:pic>
          <p:nvPicPr>
            <p:cNvPr id="1030" name="Picture 6" descr="D:\03_Simpson Strong Tie\00_SST-198_Builder Training\Images\01_ICO_Test_v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29662"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7988300" y="5936343"/>
              <a:ext cx="2781300" cy="232227"/>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4699000" y="2324099"/>
            <a:ext cx="2781300" cy="3844471"/>
            <a:chOff x="4699000" y="2324099"/>
            <a:chExt cx="2781300" cy="3844471"/>
          </a:xfrm>
        </p:grpSpPr>
        <p:sp>
          <p:nvSpPr>
            <p:cNvPr id="5" name="Content Placeholder 2"/>
            <p:cNvSpPr txBox="1">
              <a:spLocks/>
            </p:cNvSpPr>
            <p:nvPr/>
          </p:nvSpPr>
          <p:spPr>
            <a:xfrm>
              <a:off x="4699000" y="2324099"/>
              <a:ext cx="2781300" cy="3844471"/>
            </a:xfrm>
            <a:prstGeom prst="rect">
              <a:avLst/>
            </a:prstGeom>
            <a:ln w="19050">
              <a:solidFill>
                <a:schemeClr val="tx1"/>
              </a:solidFill>
            </a:ln>
          </p:spPr>
          <p:txBody>
            <a:bodyPr lIns="365760" tIns="0" rIns="457200" bIns="274320" anchor="ct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dirty="0"/>
            </a:p>
            <a:p>
              <a:pPr marL="0" indent="0" algn="ctr">
                <a:buNone/>
              </a:pPr>
              <a:endParaRPr lang="en-US" b="1" dirty="0"/>
            </a:p>
            <a:p>
              <a:pPr marL="0" indent="0" algn="ctr">
                <a:buNone/>
              </a:pPr>
              <a:r>
                <a:rPr lang="en-US" b="1" dirty="0"/>
                <a:t>EXERCISES</a:t>
              </a:r>
            </a:p>
            <a:p>
              <a:pPr marL="0" indent="0" algn="ctr">
                <a:buNone/>
              </a:pPr>
              <a:r>
                <a:rPr lang="en-US" sz="1400" dirty="0"/>
                <a:t>Complete the Knowledge Checks in the course</a:t>
              </a:r>
            </a:p>
          </p:txBody>
        </p:sp>
        <p:pic>
          <p:nvPicPr>
            <p:cNvPr id="1029" name="Picture 5" descr="D:\03_Simpson Strong Tie\00_SST-198_Builder Training\Images\01_ICO_Lightbulb_v0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025" y="2508249"/>
              <a:ext cx="1336675" cy="115924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99000" y="5936342"/>
              <a:ext cx="2781300" cy="2322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p:cNvSpPr/>
          <p:nvPr/>
        </p:nvSpPr>
        <p:spPr>
          <a:xfrm>
            <a:off x="1" y="6812281"/>
            <a:ext cx="12192000" cy="45721"/>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14094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rotWithShape="1">
          <a:blip r:embed="rId4">
            <a:extLst>
              <a:ext uri="{28A0092B-C50C-407E-A947-70E740481C1C}">
                <a14:useLocalDpi xmlns:a14="http://schemas.microsoft.com/office/drawing/2010/main" val="0"/>
              </a:ext>
            </a:extLst>
          </a:blip>
          <a:srcRect b="16109"/>
          <a:stretch/>
        </p:blipFill>
        <p:spPr>
          <a:xfrm>
            <a:off x="2393639" y="1616075"/>
            <a:ext cx="8379026" cy="2934745"/>
          </a:xfrm>
          <a:prstGeom prst="rect">
            <a:avLst/>
          </a:prstGeom>
        </p:spPr>
      </p:pic>
      <p:sp>
        <p:nvSpPr>
          <p:cNvPr id="2" name="Title 1"/>
          <p:cNvSpPr>
            <a:spLocks noGrp="1"/>
          </p:cNvSpPr>
          <p:nvPr>
            <p:ph type="title"/>
          </p:nvPr>
        </p:nvSpPr>
        <p:spPr>
          <a:xfrm>
            <a:off x="1738686" y="941822"/>
            <a:ext cx="7545646" cy="474228"/>
          </a:xfrm>
        </p:spPr>
        <p:txBody>
          <a:bodyPr/>
          <a:lstStyle/>
          <a:p>
            <a:r>
              <a:rPr lang="en-US"/>
              <a:t>Roof Slope</a:t>
            </a:r>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5334" y="1626074"/>
            <a:ext cx="8337331" cy="150923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17703" y="1952246"/>
            <a:ext cx="8315842" cy="1106347"/>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93639" y="2390437"/>
            <a:ext cx="8337334" cy="787004"/>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35162" y="2617640"/>
            <a:ext cx="8194966" cy="773566"/>
          </a:xfrm>
          <a:prstGeom prst="rect">
            <a:avLst/>
          </a:prstGeom>
        </p:spPr>
      </p:pic>
      <p:sp>
        <p:nvSpPr>
          <p:cNvPr id="8" name="TextBox 7"/>
          <p:cNvSpPr txBox="1"/>
          <p:nvPr/>
        </p:nvSpPr>
        <p:spPr bwMode="auto">
          <a:xfrm>
            <a:off x="4248150" y="3350504"/>
            <a:ext cx="4711700" cy="12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ctr"/>
            <a:r>
              <a:rPr lang="en-US" sz="2400">
                <a:solidFill>
                  <a:schemeClr val="tx1">
                    <a:lumMod val="65000"/>
                    <a:lumOff val="35000"/>
                  </a:schemeClr>
                </a:solidFill>
                <a:latin typeface="Arial" panose="020B0604020202020204" pitchFamily="34" charset="0"/>
                <a:cs typeface="Arial" panose="020B0604020202020204" pitchFamily="34" charset="0"/>
              </a:rPr>
              <a:t>When the roof </a:t>
            </a:r>
            <a:r>
              <a:rPr lang="en-US" sz="2400" dirty="0">
                <a:solidFill>
                  <a:schemeClr val="tx1">
                    <a:lumMod val="65000"/>
                    <a:lumOff val="35000"/>
                  </a:schemeClr>
                </a:solidFill>
                <a:latin typeface="Arial" panose="020B0604020202020204" pitchFamily="34" charset="0"/>
                <a:cs typeface="Arial" panose="020B0604020202020204" pitchFamily="34" charset="0"/>
              </a:rPr>
              <a:t>slope is lower, ridge and rafters work like a joint, instead of a stable structure.</a:t>
            </a:r>
          </a:p>
        </p:txBody>
      </p:sp>
      <p:sp>
        <p:nvSpPr>
          <p:cNvPr id="10" name="TextBox 9"/>
          <p:cNvSpPr txBox="1"/>
          <p:nvPr/>
        </p:nvSpPr>
        <p:spPr bwMode="auto">
          <a:xfrm>
            <a:off x="9086850" y="1395247"/>
            <a:ext cx="2509843"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Roof Slope 3:12</a:t>
            </a:r>
          </a:p>
        </p:txBody>
      </p:sp>
      <p:sp>
        <p:nvSpPr>
          <p:cNvPr id="21" name="Rectangle 2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grpSp>
        <p:nvGrpSpPr>
          <p:cNvPr id="22" name="Group 21"/>
          <p:cNvGrpSpPr/>
          <p:nvPr/>
        </p:nvGrpSpPr>
        <p:grpSpPr>
          <a:xfrm>
            <a:off x="0" y="0"/>
            <a:ext cx="1175351" cy="6858000"/>
            <a:chOff x="0" y="0"/>
            <a:chExt cx="1175351" cy="6858000"/>
          </a:xfrm>
        </p:grpSpPr>
        <p:sp>
          <p:nvSpPr>
            <p:cNvPr id="23" name="Rectangle 22"/>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4" name="Isosceles Triangle 23"/>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p:cNvSpPr/>
          <p:nvPr/>
        </p:nvSpPr>
        <p:spPr>
          <a:xfrm>
            <a:off x="1768475" y="4992612"/>
            <a:ext cx="932497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Placeholder 2"/>
          <p:cNvSpPr txBox="1">
            <a:spLocks/>
          </p:cNvSpPr>
          <p:nvPr/>
        </p:nvSpPr>
        <p:spPr>
          <a:xfrm>
            <a:off x="1768475" y="4993768"/>
            <a:ext cx="932497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a:t>Roof Slope</a:t>
            </a:r>
            <a:endParaRPr lang="en-US" sz="1400" b="1" dirty="0"/>
          </a:p>
          <a:p>
            <a:pPr marL="0" indent="0">
              <a:buNone/>
            </a:pPr>
            <a:r>
              <a:rPr lang="en-US" sz="1400"/>
              <a:t>The framing details in section R802.2 apply to roofs with a minimum slope of 3:12. Roofs with higher rafter slopes and parallel joists are built to be a rigid triangle. When the roof slope is lower, the ridge and rafters work like a joint, instead of a stable structure. This changes the load dynamics that would no longer fit the prescriptive requirements.</a:t>
            </a:r>
          </a:p>
        </p:txBody>
      </p:sp>
      <p:cxnSp>
        <p:nvCxnSpPr>
          <p:cNvPr id="31" name="Straight Arrow Connector 30"/>
          <p:cNvCxnSpPr/>
          <p:nvPr/>
        </p:nvCxnSpPr>
        <p:spPr>
          <a:xfrm flipH="1">
            <a:off x="9918700" y="1856900"/>
            <a:ext cx="711428" cy="241775"/>
          </a:xfrm>
          <a:prstGeom prst="straightConnector1">
            <a:avLst/>
          </a:prstGeom>
          <a:noFill/>
          <a:ln w="28575" cap="flat" cmpd="sng" algn="ctr">
            <a:solidFill>
              <a:srgbClr val="FF5308">
                <a:shade val="95000"/>
                <a:satMod val="105000"/>
              </a:srgbClr>
            </a:solidFill>
            <a:prstDash val="solid"/>
            <a:tailEnd type="triangle"/>
          </a:ln>
          <a:effectLst/>
        </p:spPr>
      </p:cxnSp>
    </p:spTree>
    <p:custDataLst>
      <p:tags r:id="rId1"/>
    </p:custDataLst>
    <p:extLst>
      <p:ext uri="{BB962C8B-B14F-4D97-AF65-F5344CB8AC3E}">
        <p14:creationId xmlns:p14="http://schemas.microsoft.com/office/powerpoint/2010/main" val="162504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4"/>
                                        </p:tgtEl>
                                      </p:cBhvr>
                                    </p:animEffect>
                                    <p:set>
                                      <p:cBhvr>
                                        <p:cTn id="11" dur="1" fill="hold">
                                          <p:stCondLst>
                                            <p:cond delay="499"/>
                                          </p:stCondLst>
                                        </p:cTn>
                                        <p:tgtEl>
                                          <p:spTgt spid="4"/>
                                        </p:tgtEl>
                                        <p:attrNameLst>
                                          <p:attrName>style.visibility</p:attrName>
                                        </p:attrNameLst>
                                      </p:cBhvr>
                                      <p:to>
                                        <p:strVal val="hidden"/>
                                      </p:to>
                                    </p:se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00"/>
                                        <p:tgtEl>
                                          <p:spTgt spid="5"/>
                                        </p:tgtEl>
                                      </p:cBhvr>
                                    </p:animEffect>
                                  </p:childTnLst>
                                </p:cTn>
                              </p:par>
                            </p:childTnLst>
                          </p:cTn>
                        </p:par>
                        <p:par>
                          <p:cTn id="16" fill="hold">
                            <p:stCondLst>
                              <p:cond delay="1700"/>
                            </p:stCondLst>
                            <p:childTnLst>
                              <p:par>
                                <p:cTn id="17" presetID="10" presetClass="exit" presetSubtype="0" fill="hold" nodeType="after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200"/>
                            </p:stCondLst>
                            <p:childTnLst>
                              <p:par>
                                <p:cTn id="24" presetID="10" presetClass="exit" presetSubtype="0" fill="hold" nodeType="after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5" y="945814"/>
            <a:ext cx="7545646" cy="474228"/>
          </a:xfrm>
        </p:spPr>
        <p:txBody>
          <a:bodyPr/>
          <a:lstStyle/>
          <a:p>
            <a:r>
              <a:rPr lang="en-US"/>
              <a:t>Slope </a:t>
            </a:r>
            <a:r>
              <a:rPr lang="en-US" dirty="0"/>
              <a:t>and Skew Calculator</a:t>
            </a:r>
          </a:p>
        </p:txBody>
      </p:sp>
      <p:sp>
        <p:nvSpPr>
          <p:cNvPr id="3" name="Content Placeholder 2"/>
          <p:cNvSpPr>
            <a:spLocks noGrp="1"/>
          </p:cNvSpPr>
          <p:nvPr>
            <p:ph idx="1"/>
          </p:nvPr>
        </p:nvSpPr>
        <p:spPr>
          <a:xfrm>
            <a:off x="1768476" y="1641475"/>
            <a:ext cx="2790824" cy="4632325"/>
          </a:xfrm>
        </p:spPr>
        <p:txBody>
          <a:bodyPr/>
          <a:lstStyle/>
          <a:p>
            <a:r>
              <a:rPr lang="en-US" sz="1400" dirty="0"/>
              <a:t>Calculators help determine the roof slope and skew, direction and angles for framing members and connections</a:t>
            </a:r>
          </a:p>
          <a:p>
            <a:r>
              <a:rPr lang="en-US" sz="1400" dirty="0"/>
              <a:t>Simpson Strong-Tie’s calculator shown right.</a:t>
            </a:r>
          </a:p>
        </p:txBody>
      </p:sp>
      <p:sp>
        <p:nvSpPr>
          <p:cNvPr id="5" name="Rectangle 4"/>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Rectangle 6"/>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Isosceles Triangle 7"/>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1571616"/>
            <a:ext cx="6524304" cy="5069929"/>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8937177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07706" y="2092881"/>
            <a:ext cx="10114383" cy="368561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7" name="Rectangle 16"/>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208674" y="-13248"/>
            <a:ext cx="24710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2</a:t>
            </a:r>
          </a:p>
        </p:txBody>
      </p:sp>
      <p:sp>
        <p:nvSpPr>
          <p:cNvPr id="2" name="Title 1"/>
          <p:cNvSpPr>
            <a:spLocks noGrp="1"/>
          </p:cNvSpPr>
          <p:nvPr>
            <p:ph type="title"/>
          </p:nvPr>
        </p:nvSpPr>
        <p:spPr>
          <a:xfrm>
            <a:off x="2174794" y="916644"/>
            <a:ext cx="8896911" cy="474228"/>
          </a:xfrm>
        </p:spPr>
        <p:txBody>
          <a:bodyPr>
            <a:noAutofit/>
          </a:bodyPr>
          <a:lstStyle/>
          <a:p>
            <a:r>
              <a:rPr lang="en-US" sz="3200" b="0">
                <a:solidFill>
                  <a:schemeClr val="tx1"/>
                </a:solidFill>
                <a:latin typeface="Arial Black" panose="020B0A04020102020204" pitchFamily="34" charset="0"/>
              </a:rPr>
              <a:t>R802.3 Framing Details</a:t>
            </a:r>
            <a:endParaRPr lang="en-US" sz="3200" b="0" dirty="0">
              <a:solidFill>
                <a:schemeClr val="tx1"/>
              </a:solidFill>
              <a:latin typeface="Arial Black" panose="020B0A04020102020204" pitchFamily="34" charset="0"/>
            </a:endParaRPr>
          </a:p>
        </p:txBody>
      </p:sp>
      <p:sp>
        <p:nvSpPr>
          <p:cNvPr id="11" name="Rectangle 10"/>
          <p:cNvSpPr/>
          <p:nvPr/>
        </p:nvSpPr>
        <p:spPr>
          <a:xfrm>
            <a:off x="1915886" y="2792413"/>
            <a:ext cx="8447314" cy="2092881"/>
          </a:xfrm>
          <a:prstGeom prst="rect">
            <a:avLst/>
          </a:prstGeom>
        </p:spPr>
        <p:txBody>
          <a:bodyPr wrap="square">
            <a:spAutoFit/>
          </a:bodyPr>
          <a:lstStyle/>
          <a:p>
            <a:pPr indent="-228600" eaLnBrk="0" fontAlgn="base" hangingPunct="0">
              <a:lnSpc>
                <a:spcPct val="150000"/>
              </a:lnSpc>
              <a:spcBef>
                <a:spcPts val="600"/>
              </a:spcBef>
              <a:spcAft>
                <a:spcPct val="0"/>
              </a:spcAft>
            </a:pPr>
            <a:r>
              <a:rPr lang="en-US" altLang="en-US" sz="1600" b="1" dirty="0">
                <a:solidFill>
                  <a:schemeClr val="bg1"/>
                </a:solidFill>
                <a:latin typeface="Arial" panose="020B0604020202020204" pitchFamily="34" charset="0"/>
                <a:cs typeface="Arial" panose="020B0604020202020204" pitchFamily="34" charset="0"/>
              </a:rPr>
              <a:t>Rafters shall be framed not more than 1½-inches offset </a:t>
            </a:r>
            <a:r>
              <a:rPr lang="en-US" altLang="en-US" sz="1600" dirty="0">
                <a:solidFill>
                  <a:schemeClr val="bg1"/>
                </a:solidFill>
                <a:latin typeface="Arial" panose="020B0604020202020204" pitchFamily="34" charset="0"/>
                <a:cs typeface="Arial" panose="020B0604020202020204" pitchFamily="34" charset="0"/>
              </a:rPr>
              <a:t>from each other to ridge board or directly opposite from each other with a gusset plate as a tie. </a:t>
            </a:r>
          </a:p>
          <a:p>
            <a:pPr indent="-228600" eaLnBrk="0" fontAlgn="base" hangingPunct="0">
              <a:lnSpc>
                <a:spcPct val="150000"/>
              </a:lnSpc>
              <a:spcBef>
                <a:spcPts val="600"/>
              </a:spcBef>
              <a:spcAft>
                <a:spcPct val="0"/>
              </a:spcAft>
            </a:pPr>
            <a:endParaRPr lang="en-US" altLang="en-US" sz="1600" dirty="0">
              <a:solidFill>
                <a:schemeClr val="bg1"/>
              </a:solidFill>
              <a:latin typeface="Arial" panose="020B0604020202020204" pitchFamily="34" charset="0"/>
              <a:cs typeface="Arial" panose="020B0604020202020204" pitchFamily="34" charset="0"/>
            </a:endParaRPr>
          </a:p>
          <a:p>
            <a:pPr indent="-228600" eaLnBrk="0" fontAlgn="base" hangingPunct="0">
              <a:lnSpc>
                <a:spcPct val="150000"/>
              </a:lnSpc>
              <a:spcBef>
                <a:spcPts val="600"/>
              </a:spcBef>
              <a:spcAft>
                <a:spcPct val="0"/>
              </a:spcAft>
            </a:pPr>
            <a:r>
              <a:rPr lang="en-US" altLang="en-US" sz="1600" dirty="0">
                <a:solidFill>
                  <a:schemeClr val="bg1"/>
                </a:solidFill>
                <a:latin typeface="Arial" panose="020B0604020202020204" pitchFamily="34" charset="0"/>
                <a:cs typeface="Arial" panose="020B0604020202020204" pitchFamily="34" charset="0"/>
              </a:rPr>
              <a:t>Ridge board shall be </a:t>
            </a:r>
            <a:r>
              <a:rPr lang="en-US" altLang="en-US" sz="1600" b="1" dirty="0">
                <a:solidFill>
                  <a:schemeClr val="bg1"/>
                </a:solidFill>
                <a:latin typeface="Arial" panose="020B0604020202020204" pitchFamily="34" charset="0"/>
                <a:cs typeface="Arial" panose="020B0604020202020204" pitchFamily="34" charset="0"/>
              </a:rPr>
              <a:t>not less than 1-inch nominal thickness </a:t>
            </a:r>
            <a:r>
              <a:rPr lang="en-US" altLang="en-US" sz="1600" dirty="0">
                <a:solidFill>
                  <a:schemeClr val="bg1"/>
                </a:solidFill>
                <a:latin typeface="Arial" panose="020B0604020202020204" pitchFamily="34" charset="0"/>
                <a:cs typeface="Arial" panose="020B0604020202020204" pitchFamily="34" charset="0"/>
              </a:rPr>
              <a:t>and not less in depth than the cut end of the rafter.</a:t>
            </a: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26787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Ridge Board</a:t>
            </a:r>
            <a:endParaRPr lang="en-US" dirty="0"/>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900" y="1865527"/>
            <a:ext cx="5415196" cy="3505108"/>
          </a:xfrm>
          <a:prstGeom prst="rect">
            <a:avLst/>
          </a:prstGeom>
          <a:effectLst>
            <a:outerShdw blurRad="152400" dist="76200" dir="2700000" algn="tl" rotWithShape="0">
              <a:prstClr val="black">
                <a:alpha val="40000"/>
              </a:prstClr>
            </a:outerShdw>
          </a:effectLst>
        </p:spPr>
      </p:pic>
      <p:cxnSp>
        <p:nvCxnSpPr>
          <p:cNvPr id="23" name="Straight Arrow Connector 22"/>
          <p:cNvCxnSpPr/>
          <p:nvPr/>
        </p:nvCxnSpPr>
        <p:spPr>
          <a:xfrm flipH="1" flipV="1">
            <a:off x="10124804" y="2552700"/>
            <a:ext cx="153523" cy="2506877"/>
          </a:xfrm>
          <a:prstGeom prst="straightConnector1">
            <a:avLst/>
          </a:prstGeom>
          <a:noFill/>
          <a:ln w="28575" cap="flat" cmpd="sng" algn="ctr">
            <a:solidFill>
              <a:srgbClr val="FF5308"/>
            </a:solidFill>
            <a:prstDash val="solid"/>
            <a:tailEnd type="triangle"/>
          </a:ln>
          <a:effectLst/>
        </p:spPr>
      </p:cxnSp>
      <p:pic>
        <p:nvPicPr>
          <p:cNvPr id="24" name="Picture 23"/>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737348" y="1641475"/>
            <a:ext cx="4859890" cy="3337207"/>
          </a:xfrm>
          <a:prstGeom prst="rect">
            <a:avLst/>
          </a:prstGeom>
          <a:effectLst>
            <a:outerShdw blurRad="152400" dist="76200" dir="2700000" algn="tl" rotWithShape="0">
              <a:prstClr val="black">
                <a:alpha val="40000"/>
              </a:prstClr>
            </a:outerShdw>
          </a:effectLst>
        </p:spPr>
      </p:pic>
      <p:sp>
        <p:nvSpPr>
          <p:cNvPr id="25" name="TextBox 24"/>
          <p:cNvSpPr txBox="1"/>
          <p:nvPr/>
        </p:nvSpPr>
        <p:spPr bwMode="auto">
          <a:xfrm>
            <a:off x="9642505" y="5026244"/>
            <a:ext cx="1898254"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2400" dirty="0">
                <a:solidFill>
                  <a:srgbClr val="ABABAB">
                    <a:lumMod val="50000"/>
                  </a:srgbClr>
                </a:solidFill>
                <a:latin typeface="Arial" panose="020B0604020202020204" pitchFamily="34" charset="0"/>
                <a:cs typeface="Arial" panose="020B0604020202020204" pitchFamily="34" charset="0"/>
              </a:rPr>
              <a:t>Ridge Board</a:t>
            </a:r>
          </a:p>
        </p:txBody>
      </p:sp>
      <p:sp>
        <p:nvSpPr>
          <p:cNvPr id="11" name="Rectangle 1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2" name="Isosceles Triangle 11"/>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747653" y="5118383"/>
            <a:ext cx="4849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p:cNvSpPr txBox="1">
            <a:spLocks/>
          </p:cNvSpPr>
          <p:nvPr/>
        </p:nvSpPr>
        <p:spPr>
          <a:xfrm>
            <a:off x="1747653" y="5119539"/>
            <a:ext cx="484958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Ridge Board</a:t>
            </a:r>
          </a:p>
          <a:p>
            <a:pPr marL="0" indent="0">
              <a:buNone/>
            </a:pPr>
            <a:r>
              <a:rPr lang="en-US" sz="1400" dirty="0"/>
              <a:t>Ridge board shall not be less in depth than the cut end of the rafter. Rafters shall be framed not more than 1½" offset from each other.</a:t>
            </a:r>
          </a:p>
        </p:txBody>
      </p:sp>
    </p:spTree>
    <p:custDataLst>
      <p:tags r:id="rId1"/>
    </p:custDataLst>
    <p:extLst>
      <p:ext uri="{BB962C8B-B14F-4D97-AF65-F5344CB8AC3E}">
        <p14:creationId xmlns:p14="http://schemas.microsoft.com/office/powerpoint/2010/main" val="30099476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706" y="2092881"/>
            <a:ext cx="10114383" cy="401362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 name="Rectangle 5"/>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70574" y="-13248"/>
            <a:ext cx="21535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2</a:t>
            </a:r>
          </a:p>
        </p:txBody>
      </p:sp>
      <p:sp>
        <p:nvSpPr>
          <p:cNvPr id="2" name="Title 1"/>
          <p:cNvSpPr>
            <a:spLocks noGrp="1"/>
          </p:cNvSpPr>
          <p:nvPr>
            <p:ph type="title"/>
          </p:nvPr>
        </p:nvSpPr>
        <p:spPr>
          <a:xfrm>
            <a:off x="2145765" y="916786"/>
            <a:ext cx="8947685" cy="474228"/>
          </a:xfrm>
        </p:spPr>
        <p:txBody>
          <a:bodyPr>
            <a:noAutofit/>
          </a:bodyPr>
          <a:lstStyle/>
          <a:p>
            <a:r>
              <a:rPr lang="en-US" sz="3200" b="0">
                <a:solidFill>
                  <a:schemeClr val="tx1"/>
                </a:solidFill>
                <a:latin typeface="Arial Black" panose="020B0A04020102020204" pitchFamily="34" charset="0"/>
              </a:rPr>
              <a:t>R802.3 Framing Details</a:t>
            </a:r>
            <a:endParaRPr lang="en-US" sz="3200" b="0" dirty="0">
              <a:solidFill>
                <a:schemeClr val="tx1"/>
              </a:solidFill>
              <a:latin typeface="Arial Black" panose="020B0A04020102020204" pitchFamily="34" charset="0"/>
            </a:endParaRPr>
          </a:p>
        </p:txBody>
      </p:sp>
      <p:sp>
        <p:nvSpPr>
          <p:cNvPr id="9" name="Rectangle 8"/>
          <p:cNvSpPr/>
          <p:nvPr/>
        </p:nvSpPr>
        <p:spPr>
          <a:xfrm>
            <a:off x="1536700" y="2781300"/>
            <a:ext cx="9169399" cy="3046988"/>
          </a:xfrm>
          <a:prstGeom prst="rect">
            <a:avLst/>
          </a:prstGeom>
        </p:spPr>
        <p:txBody>
          <a:bodyPr wrap="square">
            <a:spAutoFit/>
          </a:bodyPr>
          <a:lstStyle/>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At valleys and hips there shall be a valley or hip rafter not less than 2-inch nominal thickness and not less in depth than the cut end of the rafter. </a:t>
            </a:r>
          </a:p>
          <a:p>
            <a:pPr eaLnBrk="0" fontAlgn="base" hangingPunct="0">
              <a:lnSpc>
                <a:spcPct val="150000"/>
              </a:lnSpc>
              <a:spcBef>
                <a:spcPct val="0"/>
              </a:spcBef>
              <a:spcAft>
                <a:spcPct val="0"/>
              </a:spcAft>
            </a:pP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Hip and valley rafters shall be supported at the ridge by a brace to a bearing partition or be designed to carry and distribute the specific load at that point.</a:t>
            </a:r>
          </a:p>
          <a:p>
            <a:pPr eaLnBrk="0" fontAlgn="base" hangingPunct="0">
              <a:lnSpc>
                <a:spcPct val="150000"/>
              </a:lnSpc>
              <a:spcBef>
                <a:spcPct val="0"/>
              </a:spcBef>
              <a:spcAft>
                <a:spcPct val="0"/>
              </a:spcAft>
            </a:pP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Where the roof pitch </a:t>
            </a:r>
            <a:r>
              <a:rPr lang="en-US" sz="1600">
                <a:solidFill>
                  <a:schemeClr val="bg1"/>
                </a:solidFill>
                <a:latin typeface="Arial" panose="020B0604020202020204" pitchFamily="34" charset="0"/>
                <a:cs typeface="Arial" panose="020B0604020202020204" pitchFamily="34" charset="0"/>
              </a:rPr>
              <a:t>is less than </a:t>
            </a:r>
            <a:r>
              <a:rPr lang="en-US" sz="1600" dirty="0">
                <a:solidFill>
                  <a:schemeClr val="bg1"/>
                </a:solidFill>
                <a:latin typeface="Arial" panose="020B0604020202020204" pitchFamily="34" charset="0"/>
                <a:cs typeface="Arial" panose="020B0604020202020204" pitchFamily="34" charset="0"/>
              </a:rPr>
              <a:t>3:12 units horizontal structural members that support rafters and ceiling joists — such as ridge beams, hips and valleys — shall be designed as beams.</a:t>
            </a: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20402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5" y="945814"/>
            <a:ext cx="7545646" cy="474228"/>
          </a:xfrm>
        </p:spPr>
        <p:txBody>
          <a:bodyPr>
            <a:normAutofit/>
          </a:bodyPr>
          <a:lstStyle/>
          <a:p>
            <a:r>
              <a:rPr lang="en-US"/>
              <a:t>Valley Rafters</a:t>
            </a:r>
            <a:endParaRPr lang="en-US" dirty="0"/>
          </a:p>
        </p:txBody>
      </p:sp>
      <p:sp>
        <p:nvSpPr>
          <p:cNvPr id="4" name="TextBox 3"/>
          <p:cNvSpPr txBox="1"/>
          <p:nvPr/>
        </p:nvSpPr>
        <p:spPr bwMode="auto">
          <a:xfrm>
            <a:off x="9692869" y="5586433"/>
            <a:ext cx="1925120"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Valley Rafter</a:t>
            </a:r>
          </a:p>
        </p:txBody>
      </p:sp>
      <p:pic>
        <p:nvPicPr>
          <p:cNvPr id="5" name="Content Placeholder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6332" y="1896288"/>
            <a:ext cx="4713257" cy="3673089"/>
          </a:xfrm>
          <a:prstGeom prst="rect">
            <a:avLst/>
          </a:prstGeom>
          <a:effectLst>
            <a:outerShdw blurRad="152400" dist="76200" dir="2700000" algn="tl" rotWithShape="0">
              <a:prstClr val="black">
                <a:alpha val="40000"/>
              </a:prstClr>
            </a:outerShdw>
          </a:effectLst>
        </p:spPr>
      </p:pic>
      <p:pic>
        <p:nvPicPr>
          <p:cNvPr id="6" name="Content Placeholder 13"/>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t="13728" b="4428"/>
          <a:stretch/>
        </p:blipFill>
        <p:spPr>
          <a:xfrm>
            <a:off x="1768474" y="1623238"/>
            <a:ext cx="4835525" cy="3374212"/>
          </a:xfrm>
          <a:prstGeom prst="rect">
            <a:avLst/>
          </a:prstGeom>
        </p:spPr>
      </p:pic>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Rectangle 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Isosceles Triangle 9"/>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768475" y="5119612"/>
            <a:ext cx="4849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1768475" y="5120768"/>
            <a:ext cx="484958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Valley Rafter</a:t>
            </a:r>
          </a:p>
          <a:p>
            <a:pPr marL="0" indent="0">
              <a:buNone/>
            </a:pPr>
            <a:r>
              <a:rPr lang="en-US" sz="1400" dirty="0"/>
              <a:t>Nominal thickness of 2 inches. Not less depth than the cut end of </a:t>
            </a:r>
            <a:r>
              <a:rPr lang="en-US" sz="1400"/>
              <a:t>the rafters.</a:t>
            </a:r>
            <a:endParaRPr lang="en-US" sz="1400" dirty="0"/>
          </a:p>
        </p:txBody>
      </p:sp>
      <p:cxnSp>
        <p:nvCxnSpPr>
          <p:cNvPr id="16" name="Straight Arrow Connector 15"/>
          <p:cNvCxnSpPr/>
          <p:nvPr/>
        </p:nvCxnSpPr>
        <p:spPr>
          <a:xfrm flipH="1" flipV="1">
            <a:off x="9461500" y="5451920"/>
            <a:ext cx="1016000" cy="195976"/>
          </a:xfrm>
          <a:prstGeom prst="straightConnector1">
            <a:avLst/>
          </a:prstGeom>
          <a:noFill/>
          <a:ln w="28575" cap="flat" cmpd="sng" algn="ctr">
            <a:solidFill>
              <a:srgbClr val="FF5308">
                <a:shade val="95000"/>
                <a:satMod val="105000"/>
              </a:srgbClr>
            </a:solidFill>
            <a:prstDash val="solid"/>
            <a:tailEnd type="triangle"/>
          </a:ln>
          <a:effectLst/>
        </p:spPr>
      </p:cxnSp>
    </p:spTree>
    <p:custDataLst>
      <p:tags r:id="rId1"/>
    </p:custDataLst>
    <p:extLst>
      <p:ext uri="{BB962C8B-B14F-4D97-AF65-F5344CB8AC3E}">
        <p14:creationId xmlns:p14="http://schemas.microsoft.com/office/powerpoint/2010/main" val="4122885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9354765" cy="474228"/>
          </a:xfrm>
        </p:spPr>
        <p:txBody>
          <a:bodyPr>
            <a:normAutofit/>
          </a:bodyPr>
          <a:lstStyle/>
          <a:p>
            <a:r>
              <a:rPr lang="en-US"/>
              <a:t>Valley and Hip Rafters</a:t>
            </a:r>
            <a:endParaRPr 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0783" t="2544" r="1430" b="26434"/>
          <a:stretch/>
        </p:blipFill>
        <p:spPr>
          <a:xfrm>
            <a:off x="1768474" y="1641474"/>
            <a:ext cx="4828764" cy="3355976"/>
          </a:xfrm>
          <a:prstGeom prst="rect">
            <a:avLst/>
          </a:prstGeom>
          <a:effectLst>
            <a:outerShdw blurRad="152400" dist="76200" dir="2700000" algn="tl" rotWithShape="0">
              <a:prstClr val="black">
                <a:alpha val="40000"/>
              </a:prst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1927" y="1377950"/>
            <a:ext cx="3946742" cy="3209608"/>
          </a:xfrm>
          <a:prstGeom prst="rect">
            <a:avLst/>
          </a:prstGeom>
          <a:effectLst>
            <a:outerShdw blurRad="152400" dist="76200" dir="2700000" algn="tl" rotWithShape="0">
              <a:prstClr val="black">
                <a:alpha val="40000"/>
              </a:prstClr>
            </a:outerShdw>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82427" y="4324034"/>
            <a:ext cx="2470314" cy="2121063"/>
          </a:xfrm>
          <a:prstGeom prst="rect">
            <a:avLst/>
          </a:prstGeom>
          <a:effectLst>
            <a:outerShdw blurRad="152400" dist="38100" dir="2700000" algn="tl" rotWithShape="0">
              <a:prstClr val="black">
                <a:alpha val="40000"/>
              </a:prstClr>
            </a:outerShdw>
          </a:effectLst>
        </p:spPr>
      </p:pic>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Rectangle 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Isosceles Triangle 9"/>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747653" y="5116275"/>
            <a:ext cx="4849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1747653" y="5117431"/>
            <a:ext cx="484958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Valley and Hip Rafters</a:t>
            </a:r>
          </a:p>
          <a:p>
            <a:pPr marL="0" indent="0">
              <a:buNone/>
            </a:pPr>
            <a:r>
              <a:rPr lang="en-US" sz="1400" dirty="0"/>
              <a:t>Hip and valley rafters are load bearing structural members. Hip Jacks can benefit from additional support from manufactured components.</a:t>
            </a:r>
          </a:p>
        </p:txBody>
      </p:sp>
    </p:spTree>
    <p:custDataLst>
      <p:tags r:id="rId1"/>
    </p:custDataLst>
    <p:extLst>
      <p:ext uri="{BB962C8B-B14F-4D97-AF65-F5344CB8AC3E}">
        <p14:creationId xmlns:p14="http://schemas.microsoft.com/office/powerpoint/2010/main" val="24595610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9354765" cy="474228"/>
          </a:xfrm>
        </p:spPr>
        <p:txBody>
          <a:bodyPr>
            <a:normAutofit/>
          </a:bodyPr>
          <a:lstStyle/>
          <a:p>
            <a:r>
              <a:rPr lang="en-US"/>
              <a:t>Valley </a:t>
            </a:r>
            <a:r>
              <a:rPr lang="en-US" dirty="0"/>
              <a:t>and Hip Rafters</a:t>
            </a:r>
          </a:p>
        </p:txBody>
      </p:sp>
      <p:pic>
        <p:nvPicPr>
          <p:cNvPr id="4" name="Content Placeholder 11"/>
          <p:cNvPicPr>
            <a:picLocks noChangeAspect="1"/>
          </p:cNvPicPr>
          <p:nvPr/>
        </p:nvPicPr>
        <p:blipFill rotWithShape="1">
          <a:blip r:embed="rId4">
            <a:extLst>
              <a:ext uri="{28A0092B-C50C-407E-A947-70E740481C1C}">
                <a14:useLocalDpi xmlns:a14="http://schemas.microsoft.com/office/drawing/2010/main" val="0"/>
              </a:ext>
            </a:extLst>
          </a:blip>
          <a:srcRect t="4151" r="2227" b="25637"/>
          <a:stretch/>
        </p:blipFill>
        <p:spPr>
          <a:xfrm>
            <a:off x="1768475" y="1595782"/>
            <a:ext cx="5191125" cy="3401668"/>
          </a:xfrm>
          <a:prstGeom prst="rect">
            <a:avLst/>
          </a:prstGeom>
          <a:effectLst>
            <a:outerShdw blurRad="152400" dist="762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175500" y="1641475"/>
            <a:ext cx="3917950" cy="4341220"/>
          </a:xfrm>
          <a:prstGeom prst="rect">
            <a:avLst/>
          </a:prstGeom>
        </p:spPr>
      </p:pic>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47653" y="5131083"/>
            <a:ext cx="5211947"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747653" y="5132239"/>
            <a:ext cx="5211947"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Valley and Hip Rafters</a:t>
            </a:r>
          </a:p>
          <a:p>
            <a:pPr marL="0" indent="0">
              <a:buNone/>
            </a:pPr>
            <a:r>
              <a:rPr lang="en-US" sz="1400" dirty="0"/>
              <a:t>Valley and hip rafters should be supported by a brace to a bearing partition or be designed to carry a specific load at that point.</a:t>
            </a:r>
          </a:p>
        </p:txBody>
      </p:sp>
    </p:spTree>
    <p:custDataLst>
      <p:tags r:id="rId1"/>
    </p:custDataLst>
    <p:extLst>
      <p:ext uri="{BB962C8B-B14F-4D97-AF65-F5344CB8AC3E}">
        <p14:creationId xmlns:p14="http://schemas.microsoft.com/office/powerpoint/2010/main" val="32241363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9364744" cy="474228"/>
          </a:xfrm>
        </p:spPr>
        <p:txBody>
          <a:bodyPr/>
          <a:lstStyle/>
          <a:p>
            <a:r>
              <a:rPr lang="en-US"/>
              <a:t>Ridge </a:t>
            </a:r>
            <a:r>
              <a:rPr lang="en-US" dirty="0"/>
              <a:t>Beam</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4325" y="1576014"/>
            <a:ext cx="8058276" cy="3339284"/>
          </a:xfrm>
          <a:prstGeom prst="rect">
            <a:avLst/>
          </a:prstGeom>
          <a:effectLst>
            <a:outerShdw blurRad="152400" dist="76200" dir="2700000" algn="tl" rotWithShape="0">
              <a:prstClr val="black">
                <a:alpha val="40000"/>
              </a:prstClr>
            </a:outerShdw>
          </a:effectLst>
        </p:spPr>
      </p:pic>
      <p:sp>
        <p:nvSpPr>
          <p:cNvPr id="5" name="TextBox 4"/>
          <p:cNvSpPr txBox="1"/>
          <p:nvPr/>
        </p:nvSpPr>
        <p:spPr bwMode="auto">
          <a:xfrm>
            <a:off x="2724043" y="4014773"/>
            <a:ext cx="1880621"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Ridge Beam</a:t>
            </a:r>
          </a:p>
        </p:txBody>
      </p:sp>
      <p:cxnSp>
        <p:nvCxnSpPr>
          <p:cNvPr id="6" name="Straight Arrow Connector 5"/>
          <p:cNvCxnSpPr/>
          <p:nvPr/>
        </p:nvCxnSpPr>
        <p:spPr>
          <a:xfrm flipV="1">
            <a:off x="4604664" y="3340100"/>
            <a:ext cx="1123036" cy="837313"/>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Rectangle 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Isosceles Triangle 9"/>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747653" y="5118383"/>
            <a:ext cx="4849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1747653" y="5119539"/>
            <a:ext cx="484958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Ridge Beam</a:t>
            </a:r>
          </a:p>
          <a:p>
            <a:pPr marL="0" indent="0">
              <a:buNone/>
            </a:pPr>
            <a:r>
              <a:rPr lang="en-US" altLang="en-US" sz="1400" dirty="0"/>
              <a:t>Where the roof pitch is less than 3:12, structural members shall be designed as beams.</a:t>
            </a:r>
          </a:p>
        </p:txBody>
      </p:sp>
    </p:spTree>
    <p:custDataLst>
      <p:tags r:id="rId1"/>
    </p:custDataLst>
    <p:extLst>
      <p:ext uri="{BB962C8B-B14F-4D97-AF65-F5344CB8AC3E}">
        <p14:creationId xmlns:p14="http://schemas.microsoft.com/office/powerpoint/2010/main" val="1478195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706" y="2092881"/>
            <a:ext cx="10114383" cy="401362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8" name="Rectangle 7"/>
          <p:cNvSpPr/>
          <p:nvPr/>
        </p:nvSpPr>
        <p:spPr>
          <a:xfrm>
            <a:off x="1832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3</a:t>
            </a:r>
          </a:p>
        </p:txBody>
      </p:sp>
      <p:sp>
        <p:nvSpPr>
          <p:cNvPr id="6" name="Rectangle 5"/>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844675" y="2720284"/>
            <a:ext cx="8765446" cy="2308324"/>
          </a:xfrm>
          <a:prstGeom prst="rect">
            <a:avLst/>
          </a:prstGeom>
        </p:spPr>
        <p:txBody>
          <a:bodyPr wrap="square">
            <a:spAutoFit/>
          </a:bodyPr>
          <a:lstStyle/>
          <a:p>
            <a:pPr eaLnBrk="0" fontAlgn="base" hangingPunct="0">
              <a:lnSpc>
                <a:spcPct val="150000"/>
              </a:lnSpc>
              <a:spcBef>
                <a:spcPct val="0"/>
              </a:spcBef>
              <a:spcAft>
                <a:spcPct val="0"/>
              </a:spcAft>
            </a:pPr>
            <a:r>
              <a:rPr lang="en-US" sz="1600" b="1" dirty="0">
                <a:solidFill>
                  <a:schemeClr val="bg1"/>
                </a:solidFill>
                <a:latin typeface="Arial" panose="020B0604020202020204" pitchFamily="34" charset="0"/>
                <a:cs typeface="Arial" panose="020B0604020202020204" pitchFamily="34" charset="0"/>
              </a:rPr>
              <a:t>Ceiling joists and rafters </a:t>
            </a:r>
            <a:r>
              <a:rPr lang="en-US" sz="1600" dirty="0">
                <a:solidFill>
                  <a:schemeClr val="bg1"/>
                </a:solidFill>
                <a:latin typeface="Arial" panose="020B0604020202020204" pitchFamily="34" charset="0"/>
                <a:cs typeface="Arial" panose="020B0604020202020204" pitchFamily="34" charset="0"/>
              </a:rPr>
              <a:t>shall be nailed to each other in accordance with </a:t>
            </a:r>
            <a:r>
              <a:rPr lang="en-US" sz="1600" b="1" dirty="0">
                <a:solidFill>
                  <a:schemeClr val="bg1"/>
                </a:solidFill>
                <a:latin typeface="Arial" panose="020B0604020202020204" pitchFamily="34" charset="0"/>
                <a:cs typeface="Arial" panose="020B0604020202020204" pitchFamily="34" charset="0"/>
              </a:rPr>
              <a:t>Table R802.5.1 (9), </a:t>
            </a:r>
            <a:r>
              <a:rPr lang="en-US" sz="1600" dirty="0">
                <a:solidFill>
                  <a:schemeClr val="bg1"/>
                </a:solidFill>
                <a:latin typeface="Arial" panose="020B0604020202020204" pitchFamily="34" charset="0"/>
                <a:cs typeface="Arial" panose="020B0604020202020204" pitchFamily="34" charset="0"/>
              </a:rPr>
              <a:t>and the rafter shall be nailed to the top wall plate in accordance with </a:t>
            </a:r>
            <a:r>
              <a:rPr lang="en-US" sz="1600" b="1" dirty="0">
                <a:solidFill>
                  <a:schemeClr val="bg1"/>
                </a:solidFill>
                <a:latin typeface="Arial" panose="020B0604020202020204" pitchFamily="34" charset="0"/>
                <a:cs typeface="Arial" panose="020B0604020202020204" pitchFamily="34" charset="0"/>
              </a:rPr>
              <a:t>Table R602.3 (1).</a:t>
            </a:r>
          </a:p>
          <a:p>
            <a:pPr eaLnBrk="0" fontAlgn="base" hangingPunct="0">
              <a:lnSpc>
                <a:spcPct val="150000"/>
              </a:lnSpc>
              <a:spcBef>
                <a:spcPct val="0"/>
              </a:spcBef>
              <a:spcAft>
                <a:spcPct val="0"/>
              </a:spcAft>
            </a:pP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b="1" dirty="0">
                <a:solidFill>
                  <a:schemeClr val="bg1"/>
                </a:solidFill>
                <a:latin typeface="Arial" panose="020B0604020202020204" pitchFamily="34" charset="0"/>
                <a:cs typeface="Arial" panose="020B0604020202020204" pitchFamily="34" charset="0"/>
              </a:rPr>
              <a:t>Ceiling joists </a:t>
            </a:r>
            <a:r>
              <a:rPr lang="en-US" sz="1600" dirty="0">
                <a:solidFill>
                  <a:schemeClr val="bg1"/>
                </a:solidFill>
                <a:latin typeface="Arial" panose="020B0604020202020204" pitchFamily="34" charset="0"/>
                <a:cs typeface="Arial" panose="020B0604020202020204" pitchFamily="34" charset="0"/>
              </a:rPr>
              <a:t>shall be continuous or securely joined in accordance with Table </a:t>
            </a:r>
            <a:r>
              <a:rPr lang="en-US" sz="1600" b="1" dirty="0">
                <a:solidFill>
                  <a:schemeClr val="bg1"/>
                </a:solidFill>
                <a:latin typeface="Arial" panose="020B0604020202020204" pitchFamily="34" charset="0"/>
                <a:cs typeface="Arial" panose="020B0604020202020204" pitchFamily="34" charset="0"/>
              </a:rPr>
              <a:t>R802.5.1 (9) </a:t>
            </a:r>
            <a:r>
              <a:rPr lang="en-US" sz="1600" dirty="0">
                <a:solidFill>
                  <a:schemeClr val="bg1"/>
                </a:solidFill>
                <a:latin typeface="Arial" panose="020B0604020202020204" pitchFamily="34" charset="0"/>
                <a:cs typeface="Arial" panose="020B0604020202020204" pitchFamily="34" charset="0"/>
              </a:rPr>
              <a:t>where they meet over interior partitions and are nailed to adjacent rafters to provide a continuous tie across the building when such joists are parallel to the rafters.</a:t>
            </a:r>
          </a:p>
        </p:txBody>
      </p:sp>
      <p:sp>
        <p:nvSpPr>
          <p:cNvPr id="3" name="Title 2"/>
          <p:cNvSpPr>
            <a:spLocks noGrp="1"/>
          </p:cNvSpPr>
          <p:nvPr>
            <p:ph type="title"/>
          </p:nvPr>
        </p:nvSpPr>
        <p:spPr>
          <a:xfrm>
            <a:off x="2174792" y="977476"/>
            <a:ext cx="10017207" cy="474228"/>
          </a:xfrm>
        </p:spPr>
        <p:txBody>
          <a:bodyPr>
            <a:noAutofit/>
          </a:bodyPr>
          <a:lstStyle/>
          <a:p>
            <a:r>
              <a:rPr lang="en-US" b="0" dirty="0">
                <a:solidFill>
                  <a:schemeClr val="tx1"/>
                </a:solidFill>
                <a:latin typeface="Arial Black" panose="020B0A04020102020204" pitchFamily="34" charset="0"/>
              </a:rPr>
              <a:t>R802.3.1 Ceiling Joists and Rafter Connections</a:t>
            </a: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29965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640080"/>
            <a:ext cx="5029199"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096000" y="1803042"/>
            <a:ext cx="5699759" cy="4945488"/>
          </a:xfrm>
        </p:spPr>
        <p:txBody>
          <a:bodyPr/>
          <a:lstStyle/>
          <a:p>
            <a:r>
              <a:rPr lang="en-US" sz="1400" dirty="0"/>
              <a:t>Technical course for Builders, Building Officials and Inspectors regarding code requirements for stick-framed roofs. </a:t>
            </a:r>
          </a:p>
          <a:p>
            <a:r>
              <a:rPr lang="en-US" sz="1400" dirty="0"/>
              <a:t>Reviews Chapter 8 (IRC) - conventionally framed roofing. </a:t>
            </a:r>
          </a:p>
          <a:p>
            <a:pPr marL="0" indent="0">
              <a:buNone/>
            </a:pPr>
            <a:r>
              <a:rPr lang="en-US" b="1" dirty="0"/>
              <a:t>Course Learning Objectives</a:t>
            </a:r>
          </a:p>
          <a:p>
            <a:pPr marL="0" indent="0" fontAlgn="base">
              <a:lnSpc>
                <a:spcPct val="100000"/>
              </a:lnSpc>
              <a:buNone/>
            </a:pPr>
            <a:r>
              <a:rPr lang="en-US" sz="1400" dirty="0"/>
              <a:t>Upon completion of this training, you will be able to:</a:t>
            </a:r>
          </a:p>
          <a:p>
            <a:pPr fontAlgn="base">
              <a:lnSpc>
                <a:spcPct val="100000"/>
              </a:lnSpc>
            </a:pPr>
            <a:r>
              <a:rPr lang="en-US" sz="1400" dirty="0"/>
              <a:t>Describe basic components of conventional roof framing (</a:t>
            </a:r>
            <a:r>
              <a:rPr lang="en-US" sz="1400" dirty="0" err="1"/>
              <a:t>eg</a:t>
            </a:r>
            <a:r>
              <a:rPr lang="en-US" sz="1400" dirty="0"/>
              <a:t> hip and valley rafters, ridge boards, and ridge beams)</a:t>
            </a:r>
          </a:p>
          <a:p>
            <a:pPr fontAlgn="base">
              <a:lnSpc>
                <a:spcPct val="100000"/>
              </a:lnSpc>
            </a:pPr>
            <a:r>
              <a:rPr lang="en-US" sz="1400" dirty="0"/>
              <a:t>Identify the correct application of rafters, joists and other members</a:t>
            </a:r>
          </a:p>
          <a:p>
            <a:pPr fontAlgn="base">
              <a:lnSpc>
                <a:spcPct val="100000"/>
              </a:lnSpc>
            </a:pPr>
            <a:r>
              <a:rPr lang="en-US" sz="1400" dirty="0"/>
              <a:t>Recognize the relationship between critical connections and their role in building a stable roof</a:t>
            </a:r>
          </a:p>
          <a:p>
            <a:pPr fontAlgn="base">
              <a:lnSpc>
                <a:spcPct val="100000"/>
              </a:lnSpc>
            </a:pPr>
            <a:r>
              <a:rPr lang="en-US" sz="1400" dirty="0"/>
              <a:t>Identify correct application of IRC building codes for conventionally framed roof construction, also known as stick-framing</a:t>
            </a:r>
          </a:p>
          <a:p>
            <a:pPr marL="0" indent="0">
              <a:buNone/>
            </a:pPr>
            <a:endParaRPr lang="en-US" dirty="0"/>
          </a:p>
          <a:p>
            <a:pPr marL="0" indent="0">
              <a:buNone/>
            </a:pPr>
            <a:endParaRPr lang="en-US" dirty="0"/>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7223" r="15184"/>
          <a:stretch/>
        </p:blipFill>
        <p:spPr>
          <a:xfrm>
            <a:off x="0" y="0"/>
            <a:ext cx="5924550" cy="6858000"/>
          </a:xfrm>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777356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5" y="945814"/>
            <a:ext cx="7545646" cy="474228"/>
          </a:xfrm>
        </p:spPr>
        <p:txBody>
          <a:bodyPr/>
          <a:lstStyle/>
          <a:p>
            <a:r>
              <a:rPr lang="en-US"/>
              <a:t>Continuous </a:t>
            </a:r>
            <a:r>
              <a:rPr lang="en-US" dirty="0"/>
              <a:t>Tie</a:t>
            </a:r>
          </a:p>
        </p:txBody>
      </p:sp>
      <p:pic>
        <p:nvPicPr>
          <p:cNvPr id="4"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741557" y="2204136"/>
            <a:ext cx="7951102" cy="4509343"/>
          </a:xfrm>
        </p:spPr>
      </p:pic>
      <p:grpSp>
        <p:nvGrpSpPr>
          <p:cNvPr id="6" name="Group 5"/>
          <p:cNvGrpSpPr/>
          <p:nvPr/>
        </p:nvGrpSpPr>
        <p:grpSpPr>
          <a:xfrm>
            <a:off x="4221874" y="2497872"/>
            <a:ext cx="5550644" cy="2445363"/>
            <a:chOff x="3600766" y="2173554"/>
            <a:chExt cx="5550644" cy="2445363"/>
          </a:xfrm>
        </p:grpSpPr>
        <p:sp>
          <p:nvSpPr>
            <p:cNvPr id="7" name="TextBox 6"/>
            <p:cNvSpPr txBox="1"/>
            <p:nvPr/>
          </p:nvSpPr>
          <p:spPr bwMode="auto">
            <a:xfrm>
              <a:off x="5145053" y="2696806"/>
              <a:ext cx="1898254"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Ridge Board</a:t>
              </a:r>
            </a:p>
          </p:txBody>
        </p:sp>
        <p:sp>
          <p:nvSpPr>
            <p:cNvPr id="8" name="TextBox 7"/>
            <p:cNvSpPr txBox="1"/>
            <p:nvPr/>
          </p:nvSpPr>
          <p:spPr bwMode="auto">
            <a:xfrm>
              <a:off x="8128395" y="2173554"/>
              <a:ext cx="1023015"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Rafter</a:t>
              </a:r>
            </a:p>
          </p:txBody>
        </p:sp>
        <p:sp>
          <p:nvSpPr>
            <p:cNvPr id="9" name="TextBox 8"/>
            <p:cNvSpPr txBox="1"/>
            <p:nvPr/>
          </p:nvSpPr>
          <p:spPr bwMode="auto">
            <a:xfrm>
              <a:off x="3600766" y="4157264"/>
              <a:ext cx="817830"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Joist</a:t>
              </a:r>
            </a:p>
          </p:txBody>
        </p:sp>
        <p:cxnSp>
          <p:nvCxnSpPr>
            <p:cNvPr id="10" name="Straight Arrow Connector 9"/>
            <p:cNvCxnSpPr/>
            <p:nvPr/>
          </p:nvCxnSpPr>
          <p:spPr>
            <a:xfrm flipH="1" flipV="1">
              <a:off x="6091237" y="2324199"/>
              <a:ext cx="6654" cy="354666"/>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11" name="Straight Arrow Connector 10"/>
            <p:cNvCxnSpPr/>
            <p:nvPr/>
          </p:nvCxnSpPr>
          <p:spPr>
            <a:xfrm flipH="1">
              <a:off x="8249631" y="2623167"/>
              <a:ext cx="318535" cy="318535"/>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V="1">
              <a:off x="4418596" y="4009246"/>
              <a:ext cx="391529" cy="308314"/>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grpSp>
      <p:grpSp>
        <p:nvGrpSpPr>
          <p:cNvPr id="13" name="Group 12"/>
          <p:cNvGrpSpPr/>
          <p:nvPr/>
        </p:nvGrpSpPr>
        <p:grpSpPr>
          <a:xfrm>
            <a:off x="3474432" y="3567803"/>
            <a:ext cx="6298563" cy="1074075"/>
            <a:chOff x="2850766" y="3248025"/>
            <a:chExt cx="6298563" cy="1074075"/>
          </a:xfrm>
        </p:grpSpPr>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4881" y="3365485"/>
              <a:ext cx="368384" cy="127029"/>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84203" y="3365485"/>
              <a:ext cx="368384" cy="127029"/>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50766" y="4045992"/>
              <a:ext cx="368384" cy="127029"/>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80945" y="4045992"/>
              <a:ext cx="368384" cy="127029"/>
            </a:xfrm>
            <a:prstGeom prst="rect">
              <a:avLst/>
            </a:prstGeom>
          </p:spPr>
        </p:pic>
        <p:sp>
          <p:nvSpPr>
            <p:cNvPr id="18" name="Rectangle 17"/>
            <p:cNvSpPr/>
            <p:nvPr/>
          </p:nvSpPr>
          <p:spPr>
            <a:xfrm>
              <a:off x="3886200" y="3248025"/>
              <a:ext cx="4257675" cy="3714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59683" y="3539518"/>
              <a:ext cx="368384" cy="127029"/>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50212" y="3539518"/>
              <a:ext cx="368384" cy="127029"/>
            </a:xfrm>
            <a:prstGeom prst="rect">
              <a:avLst/>
            </a:prstGeom>
          </p:spPr>
        </p:pic>
        <p:sp>
          <p:nvSpPr>
            <p:cNvPr id="21" name="TextBox 20"/>
            <p:cNvSpPr txBox="1"/>
            <p:nvPr/>
          </p:nvSpPr>
          <p:spPr bwMode="auto">
            <a:xfrm>
              <a:off x="5337147" y="3392104"/>
              <a:ext cx="1492694"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a:solidFill>
                    <a:schemeClr val="accent6"/>
                  </a:solidFill>
                  <a:latin typeface="Arial" panose="020B0604020202020204" pitchFamily="34" charset="0"/>
                  <a:cs typeface="Arial" panose="020B0604020202020204" pitchFamily="34" charset="0"/>
                </a:rPr>
                <a:t>compression</a:t>
              </a:r>
            </a:p>
          </p:txBody>
        </p:sp>
        <p:sp>
          <p:nvSpPr>
            <p:cNvPr id="22" name="TextBox 21"/>
            <p:cNvSpPr txBox="1"/>
            <p:nvPr/>
          </p:nvSpPr>
          <p:spPr bwMode="auto">
            <a:xfrm>
              <a:off x="5656896" y="3952780"/>
              <a:ext cx="928437" cy="36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a:r>
                <a:rPr kumimoji="1" lang="en-US" dirty="0">
                  <a:solidFill>
                    <a:schemeClr val="accent6"/>
                  </a:solidFill>
                  <a:latin typeface="Arial" panose="020B0604020202020204" pitchFamily="34" charset="0"/>
                  <a:cs typeface="Arial" panose="020B0604020202020204" pitchFamily="34" charset="0"/>
                </a:rPr>
                <a:t>tension</a:t>
              </a:r>
            </a:p>
          </p:txBody>
        </p:sp>
      </p:grpSp>
      <p:grpSp>
        <p:nvGrpSpPr>
          <p:cNvPr id="23" name="Group 22"/>
          <p:cNvGrpSpPr/>
          <p:nvPr/>
        </p:nvGrpSpPr>
        <p:grpSpPr>
          <a:xfrm>
            <a:off x="3141022" y="1651470"/>
            <a:ext cx="7142645" cy="345038"/>
            <a:chOff x="2507187" y="1327152"/>
            <a:chExt cx="7142645" cy="345038"/>
          </a:xfrm>
        </p:grpSpPr>
        <p:cxnSp>
          <p:nvCxnSpPr>
            <p:cNvPr id="24" name="Straight Arrow Connector 23"/>
            <p:cNvCxnSpPr/>
            <p:nvPr/>
          </p:nvCxnSpPr>
          <p:spPr>
            <a:xfrm>
              <a:off x="250718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a:off x="315096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p:cNvCxnSpPr/>
            <p:nvPr/>
          </p:nvCxnSpPr>
          <p:spPr>
            <a:xfrm>
              <a:off x="379474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p:cNvCxnSpPr/>
            <p:nvPr/>
          </p:nvCxnSpPr>
          <p:spPr>
            <a:xfrm>
              <a:off x="443852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508230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p:cNvCxnSpPr/>
            <p:nvPr/>
          </p:nvCxnSpPr>
          <p:spPr>
            <a:xfrm>
              <a:off x="572608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a:off x="636986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p:cNvCxnSpPr/>
            <p:nvPr/>
          </p:nvCxnSpPr>
          <p:spPr>
            <a:xfrm>
              <a:off x="830120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8944982"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p:cNvCxnSpPr/>
            <p:nvPr/>
          </p:nvCxnSpPr>
          <p:spPr>
            <a:xfrm>
              <a:off x="701364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7657427"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9649832" y="1327152"/>
              <a:ext cx="0" cy="3450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grpSp>
      <p:pic>
        <p:nvPicPr>
          <p:cNvPr id="36" name="Content Placeholder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45655" y="3106752"/>
            <a:ext cx="9033494" cy="3610217"/>
          </a:xfrm>
          <a:prstGeom prst="rect">
            <a:avLst/>
          </a:prstGeom>
        </p:spPr>
      </p:pic>
      <p:sp>
        <p:nvSpPr>
          <p:cNvPr id="37" name="Rectangle 3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39" name="Rectangle 3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40" name="Isosceles Triangle 39"/>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Isosceles Triangle 40"/>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Isosceles Triangle 41"/>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7679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xit" presetSubtype="0" fill="hold" nodeType="afterEffect">
                                  <p:stCondLst>
                                    <p:cond delay="0"/>
                                  </p:stCondLst>
                                  <p:childTnLst>
                                    <p:animEffect transition="out" filter="fade">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xit" presetSubtype="0" fill="hold" nodeType="with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223" b="18010"/>
          <a:stretch/>
        </p:blipFill>
        <p:spPr>
          <a:xfrm>
            <a:off x="2140263" y="1647816"/>
            <a:ext cx="8615320" cy="4911725"/>
          </a:xfrm>
          <a:prstGeom prst="rect">
            <a:avLst/>
          </a:prstGeom>
          <a:solidFill>
            <a:srgbClr val="FFFFFF">
              <a:shade val="85000"/>
            </a:srgbClr>
          </a:solidFill>
          <a:ln w="88900" cap="sq">
            <a:noFill/>
            <a:miter lim="800000"/>
          </a:ln>
          <a:effectLst>
            <a:outerShdw blurRad="152400" dist="762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
        <p:nvSpPr>
          <p:cNvPr id="27" name="Rectangle 26"/>
          <p:cNvSpPr/>
          <p:nvPr/>
        </p:nvSpPr>
        <p:spPr>
          <a:xfrm>
            <a:off x="2867008" y="6009573"/>
            <a:ext cx="1950482" cy="199481"/>
          </a:xfrm>
          <a:prstGeom prst="rect">
            <a:avLst/>
          </a:prstGeom>
          <a:solidFill>
            <a:srgbClr val="FF5308">
              <a:alpha val="2500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6" name="Rectangle 25"/>
          <p:cNvSpPr/>
          <p:nvPr/>
        </p:nvSpPr>
        <p:spPr>
          <a:xfrm>
            <a:off x="4801463" y="2850892"/>
            <a:ext cx="497514" cy="3169534"/>
          </a:xfrm>
          <a:prstGeom prst="rect">
            <a:avLst/>
          </a:prstGeom>
          <a:solidFill>
            <a:srgbClr val="FF5308">
              <a:alpha val="25000"/>
            </a:srgbClr>
          </a:solidFill>
          <a:ln w="25400" cap="flat" cmpd="sng" algn="ctr">
            <a:no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 name="Title 1"/>
          <p:cNvSpPr>
            <a:spLocks noGrp="1"/>
          </p:cNvSpPr>
          <p:nvPr>
            <p:ph type="title"/>
          </p:nvPr>
        </p:nvSpPr>
        <p:spPr>
          <a:xfrm>
            <a:off x="1768475" y="945814"/>
            <a:ext cx="7545646" cy="474228"/>
          </a:xfrm>
        </p:spPr>
        <p:txBody>
          <a:bodyPr/>
          <a:lstStyle/>
          <a:p>
            <a:r>
              <a:rPr lang="en-US"/>
              <a:t>Fastening Table R802.5.1(9) </a:t>
            </a:r>
            <a:endParaRPr lang="en-US" dirty="0"/>
          </a:p>
        </p:txBody>
      </p:sp>
      <p:sp>
        <p:nvSpPr>
          <p:cNvPr id="20" name="Content Placeholder 2"/>
          <p:cNvSpPr txBox="1">
            <a:spLocks/>
          </p:cNvSpPr>
          <p:nvPr/>
        </p:nvSpPr>
        <p:spPr>
          <a:xfrm>
            <a:off x="7512054" y="2321426"/>
            <a:ext cx="5302249" cy="4843463"/>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875" marR="0" lvl="0" indent="-182875"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666666"/>
              </a:solidFill>
              <a:effectLst/>
              <a:uLnTx/>
              <a:uFillTx/>
              <a:latin typeface="Arial" panose="020B0604020202020204" pitchFamily="34" charset="0"/>
              <a:ea typeface="+mn-ea"/>
              <a:cs typeface="Arial" panose="020B0604020202020204" pitchFamily="34" charset="0"/>
            </a:endParaRPr>
          </a:p>
        </p:txBody>
      </p:sp>
      <p:sp>
        <p:nvSpPr>
          <p:cNvPr id="23" name="Rectangle 22"/>
          <p:cNvSpPr/>
          <p:nvPr/>
        </p:nvSpPr>
        <p:spPr>
          <a:xfrm>
            <a:off x="2867008" y="6023954"/>
            <a:ext cx="2415938" cy="199481"/>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4" name="Rectangle 23"/>
          <p:cNvSpPr/>
          <p:nvPr/>
        </p:nvSpPr>
        <p:spPr>
          <a:xfrm>
            <a:off x="4817490" y="2883294"/>
            <a:ext cx="465456" cy="3340141"/>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5" name="Rectangle 24"/>
          <p:cNvSpPr/>
          <p:nvPr/>
        </p:nvSpPr>
        <p:spPr>
          <a:xfrm>
            <a:off x="4074977" y="2346091"/>
            <a:ext cx="513484" cy="232728"/>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1" name="Rectangle 10"/>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3" name="Rectangle 12"/>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4" name="Isosceles Triangle 13"/>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251035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7575435" cy="474228"/>
          </a:xfrm>
        </p:spPr>
        <p:txBody>
          <a:bodyPr/>
          <a:lstStyle/>
          <a:p>
            <a:r>
              <a:rPr lang="en-US"/>
              <a:t>Fastening Table R602.3.1 </a:t>
            </a:r>
            <a:endParaRPr lang="en-US" dirty="0"/>
          </a:p>
        </p:txBody>
      </p:sp>
      <p:pic>
        <p:nvPicPr>
          <p:cNvPr id="19" name="Picture 18"/>
          <p:cNvPicPr>
            <a:picLocks noChangeAspect="1"/>
          </p:cNvPicPr>
          <p:nvPr/>
        </p:nvPicPr>
        <p:blipFill rotWithShape="1">
          <a:blip r:embed="rId4">
            <a:extLst>
              <a:ext uri="{28A0092B-C50C-407E-A947-70E740481C1C}">
                <a14:useLocalDpi xmlns:a14="http://schemas.microsoft.com/office/drawing/2010/main" val="0"/>
              </a:ext>
            </a:extLst>
          </a:blip>
          <a:srcRect b="17372"/>
          <a:stretch/>
        </p:blipFill>
        <p:spPr>
          <a:xfrm>
            <a:off x="2115612" y="1498849"/>
            <a:ext cx="8837018" cy="5016251"/>
          </a:xfrm>
          <a:prstGeom prst="rect">
            <a:avLst/>
          </a:prstGeom>
          <a:effectLst>
            <a:outerShdw blurRad="152400" dist="76200" dir="2700000" algn="tl" rotWithShape="0">
              <a:prstClr val="black">
                <a:alpha val="40000"/>
              </a:prstClr>
            </a:outerShdw>
          </a:effectLst>
        </p:spPr>
      </p:pic>
      <p:sp>
        <p:nvSpPr>
          <p:cNvPr id="20" name="Rectangle 19"/>
          <p:cNvSpPr/>
          <p:nvPr/>
        </p:nvSpPr>
        <p:spPr>
          <a:xfrm>
            <a:off x="2247842" y="4444845"/>
            <a:ext cx="8545017" cy="492876"/>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1" name="Rectangle 20"/>
          <p:cNvSpPr/>
          <p:nvPr/>
        </p:nvSpPr>
        <p:spPr>
          <a:xfrm>
            <a:off x="2247842" y="5699296"/>
            <a:ext cx="8558786" cy="615913"/>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2" name="Rectangle 21"/>
          <p:cNvSpPr/>
          <p:nvPr/>
        </p:nvSpPr>
        <p:spPr>
          <a:xfrm>
            <a:off x="2247842" y="3093917"/>
            <a:ext cx="8545017" cy="619365"/>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9" name="Rectangle 8"/>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Rectangle 1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2" name="Isosceles Triangle 11"/>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9450" y="4638447"/>
            <a:ext cx="8343900" cy="119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25554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1768475" y="1639163"/>
            <a:ext cx="2429083"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p:cNvSpPr txBox="1">
            <a:spLocks/>
          </p:cNvSpPr>
          <p:nvPr/>
        </p:nvSpPr>
        <p:spPr>
          <a:xfrm>
            <a:off x="1768476" y="1640319"/>
            <a:ext cx="2429082"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Table R602.3.1*</a:t>
            </a:r>
          </a:p>
          <a:p>
            <a:pPr marL="0" indent="0">
              <a:buNone/>
            </a:pPr>
            <a:r>
              <a:rPr lang="en-US" altLang="en-US" sz="1400" dirty="0"/>
              <a:t>Three 10d nails rafter to </a:t>
            </a:r>
            <a:br>
              <a:rPr lang="en-US" altLang="en-US" sz="1400" dirty="0">
                <a:solidFill>
                  <a:srgbClr val="FF00FF"/>
                </a:solidFill>
              </a:rPr>
            </a:br>
            <a:r>
              <a:rPr lang="en-US" altLang="en-US" sz="1400" dirty="0"/>
              <a:t>plate. Two on one side, </a:t>
            </a:r>
            <a:br>
              <a:rPr lang="en-US" altLang="en-US" sz="1400" dirty="0">
                <a:solidFill>
                  <a:srgbClr val="FF00FF"/>
                </a:solidFill>
              </a:rPr>
            </a:br>
            <a:r>
              <a:rPr lang="en-US" altLang="en-US" sz="1400" dirty="0"/>
              <a:t>one on the other.</a:t>
            </a:r>
          </a:p>
        </p:txBody>
      </p:sp>
      <p:sp>
        <p:nvSpPr>
          <p:cNvPr id="29" name="Rectangle 28"/>
          <p:cNvSpPr/>
          <p:nvPr/>
        </p:nvSpPr>
        <p:spPr>
          <a:xfrm>
            <a:off x="9156700" y="1640319"/>
            <a:ext cx="2654299"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p:cNvSpPr txBox="1">
            <a:spLocks/>
          </p:cNvSpPr>
          <p:nvPr/>
        </p:nvSpPr>
        <p:spPr>
          <a:xfrm>
            <a:off x="9156700" y="1641475"/>
            <a:ext cx="2654299" cy="2006628"/>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Table R802.5.1(9) </a:t>
            </a:r>
          </a:p>
          <a:p>
            <a:pPr marL="0" indent="0">
              <a:buNone/>
            </a:pPr>
            <a:r>
              <a:rPr lang="en-US" altLang="en-US" sz="1400" dirty="0"/>
              <a:t>Where the roof pitch is less 3:12 structural members will be designed as beams.</a:t>
            </a:r>
          </a:p>
        </p:txBody>
      </p:sp>
      <p:sp>
        <p:nvSpPr>
          <p:cNvPr id="33" name="Rectangle 32"/>
          <p:cNvSpPr/>
          <p:nvPr/>
        </p:nvSpPr>
        <p:spPr>
          <a:xfrm>
            <a:off x="9156700" y="4016437"/>
            <a:ext cx="2654299"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2"/>
          <p:cNvSpPr txBox="1">
            <a:spLocks/>
          </p:cNvSpPr>
          <p:nvPr/>
        </p:nvSpPr>
        <p:spPr>
          <a:xfrm>
            <a:off x="9156700" y="4017593"/>
            <a:ext cx="2654299"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Table R602.3.1</a:t>
            </a:r>
          </a:p>
          <a:p>
            <a:pPr marL="0" indent="0">
              <a:buNone/>
            </a:pPr>
            <a:r>
              <a:rPr lang="en-US" altLang="en-US" sz="1400" dirty="0"/>
              <a:t>Four 8d nails ceiling joist to top plate connection.</a:t>
            </a:r>
          </a:p>
        </p:txBody>
      </p:sp>
      <p:sp>
        <p:nvSpPr>
          <p:cNvPr id="2" name="Title 1"/>
          <p:cNvSpPr>
            <a:spLocks noGrp="1"/>
          </p:cNvSpPr>
          <p:nvPr>
            <p:ph type="title"/>
          </p:nvPr>
        </p:nvSpPr>
        <p:spPr>
          <a:xfrm>
            <a:off x="1738685" y="945814"/>
            <a:ext cx="7575435" cy="474228"/>
          </a:xfrm>
        </p:spPr>
        <p:txBody>
          <a:bodyPr/>
          <a:lstStyle/>
          <a:p>
            <a:r>
              <a:rPr lang="en-US" dirty="0"/>
              <a:t>Rafter and Joist Fastening Connection</a:t>
            </a:r>
          </a:p>
        </p:txBody>
      </p:sp>
      <p:pic>
        <p:nvPicPr>
          <p:cNvPr id="45" name="Content Placeholder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7557" y="1510186"/>
            <a:ext cx="4476543" cy="5094372"/>
          </a:xfrm>
          <a:prstGeom prst="rect">
            <a:avLst/>
          </a:prstGeom>
          <a:effectLst>
            <a:outerShdw blurRad="152400" dist="76200" dir="2700000" algn="tl" rotWithShape="0">
              <a:prstClr val="black">
                <a:alpha val="40000"/>
              </a:prstClr>
            </a:outerShdw>
          </a:effectLst>
        </p:spPr>
      </p:pic>
      <p:cxnSp>
        <p:nvCxnSpPr>
          <p:cNvPr id="55" name="Straight Arrow Connector 54"/>
          <p:cNvCxnSpPr/>
          <p:nvPr/>
        </p:nvCxnSpPr>
        <p:spPr>
          <a:xfrm flipH="1">
            <a:off x="6604000" y="4282226"/>
            <a:ext cx="2882900" cy="629920"/>
          </a:xfrm>
          <a:prstGeom prst="straightConnector1">
            <a:avLst/>
          </a:prstGeom>
          <a:noFill/>
          <a:ln w="28575" cap="flat" cmpd="sng" algn="ctr">
            <a:solidFill>
              <a:srgbClr val="FF5308"/>
            </a:solidFill>
            <a:prstDash val="solid"/>
            <a:tailEnd type="triangle"/>
          </a:ln>
          <a:effectLst/>
        </p:spPr>
      </p:cxnSp>
      <p:cxnSp>
        <p:nvCxnSpPr>
          <p:cNvPr id="56" name="Straight Arrow Connector 55"/>
          <p:cNvCxnSpPr/>
          <p:nvPr/>
        </p:nvCxnSpPr>
        <p:spPr>
          <a:xfrm flipH="1">
            <a:off x="6985000" y="1836295"/>
            <a:ext cx="2336800" cy="2329305"/>
          </a:xfrm>
          <a:prstGeom prst="straightConnector1">
            <a:avLst/>
          </a:prstGeom>
          <a:noFill/>
          <a:ln w="28575" cap="flat" cmpd="sng" algn="ctr">
            <a:solidFill>
              <a:srgbClr val="FF5308"/>
            </a:solidFill>
            <a:prstDash val="solid"/>
            <a:tailEnd type="triangle"/>
          </a:ln>
          <a:effectLst/>
        </p:spPr>
      </p:cxnSp>
      <p:pic>
        <p:nvPicPr>
          <p:cNvPr id="62" name="Picture 6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5597" y="2217984"/>
            <a:ext cx="520819" cy="853610"/>
          </a:xfrm>
          <a:prstGeom prst="rect">
            <a:avLst/>
          </a:prstGeom>
        </p:spPr>
      </p:pic>
      <p:cxnSp>
        <p:nvCxnSpPr>
          <p:cNvPr id="63" name="Straight Arrow Connector 62"/>
          <p:cNvCxnSpPr/>
          <p:nvPr/>
        </p:nvCxnSpPr>
        <p:spPr>
          <a:xfrm>
            <a:off x="4051495" y="1836295"/>
            <a:ext cx="1168205" cy="2445931"/>
          </a:xfrm>
          <a:prstGeom prst="straightConnector1">
            <a:avLst/>
          </a:prstGeom>
          <a:noFill/>
          <a:ln w="28575" cap="flat" cmpd="sng" algn="ctr">
            <a:solidFill>
              <a:srgbClr val="FF5308"/>
            </a:solidFill>
            <a:prstDash val="solid"/>
            <a:tailEnd type="triangle"/>
          </a:ln>
          <a:effectLst/>
        </p:spPr>
      </p:cxnSp>
      <p:pic>
        <p:nvPicPr>
          <p:cNvPr id="64" name="Picture 6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9594" y="2317275"/>
            <a:ext cx="215949" cy="558927"/>
          </a:xfrm>
          <a:prstGeom prst="rect">
            <a:avLst/>
          </a:prstGeom>
        </p:spPr>
      </p:pic>
      <p:sp>
        <p:nvSpPr>
          <p:cNvPr id="23" name="Rectangle 22"/>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5" name="Rectangle 24"/>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6" name="Isosceles Triangle 25"/>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768475" y="3477057"/>
            <a:ext cx="2185093"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2"/>
          <p:cNvSpPr txBox="1">
            <a:spLocks/>
          </p:cNvSpPr>
          <p:nvPr/>
        </p:nvSpPr>
        <p:spPr>
          <a:xfrm>
            <a:off x="1768475" y="3478213"/>
            <a:ext cx="2312809" cy="1901962"/>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*Footnote </a:t>
            </a:r>
            <a:r>
              <a:rPr lang="en-US" sz="1400" b="1" dirty="0" err="1"/>
              <a:t>i</a:t>
            </a:r>
            <a:endParaRPr lang="en-US" sz="1400" b="1" dirty="0"/>
          </a:p>
          <a:p>
            <a:pPr marL="0" indent="0">
              <a:buNone/>
            </a:pPr>
            <a:r>
              <a:rPr lang="en-US" altLang="en-US" sz="1400" dirty="0"/>
              <a:t>The toe nail on opposite side of rafters is not required when there is a parallel joist/rafter connection.</a:t>
            </a:r>
          </a:p>
        </p:txBody>
      </p:sp>
    </p:spTree>
    <p:custDataLst>
      <p:tags r:id="rId1"/>
    </p:custDataLst>
    <p:extLst>
      <p:ext uri="{BB962C8B-B14F-4D97-AF65-F5344CB8AC3E}">
        <p14:creationId xmlns:p14="http://schemas.microsoft.com/office/powerpoint/2010/main" val="400254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par>
                          <p:cTn id="11" fill="hold">
                            <p:stCondLst>
                              <p:cond delay="500"/>
                            </p:stCondLst>
                            <p:childTnLst>
                              <p:par>
                                <p:cTn id="12" presetID="10" presetClass="exit" presetSubtype="0" fill="hold" nodeType="afterEffect">
                                  <p:stCondLst>
                                    <p:cond delay="0"/>
                                  </p:stCondLst>
                                  <p:childTnLst>
                                    <p:animEffect transition="out" filter="fade">
                                      <p:cBhvr>
                                        <p:cTn id="13" dur="500"/>
                                        <p:tgtEl>
                                          <p:spTgt spid="64"/>
                                        </p:tgtEl>
                                      </p:cBhvr>
                                    </p:animEffect>
                                    <p:set>
                                      <p:cBhvr>
                                        <p:cTn id="14"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5" y="945814"/>
            <a:ext cx="7575435" cy="474228"/>
          </a:xfrm>
        </p:spPr>
        <p:txBody>
          <a:bodyPr/>
          <a:lstStyle/>
          <a:p>
            <a:r>
              <a:rPr lang="en-US"/>
              <a:t>Continuous Tie Fail</a:t>
            </a:r>
            <a:endParaRPr lang="en-US" dirty="0"/>
          </a:p>
        </p:txBody>
      </p:sp>
      <p:pic>
        <p:nvPicPr>
          <p:cNvPr id="9" name="Picture 4" descr="IRC Wood Framing 155"/>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20516" b="14462"/>
          <a:stretch/>
        </p:blipFill>
        <p:spPr bwMode="auto">
          <a:xfrm>
            <a:off x="1768474" y="1628745"/>
            <a:ext cx="9324976" cy="4429156"/>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4096082" y="3378200"/>
            <a:ext cx="1123892" cy="1228702"/>
          </a:xfrm>
          <a:prstGeom prst="ellipse">
            <a:avLst/>
          </a:prstGeom>
          <a:noFill/>
          <a:ln w="381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1" name="Oval 10"/>
          <p:cNvSpPr/>
          <p:nvPr/>
        </p:nvSpPr>
        <p:spPr>
          <a:xfrm>
            <a:off x="2446452" y="3104849"/>
            <a:ext cx="1166048" cy="1274789"/>
          </a:xfrm>
          <a:prstGeom prst="ellipse">
            <a:avLst/>
          </a:prstGeom>
          <a:noFill/>
          <a:ln w="381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2" name="Oval 11"/>
          <p:cNvSpPr/>
          <p:nvPr/>
        </p:nvSpPr>
        <p:spPr>
          <a:xfrm>
            <a:off x="5513294" y="3540787"/>
            <a:ext cx="1165411" cy="1266163"/>
          </a:xfrm>
          <a:prstGeom prst="ellipse">
            <a:avLst/>
          </a:prstGeom>
          <a:noFill/>
          <a:ln w="381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3" name="Oval 12"/>
          <p:cNvSpPr/>
          <p:nvPr/>
        </p:nvSpPr>
        <p:spPr>
          <a:xfrm>
            <a:off x="6912034" y="3715373"/>
            <a:ext cx="1165411" cy="1266163"/>
          </a:xfrm>
          <a:prstGeom prst="ellipse">
            <a:avLst/>
          </a:prstGeom>
          <a:noFill/>
          <a:ln w="381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8" name="Rectangle 7"/>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5" name="Rectangle 14"/>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6" name="Isosceles Triangle 15"/>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13801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07706" y="2092881"/>
            <a:ext cx="10114383" cy="440951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1" name="Rectangle 10"/>
          <p:cNvSpPr/>
          <p:nvPr/>
        </p:nvSpPr>
        <p:spPr>
          <a:xfrm>
            <a:off x="1044086"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1044086" y="911329"/>
            <a:ext cx="8971220" cy="474228"/>
          </a:xfrm>
        </p:spPr>
        <p:txBody>
          <a:bodyPr>
            <a:noAutofit/>
          </a:bodyPr>
          <a:lstStyle/>
          <a:p>
            <a:r>
              <a:rPr lang="en-US" altLang="en-US" sz="3200" dirty="0">
                <a:solidFill>
                  <a:schemeClr val="tx1"/>
                </a:solidFill>
                <a:latin typeface="Arial Black" panose="020B0A04020102020204" pitchFamily="34" charset="0"/>
              </a:rPr>
              <a:t>R802.5.1(9) </a:t>
            </a:r>
            <a:r>
              <a:rPr lang="en-US" sz="3200" dirty="0">
                <a:solidFill>
                  <a:schemeClr val="tx1"/>
                </a:solidFill>
                <a:latin typeface="Arial Black" panose="020B0A04020102020204" pitchFamily="34" charset="0"/>
              </a:rPr>
              <a:t>Footnotes</a:t>
            </a:r>
          </a:p>
        </p:txBody>
      </p:sp>
      <p:sp>
        <p:nvSpPr>
          <p:cNvPr id="9" name="Content Placeholder 1"/>
          <p:cNvSpPr txBox="1">
            <a:spLocks/>
          </p:cNvSpPr>
          <p:nvPr/>
        </p:nvSpPr>
        <p:spPr>
          <a:xfrm>
            <a:off x="1768475" y="3154047"/>
            <a:ext cx="4061892" cy="3098943"/>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 40d box nails shall be permitted to be substituted for 16d common nails.</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b. Nailing requirements shall be permitted to be reduced 25 percent if nails are clinched. (the pointed ends of nails are bent over).</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c. Heel joint connections are not required when the ridge is supported by a load-bearing wall, header or ridge beam.</a:t>
            </a:r>
          </a:p>
        </p:txBody>
      </p:sp>
      <p:sp>
        <p:nvSpPr>
          <p:cNvPr id="10" name="Content Placeholder 2"/>
          <p:cNvSpPr txBox="1">
            <a:spLocks/>
          </p:cNvSpPr>
          <p:nvPr/>
        </p:nvSpPr>
        <p:spPr>
          <a:xfrm>
            <a:off x="6280154" y="3090547"/>
            <a:ext cx="4455287" cy="3411854"/>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d. When intermediate support of the rafter is provided by vertical struts or purlins to a load bearing wall, the tabulated heel joint connection requirements shall be permitted to be reduced proportionally to the reduction in span.</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en-US" sz="1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e</a:t>
            </a: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Equivalent nailing patterns are required for ceiling joist to ceiling joist lap splices.</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 When rafter ties are substituted for ceiling joists, the heel joint connection requirement shall be taken as the tabulated heel joint connection requirement for two-thirds of the actual rafter-slope.</a:t>
            </a:r>
          </a:p>
          <a:p>
            <a:pPr marL="182875" marR="0" lvl="0" indent="-182875"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14" name="Content Placeholder 1"/>
          <p:cNvSpPr txBox="1">
            <a:spLocks/>
          </p:cNvSpPr>
          <p:nvPr/>
        </p:nvSpPr>
        <p:spPr>
          <a:xfrm>
            <a:off x="1725943" y="2760465"/>
            <a:ext cx="8289363" cy="393582"/>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en-US" sz="1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The following are exceptions to the nail requirements:</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4177307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5" y="945814"/>
            <a:ext cx="7545646" cy="474228"/>
          </a:xfrm>
        </p:spPr>
        <p:txBody>
          <a:bodyPr/>
          <a:lstStyle/>
          <a:p>
            <a:r>
              <a:rPr lang="en-US" altLang="en-US" dirty="0"/>
              <a:t>Table R802.5.1(9) </a:t>
            </a:r>
            <a:r>
              <a:rPr lang="en-US" dirty="0"/>
              <a:t>Footnote: d</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5876" y="817478"/>
            <a:ext cx="6156125" cy="5850021"/>
          </a:xfrm>
          <a:prstGeom prst="rect">
            <a:avLst/>
          </a:prstGeom>
        </p:spPr>
      </p:pic>
      <p:sp>
        <p:nvSpPr>
          <p:cNvPr id="5" name="Rectangle 4"/>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Rectangle 6"/>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Isosceles Triangle 7"/>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47653" y="3134659"/>
            <a:ext cx="3599047"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1747653" y="3135815"/>
            <a:ext cx="3383147" cy="242252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Nailing Reduction</a:t>
            </a:r>
          </a:p>
          <a:p>
            <a:pPr marL="0" indent="0">
              <a:buNone/>
            </a:pPr>
            <a:r>
              <a:rPr lang="en-US" sz="1400" dirty="0"/>
              <a:t>Footnote d. allows for a reduction in the nailing. Intermediate support provided by purlins or vertical struts allows a reduction in span.</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8475" y="1641475"/>
            <a:ext cx="3914775"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5491552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9785658" cy="474228"/>
          </a:xfrm>
        </p:spPr>
        <p:txBody>
          <a:bodyPr>
            <a:normAutofit/>
          </a:bodyPr>
          <a:lstStyle/>
          <a:p>
            <a:r>
              <a:rPr lang="en-US" dirty="0"/>
              <a:t>R802.5.1(9) Footnote: e</a:t>
            </a:r>
          </a:p>
        </p:txBody>
      </p:sp>
      <p:sp>
        <p:nvSpPr>
          <p:cNvPr id="7" name="Rectangle 6"/>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Isosceles Triangle 7"/>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47654" y="2721297"/>
            <a:ext cx="3903846"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1747653" y="2747854"/>
            <a:ext cx="3903847" cy="993164"/>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R802.5.1(9) - Lapped Joists</a:t>
            </a:r>
          </a:p>
          <a:p>
            <a:pPr marL="0" indent="0">
              <a:spcBef>
                <a:spcPts val="0"/>
              </a:spcBef>
              <a:spcAft>
                <a:spcPts val="600"/>
              </a:spcAft>
              <a:buNone/>
            </a:pPr>
            <a:r>
              <a:rPr lang="en-US" sz="1400" dirty="0"/>
              <a:t>Footnote e. </a:t>
            </a:r>
            <a:r>
              <a:rPr lang="en-US" sz="1400" b="1" dirty="0"/>
              <a:t>lapped joists </a:t>
            </a:r>
            <a:r>
              <a:rPr lang="en-US" sz="1400" dirty="0"/>
              <a:t>have the same nailing requirement as the rafter/joist connection.</a:t>
            </a:r>
          </a:p>
        </p:txBody>
      </p:sp>
      <p:sp>
        <p:nvSpPr>
          <p:cNvPr id="13" name="Rectangle 12"/>
          <p:cNvSpPr/>
          <p:nvPr/>
        </p:nvSpPr>
        <p:spPr>
          <a:xfrm>
            <a:off x="1738686" y="4012843"/>
            <a:ext cx="3912813"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1738687" y="4013999"/>
            <a:ext cx="3912812" cy="182841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R802.3.2 - Lapped Joists</a:t>
            </a:r>
          </a:p>
          <a:p>
            <a:pPr marL="0" indent="0">
              <a:spcBef>
                <a:spcPts val="0"/>
              </a:spcBef>
              <a:spcAft>
                <a:spcPts val="600"/>
              </a:spcAft>
              <a:buNone/>
            </a:pPr>
            <a:r>
              <a:rPr lang="en-US" sz="1400" dirty="0"/>
              <a:t>Where ceiling joists are providing resistance to rafter thrust, lapped joists shall be nailed in accordance with R802.5.1(9).</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725" y="1623292"/>
            <a:ext cx="3914775"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1987" y="1126711"/>
            <a:ext cx="6421593" cy="4131089"/>
          </a:xfrm>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8328059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Content Placeholder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8685" y="4288532"/>
            <a:ext cx="6297127" cy="2440036"/>
          </a:xfrm>
          <a:prstGeom prst="rect">
            <a:avLst/>
          </a:prstGeom>
        </p:spPr>
      </p:pic>
      <p:sp>
        <p:nvSpPr>
          <p:cNvPr id="13" name="Rectangle 12"/>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96614"/>
            <a:ext cx="7575435" cy="474228"/>
          </a:xfrm>
        </p:spPr>
        <p:txBody>
          <a:bodyPr/>
          <a:lstStyle/>
          <a:p>
            <a:r>
              <a:rPr lang="en-US" altLang="en-US" dirty="0"/>
              <a:t>Table R802.5.1(9) </a:t>
            </a:r>
            <a:r>
              <a:rPr lang="en-US" dirty="0"/>
              <a:t>Footnote</a:t>
            </a:r>
            <a:r>
              <a:rPr lang="en-US"/>
              <a:t>: h</a:t>
            </a:r>
            <a:endParaRPr lang="en-US" dirty="0"/>
          </a:p>
        </p:txBody>
      </p:sp>
      <p:sp>
        <p:nvSpPr>
          <p:cNvPr id="3" name="Content Placeholder 2"/>
          <p:cNvSpPr>
            <a:spLocks noGrp="1"/>
          </p:cNvSpPr>
          <p:nvPr>
            <p:ph idx="1"/>
          </p:nvPr>
        </p:nvSpPr>
        <p:spPr>
          <a:xfrm>
            <a:off x="1768475" y="2825933"/>
            <a:ext cx="5673725" cy="2004246"/>
          </a:xfrm>
        </p:spPr>
        <p:txBody>
          <a:bodyPr/>
          <a:lstStyle/>
          <a:p>
            <a:pPr marL="0" indent="0">
              <a:buNone/>
            </a:pPr>
            <a:r>
              <a:rPr lang="en-US" altLang="en-US" sz="1400"/>
              <a:t>Footnote h. </a:t>
            </a:r>
            <a:r>
              <a:rPr lang="en-US" altLang="en-US" sz="1400" dirty="0"/>
              <a:t>Tabulated heel joint connection requirements assume that ceiling joists or rafter ties are located at the bottom of the attic space. Where ceiling joists or rafters are located higher in the attic, </a:t>
            </a:r>
            <a:r>
              <a:rPr lang="en-US" altLang="en-US" sz="1400" b="1" dirty="0"/>
              <a:t>heel joint connection requirements </a:t>
            </a:r>
            <a:r>
              <a:rPr lang="en-US" altLang="en-US" sz="1400" dirty="0"/>
              <a:t>shall be increased as follows:</a:t>
            </a:r>
          </a:p>
          <a:p>
            <a:pPr marL="0" indent="0">
              <a:buNone/>
            </a:pPr>
            <a:endParaRPr lang="en-US" sz="1400" dirty="0"/>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83571" y="1431225"/>
            <a:ext cx="3864648" cy="3142681"/>
          </a:xfrm>
          <a:prstGeom prst="rect">
            <a:avLst/>
          </a:prstGeom>
        </p:spPr>
      </p:pic>
      <p:sp>
        <p:nvSpPr>
          <p:cNvPr id="19" name="TextBox 18"/>
          <p:cNvSpPr txBox="1"/>
          <p:nvPr/>
        </p:nvSpPr>
        <p:spPr bwMode="auto">
          <a:xfrm>
            <a:off x="8730198" y="4661626"/>
            <a:ext cx="1518983"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2400" dirty="0">
                <a:solidFill>
                  <a:schemeClr val="tx1">
                    <a:lumMod val="65000"/>
                    <a:lumOff val="35000"/>
                  </a:schemeClr>
                </a:solidFill>
                <a:latin typeface="Arial" panose="020B0604020202020204" pitchFamily="34" charset="0"/>
                <a:cs typeface="Arial" panose="020B0604020202020204" pitchFamily="34" charset="0"/>
              </a:rPr>
              <a:t>Rafter Tie</a:t>
            </a:r>
          </a:p>
        </p:txBody>
      </p:sp>
      <p:cxnSp>
        <p:nvCxnSpPr>
          <p:cNvPr id="20" name="Straight Arrow Connector 19"/>
          <p:cNvCxnSpPr>
            <a:stCxn id="19" idx="0"/>
          </p:cNvCxnSpPr>
          <p:nvPr/>
        </p:nvCxnSpPr>
        <p:spPr>
          <a:xfrm flipV="1">
            <a:off x="9489690" y="3750221"/>
            <a:ext cx="196531" cy="911405"/>
          </a:xfrm>
          <a:prstGeom prst="straightConnector1">
            <a:avLst/>
          </a:prstGeom>
          <a:noFill/>
          <a:ln w="28575" cap="flat" cmpd="sng" algn="ctr">
            <a:solidFill>
              <a:sysClr val="windowText" lastClr="000000">
                <a:shade val="95000"/>
                <a:satMod val="105000"/>
              </a:sysClr>
            </a:solidFill>
            <a:prstDash val="solid"/>
            <a:tailEnd type="triangle"/>
          </a:ln>
          <a:effectLst/>
        </p:spPr>
      </p:cxn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77236" y="4573905"/>
            <a:ext cx="330768" cy="382995"/>
          </a:xfrm>
          <a:prstGeom prst="rect">
            <a:avLst/>
          </a:prstGeom>
        </p:spPr>
      </p:pic>
      <p:cxnSp>
        <p:nvCxnSpPr>
          <p:cNvPr id="22" name="Straight Arrow Connector 21"/>
          <p:cNvCxnSpPr/>
          <p:nvPr/>
        </p:nvCxnSpPr>
        <p:spPr>
          <a:xfrm flipV="1">
            <a:off x="10666648" y="4090451"/>
            <a:ext cx="1" cy="283622"/>
          </a:xfrm>
          <a:prstGeom prst="straightConnector1">
            <a:avLst/>
          </a:prstGeom>
          <a:noFill/>
          <a:ln w="28575" cap="flat" cmpd="sng" algn="ctr">
            <a:solidFill>
              <a:srgbClr val="FF5308">
                <a:shade val="95000"/>
                <a:satMod val="105000"/>
              </a:srgbClr>
            </a:solidFill>
            <a:prstDash val="solid"/>
            <a:headEnd type="triangle"/>
            <a:tailEnd type="triangle"/>
          </a:ln>
          <a:effectLst/>
        </p:spPr>
      </p:cxnSp>
      <p:cxnSp>
        <p:nvCxnSpPr>
          <p:cNvPr id="23" name="Straight Arrow Connector 22"/>
          <p:cNvCxnSpPr/>
          <p:nvPr/>
        </p:nvCxnSpPr>
        <p:spPr>
          <a:xfrm flipV="1">
            <a:off x="10545971" y="1400663"/>
            <a:ext cx="0" cy="2973410"/>
          </a:xfrm>
          <a:prstGeom prst="straightConnector1">
            <a:avLst/>
          </a:prstGeom>
          <a:noFill/>
          <a:ln w="28575" cap="flat" cmpd="sng" algn="ctr">
            <a:solidFill>
              <a:srgbClr val="FF5308">
                <a:shade val="95000"/>
                <a:satMod val="105000"/>
              </a:srgbClr>
            </a:solidFill>
            <a:prstDash val="solid"/>
            <a:headEnd type="triangle"/>
            <a:tailEnd type="triangle"/>
          </a:ln>
          <a:effectLst/>
        </p:spPr>
      </p:cxnSp>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25293" y="935741"/>
            <a:ext cx="361959" cy="438162"/>
          </a:xfrm>
          <a:prstGeom prst="rect">
            <a:avLst/>
          </a:prstGeom>
        </p:spPr>
      </p:pic>
      <p:sp>
        <p:nvSpPr>
          <p:cNvPr id="29" name="Rectangle 28"/>
          <p:cNvSpPr/>
          <p:nvPr/>
        </p:nvSpPr>
        <p:spPr>
          <a:xfrm>
            <a:off x="1768475" y="5411537"/>
            <a:ext cx="6315096" cy="313599"/>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5" name="Rectangle 14"/>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6" name="Isosceles Triangle 15"/>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8475" y="1641475"/>
            <a:ext cx="39147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8442685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706" y="2092881"/>
            <a:ext cx="10114383" cy="372371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6" name="Rectangle 5"/>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102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3</a:t>
            </a:r>
          </a:p>
        </p:txBody>
      </p:sp>
      <p:sp>
        <p:nvSpPr>
          <p:cNvPr id="2" name="Title 1"/>
          <p:cNvSpPr>
            <a:spLocks noGrp="1"/>
          </p:cNvSpPr>
          <p:nvPr>
            <p:ph type="title"/>
          </p:nvPr>
        </p:nvSpPr>
        <p:spPr>
          <a:xfrm>
            <a:off x="2174793" y="895013"/>
            <a:ext cx="10017207" cy="1016913"/>
          </a:xfrm>
        </p:spPr>
        <p:txBody>
          <a:bodyPr>
            <a:noAutofit/>
          </a:bodyPr>
          <a:lstStyle/>
          <a:p>
            <a:r>
              <a:rPr lang="en-US">
                <a:solidFill>
                  <a:schemeClr val="tx1"/>
                </a:solidFill>
                <a:latin typeface="Arial Black" panose="020B0A04020102020204" pitchFamily="34" charset="0"/>
              </a:rPr>
              <a:t>R802.3.1 Ceiling Joists and Rafter Connections</a:t>
            </a:r>
            <a:br>
              <a:rPr lang="en-US">
                <a:solidFill>
                  <a:schemeClr val="tx1"/>
                </a:solidFill>
                <a:latin typeface="Arial Black" panose="020B0A04020102020204" pitchFamily="34" charset="0"/>
              </a:rPr>
            </a:br>
            <a:r>
              <a:rPr lang="en-US">
                <a:solidFill>
                  <a:schemeClr val="tx1"/>
                </a:solidFill>
                <a:latin typeface="Arial Black" panose="020B0A04020102020204" pitchFamily="34" charset="0"/>
              </a:rPr>
              <a:t>Rafter Tie</a:t>
            </a:r>
            <a:endParaRPr lang="en-US" dirty="0">
              <a:solidFill>
                <a:schemeClr val="tx1"/>
              </a:solidFill>
              <a:latin typeface="Arial Black" panose="020B0A04020102020204" pitchFamily="34" charset="0"/>
            </a:endParaRPr>
          </a:p>
        </p:txBody>
      </p:sp>
      <p:sp>
        <p:nvSpPr>
          <p:cNvPr id="9" name="Rectangle 8"/>
          <p:cNvSpPr/>
          <p:nvPr/>
        </p:nvSpPr>
        <p:spPr>
          <a:xfrm>
            <a:off x="1897155" y="2661063"/>
            <a:ext cx="8636766" cy="2308324"/>
          </a:xfrm>
          <a:prstGeom prst="rect">
            <a:avLst/>
          </a:prstGeom>
        </p:spPr>
        <p:txBody>
          <a:bodyPr wrap="square">
            <a:spAutoFit/>
          </a:bodyPr>
          <a:lstStyle/>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Where ceiling joists are not connected to the rafters at the top wall plate, joists connected higher in the attic shall be installed as rafter ties, or rafter ties shall be installed to provide a continuous tie. </a:t>
            </a:r>
          </a:p>
          <a:p>
            <a:pPr eaLnBrk="0" fontAlgn="base" hangingPunct="0">
              <a:lnSpc>
                <a:spcPct val="150000"/>
              </a:lnSpc>
              <a:spcBef>
                <a:spcPct val="0"/>
              </a:spcBef>
              <a:spcAft>
                <a:spcPct val="0"/>
              </a:spcAft>
            </a:pP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Rafter ties will not be less than 2 inches by 4 inches, installed in accordance with the connection requirements in Table R802.5.1(9), </a:t>
            </a:r>
            <a:r>
              <a:rPr lang="en-US" sz="1600">
                <a:solidFill>
                  <a:schemeClr val="bg1"/>
                </a:solidFill>
                <a:latin typeface="Arial" panose="020B0604020202020204" pitchFamily="34" charset="0"/>
                <a:cs typeface="Arial" panose="020B0604020202020204" pitchFamily="34" charset="0"/>
              </a:rPr>
              <a:t>or equivalent </a:t>
            </a:r>
            <a:r>
              <a:rPr lang="en-US" sz="1600" dirty="0">
                <a:solidFill>
                  <a:schemeClr val="bg1"/>
                </a:solidFill>
                <a:latin typeface="Arial" panose="020B0604020202020204" pitchFamily="34" charset="0"/>
                <a:cs typeface="Arial" panose="020B0604020202020204" pitchFamily="34" charset="0"/>
              </a:rPr>
              <a:t>capacities shall be provided. </a:t>
            </a: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45148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749799"/>
          </a:xfrm>
        </p:spPr>
        <p:txBody>
          <a:bodyPr lIns="0" tIns="0" rIns="0" bIns="0">
            <a:normAutofit/>
          </a:bodyPr>
          <a:lstStyle/>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altLang="en-US" sz="2000" dirty="0"/>
              <a:t>Basic Concepts of </a:t>
            </a:r>
            <a:br>
              <a:rPr lang="en-US" altLang="en-US" sz="2000">
                <a:solidFill>
                  <a:srgbClr val="FF00FF"/>
                </a:solidFill>
              </a:rPr>
            </a:br>
            <a:r>
              <a:rPr lang="en-US" altLang="en-US" sz="2000"/>
              <a:t>Conventional Roofing</a:t>
            </a:r>
            <a:br>
              <a:rPr lang="en-US" altLang="en-US" sz="2000" dirty="0">
                <a:solidFill>
                  <a:srgbClr val="FF00FF"/>
                </a:solidFill>
              </a:rPr>
            </a:br>
            <a:endParaRPr lang="en-US" altLang="en-US" sz="2000" dirty="0">
              <a:solidFill>
                <a:srgbClr val="FF00FF"/>
              </a:solidFill>
            </a:endParaRPr>
          </a:p>
          <a:p>
            <a:pPr marL="0" indent="0">
              <a:lnSpc>
                <a:spcPct val="100000"/>
              </a:lnSpc>
              <a:buNone/>
            </a:pPr>
            <a:r>
              <a:rPr lang="en-US" altLang="en-US" sz="1400" b="1">
                <a:solidFill>
                  <a:srgbClr val="FF5308"/>
                </a:solidFill>
              </a:rPr>
              <a:t>LESSON 2</a:t>
            </a:r>
            <a:br>
              <a:rPr lang="en-US" altLang="en-US" sz="2000">
                <a:solidFill>
                  <a:srgbClr val="FF00FF"/>
                </a:solidFill>
              </a:rPr>
            </a:br>
            <a:r>
              <a:rPr lang="en-US" altLang="en-US" sz="2000"/>
              <a:t>Critical Connections in the </a:t>
            </a:r>
            <a:br>
              <a:rPr lang="en-US" altLang="en-US" sz="2000">
                <a:solidFill>
                  <a:srgbClr val="FF00FF"/>
                </a:solidFill>
              </a:rPr>
            </a:br>
            <a:r>
              <a:rPr lang="en-US" altLang="en-US" sz="2000"/>
              <a:t>Continuous Load Path (CLP)</a:t>
            </a:r>
          </a:p>
          <a:p>
            <a:pPr marL="0" indent="0">
              <a:lnSpc>
                <a:spcPct val="100000"/>
              </a:lnSpc>
              <a:buNone/>
            </a:pPr>
            <a:endParaRPr lang="en-US" altLang="en-US" sz="2000" dirty="0"/>
          </a:p>
          <a:p>
            <a:pPr marL="0" indent="0">
              <a:lnSpc>
                <a:spcPct val="100000"/>
              </a:lnSpc>
              <a:buNone/>
            </a:pPr>
            <a:r>
              <a:rPr lang="en-US" altLang="en-US" sz="1400" b="1" dirty="0">
                <a:solidFill>
                  <a:srgbClr val="FF5308"/>
                </a:solidFill>
              </a:rPr>
              <a:t>LESSON 3</a:t>
            </a:r>
            <a:br>
              <a:rPr lang="en-US" altLang="en-US" sz="2000">
                <a:solidFill>
                  <a:srgbClr val="FF00FF"/>
                </a:solidFill>
              </a:rPr>
            </a:br>
            <a:r>
              <a:rPr lang="en-US" sz="2000"/>
              <a:t>Conventional Roofing IRC Code Sections</a:t>
            </a:r>
          </a:p>
        </p:txBody>
      </p:sp>
      <p:pic>
        <p:nvPicPr>
          <p:cNvPr id="3077" name="Picture 5"/>
          <p:cNvPicPr>
            <a:picLocks noGrp="1" noChangeAspect="1" noChangeArrowheads="1"/>
          </p:cNvPicPr>
          <p:nvPr>
            <p:ph type="pic" sz="quarter" idx="10"/>
          </p:nvPr>
        </p:nvPicPr>
        <p:blipFill>
          <a:blip r:embed="rId4">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normAutofit/>
          </a:bodyPr>
          <a:lstStyle/>
          <a:p>
            <a:r>
              <a:rPr lang="en-US"/>
              <a:t>Ceiling </a:t>
            </a:r>
            <a:r>
              <a:rPr lang="en-US" dirty="0"/>
              <a:t>Joists and Rafter Connections</a:t>
            </a:r>
          </a:p>
        </p:txBody>
      </p:sp>
      <p:pic>
        <p:nvPicPr>
          <p:cNvPr id="4" name="Content Placeholder 3"/>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t="2540" b="21138"/>
          <a:stretch/>
        </p:blipFill>
        <p:spPr>
          <a:xfrm>
            <a:off x="1738686" y="1596564"/>
            <a:ext cx="5373314" cy="3400885"/>
          </a:xfrm>
          <a:prstGeom prst="rect">
            <a:avLst/>
          </a:prstGeom>
          <a:effectLst>
            <a:outerShdw blurRad="152400" dist="76200" dir="2700000" algn="tl" rotWithShape="0">
              <a:prstClr val="black">
                <a:alpha val="40000"/>
              </a:prstClr>
            </a:outerShdw>
          </a:effectLst>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9754" y="1973843"/>
            <a:ext cx="3734546" cy="3399394"/>
          </a:xfrm>
          <a:prstGeom prst="rect">
            <a:avLst/>
          </a:prstGeom>
          <a:effectLst>
            <a:outerShdw blurRad="152400" dist="76200" dir="2700000" algn="tl" rotWithShape="0">
              <a:prstClr val="black">
                <a:alpha val="40000"/>
              </a:prstClr>
            </a:outerShdw>
          </a:effectLst>
        </p:spPr>
      </p:pic>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54415" y="5121613"/>
            <a:ext cx="5357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768475" y="5111750"/>
            <a:ext cx="5343525" cy="1746250"/>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Ceiling Joists and Rafter Connections</a:t>
            </a:r>
          </a:p>
          <a:p>
            <a:pPr marL="0" indent="0">
              <a:buNone/>
            </a:pPr>
            <a:r>
              <a:rPr lang="en-US" sz="1400" dirty="0"/>
              <a:t>Joists need to make a tension connection across beams when rafters </a:t>
            </a:r>
            <a:r>
              <a:rPr lang="en-US" sz="1400"/>
              <a:t>and joists are </a:t>
            </a:r>
            <a:r>
              <a:rPr lang="en-US" sz="1400" dirty="0"/>
              <a:t>parallel. Use straps and/or sheathing to create a continuous tie. Hangers alone do not provide </a:t>
            </a:r>
            <a:r>
              <a:rPr lang="en-US" sz="1400"/>
              <a:t>a tie.</a:t>
            </a:r>
            <a:endParaRPr lang="en-US" sz="1400" dirty="0"/>
          </a:p>
        </p:txBody>
      </p:sp>
    </p:spTree>
    <p:custDataLst>
      <p:tags r:id="rId1"/>
    </p:custDataLst>
    <p:extLst>
      <p:ext uri="{BB962C8B-B14F-4D97-AF65-F5344CB8AC3E}">
        <p14:creationId xmlns:p14="http://schemas.microsoft.com/office/powerpoint/2010/main" val="17526077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1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t="4700" b="15305"/>
          <a:stretch/>
        </p:blipFill>
        <p:spPr>
          <a:xfrm>
            <a:off x="1768475" y="1641475"/>
            <a:ext cx="5302250" cy="3355975"/>
          </a:xfrm>
          <a:prstGeom prst="rect">
            <a:avLst/>
          </a:prstGeom>
          <a:effectLst>
            <a:outerShdw blurRad="152400" dist="76200" dir="2700000" algn="tl" rotWithShape="0">
              <a:prstClr val="black">
                <a:alpha val="40000"/>
              </a:prstClr>
            </a:outerShdw>
          </a:effectLst>
        </p:spPr>
      </p:pic>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Rafter Ties</a:t>
            </a:r>
            <a:endParaRPr lang="en-US" dirty="0"/>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6070" y="1892300"/>
            <a:ext cx="4342230" cy="3833007"/>
          </a:xfrm>
          <a:prstGeom prst="rect">
            <a:avLst/>
          </a:prstGeom>
          <a:effectLst>
            <a:outerShdw blurRad="152400" dist="76200" dir="2700000" algn="tl" rotWithShape="0">
              <a:prstClr val="black">
                <a:alpha val="40000"/>
              </a:prstClr>
            </a:outerShdw>
          </a:effectLst>
        </p:spPr>
      </p:pic>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47653" y="5118383"/>
            <a:ext cx="5323072"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747653" y="5119539"/>
            <a:ext cx="5323072" cy="156066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Rafter Ties</a:t>
            </a:r>
          </a:p>
          <a:p>
            <a:pPr marL="0" indent="0">
              <a:buNone/>
            </a:pPr>
            <a:r>
              <a:rPr lang="en-US" sz="1400" dirty="0"/>
              <a:t>Ceiling joist and rafter ties prevent walls from spreading under downward loads. Joists that are not installed at the plate level are Rafter Ties. Rafter Ties are used to transfer </a:t>
            </a:r>
            <a:r>
              <a:rPr lang="en-US" sz="1400"/>
              <a:t>tension across </a:t>
            </a:r>
            <a:r>
              <a:rPr lang="en-US" sz="1400" dirty="0"/>
              <a:t>ceiling.</a:t>
            </a:r>
          </a:p>
        </p:txBody>
      </p:sp>
    </p:spTree>
    <p:custDataLst>
      <p:tags r:id="rId1"/>
    </p:custDataLst>
    <p:extLst>
      <p:ext uri="{BB962C8B-B14F-4D97-AF65-F5344CB8AC3E}">
        <p14:creationId xmlns:p14="http://schemas.microsoft.com/office/powerpoint/2010/main" val="19305437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8289" y="1529709"/>
            <a:ext cx="7113711" cy="5089525"/>
          </a:xfrm>
          <a:prstGeom prst="rect">
            <a:avLst/>
          </a:prstGeom>
        </p:spPr>
      </p:pic>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a:t>Rafter Ties with Perpendicular Joists</a:t>
            </a:r>
            <a:endParaRPr lang="en-US" dirty="0"/>
          </a:p>
        </p:txBody>
      </p:sp>
      <p:sp>
        <p:nvSpPr>
          <p:cNvPr id="5" name="TextBox 4"/>
          <p:cNvSpPr txBox="1"/>
          <p:nvPr/>
        </p:nvSpPr>
        <p:spPr bwMode="auto">
          <a:xfrm>
            <a:off x="2836482" y="5848208"/>
            <a:ext cx="167287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Rafter Ties</a:t>
            </a:r>
          </a:p>
        </p:txBody>
      </p:sp>
      <p:cxnSp>
        <p:nvCxnSpPr>
          <p:cNvPr id="6" name="Straight Arrow Connector 5"/>
          <p:cNvCxnSpPr/>
          <p:nvPr/>
        </p:nvCxnSpPr>
        <p:spPr>
          <a:xfrm flipV="1">
            <a:off x="3696553" y="3845744"/>
            <a:ext cx="2564547" cy="1981516"/>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sp>
        <p:nvSpPr>
          <p:cNvPr id="9" name="Rectangle 8"/>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Isosceles Triangle 9"/>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768477" y="1635116"/>
            <a:ext cx="2740878"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1768476" y="1660516"/>
            <a:ext cx="2740879" cy="2550348"/>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Rafter Ties</a:t>
            </a:r>
          </a:p>
          <a:p>
            <a:pPr marL="0" indent="0">
              <a:buNone/>
            </a:pPr>
            <a:r>
              <a:rPr lang="en-US" sz="1400" dirty="0"/>
              <a:t>Rafters with perpendicular joists require a Rafter Tie. Spacing is now the same as rafters at a maximum of 24”. Rafter ties are located in the lower third </a:t>
            </a:r>
            <a:r>
              <a:rPr lang="en-US" sz="1400"/>
              <a:t>of </a:t>
            </a:r>
            <a:br>
              <a:rPr lang="en-US" sz="1400"/>
            </a:br>
            <a:r>
              <a:rPr lang="en-US" sz="1400"/>
              <a:t>attic </a:t>
            </a:r>
            <a:r>
              <a:rPr lang="en-US" sz="1400" dirty="0"/>
              <a:t>space.</a:t>
            </a:r>
          </a:p>
        </p:txBody>
      </p:sp>
    </p:spTree>
    <p:custDataLst>
      <p:tags r:id="rId1"/>
    </p:custDataLst>
    <p:extLst>
      <p:ext uri="{BB962C8B-B14F-4D97-AF65-F5344CB8AC3E}">
        <p14:creationId xmlns:p14="http://schemas.microsoft.com/office/powerpoint/2010/main" val="11581348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Content Placeholder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4541" y="1390994"/>
            <a:ext cx="4833444" cy="3606456"/>
          </a:xfrm>
          <a:prstGeom prst="rect">
            <a:avLst/>
          </a:prstGeom>
        </p:spPr>
      </p:pic>
      <p:pic>
        <p:nvPicPr>
          <p:cNvPr id="31" name="Content Placeholder 7"/>
          <p:cNvPicPr>
            <a:picLocks noChangeAspect="1"/>
          </p:cNvPicPr>
          <p:nvPr/>
        </p:nvPicPr>
        <p:blipFill rotWithShape="1">
          <a:blip r:embed="rId5">
            <a:extLst>
              <a:ext uri="{28A0092B-C50C-407E-A947-70E740481C1C}">
                <a14:useLocalDpi xmlns:a14="http://schemas.microsoft.com/office/drawing/2010/main" val="0"/>
              </a:ext>
            </a:extLst>
          </a:blip>
          <a:srcRect t="6146" b="7189"/>
          <a:stretch/>
        </p:blipFill>
        <p:spPr>
          <a:xfrm>
            <a:off x="1769276" y="1632512"/>
            <a:ext cx="4834724" cy="3364938"/>
          </a:xfrm>
          <a:prstGeom prst="rect">
            <a:avLst/>
          </a:prstGeom>
        </p:spPr>
      </p:pic>
      <p:sp>
        <p:nvSpPr>
          <p:cNvPr id="18" name="Rectangle 17"/>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Continuous </a:t>
            </a:r>
            <a:r>
              <a:rPr lang="en-US" dirty="0"/>
              <a:t>Tie Example</a:t>
            </a:r>
          </a:p>
        </p:txBody>
      </p:sp>
      <p:cxnSp>
        <p:nvCxnSpPr>
          <p:cNvPr id="32" name="Straight Arrow Connector 31"/>
          <p:cNvCxnSpPr/>
          <p:nvPr/>
        </p:nvCxnSpPr>
        <p:spPr>
          <a:xfrm flipH="1" flipV="1">
            <a:off x="4686300" y="1972278"/>
            <a:ext cx="1739900" cy="3577622"/>
          </a:xfrm>
          <a:prstGeom prst="straightConnector1">
            <a:avLst/>
          </a:prstGeom>
          <a:noFill/>
          <a:ln w="25400" cap="flat" cmpd="sng" algn="ctr">
            <a:solidFill>
              <a:srgbClr val="FF5308"/>
            </a:solidFill>
            <a:prstDash val="solid"/>
            <a:tailEnd type="triangle"/>
          </a:ln>
          <a:effectLst>
            <a:outerShdw blurRad="40000" dist="20000" dir="5400000" rotWithShape="0">
              <a:srgbClr val="000000">
                <a:alpha val="38000"/>
              </a:srgbClr>
            </a:outerShdw>
          </a:effectLst>
        </p:spPr>
      </p:cxnSp>
      <p:sp>
        <p:nvSpPr>
          <p:cNvPr id="33" name="TextBox 32"/>
          <p:cNvSpPr txBox="1"/>
          <p:nvPr/>
        </p:nvSpPr>
        <p:spPr bwMode="auto">
          <a:xfrm>
            <a:off x="5832732" y="5583928"/>
            <a:ext cx="2928709" cy="101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Ties spaced &gt; 48” </a:t>
            </a:r>
            <a:r>
              <a:rPr kumimoji="1" lang="en-US" sz="2000" dirty="0" err="1">
                <a:solidFill>
                  <a:schemeClr val="tx1">
                    <a:lumMod val="65000"/>
                    <a:lumOff val="35000"/>
                  </a:schemeClr>
                </a:solidFill>
                <a:latin typeface="Arial" panose="020B0604020202020204" pitchFamily="34" charset="0"/>
                <a:cs typeface="Arial" panose="020B0604020202020204" pitchFamily="34" charset="0"/>
              </a:rPr>
              <a:t>o.c</a:t>
            </a:r>
            <a:r>
              <a:rPr kumimoji="1" lang="en-US" sz="2000" dirty="0">
                <a:solidFill>
                  <a:schemeClr val="tx1">
                    <a:lumMod val="65000"/>
                    <a:lumOff val="35000"/>
                  </a:schemeClr>
                </a:solidFill>
                <a:latin typeface="Arial" panose="020B0604020202020204" pitchFamily="34" charset="0"/>
                <a:cs typeface="Arial" panose="020B0604020202020204" pitchFamily="34" charset="0"/>
              </a:rPr>
              <a:t> and not adequately connected to lookout</a:t>
            </a:r>
          </a:p>
        </p:txBody>
      </p:sp>
      <p:cxnSp>
        <p:nvCxnSpPr>
          <p:cNvPr id="34" name="Straight Arrow Connector 33"/>
          <p:cNvCxnSpPr/>
          <p:nvPr/>
        </p:nvCxnSpPr>
        <p:spPr>
          <a:xfrm flipH="1" flipV="1">
            <a:off x="4927600" y="4503756"/>
            <a:ext cx="1498600" cy="1046144"/>
          </a:xfrm>
          <a:prstGeom prst="straightConnector1">
            <a:avLst/>
          </a:prstGeom>
          <a:noFill/>
          <a:ln w="25400" cap="flat" cmpd="sng" algn="ctr">
            <a:solidFill>
              <a:srgbClr val="FF5308"/>
            </a:solidFill>
            <a:prstDash val="solid"/>
            <a:tailEnd type="triangle"/>
          </a:ln>
          <a:effectLst>
            <a:outerShdw blurRad="40000" dist="20000" dir="5400000" rotWithShape="0">
              <a:srgbClr val="000000">
                <a:alpha val="38000"/>
              </a:srgbClr>
            </a:outerShdw>
          </a:effectLst>
        </p:spPr>
      </p:cxnSp>
      <p:sp>
        <p:nvSpPr>
          <p:cNvPr id="44" name="TextBox 43"/>
          <p:cNvSpPr txBox="1"/>
          <p:nvPr/>
        </p:nvSpPr>
        <p:spPr bwMode="auto">
          <a:xfrm>
            <a:off x="9985896" y="5676229"/>
            <a:ext cx="1281098" cy="46165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lIns="91429" tIns="45714" rIns="91429" bIns="45714" rtlCol="0">
            <a:spAutoFit/>
          </a:bodyPr>
          <a:lstStyle/>
          <a:p>
            <a:pPr marL="0" marR="0" lvl="0" indent="0" algn="r" defTabSz="914400" eaLnBrk="0" fontAlgn="base" latinLnBrk="0" hangingPunct="0">
              <a:lnSpc>
                <a:spcPct val="100000"/>
              </a:lnSpc>
              <a:spcBef>
                <a:spcPct val="0"/>
              </a:spcBef>
              <a:spcAft>
                <a:spcPct val="0"/>
              </a:spcAft>
              <a:buClrTx/>
              <a:buSzTx/>
              <a:buFontTx/>
              <a:buNone/>
              <a:tabLst/>
              <a:defRPr/>
            </a:pPr>
            <a:r>
              <a:rPr kumimoji="1" lang="en-US" sz="24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anose="020B0604020202020204" pitchFamily="34" charset="0"/>
              </a:rPr>
              <a:t>Lookout</a:t>
            </a:r>
          </a:p>
        </p:txBody>
      </p:sp>
      <p:cxnSp>
        <p:nvCxnSpPr>
          <p:cNvPr id="38" name="Straight Arrow Connector 37"/>
          <p:cNvCxnSpPr>
            <a:stCxn id="44" idx="0"/>
          </p:cNvCxnSpPr>
          <p:nvPr/>
        </p:nvCxnSpPr>
        <p:spPr>
          <a:xfrm flipV="1">
            <a:off x="10626445" y="3289581"/>
            <a:ext cx="346355" cy="2386648"/>
          </a:xfrm>
          <a:prstGeom prst="straightConnector1">
            <a:avLst/>
          </a:prstGeom>
          <a:noFill/>
          <a:ln w="28575" cap="flat" cmpd="sng" algn="ctr">
            <a:solidFill>
              <a:srgbClr val="FF5308"/>
            </a:solidFill>
            <a:prstDash val="solid"/>
            <a:tailEnd type="triangle"/>
          </a:ln>
          <a:effectLst/>
        </p:spPr>
      </p:cxnSp>
      <p:sp>
        <p:nvSpPr>
          <p:cNvPr id="42" name="TextBox 41"/>
          <p:cNvSpPr txBox="1"/>
          <p:nvPr/>
        </p:nvSpPr>
        <p:spPr bwMode="auto">
          <a:xfrm>
            <a:off x="9013186" y="5205554"/>
            <a:ext cx="1074310" cy="461653"/>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none" lIns="91429" tIns="45714" rIns="91429" bIns="45714" rtlCol="0">
            <a:spAutoFit/>
          </a:bodyPr>
          <a:lstStyle/>
          <a:p>
            <a:pPr marL="0" marR="0" lvl="0" indent="0" algn="r" defTabSz="914400" eaLnBrk="0" fontAlgn="base" latinLnBrk="0" hangingPunct="0">
              <a:lnSpc>
                <a:spcPct val="100000"/>
              </a:lnSpc>
              <a:spcBef>
                <a:spcPct val="0"/>
              </a:spcBef>
              <a:spcAft>
                <a:spcPct val="0"/>
              </a:spcAft>
              <a:buClrTx/>
              <a:buSzTx/>
              <a:buFontTx/>
              <a:buNone/>
              <a:tabLst/>
              <a:defRPr/>
            </a:pPr>
            <a:r>
              <a:rPr kumimoji="1" lang="en-US" sz="2400"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cs typeface="Arial" panose="020B0604020202020204" pitchFamily="34" charset="0"/>
              </a:rPr>
              <a:t>Straps</a:t>
            </a:r>
          </a:p>
        </p:txBody>
      </p:sp>
      <p:cxnSp>
        <p:nvCxnSpPr>
          <p:cNvPr id="40" name="Straight Arrow Connector 39"/>
          <p:cNvCxnSpPr>
            <a:stCxn id="42" idx="3"/>
          </p:cNvCxnSpPr>
          <p:nvPr/>
        </p:nvCxnSpPr>
        <p:spPr>
          <a:xfrm flipV="1">
            <a:off x="10087496" y="2935431"/>
            <a:ext cx="181151" cy="2500950"/>
          </a:xfrm>
          <a:prstGeom prst="straightConnector1">
            <a:avLst/>
          </a:prstGeom>
          <a:noFill/>
          <a:ln w="28575" cap="flat" cmpd="sng" algn="ctr">
            <a:solidFill>
              <a:srgbClr val="FF5308"/>
            </a:solidFill>
            <a:prstDash val="solid"/>
            <a:tailEnd type="triangle"/>
          </a:ln>
          <a:effectLst/>
        </p:spPr>
      </p:cxnSp>
      <p:sp>
        <p:nvSpPr>
          <p:cNvPr id="20" name="Rectangle 19"/>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1" name="Isosceles Triangle 20"/>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738687" y="5108913"/>
            <a:ext cx="3046492"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p:cNvSpPr txBox="1">
            <a:spLocks/>
          </p:cNvSpPr>
          <p:nvPr/>
        </p:nvSpPr>
        <p:spPr>
          <a:xfrm>
            <a:off x="1747654" y="5141359"/>
            <a:ext cx="3037525" cy="133564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Continuous Tie</a:t>
            </a:r>
          </a:p>
          <a:p>
            <a:pPr marL="0" indent="0">
              <a:buNone/>
            </a:pPr>
            <a:r>
              <a:rPr lang="en-US" sz="1400" dirty="0"/>
              <a:t>Lookout nailed to rafters. Metal straps connects lookouts to joists </a:t>
            </a:r>
            <a:r>
              <a:rPr lang="en-US" sz="1400"/>
              <a:t>across floor. </a:t>
            </a:r>
            <a:endParaRPr lang="en-US" sz="1400" dirty="0"/>
          </a:p>
        </p:txBody>
      </p:sp>
    </p:spTree>
    <p:custDataLst>
      <p:tags r:id="rId1"/>
    </p:custDataLst>
    <p:extLst>
      <p:ext uri="{BB962C8B-B14F-4D97-AF65-F5344CB8AC3E}">
        <p14:creationId xmlns:p14="http://schemas.microsoft.com/office/powerpoint/2010/main" val="3882104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07706" y="2092881"/>
            <a:ext cx="10114383" cy="401362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7" name="Rectangle 16"/>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3483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3</a:t>
            </a:r>
          </a:p>
        </p:txBody>
      </p:sp>
      <p:sp>
        <p:nvSpPr>
          <p:cNvPr id="2" name="Title 1"/>
          <p:cNvSpPr>
            <a:spLocks noGrp="1"/>
          </p:cNvSpPr>
          <p:nvPr>
            <p:ph type="title"/>
          </p:nvPr>
        </p:nvSpPr>
        <p:spPr>
          <a:xfrm>
            <a:off x="2159000" y="945813"/>
            <a:ext cx="10032999" cy="810654"/>
          </a:xfrm>
        </p:spPr>
        <p:txBody>
          <a:bodyPr>
            <a:noAutofit/>
          </a:bodyPr>
          <a:lstStyle/>
          <a:p>
            <a:r>
              <a:rPr lang="en-US">
                <a:solidFill>
                  <a:schemeClr val="tx1"/>
                </a:solidFill>
                <a:latin typeface="Arial Black" panose="020B0A04020102020204" pitchFamily="34" charset="0"/>
              </a:rPr>
              <a:t>R802.3.1 Ceiling Joists and Rafter Connections</a:t>
            </a:r>
            <a:br>
              <a:rPr lang="en-US">
                <a:solidFill>
                  <a:schemeClr val="tx1"/>
                </a:solidFill>
                <a:latin typeface="Arial Black" panose="020B0A04020102020204" pitchFamily="34" charset="0"/>
              </a:rPr>
            </a:br>
            <a:r>
              <a:rPr lang="en-US">
                <a:solidFill>
                  <a:schemeClr val="tx1"/>
                </a:solidFill>
                <a:latin typeface="Arial Black" panose="020B0A04020102020204" pitchFamily="34" charset="0"/>
              </a:rPr>
              <a:t>Ridge </a:t>
            </a:r>
            <a:r>
              <a:rPr lang="en-US" dirty="0">
                <a:solidFill>
                  <a:schemeClr val="tx1"/>
                </a:solidFill>
                <a:latin typeface="Arial Black" panose="020B0A04020102020204" pitchFamily="34" charset="0"/>
              </a:rPr>
              <a:t>Beam and Collar Ties</a:t>
            </a:r>
          </a:p>
        </p:txBody>
      </p:sp>
      <p:sp>
        <p:nvSpPr>
          <p:cNvPr id="11" name="Rectangle 10"/>
          <p:cNvSpPr/>
          <p:nvPr/>
        </p:nvSpPr>
        <p:spPr>
          <a:xfrm>
            <a:off x="1768475" y="2667000"/>
            <a:ext cx="8734425" cy="2677656"/>
          </a:xfrm>
          <a:prstGeom prst="rect">
            <a:avLst/>
          </a:prstGeom>
        </p:spPr>
        <p:txBody>
          <a:bodyPr wrap="square">
            <a:spAutoFit/>
          </a:bodyPr>
          <a:lstStyle/>
          <a:p>
            <a:pPr eaLnBrk="0" fontAlgn="base" hangingPunct="0">
              <a:lnSpc>
                <a:spcPct val="150000"/>
              </a:lnSpc>
              <a:spcAft>
                <a:spcPct val="0"/>
              </a:spcAft>
            </a:pPr>
            <a:r>
              <a:rPr lang="en-US" altLang="en-US" sz="1600" dirty="0">
                <a:solidFill>
                  <a:schemeClr val="bg1"/>
                </a:solidFill>
                <a:latin typeface="Arial" panose="020B0604020202020204" pitchFamily="34" charset="0"/>
                <a:cs typeface="Arial" panose="020B0604020202020204" pitchFamily="34" charset="0"/>
              </a:rPr>
              <a:t>Where ceiling joists or rafter ties are not provided, the ridge formed by these rafters shall be supported by a wall or girder designed in accordance with accepted engineering practice.</a:t>
            </a:r>
          </a:p>
          <a:p>
            <a:pPr eaLnBrk="0" fontAlgn="base" hangingPunct="0">
              <a:lnSpc>
                <a:spcPct val="150000"/>
              </a:lnSpc>
              <a:spcAft>
                <a:spcPct val="0"/>
              </a:spcAft>
            </a:pPr>
            <a:endParaRPr lang="en-US" alt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Collar Ties or ridge straps to resist wind uplift shall be connected in the upper thirds of the attic space in accordance with </a:t>
            </a:r>
            <a:r>
              <a:rPr lang="en-US" sz="1600">
                <a:solidFill>
                  <a:schemeClr val="bg1"/>
                </a:solidFill>
                <a:latin typeface="Arial" panose="020B0604020202020204" pitchFamily="34" charset="0"/>
                <a:cs typeface="Arial" panose="020B0604020202020204" pitchFamily="34" charset="0"/>
              </a:rPr>
              <a:t>Table R602.3(1).</a:t>
            </a: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 </a:t>
            </a: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Collar ties shall be not less than 1 inch by 4 inches, spaced not more that 4 feet </a:t>
            </a:r>
            <a:r>
              <a:rPr lang="en-US" sz="1600" dirty="0" err="1">
                <a:solidFill>
                  <a:schemeClr val="bg1"/>
                </a:solidFill>
                <a:latin typeface="Arial" panose="020B0604020202020204" pitchFamily="34" charset="0"/>
                <a:cs typeface="Arial" panose="020B0604020202020204" pitchFamily="34" charset="0"/>
              </a:rPr>
              <a:t>o.c</a:t>
            </a:r>
            <a:r>
              <a:rPr lang="en-US" sz="1600" dirty="0">
                <a:solidFill>
                  <a:schemeClr val="bg1"/>
                </a:solidFill>
                <a:latin typeface="Arial" panose="020B0604020202020204" pitchFamily="34" charset="0"/>
                <a:cs typeface="Arial" panose="020B0604020202020204" pitchFamily="34" charset="0"/>
              </a:rPr>
              <a:t>. </a:t>
            </a:r>
            <a:endParaRPr lang="en-US" altLang="en-US" sz="1600" b="1"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979472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Ridge </a:t>
            </a:r>
            <a:r>
              <a:rPr lang="en-US" dirty="0"/>
              <a:t>Beam</a:t>
            </a:r>
          </a:p>
        </p:txBody>
      </p:sp>
      <p:pic>
        <p:nvPicPr>
          <p:cNvPr id="4" name="Picture 3"/>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8435" t="7561" r="3392" b="26017"/>
          <a:stretch/>
        </p:blipFill>
        <p:spPr>
          <a:xfrm>
            <a:off x="1775237" y="1641475"/>
            <a:ext cx="4828763" cy="3358933"/>
          </a:xfrm>
          <a:prstGeom prst="rect">
            <a:avLst/>
          </a:prstGeom>
          <a:effectLst>
            <a:outerShdw blurRad="152400" dist="76200" dir="2700000" algn="tl" rotWithShape="0">
              <a:prstClr val="black">
                <a:alpha val="40000"/>
              </a:prstClr>
            </a:outerShdw>
          </a:effectLst>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8043" y="2147888"/>
            <a:ext cx="4896571" cy="2424743"/>
          </a:xfrm>
          <a:prstGeom prst="rect">
            <a:avLst/>
          </a:prstGeom>
        </p:spPr>
      </p:pic>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747653" y="5118383"/>
            <a:ext cx="4856347"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1747653" y="5119539"/>
            <a:ext cx="4856347" cy="173846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Ridge Beam</a:t>
            </a:r>
          </a:p>
          <a:p>
            <a:pPr marL="0" indent="0">
              <a:buNone/>
            </a:pPr>
            <a:r>
              <a:rPr lang="en-US" sz="1400" dirty="0"/>
              <a:t>When rafter or collar ties are not provided the ridge must be supported by an engineered wall or girder. Ridge beams are </a:t>
            </a:r>
            <a:br>
              <a:rPr lang="en-US" sz="1400" dirty="0">
                <a:solidFill>
                  <a:srgbClr val="FF00FF"/>
                </a:solidFill>
              </a:rPr>
            </a:br>
            <a:r>
              <a:rPr lang="en-US" sz="1400" dirty="0"/>
              <a:t>structural members.</a:t>
            </a:r>
          </a:p>
        </p:txBody>
      </p:sp>
    </p:spTree>
    <p:custDataLst>
      <p:tags r:id="rId1"/>
    </p:custDataLst>
    <p:extLst>
      <p:ext uri="{BB962C8B-B14F-4D97-AF65-F5344CB8AC3E}">
        <p14:creationId xmlns:p14="http://schemas.microsoft.com/office/powerpoint/2010/main" val="41336627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a:t>Collar </a:t>
            </a:r>
            <a:r>
              <a:rPr lang="en-US" dirty="0"/>
              <a:t>Ties</a:t>
            </a:r>
          </a:p>
        </p:txBody>
      </p:sp>
      <p:sp>
        <p:nvSpPr>
          <p:cNvPr id="3" name="Content Placeholder 2"/>
          <p:cNvSpPr>
            <a:spLocks noGrp="1"/>
          </p:cNvSpPr>
          <p:nvPr>
            <p:ph idx="1"/>
          </p:nvPr>
        </p:nvSpPr>
        <p:spPr>
          <a:xfrm>
            <a:off x="1768475" y="1641475"/>
            <a:ext cx="4327525" cy="1698625"/>
          </a:xfrm>
        </p:spPr>
        <p:txBody>
          <a:bodyPr/>
          <a:lstStyle/>
          <a:p>
            <a:pPr marL="0" indent="0">
              <a:buNone/>
            </a:pPr>
            <a:r>
              <a:rPr lang="en-US" altLang="en-US" sz="1400" dirty="0"/>
              <a:t>Collar ties or ridge straps to resist wind uplift shall be connected in the upper third of the attic space in accordance with Table R602.3(1). Collar ties shall be a minimum of 1-inch by 4-inch (nominal), spaced not more than 4 feet </a:t>
            </a:r>
            <a:r>
              <a:rPr lang="en-US" altLang="en-US" sz="1400"/>
              <a:t>on center.</a:t>
            </a:r>
            <a:endParaRPr lang="en-US" sz="1400" dirty="0"/>
          </a:p>
          <a:p>
            <a:pPr marL="0" indent="0">
              <a:buNone/>
            </a:pPr>
            <a:endParaRPr lang="en-US" sz="1400" dirty="0"/>
          </a:p>
        </p:txBody>
      </p:sp>
      <p:sp>
        <p:nvSpPr>
          <p:cNvPr id="4" name="TextBox 3"/>
          <p:cNvSpPr txBox="1"/>
          <p:nvPr/>
        </p:nvSpPr>
        <p:spPr bwMode="auto">
          <a:xfrm>
            <a:off x="1738686" y="4011372"/>
            <a:ext cx="1811692"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bg1">
                    <a:lumMod val="50000"/>
                  </a:schemeClr>
                </a:solidFill>
                <a:latin typeface="Arial" panose="020B0604020202020204" pitchFamily="34" charset="0"/>
                <a:cs typeface="Arial" panose="020B0604020202020204" pitchFamily="34" charset="0"/>
              </a:rPr>
              <a:t>Ridge Strap</a:t>
            </a:r>
          </a:p>
        </p:txBody>
      </p:sp>
      <p:pic>
        <p:nvPicPr>
          <p:cNvPr id="5" name="Content Placeholder 9"/>
          <p:cNvPicPr>
            <a:picLocks noChangeAspect="1"/>
          </p:cNvPicPr>
          <p:nvPr/>
        </p:nvPicPr>
        <p:blipFill rotWithShape="1">
          <a:blip r:embed="rId4">
            <a:extLst>
              <a:ext uri="{28A0092B-C50C-407E-A947-70E740481C1C}">
                <a14:useLocalDpi xmlns:a14="http://schemas.microsoft.com/office/drawing/2010/main" val="0"/>
              </a:ext>
            </a:extLst>
          </a:blip>
          <a:srcRect b="10651"/>
          <a:stretch/>
        </p:blipFill>
        <p:spPr>
          <a:xfrm>
            <a:off x="6452243" y="730083"/>
            <a:ext cx="5117460" cy="4946817"/>
          </a:xfrm>
          <a:prstGeom prst="rect">
            <a:avLst/>
          </a:prstGeom>
          <a:effec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2351" y="5880473"/>
            <a:ext cx="10889649" cy="772236"/>
          </a:xfrm>
          <a:prstGeom prst="rect">
            <a:avLst/>
          </a:prstGeom>
          <a:noFill/>
          <a:ln w="25400">
            <a:noFill/>
            <a:miter lim="800000"/>
            <a:headEnd/>
            <a:tailEnd/>
          </a:ln>
          <a:extLst>
            <a:ext uri="{909E8E84-426E-40DD-AFC4-6F175D3DCCD1}">
              <a14:hiddenFill xmlns:a14="http://schemas.microsoft.com/office/drawing/2010/main">
                <a:solidFill>
                  <a:schemeClr val="accent1"/>
                </a:solidFill>
              </a14:hiddenFill>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89539" y="3429000"/>
            <a:ext cx="2146789" cy="1854623"/>
          </a:xfrm>
          <a:prstGeom prst="rect">
            <a:avLst/>
          </a:prstGeom>
          <a:effectLst>
            <a:outerShdw blurRad="152400" dist="76200" dir="2700000" algn="tl" rotWithShape="0">
              <a:prstClr val="black">
                <a:alpha val="40000"/>
              </a:prstClr>
            </a:outerShdw>
          </a:effectLst>
        </p:spPr>
      </p:pic>
      <p:sp>
        <p:nvSpPr>
          <p:cNvPr id="10" name="Rectangle 9"/>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Isosceles Triangle 10"/>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206735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007706" y="2092881"/>
            <a:ext cx="5320523" cy="476511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25" name="Rectangle 24"/>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288504" y="-13248"/>
            <a:ext cx="21154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4</a:t>
            </a:r>
          </a:p>
        </p:txBody>
      </p:sp>
      <p:sp>
        <p:nvSpPr>
          <p:cNvPr id="2" name="Title 1"/>
          <p:cNvSpPr>
            <a:spLocks noGrp="1"/>
          </p:cNvSpPr>
          <p:nvPr>
            <p:ph type="title"/>
          </p:nvPr>
        </p:nvSpPr>
        <p:spPr>
          <a:xfrm>
            <a:off x="2162093" y="907714"/>
            <a:ext cx="8918657" cy="474228"/>
          </a:xfrm>
        </p:spPr>
        <p:txBody>
          <a:bodyPr>
            <a:noAutofit/>
          </a:bodyPr>
          <a:lstStyle/>
          <a:p>
            <a:r>
              <a:rPr lang="en-US" sz="3200">
                <a:solidFill>
                  <a:schemeClr val="tx1"/>
                </a:solidFill>
                <a:latin typeface="Arial Black" panose="020B0A04020102020204" pitchFamily="34" charset="0"/>
              </a:rPr>
              <a:t>R802.4 Allowable </a:t>
            </a:r>
            <a:r>
              <a:rPr lang="en-US" sz="3200" dirty="0">
                <a:solidFill>
                  <a:schemeClr val="tx1"/>
                </a:solidFill>
                <a:latin typeface="Arial Black" panose="020B0A04020102020204" pitchFamily="34" charset="0"/>
              </a:rPr>
              <a:t>Ceiling Joist Spans</a:t>
            </a:r>
          </a:p>
        </p:txBody>
      </p:sp>
      <p:pic>
        <p:nvPicPr>
          <p:cNvPr id="23"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0433" y="1962255"/>
            <a:ext cx="5302249" cy="3413616"/>
          </a:xfrm>
          <a:prstGeom prst="rect">
            <a:avLst/>
          </a:prstGeom>
        </p:spPr>
      </p:pic>
      <p:sp>
        <p:nvSpPr>
          <p:cNvPr id="26" name="Rectangle 25"/>
          <p:cNvSpPr/>
          <p:nvPr/>
        </p:nvSpPr>
        <p:spPr>
          <a:xfrm>
            <a:off x="1283629" y="2841168"/>
            <a:ext cx="4768828" cy="3785652"/>
          </a:xfrm>
          <a:prstGeom prst="rect">
            <a:avLst/>
          </a:prstGeom>
        </p:spPr>
        <p:txBody>
          <a:bodyPr wrap="square">
            <a:spAutoFit/>
          </a:bodyPr>
          <a:lstStyle/>
          <a:p>
            <a:pPr eaLnBrk="0" fontAlgn="base" hangingPunct="0">
              <a:lnSpc>
                <a:spcPct val="150000"/>
              </a:lnSpc>
              <a:spcAft>
                <a:spcPct val="0"/>
              </a:spcAft>
            </a:pPr>
            <a:r>
              <a:rPr lang="en-US" altLang="en-US" sz="1600">
                <a:solidFill>
                  <a:schemeClr val="bg1"/>
                </a:solidFill>
                <a:latin typeface="Arial" panose="020B0604020202020204" pitchFamily="34" charset="0"/>
                <a:cs typeface="Arial" panose="020B0604020202020204" pitchFamily="34" charset="0"/>
              </a:rPr>
              <a:t>Spans for ceiling joists shall be in accordance with Tables R802.4(1) and R802.4(2). </a:t>
            </a:r>
          </a:p>
          <a:p>
            <a:pPr eaLnBrk="0" fontAlgn="base" hangingPunct="0">
              <a:lnSpc>
                <a:spcPct val="150000"/>
              </a:lnSpc>
              <a:spcAft>
                <a:spcPct val="0"/>
              </a:spcAft>
            </a:pPr>
            <a:endParaRPr lang="en-US" altLang="en-US" sz="1600">
              <a:solidFill>
                <a:schemeClr val="bg1"/>
              </a:solidFill>
              <a:latin typeface="Arial" panose="020B0604020202020204" pitchFamily="34" charset="0"/>
              <a:cs typeface="Arial" panose="020B0604020202020204" pitchFamily="34" charset="0"/>
            </a:endParaRPr>
          </a:p>
          <a:p>
            <a:pPr lvl="1" eaLnBrk="0" fontAlgn="base" hangingPunct="0">
              <a:spcAft>
                <a:spcPct val="0"/>
              </a:spcAft>
            </a:pPr>
            <a:r>
              <a:rPr lang="en-US" altLang="en-US" sz="1600">
                <a:solidFill>
                  <a:schemeClr val="bg1"/>
                </a:solidFill>
                <a:latin typeface="Arial" panose="020B0604020202020204" pitchFamily="34" charset="0"/>
                <a:cs typeface="Arial" panose="020B0604020202020204" pitchFamily="34" charset="0"/>
              </a:rPr>
              <a:t>Table R802.4(1) for uninhabitable attics without storage  (Live Load = 10 psf)</a:t>
            </a:r>
          </a:p>
          <a:p>
            <a:pPr lvl="1" eaLnBrk="0" fontAlgn="base" hangingPunct="0">
              <a:spcAft>
                <a:spcPct val="0"/>
              </a:spcAft>
            </a:pPr>
            <a:endParaRPr lang="en-US" altLang="en-US" sz="1600">
              <a:solidFill>
                <a:schemeClr val="bg1"/>
              </a:solidFill>
              <a:latin typeface="Arial" panose="020B0604020202020204" pitchFamily="34" charset="0"/>
              <a:cs typeface="Arial" panose="020B0604020202020204" pitchFamily="34" charset="0"/>
            </a:endParaRPr>
          </a:p>
          <a:p>
            <a:pPr lvl="1" eaLnBrk="0" fontAlgn="base" hangingPunct="0">
              <a:spcAft>
                <a:spcPct val="0"/>
              </a:spcAft>
            </a:pPr>
            <a:r>
              <a:rPr lang="en-US" altLang="en-US" sz="1600">
                <a:solidFill>
                  <a:schemeClr val="bg1"/>
                </a:solidFill>
                <a:latin typeface="Arial" panose="020B0604020202020204" pitchFamily="34" charset="0"/>
                <a:cs typeface="Arial" panose="020B0604020202020204" pitchFamily="34" charset="0"/>
              </a:rPr>
              <a:t>Table R802.4(2) for uninhabitable attics with limited storage (Live Load = 20 psf)</a:t>
            </a:r>
          </a:p>
          <a:p>
            <a:pPr lvl="1" eaLnBrk="0" fontAlgn="base" hangingPunct="0">
              <a:spcAft>
                <a:spcPct val="0"/>
              </a:spcAft>
            </a:pPr>
            <a:endParaRPr lang="en-US" altLang="en-US" sz="1600">
              <a:solidFill>
                <a:schemeClr val="bg1"/>
              </a:solidFill>
              <a:latin typeface="Arial" panose="020B0604020202020204" pitchFamily="34" charset="0"/>
              <a:cs typeface="Arial" panose="020B0604020202020204" pitchFamily="34" charset="0"/>
            </a:endParaRPr>
          </a:p>
          <a:p>
            <a:pPr lvl="1" eaLnBrk="0" fontAlgn="base" hangingPunct="0">
              <a:spcAft>
                <a:spcPct val="0"/>
              </a:spcAft>
            </a:pPr>
            <a:r>
              <a:rPr lang="en-US" altLang="en-US" sz="1600">
                <a:solidFill>
                  <a:schemeClr val="bg1"/>
                </a:solidFill>
                <a:latin typeface="Arial" panose="020B0604020202020204" pitchFamily="34" charset="0"/>
                <a:cs typeface="Arial" panose="020B0604020202020204" pitchFamily="34" charset="0"/>
              </a:rPr>
              <a:t>For other grades and loading conditions refer to AF &amp; PA Span Tables for Joists and Rafters.</a:t>
            </a:r>
          </a:p>
          <a:p>
            <a:pPr eaLnBrk="0" fontAlgn="base" hangingPunct="0">
              <a:lnSpc>
                <a:spcPct val="150000"/>
              </a:lnSpc>
              <a:spcAft>
                <a:spcPct val="0"/>
              </a:spcAft>
            </a:pPr>
            <a:endParaRPr lang="en-US" altLang="en-US" sz="160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7569200" y="5449564"/>
            <a:ext cx="3302000"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Placeholder 2"/>
          <p:cNvSpPr txBox="1">
            <a:spLocks/>
          </p:cNvSpPr>
          <p:nvPr/>
        </p:nvSpPr>
        <p:spPr>
          <a:xfrm>
            <a:off x="7569199" y="5482010"/>
            <a:ext cx="3302001" cy="133564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a:t>Ceiling Joist Spans</a:t>
            </a:r>
            <a:endParaRPr lang="en-US" sz="1400" b="1" dirty="0"/>
          </a:p>
          <a:p>
            <a:pPr marL="0" indent="0">
              <a:buNone/>
            </a:pPr>
            <a:r>
              <a:rPr lang="en-US" sz="1400"/>
              <a:t>Measure joist span horizontally from the (interior of) exterior wall.</a:t>
            </a:r>
          </a:p>
        </p:txBody>
      </p:sp>
      <p:pic>
        <p:nvPicPr>
          <p:cNvPr id="10"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853326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9207" y="1437204"/>
            <a:ext cx="7500468" cy="4709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0" name="Content Placeholder 2"/>
          <p:cNvSpPr txBox="1">
            <a:spLocks/>
          </p:cNvSpPr>
          <p:nvPr/>
        </p:nvSpPr>
        <p:spPr>
          <a:xfrm>
            <a:off x="1768475" y="1641475"/>
            <a:ext cx="2435225" cy="474662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1400" dirty="0"/>
              <a:t>R802.4(1) and R802.4(2) are similar in the types of wood and sizes listed but cover different allowable loads to allow for the weight of attic storage.</a:t>
            </a:r>
          </a:p>
          <a:p>
            <a:pPr marL="0" indent="0">
              <a:buNone/>
            </a:pPr>
            <a:r>
              <a:rPr lang="en-US" altLang="en-US" sz="1400" dirty="0"/>
              <a:t>Lumber is listed by species and grades. All lumber species have different material properties, for example southern pine is much stronger and stiffer than spruce. The maximum span will reflect this. </a:t>
            </a:r>
          </a:p>
          <a:p>
            <a:pPr marL="0" indent="0">
              <a:buFont typeface="Arial" panose="020B0604020202020204" pitchFamily="34" charset="0"/>
              <a:buNone/>
            </a:pPr>
            <a:endParaRPr lang="en-US" sz="1400" dirty="0"/>
          </a:p>
        </p:txBody>
      </p:sp>
      <p:sp>
        <p:nvSpPr>
          <p:cNvPr id="11" name="Rectangle 1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2" name="Isosceles Triangle 11"/>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p:cNvSpPr>
            <a:spLocks noGrp="1"/>
          </p:cNvSpPr>
          <p:nvPr>
            <p:ph type="title"/>
          </p:nvPr>
        </p:nvSpPr>
        <p:spPr>
          <a:xfrm>
            <a:off x="1738685" y="945814"/>
            <a:ext cx="7575435" cy="474228"/>
          </a:xfrm>
        </p:spPr>
        <p:txBody>
          <a:bodyPr>
            <a:normAutofit/>
          </a:bodyPr>
          <a:lstStyle/>
          <a:p>
            <a:r>
              <a:rPr lang="en-US"/>
              <a:t>Ceiling Joist Span Table</a:t>
            </a:r>
          </a:p>
        </p:txBody>
      </p:sp>
    </p:spTree>
    <p:custDataLst>
      <p:tags r:id="rId1"/>
    </p:custDataLst>
    <p:extLst>
      <p:ext uri="{BB962C8B-B14F-4D97-AF65-F5344CB8AC3E}">
        <p14:creationId xmlns:p14="http://schemas.microsoft.com/office/powerpoint/2010/main" val="32601607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007706" y="2092881"/>
            <a:ext cx="5320523" cy="4765119"/>
          </a:xfrm>
          <a:prstGeom prst="rect">
            <a:avLst/>
          </a:prstGeom>
          <a:solidFill>
            <a:schemeClr val="accent1"/>
          </a:solidFill>
          <a:ln w="25400" cap="flat" cmpd="sng" algn="ctr">
            <a:no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3" name="Rectangle 12"/>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145173" y="12152"/>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5</a:t>
            </a:r>
          </a:p>
        </p:txBody>
      </p:sp>
      <p:sp>
        <p:nvSpPr>
          <p:cNvPr id="2" name="Title 1"/>
          <p:cNvSpPr>
            <a:spLocks noGrp="1"/>
          </p:cNvSpPr>
          <p:nvPr>
            <p:ph type="title"/>
          </p:nvPr>
        </p:nvSpPr>
        <p:spPr>
          <a:xfrm>
            <a:off x="2174793" y="945814"/>
            <a:ext cx="9523721" cy="474228"/>
          </a:xfrm>
        </p:spPr>
        <p:txBody>
          <a:bodyPr>
            <a:noAutofit/>
          </a:bodyPr>
          <a:lstStyle/>
          <a:p>
            <a:r>
              <a:rPr lang="en-US" sz="3200">
                <a:solidFill>
                  <a:schemeClr val="tx1"/>
                </a:solidFill>
                <a:latin typeface="Arial Black" panose="020B0A04020102020204" pitchFamily="34" charset="0"/>
              </a:rPr>
              <a:t>R802.5 - Allowable </a:t>
            </a:r>
            <a:r>
              <a:rPr lang="en-US" sz="3200" dirty="0">
                <a:solidFill>
                  <a:schemeClr val="tx1"/>
                </a:solidFill>
                <a:latin typeface="Arial Black" panose="020B0A04020102020204" pitchFamily="34" charset="0"/>
              </a:rPr>
              <a:t>Rafter Spans</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3999" y="1964951"/>
            <a:ext cx="5277878" cy="3356544"/>
          </a:xfrm>
          <a:prstGeom prst="rect">
            <a:avLst/>
          </a:prstGeom>
        </p:spPr>
      </p:pic>
      <p:sp>
        <p:nvSpPr>
          <p:cNvPr id="31" name="Content Placeholder 1"/>
          <p:cNvSpPr txBox="1">
            <a:spLocks/>
          </p:cNvSpPr>
          <p:nvPr/>
        </p:nvSpPr>
        <p:spPr>
          <a:xfrm>
            <a:off x="611724" y="1327152"/>
            <a:ext cx="5302249" cy="4843463"/>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ct val="20000"/>
              </a:spcBef>
              <a:spcAft>
                <a:spcPts val="0"/>
              </a:spcAft>
              <a:buClrTx/>
              <a:buSzTx/>
              <a:buFont typeface="Arial" panose="020B0604020202020204" pitchFamily="34" charset="0"/>
              <a:buNone/>
              <a:tabLst/>
              <a:defRPr/>
            </a:pPr>
            <a:endParaRPr kumimoji="0" lang="en-US" sz="2400" b="1" i="0" u="none" strike="noStrike" kern="1200" cap="none" spc="0" normalizeH="0" baseline="0" noProof="0">
              <a:ln>
                <a:noFill/>
              </a:ln>
              <a:solidFill>
                <a:srgbClr val="FF773D"/>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90000"/>
              </a:lnSpc>
              <a:spcBef>
                <a:spcPct val="20000"/>
              </a:spcBef>
              <a:spcAft>
                <a:spcPts val="0"/>
              </a:spcAft>
              <a:buClrTx/>
              <a:buSzTx/>
              <a:buFont typeface="Arial" panose="020B0604020202020204" pitchFamily="34" charset="0"/>
              <a:buNone/>
              <a:tabLst/>
              <a:defRPr/>
            </a:pPr>
            <a:endParaRPr kumimoji="0" lang="en-US" sz="2300" b="1" i="0" u="none" strike="noStrike" kern="1200" cap="none" spc="0" normalizeH="0" baseline="0" noProof="0">
              <a:ln>
                <a:noFill/>
              </a:ln>
              <a:solidFill>
                <a:srgbClr val="666666"/>
              </a:solidFill>
              <a:effectLst/>
              <a:uLnTx/>
              <a:uFillTx/>
              <a:latin typeface="Arial" panose="020B0604020202020204" pitchFamily="34" charset="0"/>
              <a:ea typeface="+mn-ea"/>
              <a:cs typeface="Arial" panose="020B0604020202020204" pitchFamily="34" charset="0"/>
            </a:endParaRPr>
          </a:p>
          <a:p>
            <a:pPr marL="182875" marR="0" lvl="0" indent="-182875"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666666"/>
              </a:solidFill>
              <a:effectLst/>
              <a:uLnTx/>
              <a:uFillTx/>
              <a:latin typeface="Arial" panose="020B0604020202020204" pitchFamily="34" charset="0"/>
              <a:ea typeface="+mn-ea"/>
              <a:cs typeface="Arial" panose="020B0604020202020204" pitchFamily="34" charset="0"/>
            </a:endParaRPr>
          </a:p>
        </p:txBody>
      </p:sp>
      <p:graphicFrame>
        <p:nvGraphicFramePr>
          <p:cNvPr id="32" name="Content Placeholder 3"/>
          <p:cNvGraphicFramePr>
            <a:graphicFrameLocks/>
          </p:cNvGraphicFramePr>
          <p:nvPr>
            <p:extLst>
              <p:ext uri="{D42A27DB-BD31-4B8C-83A1-F6EECF244321}">
                <p14:modId xmlns:p14="http://schemas.microsoft.com/office/powerpoint/2010/main" val="1889090095"/>
              </p:ext>
            </p:extLst>
          </p:nvPr>
        </p:nvGraphicFramePr>
        <p:xfrm>
          <a:off x="1730660" y="2517775"/>
          <a:ext cx="4040465" cy="4192296"/>
        </p:xfrm>
        <a:graphic>
          <a:graphicData uri="http://schemas.openxmlformats.org/drawingml/2006/table">
            <a:tbl>
              <a:tblPr firstRow="1" bandRow="1"/>
              <a:tblGrid>
                <a:gridCol w="4040465">
                  <a:extLst>
                    <a:ext uri="{9D8B030D-6E8A-4147-A177-3AD203B41FA5}">
                      <a16:colId xmlns:a16="http://schemas.microsoft.com/office/drawing/2014/main" val="3757393301"/>
                    </a:ext>
                  </a:extLst>
                </a:gridCol>
              </a:tblGrid>
              <a:tr h="358788">
                <a:tc>
                  <a:txBody>
                    <a:bodyPr/>
                    <a:lstStyle>
                      <a:lvl1pPr marL="0" algn="l" defTabSz="914400" rtl="0" eaLnBrk="1" latinLnBrk="0" hangingPunct="1">
                        <a:defRPr sz="1800" b="1" kern="1200">
                          <a:solidFill>
                            <a:schemeClr val="dk1"/>
                          </a:solidFill>
                          <a:latin typeface="Calibri"/>
                        </a:defRPr>
                      </a:lvl1pPr>
                      <a:lvl2pPr marL="457200" algn="l" defTabSz="914400" rtl="0" eaLnBrk="1" latinLnBrk="0" hangingPunct="1">
                        <a:defRPr sz="1800" b="1" kern="1200">
                          <a:solidFill>
                            <a:schemeClr val="dk1"/>
                          </a:solidFill>
                          <a:latin typeface="Calibri"/>
                        </a:defRPr>
                      </a:lvl2pPr>
                      <a:lvl3pPr marL="914400" algn="l" defTabSz="914400" rtl="0" eaLnBrk="1" latinLnBrk="0" hangingPunct="1">
                        <a:defRPr sz="1800" b="1" kern="1200">
                          <a:solidFill>
                            <a:schemeClr val="dk1"/>
                          </a:solidFill>
                          <a:latin typeface="Calibri"/>
                        </a:defRPr>
                      </a:lvl3pPr>
                      <a:lvl4pPr marL="1371600" algn="l" defTabSz="914400" rtl="0" eaLnBrk="1" latinLnBrk="0" hangingPunct="1">
                        <a:defRPr sz="1800" b="1" kern="1200">
                          <a:solidFill>
                            <a:schemeClr val="dk1"/>
                          </a:solidFill>
                          <a:latin typeface="Calibri"/>
                        </a:defRPr>
                      </a:lvl4pPr>
                      <a:lvl5pPr marL="1828800" algn="l" defTabSz="914400" rtl="0" eaLnBrk="1" latinLnBrk="0" hangingPunct="1">
                        <a:defRPr sz="1800" b="1" kern="1200">
                          <a:solidFill>
                            <a:schemeClr val="dk1"/>
                          </a:solidFill>
                          <a:latin typeface="Calibri"/>
                        </a:defRPr>
                      </a:lvl5pPr>
                      <a:lvl6pPr marL="2286000" algn="l" defTabSz="914400" rtl="0" eaLnBrk="1" latinLnBrk="0" hangingPunct="1">
                        <a:defRPr sz="1800" b="1" kern="1200">
                          <a:solidFill>
                            <a:schemeClr val="dk1"/>
                          </a:solidFill>
                          <a:latin typeface="Calibri"/>
                        </a:defRPr>
                      </a:lvl6pPr>
                      <a:lvl7pPr marL="2743200" algn="l" defTabSz="914400" rtl="0" eaLnBrk="1" latinLnBrk="0" hangingPunct="1">
                        <a:defRPr sz="1800" b="1" kern="1200">
                          <a:solidFill>
                            <a:schemeClr val="dk1"/>
                          </a:solidFill>
                          <a:latin typeface="Calibri"/>
                        </a:defRPr>
                      </a:lvl7pPr>
                      <a:lvl8pPr marL="3200400" algn="l" defTabSz="914400" rtl="0" eaLnBrk="1" latinLnBrk="0" hangingPunct="1">
                        <a:defRPr sz="1800" b="1" kern="1200">
                          <a:solidFill>
                            <a:schemeClr val="dk1"/>
                          </a:solidFill>
                          <a:latin typeface="Calibri"/>
                        </a:defRPr>
                      </a:lvl8pPr>
                      <a:lvl9pPr marL="3657600" algn="l" defTabSz="914400" rtl="0" eaLnBrk="1" latinLnBrk="0" hangingPunct="1">
                        <a:defRPr sz="1800" b="1" kern="1200">
                          <a:solidFill>
                            <a:schemeClr val="dk1"/>
                          </a:solidFill>
                          <a:latin typeface="Calibri"/>
                        </a:defRPr>
                      </a:lvl9p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800" b="0" dirty="0">
                          <a:solidFill>
                            <a:schemeClr val="bg1"/>
                          </a:solidFill>
                          <a:latin typeface="Arial" panose="020B0604020202020204" pitchFamily="34" charset="0"/>
                          <a:cs typeface="Arial" panose="020B0604020202020204" pitchFamily="34" charset="0"/>
                        </a:rPr>
                        <a:t>Tables R802.5.1(1) </a:t>
                      </a:r>
                      <a:r>
                        <a:rPr lang="en-US" sz="1800" b="0" baseline="0" dirty="0">
                          <a:solidFill>
                            <a:schemeClr val="bg1"/>
                          </a:solidFill>
                          <a:latin typeface="Arial" panose="020B0604020202020204" pitchFamily="34" charset="0"/>
                          <a:cs typeface="Arial" panose="020B0604020202020204" pitchFamily="34" charset="0"/>
                        </a:rPr>
                        <a:t>to </a:t>
                      </a:r>
                      <a:r>
                        <a:rPr lang="en-US" sz="1800" b="0" dirty="0">
                          <a:solidFill>
                            <a:schemeClr val="bg1"/>
                          </a:solidFill>
                          <a:latin typeface="Arial" panose="020B0604020202020204" pitchFamily="34" charset="0"/>
                          <a:cs typeface="Arial" panose="020B0604020202020204" pitchFamily="34" charset="0"/>
                        </a:rPr>
                        <a:t>R802.5.1(8)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4641992"/>
                  </a:ext>
                </a:extLst>
              </a:tr>
              <a:tr h="35878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solidFill>
                            <a:schemeClr val="bg1"/>
                          </a:solidFill>
                          <a:latin typeface="Arial" panose="020B0604020202020204" pitchFamily="34" charset="0"/>
                          <a:cs typeface="Arial" panose="020B0604020202020204" pitchFamily="34" charset="0"/>
                        </a:rPr>
                        <a:t>Roof LL=20 </a:t>
                      </a:r>
                      <a:r>
                        <a:rPr lang="en-US" sz="1400" dirty="0" err="1">
                          <a:solidFill>
                            <a:schemeClr val="bg1"/>
                          </a:solidFill>
                          <a:latin typeface="Arial" panose="020B0604020202020204" pitchFamily="34" charset="0"/>
                          <a:cs typeface="Arial" panose="020B0604020202020204" pitchFamily="34" charset="0"/>
                        </a:rPr>
                        <a:t>psf</a:t>
                      </a:r>
                      <a:r>
                        <a:rPr lang="en-US" sz="1400" dirty="0">
                          <a:solidFill>
                            <a:schemeClr val="bg1"/>
                          </a:solidFill>
                          <a:latin typeface="Arial" panose="020B0604020202020204" pitchFamily="34" charset="0"/>
                          <a:cs typeface="Arial" panose="020B0604020202020204" pitchFamily="34" charset="0"/>
                        </a:rPr>
                        <a:t>, ceiling </a:t>
                      </a:r>
                      <a:r>
                        <a:rPr lang="en-US" sz="1400"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400" dirty="0">
                          <a:solidFill>
                            <a:schemeClr val="bg1"/>
                          </a:solidFill>
                          <a:latin typeface="Arial" panose="020B0604020202020204" pitchFamily="34" charset="0"/>
                          <a:cs typeface="Arial" panose="020B0604020202020204" pitchFamily="34" charset="0"/>
                        </a:rPr>
                        <a:t> attached to rafters</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8772957"/>
                  </a:ext>
                </a:extLst>
              </a:tr>
              <a:tr h="35878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indent="0">
                        <a:lnSpc>
                          <a:spcPct val="90000"/>
                        </a:lnSpc>
                        <a:buNone/>
                        <a:defRPr/>
                      </a:pPr>
                      <a:r>
                        <a:rPr lang="en-US" sz="1400" dirty="0">
                          <a:solidFill>
                            <a:schemeClr val="bg1"/>
                          </a:solidFill>
                          <a:latin typeface="Arial" panose="020B0604020202020204" pitchFamily="34" charset="0"/>
                          <a:cs typeface="Arial" panose="020B0604020202020204" pitchFamily="34" charset="0"/>
                        </a:rPr>
                        <a:t>Roof LL=20 </a:t>
                      </a:r>
                      <a:r>
                        <a:rPr lang="en-US" sz="1400" dirty="0" err="1">
                          <a:solidFill>
                            <a:schemeClr val="bg1"/>
                          </a:solidFill>
                          <a:latin typeface="Arial" panose="020B0604020202020204" pitchFamily="34" charset="0"/>
                          <a:cs typeface="Arial" panose="020B0604020202020204" pitchFamily="34" charset="0"/>
                        </a:rPr>
                        <a:t>psf</a:t>
                      </a:r>
                      <a:r>
                        <a:rPr lang="en-US" sz="1400" dirty="0">
                          <a:solidFill>
                            <a:schemeClr val="bg1"/>
                          </a:solidFill>
                          <a:latin typeface="Arial" panose="020B0604020202020204" pitchFamily="34" charset="0"/>
                          <a:cs typeface="Arial" panose="020B0604020202020204" pitchFamily="34" charset="0"/>
                        </a:rPr>
                        <a:t>, ceiling attached to rafters</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479941"/>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solidFill>
                            <a:schemeClr val="bg1"/>
                          </a:solidFill>
                          <a:latin typeface="Arial" panose="020B0604020202020204" pitchFamily="34" charset="0"/>
                          <a:cs typeface="Arial" panose="020B0604020202020204" pitchFamily="34" charset="0"/>
                        </a:rPr>
                        <a:t>Ground snow load = 30 </a:t>
                      </a:r>
                      <a:r>
                        <a:rPr lang="en-US" sz="1400" dirty="0" err="1">
                          <a:solidFill>
                            <a:schemeClr val="bg1"/>
                          </a:solidFill>
                          <a:latin typeface="Arial" panose="020B0604020202020204" pitchFamily="34" charset="0"/>
                          <a:cs typeface="Arial" panose="020B0604020202020204" pitchFamily="34" charset="0"/>
                        </a:rPr>
                        <a:t>psf</a:t>
                      </a:r>
                      <a:r>
                        <a:rPr lang="en-US" sz="1400" dirty="0">
                          <a:solidFill>
                            <a:schemeClr val="bg1"/>
                          </a:solidFill>
                          <a:latin typeface="Arial" panose="020B0604020202020204" pitchFamily="34" charset="0"/>
                          <a:cs typeface="Arial" panose="020B0604020202020204" pitchFamily="34" charset="0"/>
                        </a:rPr>
                        <a:t>, </a:t>
                      </a:r>
                    </a:p>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solidFill>
                            <a:schemeClr val="bg1"/>
                          </a:solidFill>
                          <a:latin typeface="Arial" panose="020B0604020202020204" pitchFamily="34" charset="0"/>
                          <a:cs typeface="Arial" panose="020B0604020202020204" pitchFamily="34" charset="0"/>
                        </a:rPr>
                        <a:t>ceiling </a:t>
                      </a:r>
                      <a:r>
                        <a:rPr lang="en-US" sz="1400"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400" dirty="0">
                          <a:solidFill>
                            <a:schemeClr val="bg1"/>
                          </a:solidFill>
                          <a:latin typeface="Arial" panose="020B0604020202020204" pitchFamily="34" charset="0"/>
                          <a:cs typeface="Arial" panose="020B0604020202020204" pitchFamily="34" charset="0"/>
                        </a:rPr>
                        <a:t> attached to rafters</a:t>
                      </a:r>
                      <a:endParaRPr lang="en-US" sz="1400" b="1" dirty="0">
                        <a:solidFill>
                          <a:schemeClr val="bg1"/>
                        </a:solidFill>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6362119"/>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Ground snow load = 50 </a:t>
                      </a:r>
                      <a:r>
                        <a:rPr lang="en-US" sz="1400" b="0" dirty="0" err="1">
                          <a:solidFill>
                            <a:schemeClr val="bg1"/>
                          </a:solidFill>
                          <a:latin typeface="Arial" panose="020B0604020202020204" pitchFamily="34" charset="0"/>
                          <a:cs typeface="Arial" panose="020B0604020202020204" pitchFamily="34" charset="0"/>
                        </a:rPr>
                        <a:t>psf</a:t>
                      </a:r>
                      <a:r>
                        <a:rPr lang="en-US" sz="1400" b="0" dirty="0">
                          <a:solidFill>
                            <a:schemeClr val="bg1"/>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ceiling </a:t>
                      </a:r>
                      <a:r>
                        <a:rPr lang="en-US" sz="1400" b="0"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400" b="0" dirty="0">
                          <a:solidFill>
                            <a:schemeClr val="bg1"/>
                          </a:solidFill>
                          <a:latin typeface="Arial" panose="020B0604020202020204" pitchFamily="34" charset="0"/>
                          <a:cs typeface="Arial" panose="020B0604020202020204" pitchFamily="34" charset="0"/>
                        </a:rPr>
                        <a:t> attached to rafters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7859698"/>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Ground snow load = 30 </a:t>
                      </a:r>
                      <a:r>
                        <a:rPr lang="en-US" sz="1400" b="0" dirty="0" err="1">
                          <a:solidFill>
                            <a:schemeClr val="bg1"/>
                          </a:solidFill>
                          <a:latin typeface="Arial" panose="020B0604020202020204" pitchFamily="34" charset="0"/>
                          <a:cs typeface="Arial" panose="020B0604020202020204" pitchFamily="34" charset="0"/>
                        </a:rPr>
                        <a:t>psf</a:t>
                      </a:r>
                      <a:r>
                        <a:rPr lang="en-US" sz="1400" b="0" dirty="0">
                          <a:solidFill>
                            <a:schemeClr val="bg1"/>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ceiling attached to rafters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5147446"/>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Ground snow load = 50 </a:t>
                      </a:r>
                      <a:r>
                        <a:rPr lang="en-US" sz="1400" b="0" dirty="0" err="1">
                          <a:solidFill>
                            <a:schemeClr val="bg1"/>
                          </a:solidFill>
                          <a:latin typeface="Arial" panose="020B0604020202020204" pitchFamily="34" charset="0"/>
                          <a:cs typeface="Arial" panose="020B0604020202020204" pitchFamily="34" charset="0"/>
                        </a:rPr>
                        <a:t>psf</a:t>
                      </a:r>
                      <a:r>
                        <a:rPr lang="en-US" sz="1400" b="0" dirty="0">
                          <a:solidFill>
                            <a:schemeClr val="bg1"/>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ceiling attached to rafters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99649442"/>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Ground snow load = 70 </a:t>
                      </a:r>
                      <a:r>
                        <a:rPr lang="en-US" sz="1400" b="0" dirty="0" err="1">
                          <a:solidFill>
                            <a:schemeClr val="bg1"/>
                          </a:solidFill>
                          <a:latin typeface="Arial" panose="020B0604020202020204" pitchFamily="34" charset="0"/>
                          <a:cs typeface="Arial" panose="020B0604020202020204" pitchFamily="34" charset="0"/>
                        </a:rPr>
                        <a:t>psf</a:t>
                      </a:r>
                      <a:r>
                        <a:rPr lang="en-US" sz="1400" b="0" dirty="0">
                          <a:solidFill>
                            <a:schemeClr val="bg1"/>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ceiling </a:t>
                      </a:r>
                      <a:r>
                        <a:rPr lang="en-US" sz="1400" b="0"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not</a:t>
                      </a:r>
                      <a:r>
                        <a:rPr lang="en-US" sz="1400" b="0" dirty="0">
                          <a:solidFill>
                            <a:schemeClr val="bg1"/>
                          </a:solidFill>
                          <a:latin typeface="Arial" panose="020B0604020202020204" pitchFamily="34" charset="0"/>
                          <a:cs typeface="Arial" panose="020B0604020202020204" pitchFamily="34" charset="0"/>
                        </a:rPr>
                        <a:t> attached to rafters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15310518"/>
                  </a:ext>
                </a:extLst>
              </a:tr>
              <a:tr h="5013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Ground snow load = 70 </a:t>
                      </a:r>
                      <a:r>
                        <a:rPr lang="en-US" sz="1400" b="0" dirty="0" err="1">
                          <a:solidFill>
                            <a:schemeClr val="bg1"/>
                          </a:solidFill>
                          <a:latin typeface="Arial" panose="020B0604020202020204" pitchFamily="34" charset="0"/>
                          <a:cs typeface="Arial" panose="020B0604020202020204" pitchFamily="34" charset="0"/>
                        </a:rPr>
                        <a:t>psf</a:t>
                      </a:r>
                      <a:r>
                        <a:rPr lang="en-US" sz="1400" b="0" dirty="0">
                          <a:solidFill>
                            <a:schemeClr val="bg1"/>
                          </a:solidFill>
                          <a:latin typeface="Arial" panose="020B0604020202020204" pitchFamily="34" charset="0"/>
                          <a:cs typeface="Arial" panose="020B0604020202020204" pitchFamily="34" charset="0"/>
                        </a:rPr>
                        <a:t>, </a:t>
                      </a:r>
                    </a:p>
                    <a:p>
                      <a:pPr marL="0" marR="0" lvl="1" indent="0" algn="l" defTabSz="914377"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Arial" panose="020B0604020202020204" pitchFamily="34" charset="0"/>
                          <a:cs typeface="Arial" panose="020B0604020202020204" pitchFamily="34" charset="0"/>
                        </a:rPr>
                        <a:t>ceiling attached to rafters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9823464"/>
                  </a:ext>
                </a:extLst>
              </a:tr>
            </a:tbl>
          </a:graphicData>
        </a:graphic>
      </p:graphicFrame>
      <p:sp>
        <p:nvSpPr>
          <p:cNvPr id="12" name="Rectangle 11"/>
          <p:cNvSpPr/>
          <p:nvPr/>
        </p:nvSpPr>
        <p:spPr>
          <a:xfrm>
            <a:off x="6894506" y="5449564"/>
            <a:ext cx="4987369"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p:cNvSpPr txBox="1">
            <a:spLocks/>
          </p:cNvSpPr>
          <p:nvPr/>
        </p:nvSpPr>
        <p:spPr>
          <a:xfrm>
            <a:off x="6903473" y="5482010"/>
            <a:ext cx="4978403" cy="133564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Rafter Spans</a:t>
            </a:r>
          </a:p>
          <a:p>
            <a:pPr marL="0" indent="0">
              <a:buNone/>
            </a:pPr>
            <a:r>
              <a:rPr lang="en-US" sz="1400" dirty="0"/>
              <a:t>Measure rafter span from (interior of) exterior wall to ridge board. Check requirements in applicable table based on loads.</a:t>
            </a:r>
          </a:p>
        </p:txBody>
      </p:sp>
      <p:pic>
        <p:nvPicPr>
          <p:cNvPr id="11"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77015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   Code Requirements for Conventionally Framed Roofs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5"/>
            <a:ext cx="12192000" cy="869477"/>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Basic Concepts of Conventional Roofing</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7268" y="4102100"/>
            <a:ext cx="6167491" cy="2641806"/>
          </a:xfrm>
          <a:prstGeom prst="rect">
            <a:avLst/>
          </a:prstGeom>
        </p:spPr>
      </p:pic>
      <p:sp>
        <p:nvSpPr>
          <p:cNvPr id="4" name="Rectangle 3"/>
          <p:cNvSpPr/>
          <p:nvPr/>
        </p:nvSpPr>
        <p:spPr>
          <a:xfrm>
            <a:off x="7581900" y="3286631"/>
            <a:ext cx="482600" cy="574169"/>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dirty="0"/>
              <a:t>Table R802.5.1(1) Footnote</a:t>
            </a:r>
          </a:p>
        </p:txBody>
      </p:sp>
      <p:sp>
        <p:nvSpPr>
          <p:cNvPr id="3" name="Content Placeholder 2"/>
          <p:cNvSpPr>
            <a:spLocks noGrp="1"/>
          </p:cNvSpPr>
          <p:nvPr>
            <p:ph idx="1"/>
          </p:nvPr>
        </p:nvSpPr>
        <p:spPr>
          <a:xfrm>
            <a:off x="1738686" y="2627818"/>
            <a:ext cx="5576514" cy="1749425"/>
          </a:xfrm>
        </p:spPr>
        <p:txBody>
          <a:bodyPr/>
          <a:lstStyle/>
          <a:p>
            <a:pPr marL="0" indent="0">
              <a:buNone/>
            </a:pPr>
            <a:r>
              <a:rPr lang="en-US" sz="1400" dirty="0"/>
              <a:t>The tabulated rafter spans assume that ceiling joists are located at the bottom of the attic space or that some other method such as rafter ties is provided at that location. Where ceiling joists or rafter ties are located higher in the attic space the rafter spans shall be multiplied by the following factors:</a:t>
            </a:r>
          </a:p>
          <a:p>
            <a:pPr marL="0" indent="0">
              <a:buNone/>
            </a:pPr>
            <a:endParaRPr lang="en-US" sz="1400" dirty="0"/>
          </a:p>
        </p:txBody>
      </p:sp>
      <p:sp>
        <p:nvSpPr>
          <p:cNvPr id="6" name="Rectangle 5"/>
          <p:cNvSpPr/>
          <p:nvPr/>
        </p:nvSpPr>
        <p:spPr>
          <a:xfrm>
            <a:off x="1738686" y="5330540"/>
            <a:ext cx="5728914" cy="313599"/>
          </a:xfrm>
          <a:prstGeom prst="rect">
            <a:avLst/>
          </a:prstGeom>
          <a:noFill/>
          <a:ln w="28575">
            <a:solidFill>
              <a:srgbClr val="FF53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Isosceles Triangle 10"/>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1600" y="1423766"/>
            <a:ext cx="4117540" cy="4352925"/>
          </a:xfrm>
          <a:prstGeom prst="rect">
            <a:avLst/>
          </a:prstGeom>
        </p:spPr>
      </p:pic>
      <p:pic>
        <p:nvPicPr>
          <p:cNvPr id="71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8686" y="1530952"/>
            <a:ext cx="4314825" cy="100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0412058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dirty="0"/>
              <a:t>Crosstie Location</a:t>
            </a:r>
          </a:p>
        </p:txBody>
      </p:sp>
      <p:pic>
        <p:nvPicPr>
          <p:cNvPr id="4" name="Content Placeholder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3788" y="3776142"/>
            <a:ext cx="6439936" cy="2862193"/>
          </a:xfrm>
          <a:prstGeom prst="rect">
            <a:avLst/>
          </a:prstGeom>
        </p:spPr>
      </p:pic>
      <p:sp>
        <p:nvSpPr>
          <p:cNvPr id="5" name="TextBox 4"/>
          <p:cNvSpPr txBox="1"/>
          <p:nvPr/>
        </p:nvSpPr>
        <p:spPr bwMode="auto">
          <a:xfrm>
            <a:off x="5854689" y="1359341"/>
            <a:ext cx="2181216"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Weight on roof</a:t>
            </a: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560000">
            <a:off x="2992651" y="3193693"/>
            <a:ext cx="7456599" cy="609739"/>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60000">
            <a:off x="3094213" y="3633611"/>
            <a:ext cx="5449542" cy="609739"/>
          </a:xfrm>
          <a:prstGeom prst="rect">
            <a:avLst/>
          </a:prstGeom>
        </p:spPr>
      </p:pic>
      <p:sp>
        <p:nvSpPr>
          <p:cNvPr id="8" name="Content Placeholder 3"/>
          <p:cNvSpPr txBox="1">
            <a:spLocks/>
          </p:cNvSpPr>
          <p:nvPr/>
        </p:nvSpPr>
        <p:spPr>
          <a:xfrm>
            <a:off x="6580383" y="4517182"/>
            <a:ext cx="4229099" cy="1380111"/>
          </a:xfrm>
          <a:prstGeom prst="rect">
            <a:avLst/>
          </a:prstGeom>
        </p:spPr>
        <p:txBody>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solidFill>
                  <a:schemeClr val="tx1">
                    <a:lumMod val="65000"/>
                    <a:lumOff val="35000"/>
                  </a:schemeClr>
                </a:solidFill>
              </a:rPr>
              <a:t>The bending force is caused by the weight on the roof plus the tension tie.</a:t>
            </a:r>
          </a:p>
        </p:txBody>
      </p:sp>
      <p:grpSp>
        <p:nvGrpSpPr>
          <p:cNvPr id="10" name="Group 9"/>
          <p:cNvGrpSpPr/>
          <p:nvPr/>
        </p:nvGrpSpPr>
        <p:grpSpPr>
          <a:xfrm>
            <a:off x="7431448" y="2349852"/>
            <a:ext cx="4103780" cy="575968"/>
            <a:chOff x="611720" y="5365642"/>
            <a:chExt cx="4103780" cy="575968"/>
          </a:xfrm>
        </p:grpSpPr>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720" y="5365642"/>
              <a:ext cx="4103780" cy="575968"/>
            </a:xfrm>
            <a:prstGeom prst="rect">
              <a:avLst/>
            </a:prstGeom>
          </p:spPr>
        </p:pic>
        <p:cxnSp>
          <p:nvCxnSpPr>
            <p:cNvPr id="12" name="Straight Arrow Connector 11"/>
            <p:cNvCxnSpPr/>
            <p:nvPr/>
          </p:nvCxnSpPr>
          <p:spPr>
            <a:xfrm>
              <a:off x="1505854" y="5519773"/>
              <a:ext cx="1624192"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sp>
          <p:nvSpPr>
            <p:cNvPr id="13" name="TextBox 12"/>
            <p:cNvSpPr txBox="1"/>
            <p:nvPr/>
          </p:nvSpPr>
          <p:spPr bwMode="auto">
            <a:xfrm>
              <a:off x="1333935" y="5485307"/>
              <a:ext cx="179611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a:latin typeface="Arial" panose="020B0604020202020204" pitchFamily="34" charset="0"/>
                  <a:cs typeface="Arial" panose="020B0604020202020204" pitchFamily="34" charset="0"/>
                </a:rPr>
                <a:t>Tension Force</a:t>
              </a:r>
            </a:p>
          </p:txBody>
        </p:sp>
      </p:grpSp>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760000">
            <a:off x="7674709" y="2165133"/>
            <a:ext cx="2693014" cy="609739"/>
          </a:xfrm>
          <a:prstGeom prst="rect">
            <a:avLst/>
          </a:prstGeom>
        </p:spPr>
      </p:pic>
      <p:grpSp>
        <p:nvGrpSpPr>
          <p:cNvPr id="15" name="Group 14"/>
          <p:cNvGrpSpPr/>
          <p:nvPr/>
        </p:nvGrpSpPr>
        <p:grpSpPr>
          <a:xfrm rot="20517786">
            <a:off x="7689453" y="2117968"/>
            <a:ext cx="4103780" cy="575968"/>
            <a:chOff x="620696" y="5233668"/>
            <a:chExt cx="4103780" cy="575968"/>
          </a:xfrm>
        </p:grpSpPr>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0696" y="5233668"/>
              <a:ext cx="4103780" cy="575968"/>
            </a:xfrm>
            <a:prstGeom prst="rect">
              <a:avLst/>
            </a:prstGeom>
          </p:spPr>
        </p:pic>
        <p:cxnSp>
          <p:nvCxnSpPr>
            <p:cNvPr id="17" name="Straight Arrow Connector 16"/>
            <p:cNvCxnSpPr/>
            <p:nvPr/>
          </p:nvCxnSpPr>
          <p:spPr>
            <a:xfrm>
              <a:off x="1907993" y="5375773"/>
              <a:ext cx="1624192" cy="0"/>
            </a:xfrm>
            <a:prstGeom prst="straightConnector1">
              <a:avLst/>
            </a:prstGeom>
            <a:ln w="19050">
              <a:solidFill>
                <a:srgbClr val="FF5308"/>
              </a:solidFill>
              <a:tailEnd type="triangle"/>
            </a:ln>
          </p:spPr>
          <p:style>
            <a:lnRef idx="1">
              <a:schemeClr val="dk1"/>
            </a:lnRef>
            <a:fillRef idx="0">
              <a:schemeClr val="dk1"/>
            </a:fillRef>
            <a:effectRef idx="0">
              <a:schemeClr val="dk1"/>
            </a:effectRef>
            <a:fontRef idx="minor">
              <a:schemeClr val="tx1"/>
            </a:fontRef>
          </p:style>
        </p:cxnSp>
        <p:sp>
          <p:nvSpPr>
            <p:cNvPr id="18" name="TextBox 17"/>
            <p:cNvSpPr txBox="1"/>
            <p:nvPr>
              <p:custDataLst>
                <p:tags r:id="rId2"/>
              </p:custDataLst>
            </p:nvPr>
          </p:nvSpPr>
          <p:spPr bwMode="auto">
            <a:xfrm>
              <a:off x="1614270" y="5349732"/>
              <a:ext cx="179611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000" dirty="0">
                  <a:latin typeface="Arial" panose="020B0604020202020204" pitchFamily="34" charset="0"/>
                  <a:cs typeface="Arial" panose="020B0604020202020204" pitchFamily="34" charset="0"/>
                </a:rPr>
                <a:t>Tension Force</a:t>
              </a:r>
            </a:p>
          </p:txBody>
        </p:sp>
      </p:grpSp>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334" y="1439243"/>
            <a:ext cx="1376782" cy="2869841"/>
          </a:xfrm>
          <a:prstGeom prst="rect">
            <a:avLst/>
          </a:prstGeom>
        </p:spPr>
      </p:pic>
      <p:sp>
        <p:nvSpPr>
          <p:cNvPr id="22" name="Rectangle 21"/>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3" name="Isosceles Triangle 22"/>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rot="5400000">
            <a:off x="6816370" y="893416"/>
            <a:ext cx="441325" cy="2316627"/>
            <a:chOff x="2676517" y="4002087"/>
            <a:chExt cx="441325" cy="2316627"/>
          </a:xfrm>
        </p:grpSpPr>
        <p:sp>
          <p:nvSpPr>
            <p:cNvPr id="27" name="Right Arrow 26"/>
            <p:cNvSpPr/>
            <p:nvPr/>
          </p:nvSpPr>
          <p:spPr>
            <a:xfrm>
              <a:off x="2676517" y="4496313"/>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2676517" y="499053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2676517" y="5484765"/>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2676517" y="5978989"/>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a:off x="2676517" y="4002087"/>
              <a:ext cx="441325" cy="3397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Content Placeholder 2"/>
          <p:cNvSpPr txBox="1">
            <a:spLocks/>
          </p:cNvSpPr>
          <p:nvPr/>
        </p:nvSpPr>
        <p:spPr>
          <a:xfrm>
            <a:off x="1768475" y="1595289"/>
            <a:ext cx="3135313" cy="424671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a:t>Tension in the tie can cause the rafter to fail. The rafter span must be adjusted to account for the load added to the downward and bending forces. If not, the bending force will cause shear stress resulting in tearing on the rafter. </a:t>
            </a:r>
            <a:endParaRPr lang="en-US" sz="1400" dirty="0"/>
          </a:p>
        </p:txBody>
      </p:sp>
    </p:spTree>
    <p:custDataLst>
      <p:tags r:id="rId1"/>
    </p:custDataLst>
    <p:extLst>
      <p:ext uri="{BB962C8B-B14F-4D97-AF65-F5344CB8AC3E}">
        <p14:creationId xmlns:p14="http://schemas.microsoft.com/office/powerpoint/2010/main" val="348311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childTnLst>
                          </p:cTn>
                        </p:par>
                        <p:par>
                          <p:cTn id="12" fill="hold">
                            <p:stCondLst>
                              <p:cond delay="1500"/>
                            </p:stCondLst>
                            <p:childTnLst>
                              <p:par>
                                <p:cTn id="13" presetID="10" presetClass="exit" presetSubtype="0" fill="hold" nodeType="after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1384260"/>
          </a:xfrm>
        </p:spPr>
        <p:txBody>
          <a:bodyPr lIns="0" tIns="0" rIns="0" bIns="0">
            <a:normAutofit lnSpcReduction="10000"/>
          </a:bodyPr>
          <a:lstStyle/>
          <a:p>
            <a:pPr marL="0" indent="0" algn="ctr">
              <a:buNone/>
            </a:pPr>
            <a:r>
              <a:rPr lang="en-US" altLang="en-US" sz="1800" b="1">
                <a:solidFill>
                  <a:schemeClr val="bg1"/>
                </a:solidFill>
              </a:rPr>
              <a:t>When a joist becomes a rafter tie </a:t>
            </a:r>
          </a:p>
          <a:p>
            <a:pPr marL="0" indent="0" algn="ctr">
              <a:buNone/>
            </a:pPr>
            <a:r>
              <a:rPr lang="en-US" altLang="en-US" sz="1800" b="1">
                <a:solidFill>
                  <a:schemeClr val="bg1"/>
                </a:solidFill>
              </a:rPr>
              <a:t>by being located higher in the attic, </a:t>
            </a:r>
          </a:p>
          <a:p>
            <a:pPr marL="0" indent="0" algn="ctr">
              <a:buNone/>
            </a:pPr>
            <a:r>
              <a:rPr lang="en-US" altLang="en-US" sz="1800" b="1">
                <a:solidFill>
                  <a:schemeClr val="bg1"/>
                </a:solidFill>
              </a:rPr>
              <a:t>the allowable rafter span_________________.</a:t>
            </a:r>
            <a:endParaRPr lang="en-US" altLang="en-US" sz="1800" dirty="0">
              <a:solidFill>
                <a:schemeClr val="bg1"/>
              </a:solidFill>
            </a:endParaRPr>
          </a:p>
        </p:txBody>
      </p:sp>
      <p:sp>
        <p:nvSpPr>
          <p:cNvPr id="13" name="Content Placeholder 2"/>
          <p:cNvSpPr txBox="1">
            <a:spLocks/>
          </p:cNvSpPr>
          <p:nvPr/>
        </p:nvSpPr>
        <p:spPr>
          <a:xfrm>
            <a:off x="3471620" y="3919677"/>
            <a:ext cx="667924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increases</a:t>
            </a:r>
          </a:p>
          <a:p>
            <a:pPr marL="342900" indent="-342900">
              <a:buFont typeface="Arial" panose="020B0604020202020204" pitchFamily="34" charset="0"/>
              <a:buAutoNum type="alphaUcParenR"/>
            </a:pPr>
            <a:r>
              <a:rPr lang="en-US" altLang="en-US">
                <a:solidFill>
                  <a:schemeClr val="bg1"/>
                </a:solidFill>
              </a:rPr>
              <a:t>decreases</a:t>
            </a:r>
          </a:p>
          <a:p>
            <a:pPr marL="342900" indent="-342900">
              <a:buFont typeface="Arial" panose="020B0604020202020204" pitchFamily="34" charset="0"/>
              <a:buAutoNum type="alphaUcParenR"/>
            </a:pPr>
            <a:r>
              <a:rPr lang="en-US" altLang="en-US">
                <a:solidFill>
                  <a:schemeClr val="bg1"/>
                </a:solidFill>
              </a:rPr>
              <a:t>is factored by ten</a:t>
            </a:r>
          </a:p>
        </p:txBody>
      </p:sp>
      <p:cxnSp>
        <p:nvCxnSpPr>
          <p:cNvPr id="18" name="Straight Connector 17"/>
          <p:cNvCxnSpPr/>
          <p:nvPr/>
        </p:nvCxnSpPr>
        <p:spPr>
          <a:xfrm>
            <a:off x="2860964" y="3475177"/>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a:xfrm rot="5400000">
            <a:off x="2721149" y="4286515"/>
            <a:ext cx="626019" cy="663170"/>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66964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1007706" y="2092881"/>
            <a:ext cx="5596293" cy="45365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9" name="Rectangle 18"/>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1832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6</a:t>
            </a:r>
          </a:p>
        </p:txBody>
      </p:sp>
      <p:sp>
        <p:nvSpPr>
          <p:cNvPr id="2" name="Title 1"/>
          <p:cNvSpPr>
            <a:spLocks noGrp="1"/>
          </p:cNvSpPr>
          <p:nvPr>
            <p:ph type="title"/>
          </p:nvPr>
        </p:nvSpPr>
        <p:spPr>
          <a:xfrm>
            <a:off x="2174794" y="918132"/>
            <a:ext cx="8971220" cy="474228"/>
          </a:xfrm>
        </p:spPr>
        <p:txBody>
          <a:bodyPr>
            <a:noAutofit/>
          </a:bodyPr>
          <a:lstStyle/>
          <a:p>
            <a:r>
              <a:rPr lang="en-US" sz="3200" b="0" dirty="0">
                <a:solidFill>
                  <a:schemeClr val="tx1"/>
                </a:solidFill>
                <a:latin typeface="Arial Black" panose="020B0A04020102020204" pitchFamily="34" charset="0"/>
              </a:rPr>
              <a:t>R802.5.1 Purlins</a:t>
            </a:r>
          </a:p>
        </p:txBody>
      </p:sp>
      <p:sp>
        <p:nvSpPr>
          <p:cNvPr id="15" name="Content Placeholder 5"/>
          <p:cNvSpPr txBox="1">
            <a:spLocks/>
          </p:cNvSpPr>
          <p:nvPr/>
        </p:nvSpPr>
        <p:spPr>
          <a:xfrm>
            <a:off x="1234102" y="2273300"/>
            <a:ext cx="5118100" cy="4356100"/>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a:t>
            </a: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Installation of purlins to reduce the span of rafters is permitted as shown. Purlins shall be sized no less than the required size of the rafters that they support. </a:t>
            </a: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altLang="en-US" sz="10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Purlins shall be continuous and shall be supported by 2-inch by 4-inch braces installed to bearing walls at a slope not less than 45 degrees from the horizontal. The braces shall be spaced not more than 4 feet on center and the unbraced length of braces shall not exceed 8 feet.</a:t>
            </a:r>
          </a:p>
        </p:txBody>
      </p:sp>
      <p:pic>
        <p:nvPicPr>
          <p:cNvPr id="16" name="Content Placeholder 12"/>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6720349" y="1377950"/>
            <a:ext cx="5319626" cy="5055115"/>
          </a:xfrm>
          <a:prstGeom prst="rect">
            <a:avLst/>
          </a:prstGeom>
        </p:spPr>
      </p:pic>
      <p:pic>
        <p:nvPicPr>
          <p:cNvPr id="8"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081370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Purlin Example</a:t>
            </a:r>
            <a:endParaRPr lang="en-US" dirty="0"/>
          </a:p>
        </p:txBody>
      </p:sp>
      <p:pic>
        <p:nvPicPr>
          <p:cNvPr id="4" name="Content Placeholder 2"/>
          <p:cNvPicPr>
            <a:picLocks noChangeAspect="1"/>
          </p:cNvPicPr>
          <p:nvPr/>
        </p:nvPicPr>
        <p:blipFill rotWithShape="1">
          <a:blip r:embed="rId4">
            <a:extLst>
              <a:ext uri="{28A0092B-C50C-407E-A947-70E740481C1C}">
                <a14:useLocalDpi xmlns:a14="http://schemas.microsoft.com/office/drawing/2010/main" val="0"/>
              </a:ext>
            </a:extLst>
          </a:blip>
          <a:srcRect t="16170" b="4897"/>
          <a:stretch/>
        </p:blipFill>
        <p:spPr>
          <a:xfrm>
            <a:off x="6095998" y="892175"/>
            <a:ext cx="5499101" cy="3400426"/>
          </a:xfrm>
          <a:prstGeom prst="rect">
            <a:avLst/>
          </a:prstGeom>
          <a:effectLst>
            <a:outerShdw blurRad="152400" dist="76200" dir="2700000" algn="tl" rotWithShape="0">
              <a:prstClr val="black">
                <a:alpha val="40000"/>
              </a:prstClr>
            </a:outerShdw>
          </a:effectLst>
        </p:spPr>
      </p:pic>
      <p:pic>
        <p:nvPicPr>
          <p:cNvPr id="5" name="Picture 5" descr="IRC Wood Framing 03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8475" y="1641475"/>
            <a:ext cx="3597729" cy="4796972"/>
          </a:xfrm>
          <a:prstGeom prst="rect">
            <a:avLst/>
          </a:prstGeom>
          <a:noFill/>
          <a:ln w="57150">
            <a:no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04966" y="4452126"/>
            <a:ext cx="5490134"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6104966" y="4464769"/>
            <a:ext cx="5490134" cy="2139231"/>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Purlins</a:t>
            </a:r>
          </a:p>
          <a:p>
            <a:pPr>
              <a:lnSpc>
                <a:spcPct val="100000"/>
              </a:lnSpc>
            </a:pPr>
            <a:r>
              <a:rPr lang="en-US" altLang="en-US" sz="1400" dirty="0"/>
              <a:t>Purlins should not be less than the size of the rafter.</a:t>
            </a:r>
          </a:p>
          <a:p>
            <a:pPr>
              <a:lnSpc>
                <a:spcPct val="100000"/>
              </a:lnSpc>
            </a:pPr>
            <a:r>
              <a:rPr lang="en-US" altLang="en-US" sz="1400" dirty="0"/>
              <a:t>Braces are 2-inches by 4-inches.</a:t>
            </a:r>
          </a:p>
          <a:p>
            <a:pPr>
              <a:lnSpc>
                <a:spcPct val="100000"/>
              </a:lnSpc>
            </a:pPr>
            <a:r>
              <a:rPr lang="en-US" altLang="en-US" sz="1400" dirty="0"/>
              <a:t>Braces are installed to bearing walls at not less than 45 degrees.</a:t>
            </a:r>
          </a:p>
          <a:p>
            <a:pPr>
              <a:lnSpc>
                <a:spcPct val="100000"/>
              </a:lnSpc>
            </a:pPr>
            <a:r>
              <a:rPr lang="en-US" altLang="en-US" sz="1400" dirty="0"/>
              <a:t>Braces are spaced not more than 4 feet </a:t>
            </a:r>
            <a:r>
              <a:rPr lang="en-US" altLang="en-US" sz="1400" dirty="0" err="1"/>
              <a:t>o.c</a:t>
            </a:r>
            <a:r>
              <a:rPr lang="en-US" altLang="en-US" sz="1400" dirty="0"/>
              <a:t>.</a:t>
            </a:r>
          </a:p>
          <a:p>
            <a:pPr>
              <a:lnSpc>
                <a:spcPct val="100000"/>
              </a:lnSpc>
            </a:pPr>
            <a:r>
              <a:rPr lang="en-US" altLang="en-US" sz="1400" dirty="0"/>
              <a:t>The unbraced length of the braces should not be more than 8 feet.</a:t>
            </a:r>
          </a:p>
        </p:txBody>
      </p:sp>
    </p:spTree>
    <p:custDataLst>
      <p:tags r:id="rId1"/>
    </p:custDataLst>
    <p:extLst>
      <p:ext uri="{BB962C8B-B14F-4D97-AF65-F5344CB8AC3E}">
        <p14:creationId xmlns:p14="http://schemas.microsoft.com/office/powerpoint/2010/main" val="5883660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07706" y="2092881"/>
            <a:ext cx="10114383" cy="34316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7" name="Rectangle 16"/>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705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7</a:t>
            </a:r>
          </a:p>
        </p:txBody>
      </p:sp>
      <p:sp>
        <p:nvSpPr>
          <p:cNvPr id="2" name="Title 1"/>
          <p:cNvSpPr>
            <a:spLocks noGrp="1"/>
          </p:cNvSpPr>
          <p:nvPr>
            <p:ph type="title"/>
          </p:nvPr>
        </p:nvSpPr>
        <p:spPr>
          <a:xfrm>
            <a:off x="2174793" y="945814"/>
            <a:ext cx="7139327" cy="474228"/>
          </a:xfrm>
        </p:spPr>
        <p:txBody>
          <a:bodyPr>
            <a:noAutofit/>
          </a:bodyPr>
          <a:lstStyle/>
          <a:p>
            <a:r>
              <a:rPr lang="en-US" sz="3200" dirty="0">
                <a:solidFill>
                  <a:schemeClr val="tx1"/>
                </a:solidFill>
                <a:latin typeface="Arial Black" panose="020B0A04020102020204" pitchFamily="34" charset="0"/>
              </a:rPr>
              <a:t>R802.6 Bearing</a:t>
            </a:r>
          </a:p>
        </p:txBody>
      </p:sp>
      <p:sp>
        <p:nvSpPr>
          <p:cNvPr id="11" name="Rectangle 10"/>
          <p:cNvSpPr/>
          <p:nvPr/>
        </p:nvSpPr>
        <p:spPr>
          <a:xfrm>
            <a:off x="1874837" y="2514645"/>
            <a:ext cx="8442325" cy="3170099"/>
          </a:xfrm>
          <a:prstGeom prst="rect">
            <a:avLst/>
          </a:prstGeom>
        </p:spPr>
        <p:txBody>
          <a:bodyPr wrap="square">
            <a:spAutoFit/>
          </a:bodyPr>
          <a:lstStyle/>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The ends of each rafter or ceiling joist shall have not less than 1-1/2 inches of bearing on wood or metal and not less than 3 inches on masonry or concrete.</a:t>
            </a:r>
          </a:p>
          <a:p>
            <a:pPr eaLnBrk="0" fontAlgn="base" hangingPunct="0">
              <a:lnSpc>
                <a:spcPct val="150000"/>
              </a:lnSpc>
              <a:spcBef>
                <a:spcPct val="0"/>
              </a:spcBef>
              <a:spcAft>
                <a:spcPct val="0"/>
              </a:spcAft>
            </a:pPr>
            <a:endParaRPr lang="en-US" sz="1600" dirty="0">
              <a:solidFill>
                <a:schemeClr val="bg1"/>
              </a:solidFill>
              <a:latin typeface="Arial" panose="020B0604020202020204" pitchFamily="34" charset="0"/>
              <a:cs typeface="Arial" panose="020B0604020202020204" pitchFamily="34" charset="0"/>
            </a:endParaRPr>
          </a:p>
          <a:p>
            <a:pPr eaLnBrk="0" fontAlgn="base" hangingPunct="0">
              <a:lnSpc>
                <a:spcPct val="150000"/>
              </a:lnSpc>
              <a:spcBef>
                <a:spcPct val="0"/>
              </a:spcBef>
              <a:spcAft>
                <a:spcPct val="0"/>
              </a:spcAft>
            </a:pPr>
            <a:r>
              <a:rPr lang="en-US" sz="1600" dirty="0">
                <a:solidFill>
                  <a:schemeClr val="bg1"/>
                </a:solidFill>
                <a:latin typeface="Arial" panose="020B0604020202020204" pitchFamily="34" charset="0"/>
                <a:cs typeface="Arial" panose="020B0604020202020204" pitchFamily="34" charset="0"/>
              </a:rPr>
              <a:t>The bearing on masonry or concrete shall be direct, or a sill plate of 2-inch minimum nominal thickness shall be provided under the rafter or ceiling joist. The sill plate shall provide a minimum nominal bearing area of 48 square inches.</a:t>
            </a:r>
          </a:p>
          <a:p>
            <a:pPr eaLnBrk="0" fontAlgn="base" hangingPunct="0">
              <a:lnSpc>
                <a:spcPct val="150000"/>
              </a:lnSpc>
              <a:spcBef>
                <a:spcPct val="0"/>
              </a:spcBef>
              <a:spcAft>
                <a:spcPct val="0"/>
              </a:spcAft>
            </a:pPr>
            <a:endParaRPr lang="en-US" altLang="en-US" sz="1600" dirty="0">
              <a:solidFill>
                <a:schemeClr val="bg1"/>
              </a:solidFill>
              <a:latin typeface="Arial" panose="020B0604020202020204" pitchFamily="34" charset="0"/>
              <a:cs typeface="Arial" panose="020B0604020202020204" pitchFamily="34" charset="0"/>
            </a:endParaRPr>
          </a:p>
          <a:p>
            <a:pPr indent="-228600" eaLnBrk="0" fontAlgn="base" hangingPunct="0">
              <a:lnSpc>
                <a:spcPct val="150000"/>
              </a:lnSpc>
              <a:spcBef>
                <a:spcPts val="600"/>
              </a:spcBef>
              <a:spcAft>
                <a:spcPct val="0"/>
              </a:spcAft>
            </a:pPr>
            <a:endParaRPr lang="en-US" altLang="en-US" dirty="0">
              <a:solidFill>
                <a:schemeClr val="bg1"/>
              </a:solidFill>
              <a:latin typeface="Arial" panose="020B0604020202020204" pitchFamily="34" charset="0"/>
              <a:cs typeface="Arial" panose="020B0604020202020204" pitchFamily="34" charset="0"/>
            </a:endParaRP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681364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a:t>Bearing</a:t>
            </a:r>
            <a:endParaRPr lang="en-US" dirty="0"/>
          </a:p>
        </p:txBody>
      </p:sp>
      <p:pic>
        <p:nvPicPr>
          <p:cNvPr id="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291196" y="1262922"/>
            <a:ext cx="2327350" cy="2654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Content Placeholder 11"/>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616" t="13844" r="-616" b="11666"/>
          <a:stretch/>
        </p:blipFill>
        <p:spPr>
          <a:xfrm>
            <a:off x="1768475" y="1641475"/>
            <a:ext cx="4835525" cy="3355975"/>
          </a:xfrm>
          <a:prstGeom prst="rect">
            <a:avLst/>
          </a:prstGeom>
          <a:effectLst>
            <a:outerShdw blurRad="152400" dist="76200" dir="2700000" algn="tl" rotWithShape="0">
              <a:prstClr val="black">
                <a:alpha val="40000"/>
              </a:prstClr>
            </a:outerShdw>
          </a:effectLst>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92614" y="1458585"/>
            <a:ext cx="1366671" cy="2458669"/>
          </a:xfrm>
          <a:prstGeom prst="rect">
            <a:avLst/>
          </a:prstGeom>
        </p:spPr>
      </p:pic>
      <p:sp>
        <p:nvSpPr>
          <p:cNvPr id="7" name="TextBox 6"/>
          <p:cNvSpPr txBox="1"/>
          <p:nvPr/>
        </p:nvSpPr>
        <p:spPr bwMode="auto">
          <a:xfrm>
            <a:off x="6834995" y="935740"/>
            <a:ext cx="1777579"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Top Hanger</a:t>
            </a:r>
          </a:p>
        </p:txBody>
      </p:sp>
      <p:sp>
        <p:nvSpPr>
          <p:cNvPr id="8" name="TextBox 7"/>
          <p:cNvSpPr txBox="1"/>
          <p:nvPr/>
        </p:nvSpPr>
        <p:spPr bwMode="auto">
          <a:xfrm>
            <a:off x="9260300" y="935740"/>
            <a:ext cx="2255724"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Bottom Hanger</a:t>
            </a: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67418" y="4420425"/>
            <a:ext cx="2620744" cy="2164374"/>
          </a:xfrm>
          <a:prstGeom prst="rect">
            <a:avLst/>
          </a:prstGeom>
        </p:spPr>
      </p:pic>
      <p:sp>
        <p:nvSpPr>
          <p:cNvPr id="10" name="TextBox 9"/>
          <p:cNvSpPr txBox="1"/>
          <p:nvPr/>
        </p:nvSpPr>
        <p:spPr bwMode="auto">
          <a:xfrm>
            <a:off x="7875950" y="4008133"/>
            <a:ext cx="2720594" cy="46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sz="2400" dirty="0">
                <a:solidFill>
                  <a:schemeClr val="tx1">
                    <a:lumMod val="65000"/>
                    <a:lumOff val="35000"/>
                  </a:schemeClr>
                </a:solidFill>
                <a:latin typeface="Arial" panose="020B0604020202020204" pitchFamily="34" charset="0"/>
                <a:cs typeface="Arial" panose="020B0604020202020204" pitchFamily="34" charset="0"/>
              </a:rPr>
              <a:t>Adjustable Hanger</a:t>
            </a:r>
          </a:p>
        </p:txBody>
      </p:sp>
      <p:sp>
        <p:nvSpPr>
          <p:cNvPr id="14" name="Rectangle 13"/>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5" name="Isosceles Triangle 14"/>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747653" y="5131083"/>
            <a:ext cx="484958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p:cNvSpPr txBox="1">
            <a:spLocks/>
          </p:cNvSpPr>
          <p:nvPr/>
        </p:nvSpPr>
        <p:spPr>
          <a:xfrm>
            <a:off x="1747653" y="5132239"/>
            <a:ext cx="4849585" cy="13700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Bearing Hangers</a:t>
            </a:r>
          </a:p>
          <a:p>
            <a:pPr marL="0" indent="0">
              <a:buNone/>
            </a:pPr>
            <a:r>
              <a:rPr lang="en-US" sz="1400" dirty="0"/>
              <a:t>Hangers are needed when there is less than 1-1/2” bearing on wood.</a:t>
            </a:r>
          </a:p>
        </p:txBody>
      </p:sp>
    </p:spTree>
    <p:custDataLst>
      <p:tags r:id="rId1"/>
    </p:custDataLst>
    <p:extLst>
      <p:ext uri="{BB962C8B-B14F-4D97-AF65-F5344CB8AC3E}">
        <p14:creationId xmlns:p14="http://schemas.microsoft.com/office/powerpoint/2010/main" val="3348042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46100" y="2092882"/>
            <a:ext cx="5518797" cy="3991326"/>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30" name="Rectangle 29"/>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1832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8</a:t>
            </a:r>
          </a:p>
        </p:txBody>
      </p:sp>
      <p:sp>
        <p:nvSpPr>
          <p:cNvPr id="2" name="Title 1"/>
          <p:cNvSpPr>
            <a:spLocks noGrp="1"/>
          </p:cNvSpPr>
          <p:nvPr>
            <p:ph type="title"/>
          </p:nvPr>
        </p:nvSpPr>
        <p:spPr>
          <a:xfrm>
            <a:off x="2174793" y="945814"/>
            <a:ext cx="9862036" cy="474228"/>
          </a:xfrm>
        </p:spPr>
        <p:txBody>
          <a:bodyPr>
            <a:noAutofit/>
          </a:bodyPr>
          <a:lstStyle/>
          <a:p>
            <a:r>
              <a:rPr lang="en-US" sz="3200">
                <a:solidFill>
                  <a:schemeClr val="tx1"/>
                </a:solidFill>
                <a:latin typeface="Arial Black" panose="020B0A04020102020204" pitchFamily="34" charset="0"/>
              </a:rPr>
              <a:t>R802.7 Cutting, Drilling, </a:t>
            </a:r>
            <a:r>
              <a:rPr lang="en-US" sz="3200" dirty="0">
                <a:solidFill>
                  <a:schemeClr val="tx1"/>
                </a:solidFill>
                <a:latin typeface="Arial Black" panose="020B0A04020102020204" pitchFamily="34" charset="0"/>
              </a:rPr>
              <a:t>and Notching</a:t>
            </a:r>
          </a:p>
        </p:txBody>
      </p:sp>
      <p:sp>
        <p:nvSpPr>
          <p:cNvPr id="23" name="Content Placeholder 1"/>
          <p:cNvSpPr txBox="1">
            <a:spLocks/>
          </p:cNvSpPr>
          <p:nvPr/>
        </p:nvSpPr>
        <p:spPr>
          <a:xfrm>
            <a:off x="805803" y="2358248"/>
            <a:ext cx="4998097" cy="3600205"/>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en-US" sz="1400" b="0" i="0" u="none" strike="noStrike" kern="1200" cap="none" spc="0" normalizeH="0" baseline="0" noProof="0" dirty="0">
                <a:ln>
                  <a:noFill/>
                </a:ln>
                <a:solidFill>
                  <a:srgbClr val="FF00FF"/>
                </a:solidFill>
                <a:effectLst/>
                <a:uLnTx/>
                <a:uFillTx/>
                <a:latin typeface="Arial" panose="020B0604020202020204" pitchFamily="34" charset="0"/>
                <a:ea typeface="+mn-ea"/>
                <a:cs typeface="Arial" panose="020B0604020202020204" pitchFamily="34" charset="0"/>
              </a:rPr>
              <a:t>	</a:t>
            </a:r>
            <a:r>
              <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Notches in solid lumber joists, rafters, blocking and beams shall not exceed one-sixth of the depth of the member, shall not be longer than one-third of the depth of the member and shall not be located in the middle one-third of the span.</a:t>
            </a: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lang="en-US" altLang="en-US" sz="1400" dirty="0">
              <a:solidFill>
                <a:schemeClr val="bg1"/>
              </a:solidFill>
            </a:endParaRP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r>
              <a:rPr lang="en-US" altLang="en-US" sz="1400" dirty="0">
                <a:solidFill>
                  <a:schemeClr val="bg1"/>
                </a:solidFill>
              </a:rPr>
              <a:t>Notches at the ends of the member shall not exceed one-fourth the depth of the member. The tension side of members four inches or greater in nominal thickness shall not be notched except at the ends of the members.</a:t>
            </a: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182875" marR="0" lvl="0" indent="-182875" algn="l" defTabSz="914377" rtl="0" eaLnBrk="1" fontAlgn="auto" latinLnBrk="0" hangingPunct="1">
              <a:lnSpc>
                <a:spcPct val="150000"/>
              </a:lnSpc>
              <a:spcBef>
                <a:spcPct val="20000"/>
              </a:spcBef>
              <a:spcAft>
                <a:spcPts val="0"/>
              </a:spcAft>
              <a:buClrTx/>
              <a:buSzTx/>
              <a:buFont typeface="Arial" panose="020B0604020202020204" pitchFamily="34" charset="0"/>
              <a:buChar char="•"/>
              <a:tabLst/>
              <a:defRPr/>
            </a:pPr>
            <a:endParaRPr kumimoji="0" lang="en-US" alt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182875" marR="0" lvl="0" indent="-182875" algn="l" defTabSz="914377" rtl="0" eaLnBrk="1" fontAlgn="auto" latinLnBrk="0" hangingPunct="1">
              <a:lnSpc>
                <a:spcPct val="150000"/>
              </a:lnSpc>
              <a:spcBef>
                <a:spcPct val="2000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38" name="Content Placeholder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8750" y="1632878"/>
            <a:ext cx="5302250" cy="2108849"/>
          </a:xfrm>
          <a:prstGeom prst="rect">
            <a:avLst/>
          </a:prstGeom>
        </p:spPr>
      </p:pic>
      <p:grpSp>
        <p:nvGrpSpPr>
          <p:cNvPr id="39" name="Group 38"/>
          <p:cNvGrpSpPr/>
          <p:nvPr/>
        </p:nvGrpSpPr>
        <p:grpSpPr>
          <a:xfrm>
            <a:off x="7002379" y="2521667"/>
            <a:ext cx="3104147" cy="433135"/>
            <a:chOff x="6773779" y="2093495"/>
            <a:chExt cx="3104147" cy="433135"/>
          </a:xfrm>
        </p:grpSpPr>
        <p:sp>
          <p:nvSpPr>
            <p:cNvPr id="40" name="Rectangle 39"/>
            <p:cNvSpPr/>
            <p:nvPr/>
          </p:nvSpPr>
          <p:spPr>
            <a:xfrm>
              <a:off x="8018261" y="2093495"/>
              <a:ext cx="1859665" cy="433135"/>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41" name="Rectangle 40"/>
            <p:cNvSpPr/>
            <p:nvPr/>
          </p:nvSpPr>
          <p:spPr>
            <a:xfrm>
              <a:off x="6773779" y="2093495"/>
              <a:ext cx="878305" cy="433135"/>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gr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8751" y="3939747"/>
            <a:ext cx="5302250" cy="1229157"/>
          </a:xfrm>
          <a:prstGeom prst="rect">
            <a:avLst/>
          </a:prstGeom>
        </p:spPr>
      </p:pic>
      <p:grpSp>
        <p:nvGrpSpPr>
          <p:cNvPr id="43" name="Group 42"/>
          <p:cNvGrpSpPr/>
          <p:nvPr/>
        </p:nvGrpSpPr>
        <p:grpSpPr>
          <a:xfrm>
            <a:off x="6495949" y="3939003"/>
            <a:ext cx="5302249" cy="432767"/>
            <a:chOff x="6280150" y="3393275"/>
            <a:chExt cx="5302249" cy="432767"/>
          </a:xfrm>
        </p:grpSpPr>
        <p:sp>
          <p:nvSpPr>
            <p:cNvPr id="44" name="Rectangle 43"/>
            <p:cNvSpPr/>
            <p:nvPr/>
          </p:nvSpPr>
          <p:spPr>
            <a:xfrm>
              <a:off x="11148886" y="3393647"/>
              <a:ext cx="433513" cy="432395"/>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45" name="Rectangle 44"/>
            <p:cNvSpPr/>
            <p:nvPr/>
          </p:nvSpPr>
          <p:spPr>
            <a:xfrm>
              <a:off x="6280150" y="3393275"/>
              <a:ext cx="493629" cy="432395"/>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grpSp>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8751" y="5436268"/>
            <a:ext cx="5328842" cy="1295878"/>
          </a:xfrm>
          <a:prstGeom prst="rect">
            <a:avLst/>
          </a:prstGeom>
        </p:spPr>
      </p:pic>
      <p:sp>
        <p:nvSpPr>
          <p:cNvPr id="47" name="Rectangle 46"/>
          <p:cNvSpPr/>
          <p:nvPr/>
        </p:nvSpPr>
        <p:spPr>
          <a:xfrm>
            <a:off x="6705600" y="5771243"/>
            <a:ext cx="4945743" cy="374420"/>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pic>
        <p:nvPicPr>
          <p:cNvPr id="17"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578822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007707" y="2092881"/>
            <a:ext cx="5063078" cy="39777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21" name="Rectangle 20"/>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170574" y="-13248"/>
            <a:ext cx="25218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8</a:t>
            </a:r>
          </a:p>
        </p:txBody>
      </p:sp>
      <p:sp>
        <p:nvSpPr>
          <p:cNvPr id="2" name="Title 1"/>
          <p:cNvSpPr>
            <a:spLocks noGrp="1"/>
          </p:cNvSpPr>
          <p:nvPr>
            <p:ph type="title"/>
          </p:nvPr>
        </p:nvSpPr>
        <p:spPr>
          <a:xfrm>
            <a:off x="2174794" y="916644"/>
            <a:ext cx="10017206" cy="474228"/>
          </a:xfrm>
        </p:spPr>
        <p:txBody>
          <a:bodyPr>
            <a:noAutofit/>
          </a:bodyPr>
          <a:lstStyle/>
          <a:p>
            <a:pPr lvl="0"/>
            <a:r>
              <a:rPr lang="en-US" sz="3200">
                <a:solidFill>
                  <a:schemeClr val="tx1"/>
                </a:solidFill>
                <a:latin typeface="Arial Black" panose="020B0A04020102020204" pitchFamily="34" charset="0"/>
              </a:rPr>
              <a:t>R802.7 Cutting, Drilling, and Notching</a:t>
            </a:r>
            <a:endParaRPr lang="en-US" sz="3200" dirty="0">
              <a:solidFill>
                <a:schemeClr val="tx1"/>
              </a:solidFill>
              <a:latin typeface="Arial Black" panose="020B0A04020102020204" pitchFamily="34" charset="0"/>
            </a:endParaRPr>
          </a:p>
        </p:txBody>
      </p:sp>
      <p:sp>
        <p:nvSpPr>
          <p:cNvPr id="16" name="Content Placeholder 1"/>
          <p:cNvSpPr txBox="1">
            <a:spLocks/>
          </p:cNvSpPr>
          <p:nvPr/>
        </p:nvSpPr>
        <p:spPr>
          <a:xfrm>
            <a:off x="611720" y="1959430"/>
            <a:ext cx="5480836" cy="4016827"/>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875" marR="0" lvl="0" indent="-182875" algn="l" defTabSz="914377" rtl="0" eaLnBrk="1" fontAlgn="auto" latinLnBrk="0" hangingPunct="1">
              <a:lnSpc>
                <a:spcPct val="80000"/>
              </a:lnSpc>
              <a:spcBef>
                <a:spcPct val="20000"/>
              </a:spcBef>
              <a:spcAft>
                <a:spcPts val="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666666"/>
              </a:solidFill>
              <a:effectLst/>
              <a:uLnTx/>
              <a:uFillTx/>
              <a:latin typeface="Arial" panose="020B0604020202020204" pitchFamily="34" charset="0"/>
              <a:ea typeface="+mn-ea"/>
              <a:cs typeface="Arial" panose="020B0604020202020204" pitchFamily="34" charset="0"/>
            </a:endParaRPr>
          </a:p>
          <a:p>
            <a:pPr marL="182875" marR="0" lvl="0" indent="-182875" algn="l" defTabSz="914377"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srgbClr val="666666"/>
              </a:solidFill>
              <a:effectLst/>
              <a:uLnTx/>
              <a:uFillTx/>
              <a:latin typeface="Arial" panose="020B0604020202020204" pitchFamily="34" charset="0"/>
              <a:ea typeface="+mn-ea"/>
              <a:cs typeface="Arial" panose="020B0604020202020204" pitchFamily="34" charset="0"/>
            </a:endParaRPr>
          </a:p>
        </p:txBody>
      </p:sp>
      <p:sp>
        <p:nvSpPr>
          <p:cNvPr id="17" name="Content Placeholder 1"/>
          <p:cNvSpPr txBox="1">
            <a:spLocks/>
          </p:cNvSpPr>
          <p:nvPr/>
        </p:nvSpPr>
        <p:spPr>
          <a:xfrm>
            <a:off x="1206500" y="2278339"/>
            <a:ext cx="4699000" cy="3881161"/>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base" latinLnBrk="0" hangingPunct="1">
              <a:lnSpc>
                <a:spcPct val="150000"/>
              </a:lnSpc>
              <a:spcBef>
                <a:spcPct val="20000"/>
              </a:spcBef>
              <a:spcAft>
                <a:spcPct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The diameter of the holes bored or cut into members shall not exceed one-third the depth of the member.</a:t>
            </a:r>
          </a:p>
          <a:p>
            <a:pPr marL="0" marR="0" lvl="0" indent="0" algn="l" defTabSz="914377" rtl="0" eaLnBrk="1" fontAlgn="base" latinLnBrk="0" hangingPunct="1">
              <a:lnSpc>
                <a:spcPct val="150000"/>
              </a:lnSpc>
              <a:spcBef>
                <a:spcPct val="20000"/>
              </a:spcBef>
              <a:spcAft>
                <a:spcPct val="0"/>
              </a:spcAft>
              <a:buClrTx/>
              <a:buSzTx/>
              <a:buFont typeface="Arial" panose="020B0604020202020204" pitchFamily="34" charset="0"/>
              <a:buNone/>
              <a:tabLst/>
              <a:defRPr/>
            </a:pPr>
            <a:endPar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base" latinLnBrk="0" hangingPunct="1">
              <a:lnSpc>
                <a:spcPct val="150000"/>
              </a:lnSpc>
              <a:spcBef>
                <a:spcPct val="20000"/>
              </a:spcBef>
              <a:spcAft>
                <a:spcPct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Holes shall not be closer than 2 in. to the top or bottom of the member, or to any other hole located in the member. Where the member is also notched, the hole shall not be closer than 2 inches to the notch.</a:t>
            </a:r>
          </a:p>
        </p:txBody>
      </p:sp>
      <p:pic>
        <p:nvPicPr>
          <p:cNvPr id="18" name="Content Placeholder 5"/>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tretch>
            <a:fillRect/>
          </a:stretch>
        </p:blipFill>
        <p:spPr bwMode="auto">
          <a:xfrm>
            <a:off x="6156448" y="1972130"/>
            <a:ext cx="5731327" cy="352697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092166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007706" y="2092881"/>
            <a:ext cx="5596293" cy="37491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27" name="Rectangle 26"/>
          <p:cNvSpPr/>
          <p:nvPr/>
        </p:nvSpPr>
        <p:spPr>
          <a:xfrm>
            <a:off x="21747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208674" y="-13248"/>
            <a:ext cx="2276913"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9</a:t>
            </a:r>
          </a:p>
        </p:txBody>
      </p:sp>
      <p:sp>
        <p:nvSpPr>
          <p:cNvPr id="2" name="Title 1"/>
          <p:cNvSpPr>
            <a:spLocks noGrp="1"/>
          </p:cNvSpPr>
          <p:nvPr>
            <p:ph type="title"/>
          </p:nvPr>
        </p:nvSpPr>
        <p:spPr>
          <a:xfrm>
            <a:off x="2174793" y="945814"/>
            <a:ext cx="7139327" cy="474228"/>
          </a:xfrm>
        </p:spPr>
        <p:txBody>
          <a:bodyPr>
            <a:noAutofit/>
          </a:bodyPr>
          <a:lstStyle/>
          <a:p>
            <a:r>
              <a:rPr lang="en-US" sz="3200" dirty="0">
                <a:solidFill>
                  <a:schemeClr val="tx1"/>
                </a:solidFill>
                <a:latin typeface="Arial Black" panose="020B0A04020102020204" pitchFamily="34" charset="0"/>
              </a:rPr>
              <a:t>R802.8 Lateral Support</a:t>
            </a:r>
          </a:p>
        </p:txBody>
      </p:sp>
      <p:sp>
        <p:nvSpPr>
          <p:cNvPr id="15" name="Content Placeholder 1"/>
          <p:cNvSpPr txBox="1">
            <a:spLocks/>
          </p:cNvSpPr>
          <p:nvPr/>
        </p:nvSpPr>
        <p:spPr>
          <a:xfrm>
            <a:off x="1347130" y="2273300"/>
            <a:ext cx="5079070" cy="3689109"/>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base" latinLnBrk="0" hangingPunct="1">
              <a:lnSpc>
                <a:spcPct val="150000"/>
              </a:lnSpc>
              <a:spcBef>
                <a:spcPct val="20000"/>
              </a:spcBef>
              <a:spcAft>
                <a:spcPct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Roof framing members and ceiling joists having a depth-to-thickness ratio exceeding 5 to 1 based on nominal dimensions shall be provided with lateral support at points of bearing to </a:t>
            </a:r>
            <a:r>
              <a:rPr kumimoji="0" lang="en-US" altLang="en-US" sz="1600" b="0" i="0" u="none" strike="noStrike" kern="1200" cap="none" spc="0" normalizeH="0" baseline="0" noProof="0">
                <a:ln>
                  <a:noFill/>
                </a:ln>
                <a:solidFill>
                  <a:schemeClr val="bg1"/>
                </a:solidFill>
                <a:effectLst/>
                <a:uLnTx/>
                <a:uFillTx/>
                <a:latin typeface="Arial" panose="020B0604020202020204" pitchFamily="34" charset="0"/>
                <a:ea typeface="+mn-ea"/>
                <a:cs typeface="Arial" panose="020B0604020202020204" pitchFamily="34" charset="0"/>
              </a:rPr>
              <a:t>prevent rotation.</a:t>
            </a:r>
            <a:endPar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base" latinLnBrk="0" hangingPunct="1">
              <a:lnSpc>
                <a:spcPct val="100000"/>
              </a:lnSpc>
              <a:spcBef>
                <a:spcPct val="20000"/>
              </a:spcBef>
              <a:spcAft>
                <a:spcPct val="0"/>
              </a:spcAft>
              <a:buClrTx/>
              <a:buSzTx/>
              <a:buFont typeface="Arial" panose="020B0604020202020204" pitchFamily="34" charset="0"/>
              <a:buNone/>
              <a:tabLst/>
              <a:defRPr/>
            </a:pPr>
            <a:endPar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base" latinLnBrk="0" hangingPunct="1">
              <a:lnSpc>
                <a:spcPct val="150000"/>
              </a:lnSpc>
              <a:spcBef>
                <a:spcPct val="20000"/>
              </a:spcBef>
              <a:spcAft>
                <a:spcPct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For roof rafters with ceiling joists attached per Table R602.3(1), the depth-thickness ratio for the total assembly shall be determined using the combined thickness of the rafter plus the attached ceiling joist.</a:t>
            </a: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6" name="Content Placeholder 6"/>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6786742" y="1506841"/>
            <a:ext cx="3345171" cy="4145944"/>
          </a:xfrm>
          <a:prstGeom prst="rect">
            <a:avLst/>
          </a:prstGeom>
          <a:effectLst>
            <a:outerShdw blurRad="152400" dist="76200" dir="2700000" algn="tl" rotWithShape="0">
              <a:prstClr val="black">
                <a:alpha val="40000"/>
              </a:prstClr>
            </a:outerShdw>
          </a:effectLst>
        </p:spPr>
      </p:pic>
      <p:sp>
        <p:nvSpPr>
          <p:cNvPr id="17" name="TextBox 16"/>
          <p:cNvSpPr txBox="1"/>
          <p:nvPr/>
        </p:nvSpPr>
        <p:spPr bwMode="auto">
          <a:xfrm>
            <a:off x="9547886" y="1618710"/>
            <a:ext cx="2274960" cy="64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a:r>
              <a:rPr kumimoji="1" lang="en-US" dirty="0">
                <a:solidFill>
                  <a:schemeClr val="tx1">
                    <a:lumMod val="65000"/>
                    <a:lumOff val="35000"/>
                  </a:schemeClr>
                </a:solidFill>
                <a:latin typeface="Arial" panose="020B0604020202020204" pitchFamily="34" charset="0"/>
                <a:cs typeface="Arial" panose="020B0604020202020204" pitchFamily="34" charset="0"/>
              </a:rPr>
              <a:t>Blocking to rafter or </a:t>
            </a:r>
          </a:p>
          <a:p>
            <a:pPr algn="r"/>
            <a:r>
              <a:rPr kumimoji="1" lang="en-US" dirty="0">
                <a:solidFill>
                  <a:schemeClr val="tx1">
                    <a:lumMod val="65000"/>
                    <a:lumOff val="35000"/>
                  </a:schemeClr>
                </a:solidFill>
                <a:latin typeface="Arial" panose="020B0604020202020204" pitchFamily="34" charset="0"/>
                <a:cs typeface="Arial" panose="020B0604020202020204" pitchFamily="34" charset="0"/>
              </a:rPr>
              <a:t>ceiling joist per code</a:t>
            </a:r>
          </a:p>
        </p:txBody>
      </p:sp>
      <p:cxnSp>
        <p:nvCxnSpPr>
          <p:cNvPr id="18" name="Straight Arrow Connector 17"/>
          <p:cNvCxnSpPr/>
          <p:nvPr/>
        </p:nvCxnSpPr>
        <p:spPr>
          <a:xfrm flipH="1">
            <a:off x="9851717" y="2249617"/>
            <a:ext cx="871750" cy="1292096"/>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H="1" flipV="1">
            <a:off x="9137397" y="3910968"/>
            <a:ext cx="1111242" cy="59714"/>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sp>
        <p:nvSpPr>
          <p:cNvPr id="21" name="TextBox 20"/>
          <p:cNvSpPr txBox="1"/>
          <p:nvPr/>
        </p:nvSpPr>
        <p:spPr bwMode="auto">
          <a:xfrm>
            <a:off x="10304959" y="3550278"/>
            <a:ext cx="1517888" cy="12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r>
              <a:rPr kumimoji="1" lang="en-US" dirty="0">
                <a:solidFill>
                  <a:schemeClr val="tx1">
                    <a:lumMod val="65000"/>
                    <a:lumOff val="35000"/>
                  </a:schemeClr>
                </a:solidFill>
                <a:latin typeface="Arial" panose="020B0604020202020204" pitchFamily="34" charset="0"/>
                <a:cs typeface="Arial" panose="020B0604020202020204" pitchFamily="34" charset="0"/>
              </a:rPr>
              <a:t>Blocking or other lateral </a:t>
            </a:r>
          </a:p>
          <a:p>
            <a:r>
              <a:rPr kumimoji="1" lang="en-US" dirty="0">
                <a:solidFill>
                  <a:schemeClr val="tx1">
                    <a:lumMod val="65000"/>
                    <a:lumOff val="35000"/>
                  </a:schemeClr>
                </a:solidFill>
                <a:latin typeface="Arial" panose="020B0604020202020204" pitchFamily="34" charset="0"/>
                <a:cs typeface="Arial" panose="020B0604020202020204" pitchFamily="34" charset="0"/>
              </a:rPr>
              <a:t>support per code</a:t>
            </a:r>
          </a:p>
        </p:txBody>
      </p:sp>
      <p:cxnSp>
        <p:nvCxnSpPr>
          <p:cNvPr id="22" name="Straight Arrow Connector 21"/>
          <p:cNvCxnSpPr/>
          <p:nvPr/>
        </p:nvCxnSpPr>
        <p:spPr>
          <a:xfrm flipH="1" flipV="1">
            <a:off x="8850085" y="4150436"/>
            <a:ext cx="1001632" cy="1441338"/>
          </a:xfrm>
          <a:prstGeom prst="straightConnector1">
            <a:avLst/>
          </a:prstGeom>
          <a:ln w="28575">
            <a:solidFill>
              <a:srgbClr val="FF5308"/>
            </a:solidFill>
            <a:tailEnd type="triangle"/>
          </a:ln>
        </p:spPr>
        <p:style>
          <a:lnRef idx="1">
            <a:schemeClr val="dk1"/>
          </a:lnRef>
          <a:fillRef idx="0">
            <a:schemeClr val="dk1"/>
          </a:fillRef>
          <a:effectRef idx="0">
            <a:schemeClr val="dk1"/>
          </a:effectRef>
          <a:fontRef idx="minor">
            <a:schemeClr val="tx1"/>
          </a:fontRef>
        </p:style>
      </p:cxnSp>
      <p:sp>
        <p:nvSpPr>
          <p:cNvPr id="23" name="TextBox 22"/>
          <p:cNvSpPr txBox="1"/>
          <p:nvPr/>
        </p:nvSpPr>
        <p:spPr bwMode="auto">
          <a:xfrm>
            <a:off x="9778721" y="5195631"/>
            <a:ext cx="1460780" cy="646319"/>
          </a:xfrm>
          <a:prstGeom prst="rect">
            <a:avLst/>
          </a:prstGeom>
          <a:noFill/>
          <a:ln>
            <a:noFill/>
          </a:ln>
        </p:spPr>
        <p:txBody>
          <a:bodyPr wrap="square" lIns="91429" tIns="45714" rIns="91429" bIns="45714" rtlCol="0">
            <a:spAutoFit/>
          </a:bodyPr>
          <a:lstStyle/>
          <a:p>
            <a:pPr algn="ctr"/>
            <a:r>
              <a:rPr kumimoji="1" lang="en-US" dirty="0">
                <a:solidFill>
                  <a:schemeClr val="tx1">
                    <a:lumMod val="65000"/>
                    <a:lumOff val="35000"/>
                  </a:schemeClr>
                </a:solidFill>
                <a:latin typeface="Arial" panose="020B0604020202020204" pitchFamily="34" charset="0"/>
                <a:cs typeface="Arial" panose="020B0604020202020204" pitchFamily="34" charset="0"/>
              </a:rPr>
              <a:t>Fastening to Plate</a:t>
            </a: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706" y="5962408"/>
            <a:ext cx="10231795" cy="825759"/>
          </a:xfrm>
          <a:prstGeom prst="rect">
            <a:avLst/>
          </a:prstGeom>
        </p:spPr>
      </p:pic>
      <p:pic>
        <p:nvPicPr>
          <p:cNvPr id="19"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28476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7" name="Content Placeholder 2"/>
          <p:cNvSpPr txBox="1">
            <a:spLocks/>
          </p:cNvSpPr>
          <p:nvPr/>
        </p:nvSpPr>
        <p:spPr>
          <a:xfrm>
            <a:off x="1738686" y="1378259"/>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Roof-Ceiling Construction</a:t>
            </a:r>
          </a:p>
        </p:txBody>
      </p:sp>
      <p:sp>
        <p:nvSpPr>
          <p:cNvPr id="8" name="Rectangle 7"/>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dirty="0"/>
              <a:t>IRC Chapter 8</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5313"/>
          <a:stretch/>
        </p:blipFill>
        <p:spPr>
          <a:xfrm>
            <a:off x="6238474" y="849971"/>
            <a:ext cx="4692129" cy="5769877"/>
          </a:xfrm>
          <a:prstGeom prst="rect">
            <a:avLst/>
          </a:prstGeom>
          <a:effectLst>
            <a:outerShdw blurRad="152400" dist="76200" dir="2700000" algn="tl" rotWithShape="0">
              <a:prstClr val="black">
                <a:alpha val="40000"/>
              </a:prstClr>
            </a:outerShdw>
          </a:effectLst>
        </p:spPr>
      </p:pic>
      <p:sp>
        <p:nvSpPr>
          <p:cNvPr id="4" name="Content Placeholder 3"/>
          <p:cNvSpPr>
            <a:spLocks noGrp="1"/>
          </p:cNvSpPr>
          <p:nvPr>
            <p:ph idx="1"/>
          </p:nvPr>
        </p:nvSpPr>
        <p:spPr>
          <a:xfrm>
            <a:off x="1768475" y="2067950"/>
            <a:ext cx="3563180" cy="4205849"/>
          </a:xfrm>
        </p:spPr>
        <p:txBody>
          <a:bodyPr/>
          <a:lstStyle/>
          <a:p>
            <a:pPr marL="0" indent="0">
              <a:lnSpc>
                <a:spcPct val="200000"/>
              </a:lnSpc>
              <a:buNone/>
            </a:pPr>
            <a:r>
              <a:rPr lang="en-US" sz="1400" dirty="0"/>
              <a:t>The International Residential Code (IRC) and the International Building Code (IBC) define guidelines for building conventional light-frame wood structures without the need for engineering analysis of each component (prescriptive framing). </a:t>
            </a:r>
          </a:p>
          <a:p>
            <a:pPr marL="0" indent="0">
              <a:lnSpc>
                <a:spcPct val="200000"/>
              </a:lnSpc>
              <a:buNone/>
            </a:pPr>
            <a:r>
              <a:rPr lang="en-US" sz="1400" dirty="0"/>
              <a:t>This prescriptive approach (Conventional Construction) is used in stick-frame roof systems. </a:t>
            </a:r>
          </a:p>
        </p:txBody>
      </p:sp>
      <p:sp>
        <p:nvSpPr>
          <p:cNvPr id="9" name="Isosceles Triangle 8"/>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210565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007707" y="2092881"/>
            <a:ext cx="4758094" cy="34951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21" name="Rectangle 20"/>
          <p:cNvSpPr/>
          <p:nvPr/>
        </p:nvSpPr>
        <p:spPr>
          <a:xfrm>
            <a:off x="31526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0" y="-13248"/>
            <a:ext cx="5016500"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10</a:t>
            </a:r>
          </a:p>
        </p:txBody>
      </p:sp>
      <p:sp>
        <p:nvSpPr>
          <p:cNvPr id="2" name="Title 1"/>
          <p:cNvSpPr>
            <a:spLocks noGrp="1"/>
          </p:cNvSpPr>
          <p:nvPr>
            <p:ph type="title"/>
          </p:nvPr>
        </p:nvSpPr>
        <p:spPr>
          <a:xfrm>
            <a:off x="3152693" y="945814"/>
            <a:ext cx="7139327" cy="474228"/>
          </a:xfrm>
        </p:spPr>
        <p:txBody>
          <a:bodyPr>
            <a:noAutofit/>
          </a:bodyPr>
          <a:lstStyle/>
          <a:p>
            <a:pPr lvl="0"/>
            <a:r>
              <a:rPr lang="en-US" sz="3200" dirty="0">
                <a:solidFill>
                  <a:schemeClr val="tx1"/>
                </a:solidFill>
                <a:latin typeface="Arial Black" panose="020B0A04020102020204" pitchFamily="34" charset="0"/>
              </a:rPr>
              <a:t>R802.8.1 Bridging</a:t>
            </a:r>
          </a:p>
        </p:txBody>
      </p:sp>
      <p:sp>
        <p:nvSpPr>
          <p:cNvPr id="15" name="Content Placeholder 1"/>
          <p:cNvSpPr txBox="1">
            <a:spLocks/>
          </p:cNvSpPr>
          <p:nvPr/>
        </p:nvSpPr>
        <p:spPr>
          <a:xfrm>
            <a:off x="1244600" y="2297112"/>
            <a:ext cx="4356100" cy="3711493"/>
          </a:xfrm>
          <a:prstGeom prst="rect">
            <a:avLst/>
          </a:prstGeom>
        </p:spPr>
        <p:txBody>
          <a:bodyPr vert="horz" lIns="91440" tIns="45720" rIns="91440" bIns="45720" rtlCol="0">
            <a:norm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Rafters and ceiling joists having a depth to-thickness ratio exceeding 6 to 1 based on nominal dimensions shall be supported laterally by solid blocking, diagonal bridging (wood or metal) or a continuous 1-inch by 3-inch wood strip nailed across the rafters or ceiling joists at intervals not exceeding 8 feet.</a:t>
            </a:r>
            <a:endPar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16"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5973911" y="1756468"/>
            <a:ext cx="3053921" cy="2146438"/>
          </a:xfrm>
          <a:prstGeom prst="rect">
            <a:avLst/>
          </a:prstGeom>
          <a:noFill/>
        </p:spPr>
      </p:pic>
      <p:pic>
        <p:nvPicPr>
          <p:cNvPr id="17"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4018240"/>
            <a:ext cx="5452025" cy="2726013"/>
          </a:xfrm>
          <a:prstGeom prst="rect">
            <a:avLst/>
          </a:prstGeom>
        </p:spPr>
      </p:pic>
      <p:pic>
        <p:nvPicPr>
          <p:cNvPr id="18" name="Picture 3"/>
          <p:cNvPicPr>
            <a:picLocks noGrp="1" noChangeAspect="1" noChangeArrowheads="1"/>
          </p:cNvPicPr>
          <p:nvPr>
            <p:ph sz="quarter" idx="4294967295"/>
          </p:nvPr>
        </p:nvPicPr>
        <p:blipFill rotWithShape="1">
          <a:blip r:embed="rId6" cstate="print">
            <a:extLst>
              <a:ext uri="{28A0092B-C50C-407E-A947-70E740481C1C}">
                <a14:useLocalDpi xmlns:a14="http://schemas.microsoft.com/office/drawing/2010/main" val="0"/>
              </a:ext>
            </a:extLst>
          </a:blip>
          <a:srcRect l="26677" t="24409" r="3101" b="15015"/>
          <a:stretch/>
        </p:blipFill>
        <p:spPr>
          <a:xfrm>
            <a:off x="8968688" y="1889176"/>
            <a:ext cx="2956611" cy="1881021"/>
          </a:xfrm>
          <a:prstGeom prst="rect">
            <a:avLst/>
          </a:prstGeom>
        </p:spPr>
      </p:pic>
      <p:pic>
        <p:nvPicPr>
          <p:cNvPr id="10" name="Picture 2" descr="Image result for student handout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447768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1007707" y="2092882"/>
            <a:ext cx="5088294" cy="3901198"/>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28" name="Rectangle 27"/>
          <p:cNvSpPr/>
          <p:nvPr/>
        </p:nvSpPr>
        <p:spPr>
          <a:xfrm>
            <a:off x="28732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5474" y="-25948"/>
            <a:ext cx="45538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11</a:t>
            </a:r>
          </a:p>
        </p:txBody>
      </p:sp>
      <p:sp>
        <p:nvSpPr>
          <p:cNvPr id="2" name="Title 1"/>
          <p:cNvSpPr>
            <a:spLocks noGrp="1"/>
          </p:cNvSpPr>
          <p:nvPr>
            <p:ph type="title"/>
          </p:nvPr>
        </p:nvSpPr>
        <p:spPr>
          <a:xfrm>
            <a:off x="2873293" y="945814"/>
            <a:ext cx="7139327" cy="474228"/>
          </a:xfrm>
        </p:spPr>
        <p:txBody>
          <a:bodyPr>
            <a:noAutofit/>
          </a:bodyPr>
          <a:lstStyle/>
          <a:p>
            <a:pPr lvl="0"/>
            <a:r>
              <a:rPr lang="en-US" sz="3200" dirty="0">
                <a:solidFill>
                  <a:schemeClr val="tx1"/>
                </a:solidFill>
                <a:latin typeface="Arial Black" panose="020B0A04020102020204" pitchFamily="34" charset="0"/>
              </a:rPr>
              <a:t>R802.9 Framing of Openings</a:t>
            </a:r>
          </a:p>
        </p:txBody>
      </p:sp>
      <p:sp>
        <p:nvSpPr>
          <p:cNvPr id="15" name="Content Placeholder 1"/>
          <p:cNvSpPr txBox="1">
            <a:spLocks/>
          </p:cNvSpPr>
          <p:nvPr/>
        </p:nvSpPr>
        <p:spPr>
          <a:xfrm>
            <a:off x="1320800" y="2285999"/>
            <a:ext cx="4457700" cy="3481843"/>
          </a:xfrm>
          <a:prstGeom prst="rect">
            <a:avLst/>
          </a:prstGeom>
        </p:spPr>
        <p:txBody>
          <a:bodyPr vert="horz" lIns="91440" tIns="45720" rIns="91440" bIns="45720" rtlCol="0">
            <a:noAutofit/>
          </a:bodyPr>
          <a:lstStyle>
            <a:lvl1pPr marL="182875" indent="-182875" algn="l" defTabSz="914377" rtl="0" eaLnBrk="1" latinLnBrk="0" hangingPunct="1">
              <a:spcBef>
                <a:spcPct val="20000"/>
              </a:spcBef>
              <a:buFont typeface="Arial" panose="020B0604020202020204" pitchFamily="34" charset="0"/>
              <a:buChar char="•"/>
              <a:defRPr sz="2200" kern="1200">
                <a:solidFill>
                  <a:schemeClr val="bg2"/>
                </a:solidFill>
                <a:latin typeface="Arial" panose="020B0604020202020204" pitchFamily="34" charset="0"/>
                <a:ea typeface="+mn-ea"/>
                <a:cs typeface="Arial" panose="020B0604020202020204" pitchFamily="34" charset="0"/>
              </a:defRPr>
            </a:lvl1pPr>
            <a:lvl2pPr marL="594345" indent="-285744" algn="l" defTabSz="914377" rtl="0" eaLnBrk="1" latinLnBrk="0" hangingPunct="1">
              <a:spcBef>
                <a:spcPct val="20000"/>
              </a:spcBef>
              <a:buFont typeface="Arial" panose="020B0604020202020204" pitchFamily="34" charset="0"/>
              <a:buChar char="–"/>
              <a:defRPr sz="2000" kern="1200">
                <a:solidFill>
                  <a:schemeClr val="bg2"/>
                </a:solidFill>
                <a:latin typeface="Arial" panose="020B0604020202020204" pitchFamily="34" charset="0"/>
                <a:ea typeface="+mn-ea"/>
                <a:cs typeface="Arial" panose="020B0604020202020204" pitchFamily="34" charset="0"/>
              </a:defRPr>
            </a:lvl2pPr>
            <a:lvl3pPr marL="914377" indent="-182875" algn="l" defTabSz="914377" rtl="0" eaLnBrk="1" latinLnBrk="0" hangingPunct="1">
              <a:spcBef>
                <a:spcPct val="20000"/>
              </a:spcBef>
              <a:buFont typeface="Arial" panose="020B0604020202020204" pitchFamily="34" charset="0"/>
              <a:buChar char="•"/>
              <a:defRPr sz="1800" kern="1200">
                <a:solidFill>
                  <a:schemeClr val="bg2"/>
                </a:solidFill>
                <a:latin typeface="Arial" panose="020B0604020202020204" pitchFamily="34" charset="0"/>
                <a:ea typeface="+mn-ea"/>
                <a:cs typeface="Arial" panose="020B0604020202020204" pitchFamily="34" charset="0"/>
              </a:defRPr>
            </a:lvl3pPr>
            <a:lvl4pPr marL="1371566"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4pPr>
            <a:lvl5pPr marL="1828754" indent="-182875" algn="l" defTabSz="914377" rtl="0" eaLnBrk="1" latinLnBrk="0" hangingPunct="1">
              <a:spcBef>
                <a:spcPct val="20000"/>
              </a:spcBef>
              <a:buFont typeface="Arial" panose="020B0604020202020204" pitchFamily="34" charset="0"/>
              <a:buChar char="»"/>
              <a:defRPr sz="1600" kern="1200">
                <a:solidFill>
                  <a:schemeClr val="bg2"/>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377" rtl="0" eaLnBrk="1" fontAlgn="auto" latinLnBrk="0" hangingPunct="1">
              <a:lnSpc>
                <a:spcPct val="150000"/>
              </a:lnSpc>
              <a:spcBef>
                <a:spcPct val="20000"/>
              </a:spcBef>
              <a:spcAft>
                <a:spcPts val="0"/>
              </a:spcAft>
              <a:buClrTx/>
              <a:buSzTx/>
              <a:buNone/>
              <a:tabLst/>
              <a:defRPr/>
            </a:pP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When the header joist span exceeds 4 feet, the trimmer joists and the header joist shall be doubled.</a:t>
            </a:r>
            <a:r>
              <a:rPr kumimoji="0" lang="en-US" altLang="en-US" sz="1600" b="0" i="0" u="none" strike="noStrike" kern="1200" cap="none" spc="0" normalizeH="0" noProof="0" dirty="0">
                <a:ln>
                  <a:noFill/>
                </a:ln>
                <a:solidFill>
                  <a:schemeClr val="bg1"/>
                </a:solidFill>
                <a:effectLst/>
                <a:uLnTx/>
                <a:uFillTx/>
                <a:latin typeface="Arial" panose="020B0604020202020204" pitchFamily="34" charset="0"/>
                <a:ea typeface="+mn-ea"/>
                <a:cs typeface="Arial" panose="020B0604020202020204" pitchFamily="34" charset="0"/>
              </a:rPr>
              <a:t> </a:t>
            </a: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Approved hangers shall be used for the header joist to trimmer joist connections when the header joist span exceeds 6 feet.</a:t>
            </a:r>
            <a:r>
              <a:rPr kumimoji="0" lang="en-US" altLang="en-US" sz="1600" b="0" i="0" u="none" strike="noStrike" kern="1200" cap="none" spc="0" normalizeH="0" noProof="0" dirty="0">
                <a:ln>
                  <a:noFill/>
                </a:ln>
                <a:solidFill>
                  <a:schemeClr val="bg1"/>
                </a:solidFill>
                <a:effectLst/>
                <a:uLnTx/>
                <a:uFillTx/>
                <a:latin typeface="Arial" panose="020B0604020202020204" pitchFamily="34" charset="0"/>
                <a:ea typeface="+mn-ea"/>
                <a:cs typeface="Arial" panose="020B0604020202020204" pitchFamily="34" charset="0"/>
              </a:rPr>
              <a:t> </a:t>
            </a:r>
            <a:r>
              <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Tail joists over 12 feet long shall be supported at the header by framing anchors or on ledger strips not less than 2 inches by 2 inches.</a:t>
            </a: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alt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377" rtl="0" eaLnBrk="1" fontAlgn="auto" latinLnBrk="0" hangingPunct="1">
              <a:lnSpc>
                <a:spcPct val="150000"/>
              </a:lnSpc>
              <a:spcBef>
                <a:spcPct val="200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pic>
        <p:nvPicPr>
          <p:cNvPr id="33" name="Content Placeholder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8494" y="1887823"/>
            <a:ext cx="4217361" cy="4458716"/>
          </a:xfrm>
          <a:prstGeom prst="rect">
            <a:avLst/>
          </a:prstGeom>
        </p:spPr>
      </p:pic>
      <p:sp>
        <p:nvSpPr>
          <p:cNvPr id="34" name="TextBox 33"/>
          <p:cNvSpPr txBox="1"/>
          <p:nvPr/>
        </p:nvSpPr>
        <p:spPr bwMode="auto">
          <a:xfrm>
            <a:off x="7478317" y="1981858"/>
            <a:ext cx="881951"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Rafter</a:t>
            </a:r>
          </a:p>
        </p:txBody>
      </p:sp>
      <p:sp>
        <p:nvSpPr>
          <p:cNvPr id="35" name="TextBox 34"/>
          <p:cNvSpPr txBox="1"/>
          <p:nvPr/>
        </p:nvSpPr>
        <p:spPr bwMode="auto">
          <a:xfrm>
            <a:off x="10312878" y="2100707"/>
            <a:ext cx="1611316"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Ridge Board</a:t>
            </a:r>
          </a:p>
        </p:txBody>
      </p:sp>
      <p:cxnSp>
        <p:nvCxnSpPr>
          <p:cNvPr id="36" name="Straight Arrow Connector 35"/>
          <p:cNvCxnSpPr>
            <a:stCxn id="34" idx="2"/>
          </p:cNvCxnSpPr>
          <p:nvPr/>
        </p:nvCxnSpPr>
        <p:spPr>
          <a:xfrm>
            <a:off x="7919293" y="2381955"/>
            <a:ext cx="440975" cy="344534"/>
          </a:xfrm>
          <a:prstGeom prst="straightConnector1">
            <a:avLst/>
          </a:prstGeom>
          <a:noFill/>
          <a:ln w="28575" cap="flat" cmpd="sng" algn="ctr">
            <a:solidFill>
              <a:srgbClr val="FF5308"/>
            </a:solidFill>
            <a:prstDash val="solid"/>
            <a:tailEnd type="triangle"/>
          </a:ln>
          <a:effectLst/>
        </p:spPr>
      </p:cxnSp>
      <p:cxnSp>
        <p:nvCxnSpPr>
          <p:cNvPr id="37" name="Straight Arrow Connector 36"/>
          <p:cNvCxnSpPr/>
          <p:nvPr/>
        </p:nvCxnSpPr>
        <p:spPr>
          <a:xfrm flipH="1">
            <a:off x="10758905" y="2557196"/>
            <a:ext cx="227619" cy="338585"/>
          </a:xfrm>
          <a:prstGeom prst="straightConnector1">
            <a:avLst/>
          </a:prstGeom>
          <a:noFill/>
          <a:ln w="28575" cap="flat" cmpd="sng" algn="ctr">
            <a:solidFill>
              <a:srgbClr val="FF5308"/>
            </a:solidFill>
            <a:prstDash val="solid"/>
            <a:tailEnd type="triangle"/>
          </a:ln>
          <a:effectLst/>
        </p:spPr>
      </p:cxnSp>
      <p:sp>
        <p:nvSpPr>
          <p:cNvPr id="38" name="TextBox 37"/>
          <p:cNvSpPr txBox="1"/>
          <p:nvPr/>
        </p:nvSpPr>
        <p:spPr bwMode="auto">
          <a:xfrm>
            <a:off x="9147174" y="1394517"/>
            <a:ext cx="2777020"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Double Trimmer Rafter</a:t>
            </a:r>
          </a:p>
        </p:txBody>
      </p:sp>
      <p:cxnSp>
        <p:nvCxnSpPr>
          <p:cNvPr id="39" name="Straight Arrow Connector 38"/>
          <p:cNvCxnSpPr/>
          <p:nvPr/>
        </p:nvCxnSpPr>
        <p:spPr>
          <a:xfrm flipH="1">
            <a:off x="10005284" y="1794614"/>
            <a:ext cx="192816" cy="759608"/>
          </a:xfrm>
          <a:prstGeom prst="straightConnector1">
            <a:avLst/>
          </a:prstGeom>
          <a:noFill/>
          <a:ln w="28575" cap="flat" cmpd="sng" algn="ctr">
            <a:solidFill>
              <a:srgbClr val="FF5308"/>
            </a:solidFill>
            <a:prstDash val="solid"/>
            <a:tailEnd type="triangle"/>
          </a:ln>
          <a:effectLst/>
        </p:spPr>
      </p:cxnSp>
      <p:sp>
        <p:nvSpPr>
          <p:cNvPr id="40" name="TextBox 39"/>
          <p:cNvSpPr txBox="1"/>
          <p:nvPr/>
        </p:nvSpPr>
        <p:spPr bwMode="auto">
          <a:xfrm>
            <a:off x="6491243" y="5992602"/>
            <a:ext cx="1069501" cy="70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29" tIns="45714" rIns="91429" bIns="45714" rtlCol="0">
            <a:spAutoFit/>
          </a:bodyPr>
          <a:lstStyle/>
          <a:p>
            <a:pPr algn="ct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Double </a:t>
            </a:r>
          </a:p>
          <a:p>
            <a:pPr algn="ctr" eaLnBrk="0" fontAlgn="base" hangingPunct="0">
              <a:spcBef>
                <a:spcPct val="0"/>
              </a:spcBef>
              <a:spcAft>
                <a:spcPct val="0"/>
              </a:spcAft>
            </a:pPr>
            <a:r>
              <a:rPr kumimoji="1" lang="en-US" sz="2000" dirty="0">
                <a:solidFill>
                  <a:schemeClr val="tx1">
                    <a:lumMod val="65000"/>
                    <a:lumOff val="35000"/>
                  </a:schemeClr>
                </a:solidFill>
                <a:latin typeface="Arial" panose="020B0604020202020204" pitchFamily="34" charset="0"/>
                <a:cs typeface="Arial" panose="020B0604020202020204" pitchFamily="34" charset="0"/>
              </a:rPr>
              <a:t>Header</a:t>
            </a:r>
          </a:p>
        </p:txBody>
      </p:sp>
      <p:cxnSp>
        <p:nvCxnSpPr>
          <p:cNvPr id="41" name="Straight Arrow Connector 40"/>
          <p:cNvCxnSpPr/>
          <p:nvPr/>
        </p:nvCxnSpPr>
        <p:spPr>
          <a:xfrm flipV="1">
            <a:off x="7289800" y="5060617"/>
            <a:ext cx="779647" cy="933463"/>
          </a:xfrm>
          <a:prstGeom prst="straightConnector1">
            <a:avLst/>
          </a:prstGeom>
          <a:noFill/>
          <a:ln w="28575" cap="flat" cmpd="sng" algn="ctr">
            <a:solidFill>
              <a:srgbClr val="FF5308"/>
            </a:solidFill>
            <a:prstDash val="solid"/>
            <a:tailEnd type="triangle"/>
          </a:ln>
          <a:effectLst/>
        </p:spPr>
      </p:cxnSp>
      <p:pic>
        <p:nvPicPr>
          <p:cNvPr id="16"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0304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8687" y="945814"/>
            <a:ext cx="8273934" cy="474228"/>
          </a:xfrm>
        </p:spPr>
        <p:txBody>
          <a:bodyPr>
            <a:noAutofit/>
          </a:bodyPr>
          <a:lstStyle/>
          <a:p>
            <a:pPr lvl="0"/>
            <a:r>
              <a:rPr lang="en-US">
                <a:solidFill>
                  <a:srgbClr val="FF5308"/>
                </a:solidFill>
                <a:latin typeface="Arial Black" panose="020B0A04020102020204" pitchFamily="34" charset="0"/>
              </a:rPr>
              <a:t>Framing </a:t>
            </a:r>
            <a:r>
              <a:rPr lang="en-US" dirty="0">
                <a:solidFill>
                  <a:srgbClr val="FF5308"/>
                </a:solidFill>
                <a:latin typeface="Arial Black" panose="020B0A04020102020204" pitchFamily="34" charset="0"/>
              </a:rPr>
              <a:t>of Openings</a:t>
            </a:r>
          </a:p>
        </p:txBody>
      </p:sp>
      <p:pic>
        <p:nvPicPr>
          <p:cNvPr id="43" name="Picture 4" descr="IRC Wood Framing 01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741" b="16086"/>
          <a:stretch/>
        </p:blipFill>
        <p:spPr bwMode="auto">
          <a:xfrm>
            <a:off x="1738686" y="1641475"/>
            <a:ext cx="4865314" cy="3355975"/>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44"/>
          <p:cNvSpPr txBox="1"/>
          <p:nvPr/>
        </p:nvSpPr>
        <p:spPr bwMode="auto">
          <a:xfrm>
            <a:off x="1799618" y="6013665"/>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1" lang="en-US" sz="2000" b="0" i="0" u="none" strike="noStrike" kern="0" cap="none" spc="0" normalizeH="0" baseline="0" noProof="0" dirty="0">
                <a:ln>
                  <a:noFill/>
                </a:ln>
                <a:solidFill>
                  <a:srgbClr val="ABABAB">
                    <a:lumMod val="50000"/>
                  </a:srgbClr>
                </a:solidFill>
                <a:effectLst/>
                <a:uLnTx/>
                <a:uFillTx/>
                <a:latin typeface="Arial" panose="020B0604020202020204" pitchFamily="34" charset="0"/>
                <a:cs typeface="Arial" panose="020B0604020202020204" pitchFamily="34" charset="0"/>
              </a:rPr>
              <a:t>Header</a:t>
            </a:r>
          </a:p>
        </p:txBody>
      </p:sp>
      <p:sp>
        <p:nvSpPr>
          <p:cNvPr id="46" name="TextBox 45"/>
          <p:cNvSpPr txBox="1"/>
          <p:nvPr/>
        </p:nvSpPr>
        <p:spPr bwMode="auto">
          <a:xfrm>
            <a:off x="4741193" y="6012038"/>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1" lang="en-US" sz="2000" b="0" i="0" u="none" strike="noStrike" kern="0" cap="none" spc="0" normalizeH="0" baseline="0" noProof="0" dirty="0">
                <a:ln>
                  <a:noFill/>
                </a:ln>
                <a:solidFill>
                  <a:srgbClr val="ABABAB">
                    <a:lumMod val="50000"/>
                  </a:srgbClr>
                </a:solidFill>
                <a:effectLst/>
                <a:uLnTx/>
                <a:uFillTx/>
                <a:latin typeface="Arial" panose="020B0604020202020204" pitchFamily="34" charset="0"/>
                <a:cs typeface="Arial" panose="020B0604020202020204" pitchFamily="34" charset="0"/>
              </a:rPr>
              <a:t>Trimmer</a:t>
            </a:r>
          </a:p>
        </p:txBody>
      </p:sp>
      <p:cxnSp>
        <p:nvCxnSpPr>
          <p:cNvPr id="47" name="Straight Arrow Connector 46"/>
          <p:cNvCxnSpPr/>
          <p:nvPr/>
        </p:nvCxnSpPr>
        <p:spPr>
          <a:xfrm flipV="1">
            <a:off x="2685527" y="3720422"/>
            <a:ext cx="1143493" cy="2351565"/>
          </a:xfrm>
          <a:prstGeom prst="straightConnector1">
            <a:avLst/>
          </a:prstGeom>
          <a:noFill/>
          <a:ln w="28575" cap="flat" cmpd="sng" algn="ctr">
            <a:solidFill>
              <a:srgbClr val="FF5308"/>
            </a:solidFill>
            <a:prstDash val="solid"/>
            <a:tailEnd type="triangle"/>
          </a:ln>
          <a:effectLst/>
        </p:spPr>
      </p:cxnSp>
      <p:cxnSp>
        <p:nvCxnSpPr>
          <p:cNvPr id="48" name="Straight Arrow Connector 47"/>
          <p:cNvCxnSpPr/>
          <p:nvPr/>
        </p:nvCxnSpPr>
        <p:spPr>
          <a:xfrm flipH="1" flipV="1">
            <a:off x="4741193" y="3821688"/>
            <a:ext cx="528785" cy="2190350"/>
          </a:xfrm>
          <a:prstGeom prst="straightConnector1">
            <a:avLst/>
          </a:prstGeom>
          <a:noFill/>
          <a:ln w="28575" cap="flat" cmpd="sng" algn="ctr">
            <a:solidFill>
              <a:srgbClr val="FF5308"/>
            </a:solidFill>
            <a:prstDash val="solid"/>
            <a:tailEnd type="triangle"/>
          </a:ln>
          <a:effectLst/>
        </p:spPr>
      </p:cxnSp>
      <p:pic>
        <p:nvPicPr>
          <p:cNvPr id="49" name="Picture 4" descr="IRC Wood Framing 035"/>
          <p:cNvPicPr>
            <a:picLocks noChangeAspect="1" noChangeArrowheads="1"/>
          </p:cNvPicPr>
          <p:nvPr/>
        </p:nvPicPr>
        <p:blipFill rotWithShape="1">
          <a:blip r:embed="rId5">
            <a:extLst>
              <a:ext uri="{28A0092B-C50C-407E-A947-70E740481C1C}">
                <a14:useLocalDpi xmlns:a14="http://schemas.microsoft.com/office/drawing/2010/main" val="0"/>
              </a:ext>
            </a:extLst>
          </a:blip>
          <a:srcRect r="10225" b="15000"/>
          <a:stretch/>
        </p:blipFill>
        <p:spPr bwMode="auto">
          <a:xfrm>
            <a:off x="6872421" y="1598403"/>
            <a:ext cx="4786179" cy="3399047"/>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5" name="Rectangle 24"/>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7" name="Isosceles Triangle 26"/>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bwMode="auto">
          <a:xfrm>
            <a:off x="6983588" y="5511439"/>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1" lang="en-US" sz="2000" b="0" i="0" u="none" strike="noStrike" kern="0" cap="none" spc="0" normalizeH="0" baseline="0" noProof="0" dirty="0">
                <a:ln>
                  <a:noFill/>
                </a:ln>
                <a:solidFill>
                  <a:srgbClr val="ABABAB">
                    <a:lumMod val="50000"/>
                  </a:srgbClr>
                </a:solidFill>
                <a:effectLst/>
                <a:uLnTx/>
                <a:uFillTx/>
                <a:latin typeface="Arial" panose="020B0604020202020204" pitchFamily="34" charset="0"/>
                <a:cs typeface="Arial" panose="020B0604020202020204" pitchFamily="34" charset="0"/>
              </a:rPr>
              <a:t>Header</a:t>
            </a:r>
          </a:p>
        </p:txBody>
      </p:sp>
      <p:sp>
        <p:nvSpPr>
          <p:cNvPr id="50" name="TextBox 49"/>
          <p:cNvSpPr txBox="1"/>
          <p:nvPr/>
        </p:nvSpPr>
        <p:spPr bwMode="auto">
          <a:xfrm>
            <a:off x="9925163" y="5509812"/>
            <a:ext cx="2255922" cy="400097"/>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lIns="91429" tIns="45714" rIns="91429" bIns="45714"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1" lang="en-US" sz="2000" b="0" i="0" u="none" strike="noStrike" kern="0" cap="none" spc="0" normalizeH="0" baseline="0" noProof="0" dirty="0">
                <a:ln>
                  <a:noFill/>
                </a:ln>
                <a:solidFill>
                  <a:srgbClr val="ABABAB">
                    <a:lumMod val="50000"/>
                  </a:srgbClr>
                </a:solidFill>
                <a:effectLst/>
                <a:uLnTx/>
                <a:uFillTx/>
                <a:latin typeface="Arial" panose="020B0604020202020204" pitchFamily="34" charset="0"/>
                <a:cs typeface="Arial" panose="020B0604020202020204" pitchFamily="34" charset="0"/>
              </a:rPr>
              <a:t>Trimmer</a:t>
            </a:r>
          </a:p>
        </p:txBody>
      </p:sp>
      <p:cxnSp>
        <p:nvCxnSpPr>
          <p:cNvPr id="51" name="Straight Arrow Connector 50"/>
          <p:cNvCxnSpPr/>
          <p:nvPr/>
        </p:nvCxnSpPr>
        <p:spPr>
          <a:xfrm flipV="1">
            <a:off x="7869497" y="2844800"/>
            <a:ext cx="1515803" cy="2724962"/>
          </a:xfrm>
          <a:prstGeom prst="straightConnector1">
            <a:avLst/>
          </a:prstGeom>
          <a:noFill/>
          <a:ln w="28575" cap="flat" cmpd="sng" algn="ctr">
            <a:solidFill>
              <a:srgbClr val="FF5308"/>
            </a:solidFill>
            <a:prstDash val="solid"/>
            <a:tailEnd type="triangle"/>
          </a:ln>
          <a:effectLst/>
        </p:spPr>
      </p:cxnSp>
      <p:cxnSp>
        <p:nvCxnSpPr>
          <p:cNvPr id="52" name="Straight Arrow Connector 51"/>
          <p:cNvCxnSpPr/>
          <p:nvPr/>
        </p:nvCxnSpPr>
        <p:spPr>
          <a:xfrm flipV="1">
            <a:off x="10453949" y="2933700"/>
            <a:ext cx="163251" cy="2576112"/>
          </a:xfrm>
          <a:prstGeom prst="straightConnector1">
            <a:avLst/>
          </a:prstGeom>
          <a:noFill/>
          <a:ln w="28575" cap="flat" cmpd="sng" algn="ctr">
            <a:solidFill>
              <a:srgbClr val="FF5308"/>
            </a:solidFill>
            <a:prstDash val="solid"/>
            <a:tailEnd type="triangle"/>
          </a:ln>
          <a:effectLst/>
        </p:spPr>
      </p:cxnSp>
    </p:spTree>
    <p:custDataLst>
      <p:tags r:id="rId1"/>
    </p:custDataLst>
    <p:extLst>
      <p:ext uri="{BB962C8B-B14F-4D97-AF65-F5344CB8AC3E}">
        <p14:creationId xmlns:p14="http://schemas.microsoft.com/office/powerpoint/2010/main" val="12529709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07706" y="2092881"/>
            <a:ext cx="10114383" cy="39650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1" name="Rectangle 10"/>
          <p:cNvSpPr/>
          <p:nvPr/>
        </p:nvSpPr>
        <p:spPr>
          <a:xfrm>
            <a:off x="33304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94374" y="-13248"/>
            <a:ext cx="45538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12</a:t>
            </a:r>
          </a:p>
        </p:txBody>
      </p:sp>
      <p:sp>
        <p:nvSpPr>
          <p:cNvPr id="2" name="Title 1"/>
          <p:cNvSpPr>
            <a:spLocks noGrp="1"/>
          </p:cNvSpPr>
          <p:nvPr>
            <p:ph type="title"/>
          </p:nvPr>
        </p:nvSpPr>
        <p:spPr>
          <a:xfrm>
            <a:off x="3330493" y="945814"/>
            <a:ext cx="7139327" cy="474228"/>
          </a:xfrm>
        </p:spPr>
        <p:txBody>
          <a:bodyPr>
            <a:noAutofit/>
          </a:bodyPr>
          <a:lstStyle/>
          <a:p>
            <a:r>
              <a:rPr lang="en-US" sz="3200" dirty="0">
                <a:solidFill>
                  <a:schemeClr val="tx1"/>
                </a:solidFill>
                <a:latin typeface="Arial Black" panose="020B0A04020102020204" pitchFamily="34" charset="0"/>
              </a:rPr>
              <a:t>R802.11 Roof Tie-Down</a:t>
            </a:r>
          </a:p>
        </p:txBody>
      </p:sp>
      <p:sp>
        <p:nvSpPr>
          <p:cNvPr id="26" name="Rectangle 25"/>
          <p:cNvSpPr/>
          <p:nvPr/>
        </p:nvSpPr>
        <p:spPr>
          <a:xfrm>
            <a:off x="1320801" y="2324100"/>
            <a:ext cx="9499600" cy="3416320"/>
          </a:xfrm>
          <a:prstGeom prst="rect">
            <a:avLst/>
          </a:prstGeom>
        </p:spPr>
        <p:txBody>
          <a:bodyPr wrap="square">
            <a:spAutoFit/>
          </a:bodyPr>
          <a:lstStyle/>
          <a:p>
            <a:pPr>
              <a:lnSpc>
                <a:spcPct val="150000"/>
              </a:lnSpc>
              <a:defRPr/>
            </a:pPr>
            <a:r>
              <a:rPr lang="en-US" altLang="en-US" sz="1600" dirty="0">
                <a:solidFill>
                  <a:schemeClr val="bg1"/>
                </a:solidFill>
                <a:latin typeface="Arial" panose="020B0604020202020204" pitchFamily="34" charset="0"/>
                <a:cs typeface="Arial" panose="020B0604020202020204" pitchFamily="34" charset="0"/>
              </a:rPr>
              <a:t>                                   Roof assemblies shall have uplift resistance in accordance with Sections R802.11.1.1 and R802.11.1.2. </a:t>
            </a:r>
            <a:r>
              <a:rPr lang="en-US" sz="1600" dirty="0">
                <a:solidFill>
                  <a:schemeClr val="bg1"/>
                </a:solidFill>
                <a:latin typeface="Arial" panose="020B0604020202020204" pitchFamily="34" charset="0"/>
                <a:cs typeface="Arial" panose="020B0604020202020204" pitchFamily="34" charset="0"/>
              </a:rPr>
              <a:t>Where the uplift force does not exceed 200 pounds, rafters and trusses spaced not more than 24 inches on center shall be permitted to be attached to their supporting wall assemblies in accordance with Table </a:t>
            </a:r>
            <a:r>
              <a:rPr lang="en-US" sz="1600">
                <a:solidFill>
                  <a:schemeClr val="bg1"/>
                </a:solidFill>
                <a:latin typeface="Arial" panose="020B0604020202020204" pitchFamily="34" charset="0"/>
                <a:cs typeface="Arial" panose="020B0604020202020204" pitchFamily="34" charset="0"/>
              </a:rPr>
              <a:t>R602.3(1).</a:t>
            </a:r>
            <a:endParaRPr lang="en-US" sz="1600" dirty="0">
              <a:solidFill>
                <a:schemeClr val="bg1"/>
              </a:solidFill>
              <a:latin typeface="Arial" panose="020B0604020202020204" pitchFamily="34" charset="0"/>
              <a:cs typeface="Arial" panose="020B0604020202020204" pitchFamily="34" charset="0"/>
            </a:endParaRPr>
          </a:p>
          <a:p>
            <a:pPr>
              <a:lnSpc>
                <a:spcPct val="150000"/>
              </a:lnSpc>
              <a:defRPr/>
            </a:pPr>
            <a:endParaRPr lang="en-US" sz="1600" dirty="0">
              <a:solidFill>
                <a:schemeClr val="bg1"/>
              </a:solidFill>
              <a:latin typeface="Arial" panose="020B0604020202020204" pitchFamily="34" charset="0"/>
              <a:cs typeface="Arial" panose="020B0604020202020204" pitchFamily="34" charset="0"/>
            </a:endParaRPr>
          </a:p>
          <a:p>
            <a:pPr>
              <a:lnSpc>
                <a:spcPct val="150000"/>
              </a:lnSpc>
              <a:defRPr/>
            </a:pPr>
            <a:r>
              <a:rPr lang="en-US" sz="1600" dirty="0">
                <a:solidFill>
                  <a:schemeClr val="bg1"/>
                </a:solidFill>
                <a:latin typeface="Arial" panose="020B0604020202020204" pitchFamily="34" charset="0"/>
                <a:cs typeface="Arial" panose="020B0604020202020204" pitchFamily="34" charset="0"/>
              </a:rPr>
              <a:t>Where the basic wind speed does not exceed 115 mph, the wind exposure category is B, the roof pitch is 5:12 or greater, and the roof span is 32 feet or less, rafters and trusses spaced not more than 24 inches on center shall be permitted to be attached to their supporting wall assemblies in accordance with Table </a:t>
            </a:r>
            <a:r>
              <a:rPr lang="en-US" sz="1600">
                <a:solidFill>
                  <a:schemeClr val="bg1"/>
                </a:solidFill>
                <a:latin typeface="Arial" panose="020B0604020202020204" pitchFamily="34" charset="0"/>
                <a:cs typeface="Arial" panose="020B0604020202020204" pitchFamily="34" charset="0"/>
              </a:rPr>
              <a:t>R602.3(1).</a:t>
            </a:r>
            <a:endParaRPr lang="en-US" altLang="en-US" sz="1600" dirty="0">
              <a:solidFill>
                <a:schemeClr val="bg1"/>
              </a:solidFill>
              <a:latin typeface="Arial" panose="020B0604020202020204" pitchFamily="34" charset="0"/>
              <a:cs typeface="Arial" panose="020B0604020202020204" pitchFamily="34" charset="0"/>
            </a:endParaRPr>
          </a:p>
        </p:txBody>
      </p:sp>
      <p:pic>
        <p:nvPicPr>
          <p:cNvPr id="7" name="Picture 2" descr="Image result for student handout ic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777524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007706" y="2092881"/>
            <a:ext cx="5596294" cy="3596719"/>
          </a:xfrm>
          <a:prstGeom prst="rect">
            <a:avLst/>
          </a:prstGeom>
          <a:solidFill>
            <a:schemeClr val="accent1"/>
          </a:solidFill>
          <a:ln w="25400" cap="flat" cmpd="sng" algn="ctr">
            <a:solidFill>
              <a:srgbClr val="ABABAB">
                <a:lumMod val="75000"/>
              </a:srgbClr>
            </a:solidFill>
            <a:prstDash val="solid"/>
          </a:ln>
          <a:effectLst>
            <a:outerShdw blurRad="152400" dist="76200" dir="2700000" algn="tl" rotWithShape="0">
              <a:prstClr val="black">
                <a:alpha val="40000"/>
              </a:prstClr>
            </a:outerShdw>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a:ea typeface="+mn-ea"/>
              <a:cs typeface="+mn-cs"/>
            </a:endParaRPr>
          </a:p>
        </p:txBody>
      </p:sp>
      <p:sp>
        <p:nvSpPr>
          <p:cNvPr id="17" name="Rectangle 16"/>
          <p:cNvSpPr/>
          <p:nvPr/>
        </p:nvSpPr>
        <p:spPr>
          <a:xfrm>
            <a:off x="3228894" y="625734"/>
            <a:ext cx="1901905" cy="2474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107074" y="-13248"/>
            <a:ext cx="4553826" cy="3539430"/>
          </a:xfrm>
          <a:prstGeom prst="rect">
            <a:avLst/>
          </a:prstGeom>
          <a:effectLst>
            <a:outerShdw blurRad="190500" dist="101600" dir="2700000" algn="tl" rotWithShape="0">
              <a:prstClr val="black">
                <a:alpha val="40000"/>
              </a:prstClr>
            </a:outerShdw>
          </a:effectLst>
        </p:spPr>
        <p:txBody>
          <a:bodyPr wrap="square">
            <a:spAutoFit/>
          </a:bodyPr>
          <a:lstStyle/>
          <a:p>
            <a:r>
              <a:rPr lang="en-US" sz="22400" spc="-5000" dirty="0">
                <a:solidFill>
                  <a:schemeClr val="bg1">
                    <a:lumMod val="95000"/>
                  </a:schemeClr>
                </a:solidFill>
                <a:latin typeface="Arial Black" panose="020B0A04020102020204" pitchFamily="34" charset="0"/>
              </a:rPr>
              <a:t>13</a:t>
            </a:r>
          </a:p>
        </p:txBody>
      </p:sp>
      <p:sp>
        <p:nvSpPr>
          <p:cNvPr id="2" name="Title 1"/>
          <p:cNvSpPr>
            <a:spLocks noGrp="1"/>
          </p:cNvSpPr>
          <p:nvPr>
            <p:ph type="title"/>
          </p:nvPr>
        </p:nvSpPr>
        <p:spPr>
          <a:xfrm>
            <a:off x="3228893" y="945814"/>
            <a:ext cx="8963107" cy="474228"/>
          </a:xfrm>
        </p:spPr>
        <p:txBody>
          <a:bodyPr>
            <a:noAutofit/>
          </a:bodyPr>
          <a:lstStyle/>
          <a:p>
            <a:r>
              <a:rPr lang="en-US" sz="3200" dirty="0">
                <a:solidFill>
                  <a:schemeClr val="tx1"/>
                </a:solidFill>
                <a:latin typeface="Arial Black" panose="020B0A04020102020204" pitchFamily="34" charset="0"/>
              </a:rPr>
              <a:t>R802.11.1.2  Rafter Uplift Resistance</a:t>
            </a:r>
          </a:p>
        </p:txBody>
      </p:sp>
      <p:sp>
        <p:nvSpPr>
          <p:cNvPr id="11" name="Rectangle 10"/>
          <p:cNvSpPr/>
          <p:nvPr/>
        </p:nvSpPr>
        <p:spPr>
          <a:xfrm>
            <a:off x="1346200" y="2298700"/>
            <a:ext cx="4749800" cy="3046988"/>
          </a:xfrm>
          <a:prstGeom prst="rect">
            <a:avLst/>
          </a:prstGeom>
        </p:spPr>
        <p:txBody>
          <a:bodyPr wrap="square">
            <a:spAutoFit/>
          </a:bodyPr>
          <a:lstStyle/>
          <a:p>
            <a:pPr>
              <a:lnSpc>
                <a:spcPct val="150000"/>
              </a:lnSpc>
            </a:pPr>
            <a:r>
              <a:rPr lang="en-US" sz="1600" b="1" dirty="0">
                <a:solidFill>
                  <a:schemeClr val="bg1"/>
                </a:solidFill>
                <a:latin typeface="Arial" panose="020B0604020202020204" pitchFamily="34" charset="0"/>
                <a:cs typeface="Arial" panose="020B0604020202020204" pitchFamily="34" charset="0"/>
              </a:rPr>
              <a:t>                               Rafter uplift resistance. </a:t>
            </a:r>
            <a:r>
              <a:rPr lang="en-US" sz="1600" dirty="0">
                <a:solidFill>
                  <a:schemeClr val="bg1"/>
                </a:solidFill>
                <a:latin typeface="Arial" panose="020B0604020202020204" pitchFamily="34" charset="0"/>
                <a:cs typeface="Arial" panose="020B0604020202020204" pitchFamily="34" charset="0"/>
              </a:rPr>
              <a:t>Individual rafters shall be attached to supporting wall assemblies by connections capable of resisting uplift forces as determined by Table R802.11 or as determined by accepted engineering practice. Connections for beams used in a roof system shall be designed in accordance with accepted engineering practice.</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r="3618" b="4090"/>
          <a:stretch/>
        </p:blipFill>
        <p:spPr bwMode="auto">
          <a:xfrm>
            <a:off x="7150100" y="1491853"/>
            <a:ext cx="4737100" cy="511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Image result for student handout ic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30260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5" name="Isosceles Triangle 24"/>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738685" y="945814"/>
            <a:ext cx="7575435" cy="474228"/>
          </a:xfrm>
        </p:spPr>
        <p:txBody>
          <a:bodyPr/>
          <a:lstStyle/>
          <a:p>
            <a:r>
              <a:rPr lang="en-US"/>
              <a:t>Uplift Resistance &gt;200 Pounds </a:t>
            </a:r>
          </a:p>
        </p:txBody>
      </p:sp>
      <p:sp>
        <p:nvSpPr>
          <p:cNvPr id="3" name="Content Placeholder 2"/>
          <p:cNvSpPr>
            <a:spLocks noGrp="1"/>
          </p:cNvSpPr>
          <p:nvPr>
            <p:ph idx="1"/>
          </p:nvPr>
        </p:nvSpPr>
        <p:spPr>
          <a:xfrm>
            <a:off x="1768475" y="1522367"/>
            <a:ext cx="8154614" cy="783888"/>
          </a:xfrm>
        </p:spPr>
        <p:txBody>
          <a:bodyPr/>
          <a:lstStyle/>
          <a:p>
            <a:pPr marL="0" indent="0">
              <a:buNone/>
            </a:pPr>
            <a:r>
              <a:rPr lang="en-US" sz="1400" dirty="0"/>
              <a:t>When uplift is greater than 200 pounds, then a designed connection must be provided beyond the basic requirement </a:t>
            </a:r>
            <a:r>
              <a:rPr lang="en-US" sz="1400"/>
              <a:t>for toenails.</a:t>
            </a:r>
            <a:endParaRPr lang="en-US" sz="1400" dirty="0"/>
          </a:p>
          <a:p>
            <a:pPr marL="0" indent="0">
              <a:buNone/>
            </a:pPr>
            <a:endParaRPr lang="en-US" sz="1400" dirty="0"/>
          </a:p>
        </p:txBody>
      </p:sp>
      <p:sp>
        <p:nvSpPr>
          <p:cNvPr id="13" name="TextBox 12"/>
          <p:cNvSpPr txBox="1"/>
          <p:nvPr/>
        </p:nvSpPr>
        <p:spPr bwMode="auto">
          <a:xfrm>
            <a:off x="9142189" y="2255183"/>
            <a:ext cx="2719387" cy="33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29" tIns="45714" rIns="91429" bIns="45714" rtlCol="0">
            <a:spAutoFit/>
          </a:bodyPr>
          <a:lstStyle/>
          <a:p>
            <a:pPr algn="r" eaLnBrk="0" fontAlgn="base" hangingPunct="0">
              <a:spcBef>
                <a:spcPct val="0"/>
              </a:spcBef>
              <a:spcAft>
                <a:spcPct val="0"/>
              </a:spcAft>
            </a:pPr>
            <a:r>
              <a:rPr kumimoji="1" lang="en-US" sz="1600" dirty="0">
                <a:solidFill>
                  <a:srgbClr val="000000"/>
                </a:solidFill>
                <a:latin typeface="Arial" panose="020B0604020202020204" pitchFamily="34" charset="0"/>
                <a:cs typeface="Arial" panose="020B0604020202020204" pitchFamily="34" charset="0"/>
              </a:rPr>
              <a:t>Table R802.11</a:t>
            </a:r>
          </a:p>
        </p:txBody>
      </p:sp>
      <p:grpSp>
        <p:nvGrpSpPr>
          <p:cNvPr id="4" name="Group 3"/>
          <p:cNvGrpSpPr/>
          <p:nvPr/>
        </p:nvGrpSpPr>
        <p:grpSpPr>
          <a:xfrm>
            <a:off x="1713286" y="2574588"/>
            <a:ext cx="10200238" cy="3559512"/>
            <a:chOff x="1713286" y="2574588"/>
            <a:chExt cx="10200238" cy="3559512"/>
          </a:xfrm>
        </p:grpSpPr>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3286" y="3872078"/>
              <a:ext cx="10200238" cy="2262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3286" y="2574588"/>
              <a:ext cx="10200237" cy="1321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Rectangle 16"/>
          <p:cNvSpPr/>
          <p:nvPr/>
        </p:nvSpPr>
        <p:spPr>
          <a:xfrm>
            <a:off x="2579620" y="5007493"/>
            <a:ext cx="872042" cy="277245"/>
          </a:xfrm>
          <a:prstGeom prst="rect">
            <a:avLst/>
          </a:prstGeom>
          <a:solidFill>
            <a:srgbClr val="FF5308">
              <a:alpha val="10000"/>
            </a:srgbClr>
          </a:solid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8" name="Rectangle 17"/>
          <p:cNvSpPr/>
          <p:nvPr/>
        </p:nvSpPr>
        <p:spPr>
          <a:xfrm>
            <a:off x="5114711" y="3623458"/>
            <a:ext cx="872042" cy="272405"/>
          </a:xfrm>
          <a:prstGeom prst="rect">
            <a:avLst/>
          </a:prstGeom>
          <a:solidFill>
            <a:srgbClr val="FF5308">
              <a:alpha val="10000"/>
            </a:srgbClr>
          </a:solid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9" name="Rectangle 18"/>
          <p:cNvSpPr/>
          <p:nvPr/>
        </p:nvSpPr>
        <p:spPr>
          <a:xfrm>
            <a:off x="5152374" y="5007493"/>
            <a:ext cx="841088" cy="277245"/>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0" name="Rectangle 19"/>
          <p:cNvSpPr/>
          <p:nvPr/>
        </p:nvSpPr>
        <p:spPr>
          <a:xfrm>
            <a:off x="5986753" y="5284738"/>
            <a:ext cx="841088" cy="277245"/>
          </a:xfrm>
          <a:prstGeom prst="rect">
            <a:avLst/>
          </a:prstGeom>
          <a:noFill/>
          <a:ln w="28575"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1" name="Rectangle 20"/>
          <p:cNvSpPr/>
          <p:nvPr/>
        </p:nvSpPr>
        <p:spPr>
          <a:xfrm>
            <a:off x="5985369" y="3621479"/>
            <a:ext cx="872042" cy="272405"/>
          </a:xfrm>
          <a:prstGeom prst="rect">
            <a:avLst/>
          </a:prstGeom>
          <a:solidFill>
            <a:srgbClr val="FF5308">
              <a:alpha val="10000"/>
            </a:srgbClr>
          </a:solid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24" name="Rectangle 23"/>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27655398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 name="Title 1"/>
          <p:cNvSpPr>
            <a:spLocks noGrp="1"/>
          </p:cNvSpPr>
          <p:nvPr>
            <p:ph type="title"/>
          </p:nvPr>
        </p:nvSpPr>
        <p:spPr>
          <a:xfrm>
            <a:off x="1768475" y="945814"/>
            <a:ext cx="7545646" cy="474228"/>
          </a:xfrm>
        </p:spPr>
        <p:txBody>
          <a:bodyPr/>
          <a:lstStyle/>
          <a:p>
            <a:r>
              <a:rPr lang="en-US"/>
              <a:t>Uplift Resistance &lt;200 Pounds </a:t>
            </a: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8687" y="1519238"/>
            <a:ext cx="8339833" cy="3995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1738686" y="4831555"/>
            <a:ext cx="8339833" cy="669132"/>
          </a:xfrm>
          <a:prstGeom prst="rect">
            <a:avLst/>
          </a:prstGeom>
          <a:noFill/>
          <a:ln w="25400" cap="flat" cmpd="sng" algn="ctr">
            <a:solidFill>
              <a:srgbClr val="FF5308"/>
            </a:solidFill>
            <a:prstDash val="solid"/>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rgbClr val="ABABAB"/>
              </a:solidFill>
              <a:effectLst/>
              <a:uLnTx/>
              <a:uFillTx/>
              <a:latin typeface="Calibri"/>
              <a:ea typeface="+mn-ea"/>
              <a:cs typeface="+mn-cs"/>
            </a:endParaRPr>
          </a:p>
        </p:txBody>
      </p:sp>
      <p:sp>
        <p:nvSpPr>
          <p:cNvPr id="16" name="Rectangle 15"/>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7" name="Isosceles Triangle 16"/>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180453" y="1640319"/>
            <a:ext cx="1909947"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p:cNvSpPr txBox="1">
            <a:spLocks/>
          </p:cNvSpPr>
          <p:nvPr/>
        </p:nvSpPr>
        <p:spPr>
          <a:xfrm>
            <a:off x="10320153" y="1641475"/>
            <a:ext cx="1655947" cy="3355975"/>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a:t>R602.3(1)</a:t>
            </a:r>
            <a:endParaRPr lang="en-US" sz="1400" b="1" dirty="0"/>
          </a:p>
          <a:p>
            <a:pPr marL="0" indent="0">
              <a:buNone/>
            </a:pPr>
            <a:r>
              <a:rPr lang="en-US" sz="1400" dirty="0"/>
              <a:t>When uplift does not exceed 200 pounds rafters can be attached per </a:t>
            </a:r>
            <a:r>
              <a:rPr lang="en-US" sz="1400"/>
              <a:t>Table R602.3(1).</a:t>
            </a:r>
            <a:endParaRPr lang="en-US" sz="1400" dirty="0"/>
          </a:p>
        </p:txBody>
      </p:sp>
    </p:spTree>
    <p:custDataLst>
      <p:tags r:id="rId1"/>
    </p:custDataLst>
    <p:extLst>
      <p:ext uri="{BB962C8B-B14F-4D97-AF65-F5344CB8AC3E}">
        <p14:creationId xmlns:p14="http://schemas.microsoft.com/office/powerpoint/2010/main" val="16431404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641475"/>
            <a:ext cx="6470072" cy="1384260"/>
          </a:xfrm>
        </p:spPr>
        <p:txBody>
          <a:bodyPr lIns="0" tIns="0" rIns="0" bIns="0">
            <a:normAutofit/>
          </a:bodyPr>
          <a:lstStyle/>
          <a:p>
            <a:pPr marL="0" indent="0" algn="ctr">
              <a:buNone/>
            </a:pPr>
            <a:r>
              <a:rPr lang="en-US" altLang="en-US" sz="1800" b="1">
                <a:solidFill>
                  <a:schemeClr val="bg1"/>
                </a:solidFill>
              </a:rPr>
              <a:t>When uplift is greater than _______, </a:t>
            </a:r>
          </a:p>
          <a:p>
            <a:pPr marL="0" indent="0" algn="ctr">
              <a:buNone/>
            </a:pPr>
            <a:r>
              <a:rPr lang="en-US" altLang="en-US" sz="1800" b="1">
                <a:solidFill>
                  <a:schemeClr val="bg1"/>
                </a:solidFill>
              </a:rPr>
              <a:t>a design connection must be provided.</a:t>
            </a:r>
            <a:endParaRPr lang="en-US" altLang="en-US" sz="1800" dirty="0">
              <a:solidFill>
                <a:schemeClr val="bg1"/>
              </a:solidFill>
            </a:endParaRPr>
          </a:p>
        </p:txBody>
      </p:sp>
      <p:sp>
        <p:nvSpPr>
          <p:cNvPr id="13" name="Content Placeholder 2"/>
          <p:cNvSpPr txBox="1">
            <a:spLocks/>
          </p:cNvSpPr>
          <p:nvPr/>
        </p:nvSpPr>
        <p:spPr>
          <a:xfrm>
            <a:off x="3471620" y="3919677"/>
            <a:ext cx="667924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a:solidFill>
                  <a:schemeClr val="bg1"/>
                </a:solidFill>
              </a:rPr>
              <a:t>24 inches on center</a:t>
            </a:r>
          </a:p>
          <a:p>
            <a:pPr marL="342900" indent="-342900">
              <a:buFont typeface="Arial" panose="020B0604020202020204" pitchFamily="34" charset="0"/>
              <a:buAutoNum type="alphaUcParenR"/>
            </a:pPr>
            <a:r>
              <a:rPr lang="en-US" altLang="en-US">
                <a:solidFill>
                  <a:schemeClr val="bg1"/>
                </a:solidFill>
              </a:rPr>
              <a:t>150 lbs.</a:t>
            </a:r>
          </a:p>
          <a:p>
            <a:pPr marL="342900" indent="-342900">
              <a:buFont typeface="Arial" panose="020B0604020202020204" pitchFamily="34" charset="0"/>
              <a:buAutoNum type="alphaUcParenR"/>
            </a:pPr>
            <a:r>
              <a:rPr lang="en-US" altLang="en-US">
                <a:solidFill>
                  <a:schemeClr val="bg1"/>
                </a:solidFill>
              </a:rPr>
              <a:t>12:12 pitch</a:t>
            </a:r>
          </a:p>
          <a:p>
            <a:pPr marL="342900" indent="-342900">
              <a:buFont typeface="Arial" panose="020B0604020202020204" pitchFamily="34" charset="0"/>
              <a:buAutoNum type="alphaUcParenR"/>
            </a:pPr>
            <a:r>
              <a:rPr lang="en-US" altLang="en-US">
                <a:solidFill>
                  <a:schemeClr val="bg1"/>
                </a:solidFill>
              </a:rPr>
              <a:t>200 lbs.</a:t>
            </a:r>
          </a:p>
        </p:txBody>
      </p:sp>
      <p:cxnSp>
        <p:nvCxnSpPr>
          <p:cNvPr id="18" name="Straight Connector 17"/>
          <p:cNvCxnSpPr/>
          <p:nvPr/>
        </p:nvCxnSpPr>
        <p:spPr>
          <a:xfrm>
            <a:off x="2860964" y="3475177"/>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a:xfrm rot="5400000">
            <a:off x="2721149" y="5296448"/>
            <a:ext cx="626019" cy="663170"/>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692428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8" y="2175642"/>
            <a:ext cx="4844162" cy="2948808"/>
          </a:xfrm>
          <a:prstGeom prst="rect">
            <a:avLst/>
          </a:prstGeom>
        </p:spPr>
      </p:pic>
      <p:sp>
        <p:nvSpPr>
          <p:cNvPr id="2" name="Title 1"/>
          <p:cNvSpPr>
            <a:spLocks noGrp="1"/>
          </p:cNvSpPr>
          <p:nvPr>
            <p:ph type="title"/>
          </p:nvPr>
        </p:nvSpPr>
        <p:spPr>
          <a:xfrm>
            <a:off x="342901" y="945814"/>
            <a:ext cx="4508499" cy="474228"/>
          </a:xfrm>
        </p:spPr>
        <p:txBody>
          <a:bodyPr anchor="b">
            <a:normAutofit/>
          </a:bodyPr>
          <a:lstStyle/>
          <a:p>
            <a:pPr algn="r"/>
            <a:r>
              <a:rPr lang="en-US" dirty="0">
                <a:solidFill>
                  <a:srgbClr val="FF5308"/>
                </a:solidFill>
              </a:rPr>
              <a:t>Summary</a:t>
            </a:r>
          </a:p>
        </p:txBody>
      </p:sp>
      <p:sp>
        <p:nvSpPr>
          <p:cNvPr id="6" name="Content Placeholder 2"/>
          <p:cNvSpPr txBox="1">
            <a:spLocks/>
          </p:cNvSpPr>
          <p:nvPr/>
        </p:nvSpPr>
        <p:spPr>
          <a:xfrm>
            <a:off x="5982926" y="1896692"/>
            <a:ext cx="4991596" cy="42544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t>This training covered many different topics on the code requirements for conventionally framed roofs. </a:t>
            </a:r>
          </a:p>
          <a:p>
            <a:pPr marL="0" indent="0">
              <a:buNone/>
            </a:pPr>
            <a:r>
              <a:rPr lang="en-US" sz="1200" b="1" dirty="0"/>
              <a:t>Lesson 1</a:t>
            </a:r>
            <a:br>
              <a:rPr lang="en-US" sz="1200" dirty="0"/>
            </a:br>
            <a:r>
              <a:rPr lang="en-US" sz="1200" dirty="0"/>
              <a:t>Basic wood roof systems and various roof types. </a:t>
            </a:r>
            <a:br>
              <a:rPr lang="en-US" sz="1200" dirty="0"/>
            </a:br>
            <a:r>
              <a:rPr lang="en-US" sz="1200" dirty="0"/>
              <a:t>Common framing members and roof concepts.</a:t>
            </a:r>
          </a:p>
          <a:p>
            <a:pPr marL="0" indent="0">
              <a:buNone/>
            </a:pPr>
            <a:r>
              <a:rPr lang="en-US" sz="1200" b="1" dirty="0"/>
              <a:t>Lesson 2 </a:t>
            </a:r>
            <a:br>
              <a:rPr lang="en-US" sz="1200" dirty="0"/>
            </a:br>
            <a:r>
              <a:rPr lang="en-US" sz="1200" dirty="0"/>
              <a:t>Critical roof system connections. </a:t>
            </a:r>
            <a:br>
              <a:rPr lang="en-US" sz="1200" dirty="0"/>
            </a:br>
            <a:r>
              <a:rPr lang="en-US" sz="1200" dirty="0"/>
              <a:t>How connections through a structure create a continuous load path to counteract wind and other forces. </a:t>
            </a:r>
          </a:p>
          <a:p>
            <a:pPr marL="0" indent="0">
              <a:buNone/>
            </a:pPr>
            <a:r>
              <a:rPr lang="en-US" sz="1200" b="1" dirty="0"/>
              <a:t>Lesson 3</a:t>
            </a:r>
            <a:br>
              <a:rPr lang="en-US" sz="1200" dirty="0"/>
            </a:br>
            <a:r>
              <a:rPr lang="en-US" sz="1200" dirty="0"/>
              <a:t>IRC code sections for Conventionally Framed Roof construction. </a:t>
            </a:r>
          </a:p>
        </p:txBody>
      </p:sp>
    </p:spTree>
    <p:custDataLst>
      <p:tags r:id="rId1"/>
    </p:custDataLst>
    <p:extLst>
      <p:ext uri="{BB962C8B-B14F-4D97-AF65-F5344CB8AC3E}">
        <p14:creationId xmlns:p14="http://schemas.microsoft.com/office/powerpoint/2010/main" val="15789711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a:t> Code Requirements for Conventionally Framed Roofs</a:t>
            </a:r>
            <a:endParaRPr lang="en-US" dirty="0"/>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ASSESSMENT</a:t>
            </a:r>
          </a:p>
        </p:txBody>
      </p:sp>
      <p:sp>
        <p:nvSpPr>
          <p:cNvPr id="8" name="Transparent Black Rectangle"/>
          <p:cNvSpPr/>
          <p:nvPr/>
        </p:nvSpPr>
        <p:spPr>
          <a:xfrm>
            <a:off x="0" y="1827715"/>
            <a:ext cx="12192000" cy="1130638"/>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73943"/>
            <a:ext cx="11553110" cy="1335314"/>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Final Assessment</a:t>
            </a:r>
          </a:p>
          <a:p>
            <a:r>
              <a:rPr lang="en-US" sz="1600" dirty="0">
                <a:effectLst/>
              </a:rPr>
              <a:t>There are 10 questions. You must pass with a score of at least 70%.</a:t>
            </a:r>
          </a:p>
          <a:p>
            <a:r>
              <a:rPr lang="en-US" sz="1600" dirty="0">
                <a:effectLst/>
              </a:rPr>
              <a:t>  </a:t>
            </a:r>
          </a:p>
        </p:txBody>
      </p:sp>
    </p:spTree>
    <p:custDataLst>
      <p:tags r:id="rId1"/>
    </p:custDataLst>
    <p:extLst>
      <p:ext uri="{BB962C8B-B14F-4D97-AF65-F5344CB8AC3E}">
        <p14:creationId xmlns:p14="http://schemas.microsoft.com/office/powerpoint/2010/main" val="1882564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475" y="945814"/>
            <a:ext cx="7545646" cy="474228"/>
          </a:xfrm>
        </p:spPr>
        <p:txBody>
          <a:bodyPr/>
          <a:lstStyle/>
          <a:p>
            <a:r>
              <a:rPr lang="en-US" dirty="0"/>
              <a:t>Framing Design Variety</a:t>
            </a:r>
          </a:p>
        </p:txBody>
      </p:sp>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9652" b="8236"/>
          <a:stretch/>
        </p:blipFill>
        <p:spPr bwMode="auto">
          <a:xfrm>
            <a:off x="1783034" y="1888297"/>
            <a:ext cx="4298452" cy="2642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52" t="4160" r="-452" b="21797"/>
          <a:stretch/>
        </p:blipFill>
        <p:spPr bwMode="auto">
          <a:xfrm>
            <a:off x="6625712" y="1888297"/>
            <a:ext cx="4800224" cy="2661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625711" y="4530934"/>
            <a:ext cx="4800224"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783034" y="4530934"/>
            <a:ext cx="432752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1768474" y="4540564"/>
            <a:ext cx="4327525" cy="2169956"/>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a:t>Consistent Design</a:t>
            </a:r>
          </a:p>
          <a:p>
            <a:pPr marL="0" indent="0">
              <a:buNone/>
            </a:pPr>
            <a:r>
              <a:rPr lang="en-US" sz="1400" dirty="0"/>
              <a:t>Houses are never perfectly symmetrical boxes. </a:t>
            </a:r>
          </a:p>
          <a:p>
            <a:pPr marL="0" indent="0">
              <a:buNone/>
            </a:pPr>
            <a:r>
              <a:rPr lang="en-US" sz="1400" dirty="0"/>
              <a:t>Design choices will be different to accommodate taste, location, and environment. </a:t>
            </a:r>
          </a:p>
        </p:txBody>
      </p:sp>
      <p:sp>
        <p:nvSpPr>
          <p:cNvPr id="9" name="Content Placeholder 2"/>
          <p:cNvSpPr txBox="1">
            <a:spLocks/>
          </p:cNvSpPr>
          <p:nvPr/>
        </p:nvSpPr>
        <p:spPr>
          <a:xfrm>
            <a:off x="6625711" y="4558287"/>
            <a:ext cx="4800224" cy="215223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Variety of Design</a:t>
            </a:r>
          </a:p>
          <a:p>
            <a:pPr marL="0" indent="0">
              <a:buNone/>
            </a:pPr>
            <a:r>
              <a:rPr lang="en-US" sz="1400" dirty="0"/>
              <a:t>Conventional framing has a “cookbook” building approach.</a:t>
            </a:r>
          </a:p>
          <a:p>
            <a:pPr marL="0" indent="0">
              <a:buNone/>
            </a:pPr>
            <a:r>
              <a:rPr lang="en-US" sz="1400" dirty="0"/>
              <a:t>The code supplies the guidance, or “recipe” for various construction applications. </a:t>
            </a:r>
          </a:p>
          <a:p>
            <a:pPr marL="0" indent="0">
              <a:buNone/>
            </a:pPr>
            <a:r>
              <a:rPr lang="en-US" sz="1400" dirty="0"/>
              <a:t>However, it only defines the minimum requirements. </a:t>
            </a:r>
          </a:p>
        </p:txBody>
      </p:sp>
      <p:sp>
        <p:nvSpPr>
          <p:cNvPr id="10" name="Rectangle 9"/>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1" name="Content Placeholder 2"/>
          <p:cNvSpPr txBox="1">
            <a:spLocks/>
          </p:cNvSpPr>
          <p:nvPr/>
        </p:nvSpPr>
        <p:spPr>
          <a:xfrm>
            <a:off x="1738686" y="1378259"/>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Conventional Framing </a:t>
            </a:r>
          </a:p>
        </p:txBody>
      </p:sp>
      <p:sp>
        <p:nvSpPr>
          <p:cNvPr id="12" name="Rectangle 11"/>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13" name="Isosceles Triangle 12"/>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328246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 </a:t>
            </a:r>
            <a:br>
              <a:rPr lang="en-US" dirty="0">
                <a:solidFill>
                  <a:srgbClr val="FF00FF"/>
                </a:solidFill>
              </a:rPr>
            </a:br>
            <a:r>
              <a:rPr lang="en-US" dirty="0">
                <a:solidFill>
                  <a:schemeClr val="bg1"/>
                </a:solidFill>
              </a:rPr>
              <a:t>Use the Exit button to close the training.</a:t>
            </a: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a:solidFill>
                  <a:srgbClr val="969696"/>
                </a:solidFill>
                <a:cs typeface="Verdana"/>
              </a:rPr>
              <a:t>SST-198-10_CodeRequirementsforConventionallyFramedRoofs_v001           </a:t>
            </a:r>
            <a:r>
              <a:rPr lang="en-US" dirty="0">
                <a:solidFill>
                  <a:srgbClr val="969696"/>
                </a:solidFill>
                <a:cs typeface="Verdana"/>
              </a:rPr>
              <a:t>Copyright </a:t>
            </a:r>
            <a:r>
              <a:rPr lang="en-US">
                <a:solidFill>
                  <a:srgbClr val="969696"/>
                </a:solidFill>
                <a:cs typeface="Verdana"/>
              </a:rPr>
              <a:t>© 2020 </a:t>
            </a:r>
            <a:r>
              <a:rPr lang="en-US" dirty="0">
                <a:solidFill>
                  <a:srgbClr val="969696"/>
                </a:solidFill>
                <a:cs typeface="Verdana"/>
              </a:rPr>
              <a:t>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6816211" y="4184938"/>
            <a:ext cx="4800224"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797548" y="4184938"/>
            <a:ext cx="4327525" cy="3919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711324" y="945814"/>
            <a:ext cx="9324975" cy="474228"/>
          </a:xfrm>
        </p:spPr>
        <p:txBody>
          <a:bodyPr>
            <a:normAutofit/>
          </a:bodyPr>
          <a:lstStyle/>
          <a:p>
            <a:r>
              <a:rPr lang="en-US" dirty="0"/>
              <a:t>Two Wood Roof Construction Methods</a:t>
            </a:r>
          </a:p>
        </p:txBody>
      </p:sp>
      <p:sp>
        <p:nvSpPr>
          <p:cNvPr id="14" name="Content Placeholder 2"/>
          <p:cNvSpPr>
            <a:spLocks noGrp="1"/>
          </p:cNvSpPr>
          <p:nvPr>
            <p:ph idx="1"/>
          </p:nvPr>
        </p:nvSpPr>
        <p:spPr>
          <a:xfrm>
            <a:off x="1738686" y="4194568"/>
            <a:ext cx="4357314" cy="2296084"/>
          </a:xfrm>
        </p:spPr>
        <p:txBody>
          <a:bodyPr/>
          <a:lstStyle/>
          <a:p>
            <a:pPr marL="0" indent="0">
              <a:buNone/>
            </a:pPr>
            <a:r>
              <a:rPr lang="en-US" sz="1400" b="1" dirty="0"/>
              <a:t>                                                  Truss Roof System</a:t>
            </a:r>
          </a:p>
          <a:p>
            <a:r>
              <a:rPr lang="en-US" sz="1400" b="1" dirty="0"/>
              <a:t>Truss Roof Systems </a:t>
            </a:r>
            <a:r>
              <a:rPr lang="en-US" sz="1400" dirty="0"/>
              <a:t>- prefabricated trusses placed at a prescribed spacing. </a:t>
            </a:r>
          </a:p>
          <a:p>
            <a:r>
              <a:rPr lang="en-US" sz="1400" dirty="0"/>
              <a:t>Constructed at a component manufacturer in a controlled environment.</a:t>
            </a:r>
          </a:p>
          <a:p>
            <a:r>
              <a:rPr lang="en-US" sz="1400" dirty="0"/>
              <a:t>Consistent quality control and quick installation. </a:t>
            </a:r>
          </a:p>
        </p:txBody>
      </p:sp>
      <p:pic>
        <p:nvPicPr>
          <p:cNvPr id="10" name="Content Placeholder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8387" y="1802061"/>
            <a:ext cx="4824857" cy="2793339"/>
          </a:xfrm>
          <a:prstGeom prst="rect">
            <a:avLst/>
          </a:prstGeom>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r="10590"/>
          <a:stretch/>
        </p:blipFill>
        <p:spPr>
          <a:xfrm>
            <a:off x="6956983" y="1802061"/>
            <a:ext cx="4907418" cy="2793339"/>
          </a:xfrm>
          <a:prstGeom prst="rect">
            <a:avLst/>
          </a:prstGeom>
        </p:spPr>
      </p:pic>
      <p:sp>
        <p:nvSpPr>
          <p:cNvPr id="15" name="Content Placeholder 2"/>
          <p:cNvSpPr txBox="1">
            <a:spLocks/>
          </p:cNvSpPr>
          <p:nvPr/>
        </p:nvSpPr>
        <p:spPr>
          <a:xfrm>
            <a:off x="6816211" y="4212291"/>
            <a:ext cx="4800224" cy="2624307"/>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         Stick-Frame Roof System</a:t>
            </a:r>
          </a:p>
          <a:p>
            <a:r>
              <a:rPr lang="en-US" sz="1400" b="1" dirty="0"/>
              <a:t>Stick-Frame Systems </a:t>
            </a:r>
            <a:r>
              <a:rPr lang="en-US" sz="1400" dirty="0"/>
              <a:t>- repetitive rafters &amp; ceiling joists.</a:t>
            </a:r>
          </a:p>
          <a:p>
            <a:r>
              <a:rPr lang="en-US" sz="1400" dirty="0"/>
              <a:t>Constructed onsite according to prescriptive code requirements. </a:t>
            </a:r>
          </a:p>
          <a:p>
            <a:r>
              <a:rPr lang="en-US" sz="1400" dirty="0"/>
              <a:t>Allows for roofline flexibility, more complex framing, provides usable attic or living space.</a:t>
            </a:r>
          </a:p>
        </p:txBody>
      </p:sp>
      <p:sp>
        <p:nvSpPr>
          <p:cNvPr id="7" name="Rectangle 6"/>
          <p:cNvSpPr/>
          <p:nvPr/>
        </p:nvSpPr>
        <p:spPr>
          <a:xfrm>
            <a:off x="0" y="0"/>
            <a:ext cx="1175351"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8" name="Content Placeholder 2"/>
          <p:cNvSpPr txBox="1">
            <a:spLocks/>
          </p:cNvSpPr>
          <p:nvPr/>
        </p:nvSpPr>
        <p:spPr>
          <a:xfrm>
            <a:off x="1738686" y="1378259"/>
            <a:ext cx="6887010" cy="50799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Truss System vs. Stick-Framed Roof System</a:t>
            </a:r>
          </a:p>
        </p:txBody>
      </p:sp>
      <p:sp>
        <p:nvSpPr>
          <p:cNvPr id="11" name="Rectangle 10"/>
          <p:cNvSpPr/>
          <p:nvPr/>
        </p:nvSpPr>
        <p:spPr>
          <a:xfrm>
            <a:off x="1738686" y="742783"/>
            <a:ext cx="2312809" cy="14939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
        <p:nvSpPr>
          <p:cNvPr id="22" name="Isosceles Triangle 21"/>
          <p:cNvSpPr/>
          <p:nvPr/>
        </p:nvSpPr>
        <p:spPr>
          <a:xfrm rot="19882343">
            <a:off x="1040634" y="903288"/>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9882343">
            <a:off x="1040634" y="1615364"/>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19882343">
            <a:off x="1040634" y="2327440"/>
            <a:ext cx="79071" cy="840827"/>
          </a:xfrm>
          <a:prstGeom prst="triangle">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age result for student handout ico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014201" y="66299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625192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1_CUSTOM DESIGN" val="oBGpRZX3"/>
  <p:tag name="ARTICULATE_DESIGN_ID_2_CUSTOM DESIGN" val="35h8gSzI"/>
  <p:tag name="ARTICULATE_DESIGN_ID_1_MAIN DESIGN" val="47qQ9U2B"/>
  <p:tag name="ARTICULATE_DESIGN_ID_MAIN DESIGN" val="38T9fMlc"/>
  <p:tag name="ARTICULATE_DESIGN_ID_CUSTOM DESIGN" val="PV3IXspW"/>
  <p:tag name="ARTICULATE_DESIGN_ID_TITLE SLIDE 1" val="JQuNqn66"/>
  <p:tag name="ARTICULATE_DESIGN_ID_TITLE SLIDE 2" val="BvQGQuju"/>
  <p:tag name="ARTICULATE_DESIGN_ID_CONTENT" val="4CmaGt7Z"/>
  <p:tag name="ARTICULATE_DESIGN_ID_SECTION TRANSITION 1" val="r41rxjLA"/>
  <p:tag name="ARTICULATE_DESIGN_ID_SECTION TRANSITION 2" val="pvlFN9Yh"/>
  <p:tag name="ARTICULATE_DESIGN_ID_SECTION TRANSITION 3" val="IZ50RXL4"/>
  <p:tag name="ARTICULATE_PRESENTATION_ID" val="5865"/>
  <p:tag name="ARTICULATE_REFERENCE_ID" val="8590e3f4-d8ef-4069-ab67-988c97847193"/>
  <p:tag name="ARTICULATE_META_COURSE_ID" val="SST-198-10"/>
  <p:tag name="ARTICULATE_META_NAME" val="Anita Scott"/>
  <p:tag name="ARTICULATE_META_NAME_SET" val="True"/>
  <p:tag name="ARTICULATE_REFERENCE_TYPE_1" val="1"/>
  <p:tag name="ARTICULATE_REFERENCE_1" val="D:\30_00_SST-198-10_SST Builder Training - Course 10 Framed Roof Code\SST-198-10-B_Code Requirements for Framed Roof_ eLearning\Resources\SST-198-10__Code Requirements for Conventionally Framed Roofs.pdf"/>
  <p:tag name="ARTICULATE_REFERENCE_TITLE_1" val="Builder Training_Code Requirements for Conventionally Framed Roofs - PDF"/>
  <p:tag name="ARTICULATE_REFERENCE_ID_1" val="918b4b14-c7c6-474d-bb34-830180fdd5c3"/>
  <p:tag name="ARTICULATE_REFERENCE_COUNT" val="1"/>
  <p:tag name="ARTICULATE_PLAYER_GLOSSARY_XML" val="&lt;?xml version=&quot;1.0&quot; encoding=&quot;utf-16&quot;?&gt;&lt;glossary xmlns:xsi=&quot;http://www.w3.org/2001/XMLSchema-instance&quot; xmlns:xsd=&quot;http://www.w3.org/2001/XMLSchema&quot;&gt;&lt;terms /&gt;&lt;/glossary&gt;"/>
  <p:tag name="TAG_BACKING_FORM_KEY" val="1640986-d:\30_00_sst-198-10_sst builder training - course 10 framed roof code\sst-198-10-b_code requirements for framed roof_ elearning\00_sst-198-10__code requirements for framed roof__el_final.pptx"/>
  <p:tag name="ARTICULATE_USED_PAGE_ORIENTATION" val="1"/>
  <p:tag name="ARTICULATE_USED_PAGE_SIZE" val="7"/>
  <p:tag name="ARTICULATE_PRESENTER_VERSION" val="7"/>
  <p:tag name="ARTICULATE_SLIDE_COUNT" val="80"/>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UDIO_ID" val="865"/>
  <p:tag name="ORIGINAL_AUDIO_FILEPATH" val="D:\30_00_SST-198-10_SST Builder Training - Course 10 Framed Roof Code\SST-198-10-B_Code Requirements for Framed Roof_ eLearning\02_Audio\SST-198-10_Slide60_v001.wav"/>
  <p:tag name="ELAPSEDTIME" val="30.542"/>
  <p:tag name="TIMELINE" val="22.36"/>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UDIO_ID" val="866"/>
  <p:tag name="ORIGINAL_AUDIO_FILEPATH" val="D:\30_00_SST-198-10_SST Builder Training - Course 10 Framed Roof Code\SST-198-10-B_Code Requirements for Framed Roof_ eLearning\02_Audio\SST-198-10_Slide61_v001.wav"/>
  <p:tag name="ELAPSEDTIME" val="22.832"/>
  <p:tag name="TIMELINE" val="11.88/18.15"/>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DUPLICATEID" val="581ffa700bac46aeb903653e5b3d4ada"/>
</p:tagLst>
</file>

<file path=ppt/tags/tag103.xml><?xml version="1.0" encoding="utf-8"?>
<p:tagLst xmlns:a="http://schemas.openxmlformats.org/drawingml/2006/main" xmlns:r="http://schemas.openxmlformats.org/officeDocument/2006/relationships" xmlns:p="http://schemas.openxmlformats.org/presentationml/2006/main">
  <p:tag name="AUDIO_ID" val="824"/>
  <p:tag name="ARTICULATE_USED_LAYOUT" val="3"/>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UDIO_ID" val="867"/>
  <p:tag name="ORIGINAL_AUDIO_FILEPATH" val="D:\30_00_SST-198-10_SST Builder Training - Course 10 Framed Roof Code\SST-198-10-B_Code Requirements for Framed Roof_ eLearning\02_Audio\SST-198-10_Slide62_v001.wav"/>
  <p:tag name="ELAPSEDTIME" val="22.63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UDIO_ID" val="868"/>
  <p:tag name="ORIGINAL_AUDIO_FILEPATH" val="D:\30_00_SST-198-10_SST Builder Training - Course 10 Framed Roof Code\SST-198-10-B_Code Requirements for Framed Roof_ eLearning\02_Audio\SST-198-10_Slide63_v001.wav"/>
  <p:tag name="ELAPSEDTIME" val="31.78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UDIO_ID" val="869"/>
  <p:tag name="ORIGINAL_AUDIO_FILEPATH" val="D:\30_00_SST-198-10_SST Builder Training - Course 10 Framed Roof Code\SST-198-10-B_Code Requirements for Framed Roof_ eLearning\02_Audio\SST-198-10_Slide64_v001.wav"/>
  <p:tag name="ELAPSEDTIME" val="14.53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UDIO_ID" val="870"/>
  <p:tag name="ORIGINAL_AUDIO_FILEPATH" val="D:\30_00_SST-198-10_SST Builder Training - Course 10 Framed Roof Code\SST-198-10-B_Code Requirements for Framed Roof_ eLearning\02_Audio\SST-198-10_Slide65_v001.wav"/>
  <p:tag name="ELAPSEDTIME" val="29.55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UDIO_ID" val="871"/>
  <p:tag name="ORIGINAL_AUDIO_FILEPATH" val="D:\30_00_SST-198-10_SST Builder Training - Course 10 Framed Roof Code\SST-198-10-B_Code Requirements for Framed Roof_ eLearning\02_Audio\SST-198-10_Slide66_v001.wav"/>
  <p:tag name="ELAPSEDTIME" val="35.4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UDIO_ID" val="872"/>
  <p:tag name="ORIGINAL_AUDIO_FILEPATH" val="D:\30_00_SST-198-10_SST Builder Training - Course 10 Framed Roof Code\SST-198-10-B_Code Requirements for Framed Roof_ eLearning\02_Audio\SST-198-10_Slide67_v001.wav"/>
  <p:tag name="ELAPSEDTIME" val="25.98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UDIO_ID" val="873"/>
  <p:tag name="ORIGINAL_AUDIO_FILEPATH" val="D:\30_00_SST-198-10_SST Builder Training - Course 10 Framed Roof Code\SST-198-10-B_Code Requirements for Framed Roof_ eLearning\02_Audio\SST-198-10_Slide68_v001.wav"/>
  <p:tag name="ELAPSEDTIME" val="43.10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UDIO_ID" val="874"/>
  <p:tag name="ORIGINAL_AUDIO_FILEPATH" val="D:\30_00_SST-198-10_SST Builder Training - Course 10 Framed Roof Code\SST-198-10-B_Code Requirements for Framed Roof_ eLearning\02_Audio\SST-198-10_Slide69_v001.wav"/>
  <p:tag name="ELAPSEDTIME" val="30.42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UDIO_ID" val="875"/>
  <p:tag name="ORIGINAL_AUDIO_FILEPATH" val="D:\30_00_SST-198-10_SST Builder Training - Course 10 Framed Roof Code\SST-198-10-B_Code Requirements for Framed Roof_ eLearning\02_Audio\SST-198-10_Slide70_v001.wav"/>
  <p:tag name="ELAPSEDTIME" val="29.02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UDIO_ID" val="889"/>
  <p:tag name="ORIGINAL_AUDIO_FILEPATH" val="D:\30_00_SST-198-10_SST Builder Training - Course 10 Framed Roof Code\SST-198-10-B_Code Requirements for Framed Roof_ eLearning\02_Audio\SST-198-10_Slide71_v001.wav"/>
  <p:tag name="ELAPSEDTIME" val="25.08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UDIO_ID" val="876"/>
  <p:tag name="ORIGINAL_AUDIO_FILEPATH" val="D:\30_00_SST-198-10_SST Builder Training - Course 10 Framed Roof Code\SST-198-10-B_Code Requirements for Framed Roof_ eLearning\02_Audio\SST-198-10_Slide72_v001.wav"/>
  <p:tag name="ELAPSEDTIME" val="30.60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UDIO_ID" val="877"/>
  <p:tag name="ORIGINAL_AUDIO_FILEPATH" val="D:\30_00_SST-198-10_SST Builder Training - Course 10 Framed Roof Code\SST-198-10-B_Code Requirements for Framed Roof_ eLearning\02_Audio\SST-198-10_Slide73_v001.wav"/>
  <p:tag name="ELAPSEDTIME" val="28.36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UDIO_ID" val="879"/>
  <p:tag name="ORIGINAL_AUDIO_FILEPATH" val="D:\30_00_SST-198-10_SST Builder Training - Course 10 Framed Roof Code\SST-198-10-B_Code Requirements for Framed Roof_ eLearning\02_Audio\SST-198-10_Slide74_v001.wav"/>
  <p:tag name="ELAPSEDTIME" val="34.112"/>
  <p:tag name="TIMELINE" val="29.88/31.6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UDIO_ID" val="878"/>
  <p:tag name="ORIGINAL_AUDIO_FILEPATH" val="D:\30_00_SST-198-10_SST Builder Training - Course 10 Framed Roof Code\SST-198-10-B_Code Requirements for Framed Roof_ eLearning\02_Audio\SST-198-10_Slide75_v001.wav"/>
  <p:tag name="ELAPSEDTIME" val="18.782"/>
  <p:tag name="TIMELINE" val="9.9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UDIO_ID" val="824"/>
  <p:tag name="ARTICULATE_USED_LAYOUT" val="3"/>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UDIO_ID" val="820"/>
  <p:tag name="ORIGINAL_AUDIO_FILEPATH" val="D:\30_00_SST-198-10_SST Builder Training - Course 10 Framed Roof Code\SST-198-10-B_Code Requirements for Framed Roof_ eLearning\02_Audio\SST-198-10_Slide77_v001.wav"/>
  <p:tag name="ELAPSEDTIME" val="42.862"/>
  <p:tag name="TIMELINE" val="7.04/19.99/31.85"/>
  <p:tag name="ARTICULATE_USED_LAYOUT" val="2"/>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UDIO_ID" val="821"/>
  <p:tag name="ORIGINAL_AUDIO_FILEPATH" val="D:\30_00_SST-198-10_SST Builder Training - Course 10 Framed Roof Code\SST-198-10-B_Code Requirements for Framed Roof_ eLearning\02_Audio\SST-198-10_Slide78_v001.wav"/>
  <p:tag name="ELAPSEDTIME" val="12.092"/>
  <p:tag name="ARTICULATE_TITLE_TAG" val="Final Assessment"/>
  <p:tag name="ARTICULATE_USED_LAYOUT" val="14"/>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UDIO_ID" val="823"/>
  <p:tag name="ORIGINAL_AUDIO_FILEPATH" val="D:\30_00_SST-198-10_SST Builder Training - Course 10 Framed Roof Code\SST-198-10-B_Code Requirements for Framed Roof_ eLearning\02_Audio\SST-198-10_Slide79_v001.wav"/>
  <p:tag name="ELAPSEDTIME" val="8.932"/>
  <p:tag name="ARTICULATE_USED_LAYOUT" val="4"/>
  <p:tag name="ARTICULATE_NAV_LEVEL" val="1"/>
  <p:tag name="ARTICULATE_SLIDE_PRESENTER_GUID" val="c7ffca37-9192-4ff8-b204-d35975521c71"/>
  <p:tag name="ARTICULATE_SLIDE_PAUSE" val="1"/>
  <p:tag name="ARTICULATE_LOCK_SLIDE" val="0"/>
  <p:tag name="ARTICULATE_HIDE_SLIDE" val="1"/>
  <p:tag name="ARTICULATE_PLAYER_CONTROL_PREVIOUS" val="True"/>
  <p:tag name="ARTICULATE_PLAYER_CONTROL_NEXT" val="False"/>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D" val="504"/>
  <p:tag name="ORIGINAL_AUDIO_FILEPATH" val="D:\30_00_SST-198-10_SST Builder Training - Course 10 Framed Roof Code\SST-198-10-B_Code Requirements for Framed Roof_ eLearning\02_Audio\SST-198-10_Slide01_v001.wav"/>
  <p:tag name="ELAPSEDTIME" val="9.952"/>
  <p:tag name="TIMELINE" val="2.19"/>
  <p:tag name="ARTICULATE_USED_LAYOUT" val="3"/>
  <p:tag name="ARTICULATE_NAV_LEVEL" val="1"/>
  <p:tag name="ARTICULATE_SLIDE_PRESENTER_GUID" val="c7ffca37-9192-4ff8-b204-d35975521c71"/>
  <p:tag name="ARTICULATE_SLIDE_PAUSE" val="1"/>
  <p:tag name="ARTICULATE_LOCK_SLIDE" val="0"/>
  <p:tag name="ARTICULATE_HIDE_SLIDE" val="0"/>
  <p:tag name="ARTICULATE_PLAYER_CONTROL_PREVIOUS" val="False"/>
  <p:tag name="ARTICULATE_PLAYER_CONTROL_NEXT" val="True"/>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D" val="911"/>
  <p:tag name="ORIGINAL_AUDIO_FILEPATH" val="D:\30_00_SST-198-10_SST Builder Training - Course 10 Framed Roof Code\SST-198-10-B_Code Requirements for Framed Roof_ eLearning\02_Audio\SST-198-10_Slide03_v001.wav"/>
  <p:tag name="ELAPSEDTIME" val="12.932"/>
  <p:tag name="ARTICULATE_USED_LAYOUT" val="6"/>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UDIO_ID" val="912"/>
  <p:tag name="ORIGINAL_AUDIO_FILEPATH" val="D:\30_00_SST-198-10_SST Builder Training - Course 10 Framed Roof Code\SST-198-10-B_Code Requirements for Framed Roof_ eLearning\02_Audio\SST-198-10_Slide04_v001.wav"/>
  <p:tag name="ELAPSEDTIME" val="14.772"/>
  <p:tag name="TIMELINE" val="4.39/7.74/10.58"/>
  <p:tag name="ARTICULATE_USED_LAYOUT" val="1"/>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UDIO_ID" val="698"/>
  <p:tag name="ORIGINAL_AUDIO_FILEPATH" val="D:\30_00_SST-198-10_SST Builder Training - Course 10 Framed Roof Code\SST-198-10-B_Code Requirements for Framed Roof_ eLearning\02_Audio\SST-198-10_Slide05_v001.wav"/>
  <p:tag name="ELAPSEDTIME" val="58.102"/>
  <p:tag name="TIMELINE" val="0.83/22.12/24.79/41.82/48.24"/>
  <p:tag name="ARTICULATE_USED_LAYOUT" val="7"/>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707"/>
  <p:tag name="ORIGINAL_AUDIO_FILEPATH" val="D:\30_00_SST-198-10_SST Builder Training - Course 10 Framed Roof Code\SST-198-10-B_Code Requirements for Framed Roof_ eLearning\02_Audio\SST-198-10_Slide06_v001.wav"/>
  <p:tag name="ELAPSEDTIME" val="25.582"/>
  <p:tag name="TIMELINE" val="6.79/11.67/18.63"/>
  <p:tag name="ARTICULATE_USED_LAYOUT" val="5"/>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UDIO_ID" val="756"/>
  <p:tag name="ORIGINAL_AUDIO_FILEPATH" val="D:\30_00_SST-198-10_SST Builder Training - Course 10 Framed Roof Code\SST-198-10-B_Code Requirements for Framed Roof_ eLearning\02_Audio\SST-198-10_Slide07_v001.wav"/>
  <p:tag name="ELAPSEDTIME" val="12.922"/>
  <p:tag name="TIMELINE" val="6.21"/>
  <p:tag name="ARTICULATE_TITLE_TAG" val="Lesson 1: Basic Concepts of Conventional Roofing"/>
  <p:tag name="ARTICULATE_USED_LAYOUT" val="11"/>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830"/>
  <p:tag name="ORIGINAL_AUDIO_FILEPATH" val="D:\30_00_SST-198-10_SST Builder Training - Course 10 Framed Roof Code\SST-198-10-B_Code Requirements for Framed Roof_ eLearning\02_Audio\SST-198-10_Slide08_v001.wav"/>
  <p:tag name="ELAPSEDTIME" val="29.502"/>
  <p:tag name="TIMELINE" val="1.00"/>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D" val="885"/>
  <p:tag name="ORIGINAL_AUDIO_FILEPATH" val="D:\30_00_SST-198-10_SST Builder Training - Course 10 Framed Roof Code\SST-198-10-B_Code Requirements for Framed Roof_ eLearning\02_Audio\SST-198-10_Slide09_v001.wav"/>
  <p:tag name="ELAPSEDTIME" val="32.302"/>
  <p:tag name="TIMELINE" val="0.87/16.5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832"/>
  <p:tag name="ORIGINAL_AUDIO_FILEPATH" val="D:\30_00_SST-198-10_SST Builder Training - Course 10 Framed Roof Code\SST-198-10-B_Code Requirements for Framed Roof_ eLearning\02_Audio\SST-198-10_Slide10_v001.wav"/>
  <p:tag name="ELAPSEDTIME" val="66.852"/>
  <p:tag name="TIMELINE" val="5.00/5.67/21.17/37.9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D" val="886"/>
  <p:tag name="ORIGINAL_AUDIO_FILEPATH" val="D:\30_00_SST-198-10_SST Builder Training - Course 10 Framed Roof Code\SST-198-10-B_Code Requirements for Framed Roof_ eLearning\02_Audio\SST-198-10_Slide11_v001.wav"/>
  <p:tag name="ELAPSEDTIME" val="31.962"/>
  <p:tag name="TIMELINE" val="15.45/16.53/17.39/17.98/20.52/21.80/24.33/27.5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834"/>
  <p:tag name="ORIGINAL_AUDIO_FILEPATH" val="D:\30_00_SST-198-10_SST Builder Training - Course 10 Framed Roof Code\SST-198-10-B_Code Requirements for Framed Roof_ eLearning\02_Audio\SST-198-10_Slide12_v001.wav"/>
  <p:tag name="ELAPSEDTIME" val="37.262"/>
  <p:tag name="TIMELINE" val="3.45/4.81/6.74/17.6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UDIO_ID" val="887"/>
  <p:tag name="ORIGINAL_AUDIO_FILEPATH" val="D:\30_00_SST-198-10_SST Builder Training - Course 10 Framed Roof Code\SST-198-10-B_Code Requirements for Framed Roof_ eLearning\02_Audio\SST-198-10_Slide13_v001.wav"/>
  <p:tag name="ELAPSEDTIME" val="39.992"/>
  <p:tag name="TIMELINE" val="1.07/12.85/25.60/35.7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888"/>
  <p:tag name="ORIGINAL_AUDIO_FILEPATH" val="D:\30_00_SST-198-10_SST Builder Training - Course 10 Framed Roof Code\SST-198-10-B_Code Requirements for Framed Roof_ eLearning\02_Audio\SST-198-10_Slide14_v001.wav"/>
  <p:tag name="ELAPSEDTIME" val="21.902"/>
  <p:tag name="TIMELINE" val="1.74/2.31/7.68/15.99"/>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UDIO_ID" val="824"/>
  <p:tag name="ARTICULATE_USED_LAYOUT" val="3"/>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UDIO_ID" val="884"/>
  <p:tag name="ORIGINAL_AUDIO_FILEPATH" val="D:\30_00_SST-198-10_SST Builder Training - Course 10 Framed Roof Code\SST-198-10-B_Code Requirements for Framed Roof_ eLearning\02_Audio\SST-198-10_Slide16_v001.wav"/>
  <p:tag name="ELAPSEDTIME" val="18.482"/>
  <p:tag name="TIMELINE" val="1.10/7.77"/>
  <p:tag name="ARTICULATE_TITLE_TAG" val="Lesson 2: Critical Connections in the Continuous Load Path (CLP)"/>
  <p:tag name="ARTICULATE_USED_LAYOUT" val="10"/>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894"/>
  <p:tag name="ORIGINAL_AUDIO_FILEPATH" val="D:\30_00_SST-198-10_SST Builder Training - Course 10 Framed Roof Code\SST-198-10-B_Code Requirements for Framed Roof_ eLearning\02_Audio\SST-198-10_Slide17_v001.wav"/>
  <p:tag name="ELAPSEDTIME" val="35.242"/>
  <p:tag name="TIMELINE" val="20.74"/>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UDIO_ID" val="896"/>
  <p:tag name="ORIGINAL_AUDIO_FILEPATH" val="D:\30_00_SST-198-10_SST Builder Training - Course 10 Framed Roof Code\SST-198-10-B_Code Requirements for Framed Roof_ eLearning\02_Audio\SST-198-10_Slide18_v001.wav"/>
  <p:tag name="ELAPSEDTIME" val="47.012"/>
  <p:tag name="TIMELINE" val="12.61/24.14"/>
  <p:tag name="ARTICULATE_NAV_LEVEL" val="2"/>
  <p:tag name="ARTICULATE_SLIDE_PRESENTER_GUID" val="fade7926-6c6a-4fdb-9007-e72346e9343e"/>
  <p:tag name="ARTICULATE_SLIDE_PAUSE" val="1"/>
  <p:tag name="ARTICULATE_LOCK_SLIDE" val="0"/>
  <p:tag name="ARTICULATE_HIDE_SLIDE" val="0"/>
  <p:tag name="ARTICULATE_PLAYER_CONTROL_PREVIOUS" val="True"/>
  <p:tag name="ARTICULATE_PLAYER_CONTROL_NEXT" val="True"/>
  <p:tag name="ARTICULATE_USED_LAYOUT" val="2"/>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UDIO_ID" val="897"/>
  <p:tag name="ORIGINAL_AUDIO_FILEPATH" val="D:\30_00_SST-198-10_SST Builder Training - Course 10 Framed Roof Code\SST-198-10-B_Code Requirements for Framed Roof_ eLearning\02_Audio\SST-198-10_Slide19_v001.wav"/>
  <p:tag name="ELAPSEDTIME" val="48.062"/>
  <p:tag name="TIMELINE" val="3.18/4.43/17.20/20.84/33.44/35.71/36.85/37.76"/>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UDIO_ID" val="900"/>
  <p:tag name="ORIGINAL_AUDIO_FILEPATH" val="D:\30_00_SST-198-10_SST Builder Training - Course 10 Framed Roof Code\SST-198-10-B_Code Requirements for Framed Roof_ eLearning\02_Audio\SST-198-10_Slide20_v001.wav"/>
  <p:tag name="ELAPSEDTIME" val="22.832"/>
  <p:tag name="TIMELINE" val="14.03"/>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UDIO_ID" val="901"/>
  <p:tag name="ORIGINAL_AUDIO_FILEPATH" val="D:\30_00_SST-198-10_SST Builder Training - Course 10 Framed Roof Code\SST-198-10-B_Code Requirements for Framed Roof_ eLearning\02_Audio\SST-198-10_Slide21_v001.wav"/>
  <p:tag name="ELAPSEDTIME" val="58.832"/>
  <p:tag name="TIMELINE" val="23.20/46.48/47.84"/>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UDIO_ID" val="902"/>
  <p:tag name="ORIGINAL_AUDIO_FILEPATH" val="D:\30_00_SST-198-10_SST Builder Training - Course 10 Framed Roof Code\SST-198-10-B_Code Requirements for Framed Roof_ eLearning\02_Audio\SST-198-10_Slide22_v001.wav"/>
  <p:tag name="ELAPSEDTIME" val="65.232"/>
  <p:tag name="TIMELINE" val="31.88/40.45/57.72/59.19/60.55/62.57"/>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904"/>
  <p:tag name="ORIGINAL_AUDIO_FILEPATH" val="D:\30_00_SST-198-10_SST Builder Training - Course 10 Framed Roof Code\SST-198-10-B_Code Requirements for Framed Roof_ eLearning\02_Audio\SST-198-10_Slide23_v001.wav"/>
  <p:tag name="ELAPSEDTIME" val="49.542"/>
  <p:tag name="TIMELINE" val="13.50/22.64/45.29/46.14"/>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D" val="906"/>
  <p:tag name="ORIGINAL_AUDIO_FILEPATH" val="D:\30_00_SST-198-10_SST Builder Training - Course 10 Framed Roof Code\SST-198-10-B_Code Requirements for Framed Roof_ eLearning\02_Audio\SST-198-10_Slide24_v001.wav"/>
  <p:tag name="ELAPSEDTIME" val="33.052"/>
  <p:tag name="TIMELINE" val="10.65/14.77"/>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908"/>
  <p:tag name="ORIGINAL_AUDIO_FILEPATH" val="D:\30_00_SST-198-10_SST Builder Training - Course 10 Framed Roof Code\SST-198-10-B_Code Requirements for Framed Roof_ eLearning\02_Audio\SST-198-10_Slide25_v001.wav"/>
  <p:tag name="ELAPSEDTIME" val="55.892"/>
  <p:tag name="TIMELINE" val="30.17/42.77"/>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903"/>
  <p:tag name="ORIGINAL_AUDIO_FILEPATH" val="D:\30_00_SST-198-10_SST Builder Training - Course 10 Framed Roof Code\SST-198-10-B_Code Requirements for Framed Roof_ eLearning\02_Audio\SST-198-10_Slide26_v001.wav"/>
  <p:tag name="ELAPSEDTIME" val="12.83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UDIO_ID" val="824"/>
  <p:tag name="ARTICULATE_USED_LAYOUT" val="3"/>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890"/>
  <p:tag name="ORIGINAL_AUDIO_FILEPATH" val="D:\30_00_SST-198-10_SST Builder Training - Course 10 Framed Roof Code\SST-198-10-B_Code Requirements for Framed Roof_ eLearning\02_Audio\SST-198-10_Slide27_v001.wav"/>
  <p:tag name="ELAPSEDTIME" val="13.742"/>
  <p:tag name="TIMELINE" val="0.79/6.44"/>
  <p:tag name="ARTICULATE_TITLE_TAG" val="Lesson 3: Conventional Roofing IRC Code Sections"/>
  <p:tag name="ARTICULATE_USED_LAYOUT" val="13"/>
  <p:tag name="ARTICULATE_NAV_LEVEL" val="1"/>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883"/>
  <p:tag name="ORIGINAL_AUDIO_FILEPATH" val="D:\30_00_SST-198-10_SST Builder Training - Course 10 Framed Roof Code\SST-198-10-B_Code Requirements for Framed Roof_ eLearning\02_Audio\SST-198-10_Slide28_v001.wav"/>
  <p:tag name="ELAPSEDTIME" val="28.5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UDIO_ID" val="882"/>
  <p:tag name="ORIGINAL_AUDIO_FILEPATH" val="D:\30_00_SST-198-10_SST Builder Training - Course 10 Framed Roof Code\SST-198-10-B_Code Requirements for Framed Roof_ eLearning\02_Audio\SST-198-10_Slide29_v001.wav"/>
  <p:tag name="ELAPSEDTIME" val="34.65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UDIO_ID" val="836"/>
  <p:tag name="ORIGINAL_AUDIO_FILEPATH" val="D:\30_00_SST-198-10_SST Builder Training - Course 10 Framed Roof Code\SST-198-10-B_Code Requirements for Framed Roof_ eLearning\02_Audio\SST-198-10_Slide30_v001.wav"/>
  <p:tag name="ELAPSEDTIME" val="27.972"/>
  <p:tag name="TIMELINE" val="7.29/15.07/18.25"/>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UDIO_ID" val="837"/>
  <p:tag name="ORIGINAL_AUDIO_FILEPATH" val="D:\30_00_SST-198-10_SST Builder Training - Course 10 Framed Roof Code\SST-198-10-B_Code Requirements for Framed Roof_ eLearning\02_Audio\SST-198-10_Slide31_v001.wav"/>
  <p:tag name="ELAPSEDTIME" val="19.02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UDIO_ID" val="838"/>
  <p:tag name="ORIGINAL_AUDIO_FILEPATH" val="D:\30_00_SST-198-10_SST Builder Training - Course 10 Framed Roof Code\SST-198-10-B_Code Requirements for Framed Roof_ eLearning\02_Audio\SST-198-10_Slide32_v001.wav"/>
  <p:tag name="ELAPSEDTIME" val="23.83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UDIO_ID" val="839"/>
  <p:tag name="ORIGINAL_AUDIO_FILEPATH" val="D:\30_00_SST-198-10_SST Builder Training - Course 10 Framed Roof Code\SST-198-10-B_Code Requirements for Framed Roof_ eLearning\02_Audio\SST-198-10_Slide33_v001.wav"/>
  <p:tag name="ELAPSEDTIME" val="30.642"/>
  <p:tag name="TIMELINE" val="1.8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UDIO_ID" val="840"/>
  <p:tag name="ORIGINAL_AUDIO_FILEPATH" val="D:\30_00_SST-198-10_SST Builder Training - Course 10 Framed Roof Code\SST-198-10-B_Code Requirements for Framed Roof_ eLearning\02_Audio\SST-198-10_Slide34_v001.wav"/>
  <p:tag name="ELAPSEDTIME" val="29.64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UDIO_ID" val="841"/>
  <p:tag name="ORIGINAL_AUDIO_FILEPATH" val="D:\30_00_SST-198-10_SST Builder Training - Course 10 Framed Roof Code\SST-198-10-B_Code Requirements for Framed Roof_ eLearning\02_Audio\SST-198-10_Slide35_v001.wav"/>
  <p:tag name="ELAPSEDTIME" val="21.262"/>
  <p:tag name="TIMELINE" val="3.90"/>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UDIO_ID" val="842"/>
  <p:tag name="ORIGINAL_AUDIO_FILEPATH" val="D:\30_00_SST-198-10_SST Builder Training - Course 10 Framed Roof Code\SST-198-10-B_Code Requirements for Framed Roof_ eLearning\02_Audio\SST-198-10_Slide36_v001.wav"/>
  <p:tag name="ELAPSEDTIME" val="24.072"/>
  <p:tag name="TIMELINE" val="13.65"/>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UDIO_ID" val="843"/>
  <p:tag name="ORIGINAL_AUDIO_FILEPATH" val="D:\30_00_SST-198-10_SST Builder Training - Course 10 Framed Roof Code\SST-198-10-B_Code Requirements for Framed Roof_ eLearning\02_Audio\SST-198-10_Slide37_v001.wav"/>
  <p:tag name="ELAPSEDTIME" val="34.31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UDIO_ID" val="844"/>
  <p:tag name="ORIGINAL_AUDIO_FILEPATH" val="D:\30_00_SST-198-10_SST Builder Training - Course 10 Framed Roof Code\SST-198-10-B_Code Requirements for Framed Roof_ eLearning\02_Audio\SST-198-10_Slide38_v001.wav"/>
  <p:tag name="ELAPSEDTIME" val="28.082"/>
  <p:tag name="TIMELINE" val="11.60"/>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UDIO_ID" val="845"/>
  <p:tag name="ORIGINAL_AUDIO_FILEPATH" val="D:\30_00_SST-198-10_SST Builder Training - Course 10 Framed Roof Code\SST-198-10-B_Code Requirements for Framed Roof_ eLearning\02_Audio\SST-198-10_Slide39_v001.wav"/>
  <p:tag name="ELAPSEDTIME" val="29.06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UDIO_ID" val="846"/>
  <p:tag name="ORIGINAL_AUDIO_FILEPATH" val="D:\30_00_SST-198-10_SST Builder Training - Course 10 Framed Roof Code\SST-198-10-B_Code Requirements for Framed Roof_ eLearning\02_Audio\SST-198-10_Slide40_v001.wav"/>
  <p:tag name="ELAPSEDTIME" val="28.872"/>
  <p:tag name="TIMELINE" val="20.07"/>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UDIO_ID" val="847"/>
  <p:tag name="ORIGINAL_AUDIO_FILEPATH" val="D:\30_00_SST-198-10_SST Builder Training - Course 10 Framed Roof Code\SST-198-10-B_Code Requirements for Framed Roof_ eLearning\02_Audio\SST-198-10_Slide41_v001.wav"/>
  <p:tag name="ELAPSEDTIME" val="31.372"/>
  <p:tag name="TIMELINE" val="18.12/21.89/24.79"/>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UDIO_ID" val="848"/>
  <p:tag name="ORIGINAL_AUDIO_FILEPATH" val="D:\30_00_SST-198-10_SST Builder Training - Course 10 Framed Roof Code\SST-198-10-B_Code Requirements for Framed Roof_ eLearning\02_Audio\SST-198-10_Slide42_v001.wav"/>
  <p:tag name="ELAPSEDTIME" val="22.542"/>
  <p:tag name="TIMELINE" val="18.83"/>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UDIO_ID" val="849"/>
  <p:tag name="ORIGINAL_AUDIO_FILEPATH" val="D:\30_00_SST-198-10_SST Builder Training - Course 10 Framed Roof Code\SST-198-10-B_Code Requirements for Framed Roof_ eLearning\02_Audio\SST-198-10_Slide43_v001.wav"/>
  <p:tag name="ELAPSEDTIME" val="32.942"/>
  <p:tag name="TIMELINE" val="9.56/15.12/22.22/27.44"/>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UDIO_ID" val="850"/>
  <p:tag name="ORIGINAL_AUDIO_FILEPATH" val="D:\30_00_SST-198-10_SST Builder Training - Course 10 Framed Roof Code\SST-198-10-B_Code Requirements for Framed Roof_ eLearning\02_Audio\SST-198-10_Slide44_v001.wav"/>
  <p:tag name="ELAPSEDTIME" val="15.212"/>
  <p:tag name="TIMELINE" val="4.10"/>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UDIO_ID" val="851"/>
  <p:tag name="ORIGINAL_AUDIO_FILEPATH" val="D:\30_00_SST-198-10_SST Builder Training - Course 10 Framed Roof Code\SST-198-10-B_Code Requirements for Framed Roof_ eLearning\02_Audio\SST-198-10_Slide45_v001.wav"/>
  <p:tag name="ELAPSEDTIME" val="14.05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UDIO_ID" val="852"/>
  <p:tag name="ORIGINAL_AUDIO_FILEPATH" val="D:\30_00_SST-198-10_SST Builder Training - Course 10 Framed Roof Code\SST-198-10-B_Code Requirements for Framed Roof_ eLearning\02_Audio\SST-198-10_Slide46_v001.wav"/>
  <p:tag name="ELAPSEDTIME" val="18.39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UDIO_ID" val="853"/>
  <p:tag name="ORIGINAL_AUDIO_FILEPATH" val="D:\30_00_SST-198-10_SST Builder Training - Course 10 Framed Roof Code\SST-198-10-B_Code Requirements for Framed Roof_ eLearning\02_Audio\SST-198-10_Slide47_v001.wav"/>
  <p:tag name="ELAPSEDTIME" val="44.48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UDIO_ID" val="854"/>
  <p:tag name="ORIGINAL_AUDIO_FILEPATH" val="D:\30_00_SST-198-10_SST Builder Training - Course 10 Framed Roof Code\SST-198-10-B_Code Requirements for Framed Roof_ eLearning\02_Audio\SST-198-10_Slide48_v001.wav"/>
  <p:tag name="ELAPSEDTIME" val="44.372"/>
  <p:tag name="TIMELINE" val="5.94/23.71"/>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UDIO_ID" val="855"/>
  <p:tag name="ORIGINAL_AUDIO_FILEPATH" val="D:\30_00_SST-198-10_SST Builder Training - Course 10 Framed Roof Code\SST-198-10-B_Code Requirements for Framed Roof_ eLearning\02_Audio\SST-198-10_Slide49_v001.wav"/>
  <p:tag name="ELAPSEDTIME" val="31.51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UDIO_ID" val="856"/>
  <p:tag name="ORIGINAL_AUDIO_FILEPATH" val="D:\30_00_SST-198-10_SST Builder Training - Course 10 Framed Roof Code\SST-198-10-B_Code Requirements for Framed Roof_ eLearning\02_Audio\SST-198-10_Slide50_v001.wav"/>
  <p:tag name="ELAPSEDTIME" val="23.6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UDIO_ID" val="857"/>
  <p:tag name="ORIGINAL_AUDIO_FILEPATH" val="D:\30_00_SST-198-10_SST Builder Training - Course 10 Framed Roof Code\SST-198-10-B_Code Requirements for Framed Roof_ eLearning\02_Audio\SST-198-10_Slide51_v001.wav"/>
  <p:tag name="ELAPSEDTIME" val="21.39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UDIO_ID" val="858"/>
  <p:tag name="ORIGINAL_AUDIO_FILEPATH" val="D:\30_00_SST-198-10_SST Builder Training - Course 10 Framed Roof Code\SST-198-10-B_Code Requirements for Framed Roof_ eLearning\02_Audio\SST-198-10_Slide52_v001.wav"/>
  <p:tag name="ELAPSEDTIME" val="30.032"/>
  <p:tag name="TIMELINE" val="11.69"/>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UDIO_ID" val="859"/>
  <p:tag name="ORIGINAL_AUDIO_FILEPATH" val="D:\30_00_SST-198-10_SST Builder Training - Course 10 Framed Roof Code\SST-198-10-B_Code Requirements for Framed Roof_ eLearning\02_Audio\SST-198-10_Slide53_v001.wav"/>
  <p:tag name="ELAPSEDTIME" val="28.422"/>
  <p:tag name="TIMELINE" val="2.60/7.37/18.16"/>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UDIO_ID" val="860"/>
  <p:tag name="ORIGINAL_AUDIO_FILEPATH" val="D:\30_00_SST-198-10_SST Builder Training - Course 10 Framed Roof Code\SST-198-10-B_Code Requirements for Framed Roof_ eLearning\02_Audio\SST-198-10_Slide54_v001.wav"/>
  <p:tag name="ELAPSEDTIME" val="32.2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UDIO_ID" val="861"/>
  <p:tag name="ORIGINAL_AUDIO_FILEPATH" val="D:\30_00_SST-198-10_SST Builder Training - Course 10 Framed Roof Code\SST-198-10-B_Code Requirements for Framed Roof_ eLearning\02_Audio\SST-198-10_Slide55_v001.wav"/>
  <p:tag name="ELAPSEDTIME" val="36.73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UDIO_ID" val="862"/>
  <p:tag name="ORIGINAL_AUDIO_FILEPATH" val="D:\30_00_SST-198-10_SST Builder Training - Course 10 Framed Roof Code\SST-198-10-B_Code Requirements for Framed Roof_ eLearning\02_Audio\SST-198-10_Slide56_v001.wav"/>
  <p:tag name="ELAPSEDTIME" val="41.1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UDIO_ID" val="863"/>
  <p:tag name="ORIGINAL_AUDIO_FILEPATH" val="D:\30_00_SST-198-10_SST Builder Training - Course 10 Framed Roof Code\SST-198-10-B_Code Requirements for Framed Roof_ eLearning\02_Audio\SST-198-10_Slide57_v001.wav"/>
  <p:tag name="ELAPSEDTIME" val="23.37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UDIO_ID" val="909"/>
  <p:tag name="ORIGINAL_AUDIO_FILEPATH" val="D:\30_00_SST-198-10_SST Builder Training - Course 10 Framed Roof Code\SST-198-10-B_Code Requirements for Framed Roof_ eLearning\02_Audio\SST-198-10_Slide58_v001.wav"/>
  <p:tag name="ELAPSEDTIME" val="29.20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UDIO_ID" val="864"/>
  <p:tag name="ORIGINAL_AUDIO_FILEPATH" val="D:\30_00_SST-198-10_SST Builder Training - Course 10 Framed Roof Code\SST-198-10-B_Code Requirements for Framed Roof_ eLearning\02_Audio\SST-198-10_Slide59_v001.wav"/>
  <p:tag name="ELAPSEDTIME" val="40.912"/>
  <p:tag name="ARTICULATE_USED_LAYOUT" val="2"/>
  <p:tag name="ARTICULATE_NAV_LEVEL" val="2"/>
  <p:tag name="ARTICULATE_SLIDE_PRESENTER_GUID" val="c7ffca37-9192-4ff8-b204-d35975521c71"/>
  <p:tag name="ARTICULATE_SLIDE_PAUSE" val="1"/>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Transition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ection Transition 3">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72554</TotalTime>
  <Words>10525</Words>
  <Application>Microsoft Office PowerPoint</Application>
  <PresentationFormat>Widescreen</PresentationFormat>
  <Paragraphs>986</Paragraphs>
  <Slides>80</Slides>
  <Notes>80</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80</vt:i4>
      </vt:variant>
    </vt:vector>
  </HeadingPairs>
  <TitlesOfParts>
    <vt:vector size="89" baseType="lpstr">
      <vt:lpstr>Arial</vt:lpstr>
      <vt:lpstr>Arial Black</vt:lpstr>
      <vt:lpstr>Calibri</vt:lpstr>
      <vt:lpstr>Times New Roman</vt:lpstr>
      <vt:lpstr>Verdana</vt:lpstr>
      <vt:lpstr>Content</vt:lpstr>
      <vt:lpstr>Title Slide 1</vt:lpstr>
      <vt:lpstr>Section Transition 1</vt:lpstr>
      <vt:lpstr>Section Transition 3</vt:lpstr>
      <vt:lpstr>BUILDER TRAINING SERIES</vt:lpstr>
      <vt:lpstr>Credit Information</vt:lpstr>
      <vt:lpstr>Course Requirements</vt:lpstr>
      <vt:lpstr>About this Course</vt:lpstr>
      <vt:lpstr>Course Agenda</vt:lpstr>
      <vt:lpstr>PowerPoint Presentation</vt:lpstr>
      <vt:lpstr>IRC Chapter 8</vt:lpstr>
      <vt:lpstr>Framing Design Variety</vt:lpstr>
      <vt:lpstr>Two Wood Roof Construction Methods</vt:lpstr>
      <vt:lpstr>Types of Roofs</vt:lpstr>
      <vt:lpstr>Ridge Beam and Ridge Board </vt:lpstr>
      <vt:lpstr>Valley and Hip Rafters</vt:lpstr>
      <vt:lpstr>Roof Pitch and Slope</vt:lpstr>
      <vt:lpstr>Check Your Knowledge</vt:lpstr>
      <vt:lpstr>PowerPoint Presentation</vt:lpstr>
      <vt:lpstr>Critical Connections &amp; Code</vt:lpstr>
      <vt:lpstr>Continuous Load Path</vt:lpstr>
      <vt:lpstr>Wind Forces</vt:lpstr>
      <vt:lpstr>Continuous Tie System</vt:lpstr>
      <vt:lpstr>Code Compliant Conventional Roof Cases</vt:lpstr>
      <vt:lpstr>Parallel Rafters with Rafter Ties</vt:lpstr>
      <vt:lpstr>Perpendicular Rafters and Rafter Ties </vt:lpstr>
      <vt:lpstr>Parallel Rafters and Ceiling Joist Connection</vt:lpstr>
      <vt:lpstr>Rafters and Ridge Beam Connection</vt:lpstr>
      <vt:lpstr>Table R602.3(1) </vt:lpstr>
      <vt:lpstr>Check Your Knowledge</vt:lpstr>
      <vt:lpstr>PowerPoint Presentation</vt:lpstr>
      <vt:lpstr>Code Topics</vt:lpstr>
      <vt:lpstr>R802.2 Design and Construction</vt:lpstr>
      <vt:lpstr>Roof Slope</vt:lpstr>
      <vt:lpstr>Slope and Skew Calculator</vt:lpstr>
      <vt:lpstr>R802.3 Framing Details</vt:lpstr>
      <vt:lpstr>Ridge Board</vt:lpstr>
      <vt:lpstr>R802.3 Framing Details</vt:lpstr>
      <vt:lpstr>Valley Rafters</vt:lpstr>
      <vt:lpstr>Valley and Hip Rafters</vt:lpstr>
      <vt:lpstr>Valley and Hip Rafters</vt:lpstr>
      <vt:lpstr>Ridge Beam</vt:lpstr>
      <vt:lpstr>R802.3.1 Ceiling Joists and Rafter Connections</vt:lpstr>
      <vt:lpstr>Continuous Tie</vt:lpstr>
      <vt:lpstr>Fastening Table R802.5.1(9) </vt:lpstr>
      <vt:lpstr>Fastening Table R602.3.1 </vt:lpstr>
      <vt:lpstr>Rafter and Joist Fastening Connection</vt:lpstr>
      <vt:lpstr>Continuous Tie Fail</vt:lpstr>
      <vt:lpstr>R802.5.1(9) Footnotes</vt:lpstr>
      <vt:lpstr>Table R802.5.1(9) Footnote: d</vt:lpstr>
      <vt:lpstr>R802.5.1(9) Footnote: e</vt:lpstr>
      <vt:lpstr>Table R802.5.1(9) Footnote: h</vt:lpstr>
      <vt:lpstr>R802.3.1 Ceiling Joists and Rafter Connections Rafter Tie</vt:lpstr>
      <vt:lpstr>Ceiling Joists and Rafter Connections</vt:lpstr>
      <vt:lpstr>Rafter Ties</vt:lpstr>
      <vt:lpstr>Rafter Ties with Perpendicular Joists</vt:lpstr>
      <vt:lpstr>Continuous Tie Example</vt:lpstr>
      <vt:lpstr>R802.3.1 Ceiling Joists and Rafter Connections Ridge Beam and Collar Ties</vt:lpstr>
      <vt:lpstr>Ridge Beam</vt:lpstr>
      <vt:lpstr>Collar Ties</vt:lpstr>
      <vt:lpstr>R802.4 Allowable Ceiling Joist Spans</vt:lpstr>
      <vt:lpstr>Ceiling Joist Span Table</vt:lpstr>
      <vt:lpstr>R802.5 - Allowable Rafter Spans</vt:lpstr>
      <vt:lpstr>Table R802.5.1(1) Footnote</vt:lpstr>
      <vt:lpstr>Crosstie Location</vt:lpstr>
      <vt:lpstr>Check Your Knowledge</vt:lpstr>
      <vt:lpstr>R802.5.1 Purlins</vt:lpstr>
      <vt:lpstr>Purlin Example</vt:lpstr>
      <vt:lpstr>R802.6 Bearing</vt:lpstr>
      <vt:lpstr>Bearing</vt:lpstr>
      <vt:lpstr>R802.7 Cutting, Drilling, and Notching</vt:lpstr>
      <vt:lpstr>R802.7 Cutting, Drilling, and Notching</vt:lpstr>
      <vt:lpstr>R802.8 Lateral Support</vt:lpstr>
      <vt:lpstr>R802.8.1 Bridging</vt:lpstr>
      <vt:lpstr>R802.9 Framing of Openings</vt:lpstr>
      <vt:lpstr>Framing of Openings</vt:lpstr>
      <vt:lpstr>R802.11 Roof Tie-Down</vt:lpstr>
      <vt:lpstr>R802.11.1.2  Rafter Uplift Resistance</vt:lpstr>
      <vt:lpstr>Uplift Resistance &gt;200 Pounds </vt:lpstr>
      <vt:lpstr>Uplift Resistance &lt;200 Pounds </vt:lpstr>
      <vt:lpstr>Check Your Knowledge</vt:lpstr>
      <vt:lpstr>Summary</vt:lpstr>
      <vt:lpstr>PowerPoint Presentation</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BUILDER TRAINING SERIES</dc:title>
  <dc:creator>Anita Scott</dc:creator>
  <cp:lastModifiedBy>Jennifer Price</cp:lastModifiedBy>
  <cp:revision>42</cp:revision>
  <cp:lastPrinted>2017-02-28T17:48:01Z</cp:lastPrinted>
  <dcterms:created xsi:type="dcterms:W3CDTF">2016-07-14T17:05:07Z</dcterms:created>
  <dcterms:modified xsi:type="dcterms:W3CDTF">2023-02-28T22:51:56Z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Presentation1</vt:lpwstr>
  </property>
  <property fmtid="{D5CDD505-2E9C-101B-9397-08002B2CF9AE}" pid="3" name="_NewReviewCycle">
    <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GUID">
    <vt:lpwstr>FD2456F1-BBAF-4AC8-9034-24B99D550E69</vt:lpwstr>
  </property>
  <property fmtid="{D5CDD505-2E9C-101B-9397-08002B2CF9AE}" pid="7" name="ArticulateProjectFull">
    <vt:lpwstr>D:\30_00_SST-198-10_SST Builder Training - Course 10 Framed Roof Code\SST-198-10-B_Code Requirements for Framed Roof_ eLearning\00_SST-198-10__Code Requirements for Framed Roof__EL_FINAL.ppta</vt:lpwstr>
  </property>
</Properties>
</file>