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32.xml" ContentType="application/vnd.openxmlformats-officedocument.presentationml.tags+xml"/>
  <Override PartName="/ppt/notesSlides/notesSlide1.xml" ContentType="application/vnd.openxmlformats-officedocument.presentationml.notesSlide+xml"/>
  <Override PartName="/ppt/tags/tag33.xml" ContentType="application/vnd.openxmlformats-officedocument.presentationml.tags+xml"/>
  <Override PartName="/ppt/notesSlides/notesSlide2.xml" ContentType="application/vnd.openxmlformats-officedocument.presentationml.notesSlide+xml"/>
  <Override PartName="/ppt/tags/tag34.xml" ContentType="application/vnd.openxmlformats-officedocument.presentationml.tags+xml"/>
  <Override PartName="/ppt/notesSlides/notesSlide3.xml" ContentType="application/vnd.openxmlformats-officedocument.presentationml.notesSlide+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notesSlides/notesSlide5.xml" ContentType="application/vnd.openxmlformats-officedocument.presentationml.notesSlide+xml"/>
  <Override PartName="/ppt/tags/tag37.xml" ContentType="application/vnd.openxmlformats-officedocument.presentationml.tags+xml"/>
  <Override PartName="/ppt/notesSlides/notesSlide6.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42.xml" ContentType="application/vnd.openxmlformats-officedocument.presentationml.tags+xml"/>
  <Override PartName="/ppt/notesSlides/notesSlide8.xml" ContentType="application/vnd.openxmlformats-officedocument.presentationml.notesSlide+xml"/>
  <Override PartName="/ppt/tags/tag43.xml" ContentType="application/vnd.openxmlformats-officedocument.presentationml.tags+xml"/>
  <Override PartName="/ppt/notesSlides/notesSlide9.xml" ContentType="application/vnd.openxmlformats-officedocument.presentationml.notesSlide+xml"/>
  <Override PartName="/ppt/tags/tag44.xml" ContentType="application/vnd.openxmlformats-officedocument.presentationml.tags+xml"/>
  <Override PartName="/ppt/notesSlides/notesSlide10.xml" ContentType="application/vnd.openxmlformats-officedocument.presentationml.notesSlide+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notesSlides/notesSlide12.xml" ContentType="application/vnd.openxmlformats-officedocument.presentationml.notesSlide+xml"/>
  <Override PartName="/ppt/tags/tag47.xml" ContentType="application/vnd.openxmlformats-officedocument.presentationml.tags+xml"/>
  <Override PartName="/ppt/notesSlides/notesSlide13.xml" ContentType="application/vnd.openxmlformats-officedocument.presentationml.notesSlide+xml"/>
  <Override PartName="/ppt/tags/tag48.xml" ContentType="application/vnd.openxmlformats-officedocument.presentationml.tags+xml"/>
  <Override PartName="/ppt/notesSlides/notesSlide14.xml" ContentType="application/vnd.openxmlformats-officedocument.presentationml.notesSlide+xml"/>
  <Override PartName="/ppt/tags/tag49.xml" ContentType="application/vnd.openxmlformats-officedocument.presentationml.tags+xml"/>
  <Override PartName="/ppt/notesSlides/notesSlide15.xml" ContentType="application/vnd.openxmlformats-officedocument.presentationml.notesSlide+xml"/>
  <Override PartName="/ppt/tags/tag50.xml" ContentType="application/vnd.openxmlformats-officedocument.presentationml.tags+xml"/>
  <Override PartName="/ppt/notesSlides/notesSlide16.xml" ContentType="application/vnd.openxmlformats-officedocument.presentationml.notesSlide+xml"/>
  <Override PartName="/ppt/tags/tag51.xml" ContentType="application/vnd.openxmlformats-officedocument.presentationml.tags+xml"/>
  <Override PartName="/ppt/notesSlides/notesSlide17.xml" ContentType="application/vnd.openxmlformats-officedocument.presentationml.notesSlide+xml"/>
  <Override PartName="/ppt/tags/tag52.xml" ContentType="application/vnd.openxmlformats-officedocument.presentationml.tags+xml"/>
  <Override PartName="/ppt/notesSlides/notesSlide18.xml" ContentType="application/vnd.openxmlformats-officedocument.presentationml.notesSlide+xml"/>
  <Override PartName="/ppt/tags/tag53.xml" ContentType="application/vnd.openxmlformats-officedocument.presentationml.tags+xml"/>
  <Override PartName="/ppt/notesSlides/notesSlide19.xml" ContentType="application/vnd.openxmlformats-officedocument.presentationml.notesSlide+xml"/>
  <Override PartName="/ppt/tags/tag54.xml" ContentType="application/vnd.openxmlformats-officedocument.presentationml.tags+xml"/>
  <Override PartName="/ppt/notesSlides/notesSlide20.xml" ContentType="application/vnd.openxmlformats-officedocument.presentationml.notesSlide+xml"/>
  <Override PartName="/ppt/tags/tag55.xml" ContentType="application/vnd.openxmlformats-officedocument.presentationml.tags+xml"/>
  <Override PartName="/ppt/notesSlides/notesSlide21.xml" ContentType="application/vnd.openxmlformats-officedocument.presentationml.notesSlide+xml"/>
  <Override PartName="/ppt/tags/tag56.xml" ContentType="application/vnd.openxmlformats-officedocument.presentationml.tags+xml"/>
  <Override PartName="/ppt/notesSlides/notesSlide22.xml" ContentType="application/vnd.openxmlformats-officedocument.presentationml.notesSlide+xml"/>
  <Override PartName="/ppt/tags/tag57.xml" ContentType="application/vnd.openxmlformats-officedocument.presentationml.tags+xml"/>
  <Override PartName="/ppt/notesSlides/notesSlide23.xml" ContentType="application/vnd.openxmlformats-officedocument.presentationml.notesSlide+xml"/>
  <Override PartName="/ppt/tags/tag58.xml" ContentType="application/vnd.openxmlformats-officedocument.presentationml.tags+xml"/>
  <Override PartName="/ppt/notesSlides/notesSlide24.xml" ContentType="application/vnd.openxmlformats-officedocument.presentationml.notesSlide+xml"/>
  <Override PartName="/ppt/tags/tag59.xml" ContentType="application/vnd.openxmlformats-officedocument.presentationml.tags+xml"/>
  <Override PartName="/ppt/notesSlides/notesSlide25.xml" ContentType="application/vnd.openxmlformats-officedocument.presentationml.notesSlide+xml"/>
  <Override PartName="/ppt/tags/tag60.xml" ContentType="application/vnd.openxmlformats-officedocument.presentationml.tags+xml"/>
  <Override PartName="/ppt/notesSlides/notesSlide26.xml" ContentType="application/vnd.openxmlformats-officedocument.presentationml.notesSlide+xml"/>
  <Override PartName="/ppt/tags/tag61.xml" ContentType="application/vnd.openxmlformats-officedocument.presentationml.tags+xml"/>
  <Override PartName="/ppt/notesSlides/notesSlide27.xml" ContentType="application/vnd.openxmlformats-officedocument.presentationml.notesSlide+xml"/>
  <Override PartName="/ppt/tags/tag62.xml" ContentType="application/vnd.openxmlformats-officedocument.presentationml.tags+xml"/>
  <Override PartName="/ppt/notesSlides/notesSlide28.xml" ContentType="application/vnd.openxmlformats-officedocument.presentationml.notesSlide+xml"/>
  <Override PartName="/ppt/tags/tag63.xml" ContentType="application/vnd.openxmlformats-officedocument.presentationml.tags+xml"/>
  <Override PartName="/ppt/notesSlides/notesSlide29.xml" ContentType="application/vnd.openxmlformats-officedocument.presentationml.notesSlide+xml"/>
  <Override PartName="/ppt/tags/tag64.xml" ContentType="application/vnd.openxmlformats-officedocument.presentationml.tags+xml"/>
  <Override PartName="/ppt/notesSlides/notesSlide30.xml" ContentType="application/vnd.openxmlformats-officedocument.presentationml.notesSlide+xml"/>
  <Override PartName="/ppt/tags/tag65.xml" ContentType="application/vnd.openxmlformats-officedocument.presentationml.tags+xml"/>
  <Override PartName="/ppt/notesSlides/notesSlide31.xml" ContentType="application/vnd.openxmlformats-officedocument.presentationml.notesSlide+xml"/>
  <Override PartName="/ppt/tags/tag66.xml" ContentType="application/vnd.openxmlformats-officedocument.presentationml.tags+xml"/>
  <Override PartName="/ppt/notesSlides/notesSlide32.xml" ContentType="application/vnd.openxmlformats-officedocument.presentationml.notesSlide+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notesSlides/notesSlide34.xml" ContentType="application/vnd.openxmlformats-officedocument.presentationml.notesSlide+xml"/>
  <Override PartName="/ppt/tags/tag69.xml" ContentType="application/vnd.openxmlformats-officedocument.presentationml.tags+xml"/>
  <Override PartName="/ppt/notesSlides/notesSlide35.xml" ContentType="application/vnd.openxmlformats-officedocument.presentationml.notesSlide+xml"/>
  <Override PartName="/ppt/tags/tag70.xml" ContentType="application/vnd.openxmlformats-officedocument.presentationml.tags+xml"/>
  <Override PartName="/ppt/notesSlides/notesSlide36.xml" ContentType="application/vnd.openxmlformats-officedocument.presentationml.notesSlide+xml"/>
  <Override PartName="/ppt/tags/tag71.xml" ContentType="application/vnd.openxmlformats-officedocument.presentationml.tags+xml"/>
  <Override PartName="/ppt/notesSlides/notesSlide37.xml" ContentType="application/vnd.openxmlformats-officedocument.presentationml.notesSlide+xml"/>
  <Override PartName="/ppt/tags/tag72.xml" ContentType="application/vnd.openxmlformats-officedocument.presentationml.tags+xml"/>
  <Override PartName="/ppt/notesSlides/notesSlide38.xml" ContentType="application/vnd.openxmlformats-officedocument.presentationml.notesSlide+xml"/>
  <Override PartName="/ppt/tags/tag73.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Lst>
  <p:notesMasterIdLst>
    <p:notesMasterId r:id="rId42"/>
  </p:notesMasterIdLst>
  <p:handoutMasterIdLst>
    <p:handoutMasterId r:id="rId43"/>
  </p:handoutMasterIdLst>
  <p:sldIdLst>
    <p:sldId id="504" r:id="rId3"/>
    <p:sldId id="694" r:id="rId4"/>
    <p:sldId id="692" r:id="rId5"/>
    <p:sldId id="698" r:id="rId6"/>
    <p:sldId id="707" r:id="rId7"/>
    <p:sldId id="756" r:id="rId8"/>
    <p:sldId id="806" r:id="rId9"/>
    <p:sldId id="803" r:id="rId10"/>
    <p:sldId id="802" r:id="rId11"/>
    <p:sldId id="805" r:id="rId12"/>
    <p:sldId id="799" r:id="rId13"/>
    <p:sldId id="768" r:id="rId14"/>
    <p:sldId id="767" r:id="rId15"/>
    <p:sldId id="836" r:id="rId16"/>
    <p:sldId id="807" r:id="rId17"/>
    <p:sldId id="771" r:id="rId18"/>
    <p:sldId id="809" r:id="rId19"/>
    <p:sldId id="812" r:id="rId20"/>
    <p:sldId id="775" r:id="rId21"/>
    <p:sldId id="813" r:id="rId22"/>
    <p:sldId id="777" r:id="rId23"/>
    <p:sldId id="835" r:id="rId24"/>
    <p:sldId id="814" r:id="rId25"/>
    <p:sldId id="815" r:id="rId26"/>
    <p:sldId id="788" r:id="rId27"/>
    <p:sldId id="789" r:id="rId28"/>
    <p:sldId id="791" r:id="rId29"/>
    <p:sldId id="792" r:id="rId30"/>
    <p:sldId id="793" r:id="rId31"/>
    <p:sldId id="829" r:id="rId32"/>
    <p:sldId id="834" r:id="rId33"/>
    <p:sldId id="794" r:id="rId34"/>
    <p:sldId id="828" r:id="rId35"/>
    <p:sldId id="816" r:id="rId36"/>
    <p:sldId id="817" r:id="rId37"/>
    <p:sldId id="818" r:id="rId38"/>
    <p:sldId id="820" r:id="rId39"/>
    <p:sldId id="821" r:id="rId40"/>
    <p:sldId id="823" r:id="rId41"/>
  </p:sldIdLst>
  <p:sldSz cx="12192000" cy="6858000"/>
  <p:notesSz cx="6985000" cy="92837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4"/>
            <p14:sldId id="694"/>
            <p14:sldId id="692"/>
            <p14:sldId id="698"/>
            <p14:sldId id="707"/>
          </p14:sldIdLst>
        </p14:section>
        <p14:section name="Lesson 1: Building Code Background" id="{A0316D61-867C-462E-A7E5-05569D647A7E}">
          <p14:sldIdLst>
            <p14:sldId id="756"/>
            <p14:sldId id="806"/>
            <p14:sldId id="803"/>
            <p14:sldId id="802"/>
            <p14:sldId id="805"/>
            <p14:sldId id="799"/>
            <p14:sldId id="768"/>
            <p14:sldId id="767"/>
            <p14:sldId id="836"/>
          </p14:sldIdLst>
        </p14:section>
        <p14:section name="Lesson 2: How the Building Codes Work" id="{523A9E0D-09AB-456F-BE59-36B3E9DB92BF}">
          <p14:sldIdLst>
            <p14:sldId id="807"/>
            <p14:sldId id="771"/>
            <p14:sldId id="809"/>
            <p14:sldId id="812"/>
            <p14:sldId id="775"/>
            <p14:sldId id="813"/>
            <p14:sldId id="777"/>
            <p14:sldId id="835"/>
          </p14:sldIdLst>
        </p14:section>
        <p14:section name="Lesson 3: Applying the IRC and IBC Code" id="{AE66D301-3244-4FBB-B351-B6FBEB493BC5}">
          <p14:sldIdLst>
            <p14:sldId id="814"/>
            <p14:sldId id="815"/>
            <p14:sldId id="788"/>
            <p14:sldId id="789"/>
            <p14:sldId id="791"/>
            <p14:sldId id="792"/>
            <p14:sldId id="793"/>
            <p14:sldId id="829"/>
            <p14:sldId id="834"/>
            <p14:sldId id="794"/>
            <p14:sldId id="828"/>
            <p14:sldId id="816"/>
            <p14:sldId id="817"/>
            <p14:sldId id="818"/>
          </p14:sldIdLst>
        </p14:section>
        <p14:section name="Summary" id="{6370FD61-E87D-49A3-8DE3-273A0099BF48}">
          <p14:sldIdLst>
            <p14:sldId id="820"/>
          </p14:sldIdLst>
        </p14:section>
        <p14:section name="Assessment" id="{DE2BB55D-CA0A-4D93-A465-89BB9D6598AC}">
          <p14:sldIdLst>
            <p14:sldId id="821"/>
            <p14:sldId id="82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628">
          <p15:clr>
            <a:srgbClr val="A4A3A4"/>
          </p15:clr>
        </p15:guide>
        <p15:guide id="4" orient="horz" pos="868">
          <p15:clr>
            <a:srgbClr val="A4A3A4"/>
          </p15:clr>
        </p15:guide>
        <p15:guide id="5" orient="horz" pos="562">
          <p15:clr>
            <a:srgbClr val="A4A3A4"/>
          </p15:clr>
        </p15:guide>
        <p15:guide id="6" orient="horz" pos="1792">
          <p15:clr>
            <a:srgbClr val="A4A3A4"/>
          </p15:clr>
        </p15:guide>
        <p15:guide id="7" orient="horz" pos="1034">
          <p15:clr>
            <a:srgbClr val="A4A3A4"/>
          </p15:clr>
        </p15:guide>
        <p15:guide id="8" pos="232">
          <p15:clr>
            <a:srgbClr val="A4A3A4"/>
          </p15:clr>
        </p15:guide>
        <p15:guide id="9" pos="6988">
          <p15:clr>
            <a:srgbClr val="A4A3A4"/>
          </p15:clr>
        </p15:guide>
        <p15:guide id="10" pos="4160">
          <p15:clr>
            <a:srgbClr val="A4A3A4"/>
          </p15:clr>
        </p15:guide>
        <p15:guide id="11" pos="5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2B4C76"/>
    <a:srgbClr val="D36819"/>
    <a:srgbClr val="1F7282"/>
    <a:srgbClr val="F0542B"/>
    <a:srgbClr val="6B859D"/>
    <a:srgbClr val="6A6E74"/>
    <a:srgbClr val="CA974E"/>
    <a:srgbClr val="FF9467"/>
    <a:srgbClr val="F5B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34" autoAdjust="0"/>
    <p:restoredTop sz="82154" autoAdjust="0"/>
  </p:normalViewPr>
  <p:slideViewPr>
    <p:cSldViewPr snapToGrid="0" showGuides="1">
      <p:cViewPr varScale="1">
        <p:scale>
          <a:sx n="73" d="100"/>
          <a:sy n="73" d="100"/>
        </p:scale>
        <p:origin x="939" y="32"/>
      </p:cViewPr>
      <p:guideLst>
        <p:guide orient="horz" pos="2160"/>
        <p:guide pos="3840"/>
        <p:guide orient="horz" pos="2628"/>
        <p:guide orient="horz" pos="868"/>
        <p:guide orient="horz" pos="562"/>
        <p:guide orient="horz" pos="1792"/>
        <p:guide orient="horz" pos="1034"/>
        <p:guide pos="232"/>
        <p:guide pos="6988"/>
        <p:guide pos="4160"/>
        <p:guide pos="556"/>
      </p:guideLst>
    </p:cSldViewPr>
  </p:slideViewPr>
  <p:outlineViewPr>
    <p:cViewPr>
      <p:scale>
        <a:sx n="33" d="100"/>
        <a:sy n="33" d="100"/>
      </p:scale>
      <p:origin x="0" y="2394"/>
    </p:cViewPr>
    <p:sldLst>
      <p:sld r:id="rId1" collapse="1"/>
      <p:sld r:id="rId2" collapse="1"/>
      <p:sld r:id="rId3" collapse="1"/>
      <p:sld r:id="rId4" collapse="1"/>
    </p:sldLst>
  </p:outlineViewPr>
  <p:notesTextViewPr>
    <p:cViewPr>
      <p:scale>
        <a:sx n="100" d="100"/>
        <a:sy n="100" d="100"/>
      </p:scale>
      <p:origin x="0" y="0"/>
    </p:cViewPr>
  </p:notesTextViewPr>
  <p:sorterViewPr>
    <p:cViewPr>
      <p:scale>
        <a:sx n="50" d="100"/>
        <a:sy n="50" d="100"/>
      </p:scale>
      <p:origin x="0" y="0"/>
    </p:cViewPr>
  </p:sorter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8.xml"/><Relationship Id="rId1" Type="http://schemas.openxmlformats.org/officeDocument/2006/relationships/slide" Target="slides/slide6.xml"/><Relationship Id="rId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2/28/2023</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2/28/2023</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commons.wikimedia.org/wiki/File:Seattle_City_Council_in_session_January_2018.jp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Welcome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Welcome to this course on Building Code Basics</a:t>
            </a:r>
          </a:p>
          <a:p>
            <a:r>
              <a:rPr lang="en-US" sz="1200" kern="1200" dirty="0">
                <a:solidFill>
                  <a:schemeClr val="tx1"/>
                </a:solidFill>
                <a:effectLst/>
                <a:latin typeface="+mn-lt"/>
                <a:ea typeface="+mn-ea"/>
                <a:cs typeface="+mn-cs"/>
              </a:rPr>
              <a:t>Presented by Simpson Strong-Tie</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Building Codes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Building codes are a set </a:t>
            </a:r>
            <a:r>
              <a:rPr lang="en-US" sz="1200" kern="1200">
                <a:solidFill>
                  <a:schemeClr val="tx1"/>
                </a:solidFill>
                <a:effectLst/>
                <a:latin typeface="+mn-lt"/>
                <a:ea typeface="+mn-ea"/>
                <a:cs typeface="+mn-cs"/>
              </a:rPr>
              <a:t>of laws for </a:t>
            </a:r>
            <a:r>
              <a:rPr lang="en-US" sz="1200" kern="1200" dirty="0">
                <a:solidFill>
                  <a:schemeClr val="tx1"/>
                </a:solidFill>
                <a:effectLst/>
                <a:latin typeface="+mn-lt"/>
                <a:ea typeface="+mn-ea"/>
                <a:cs typeface="+mn-cs"/>
              </a:rPr>
              <a:t>builders and other building trade professionals that specify the general standards and practices to ensure safe and durable construction of buildings and non-building structures.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State or local legislative bodies adopt building codes and regulate construction within their particular jurisdiction. Building codes typically apply to new construction and do not apply to existing buildings unless the building undergoes some type of alteration.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While locally enacted building codes were very common in the past, many states have retracted the delegation, opting to enact statewide building codes. Statewide building codes assist in providing a uniform protection to all citizens throughout the state. Statewide codes supersede local government’s code within the same scope and application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1313139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International Code Council (</a:t>
            </a:r>
            <a:r>
              <a:rPr lang="en-US" sz="1200" b="1" kern="1200">
                <a:solidFill>
                  <a:schemeClr val="tx1"/>
                </a:solidFill>
                <a:effectLst/>
                <a:latin typeface="+mn-lt"/>
                <a:ea typeface="+mn-ea"/>
                <a:cs typeface="+mn-cs"/>
              </a:rPr>
              <a:t>ICC)</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Most building codes are based on model codes created on a national or international level by committees or councils consisting of recognized trade professionals. The International Code Council (ICC) develops model codes and standards used in the design, build, and compliance process to construct safe, sustainable, affordable, and resilient structures. The International Codes are the most widely used and adopted set of building safety codes. Most </a:t>
            </a:r>
            <a:r>
              <a:rPr lang="en-US" sz="1200" kern="1200">
                <a:solidFill>
                  <a:schemeClr val="tx1"/>
                </a:solidFill>
                <a:effectLst/>
                <a:latin typeface="+mn-lt"/>
                <a:ea typeface="+mn-ea"/>
                <a:cs typeface="+mn-cs"/>
              </a:rPr>
              <a:t>United States </a:t>
            </a:r>
            <a:r>
              <a:rPr lang="en-US" sz="1200" kern="1200" dirty="0">
                <a:solidFill>
                  <a:schemeClr val="tx1"/>
                </a:solidFill>
                <a:effectLst/>
                <a:latin typeface="+mn-lt"/>
                <a:ea typeface="+mn-ea"/>
                <a:cs typeface="+mn-cs"/>
              </a:rPr>
              <a:t>communities and many global markets choose the International Codes, also known as I-Codes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3158626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I-Codes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I-Codes are a comprehensive and coordinated set of International Codes, encompassing more than just building and construction. They include a total of fifteen International Code publications with model codes for fire, fuel gas, mechanical, plumbing, sewage disposal, pool and spa, and many others. The two main I-Codes that apply specifically to construction practices are the International Residential Code (IRC) and the International Building Code (IBC).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2213681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IRC and </a:t>
            </a:r>
            <a:r>
              <a:rPr lang="en-US" sz="1200" b="1" kern="1200">
                <a:solidFill>
                  <a:schemeClr val="tx1"/>
                </a:solidFill>
                <a:effectLst/>
                <a:latin typeface="+mn-lt"/>
                <a:ea typeface="+mn-ea"/>
                <a:cs typeface="+mn-cs"/>
              </a:rPr>
              <a:t>IBC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Both the IRC and IBC principles are based on protection of public health, safety, and welfare, and contain code requirements for all parts of construction  including foundations, walls, floors, roofs, electrical, plumbing, and more.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IRC contains information and regulations applying to residential construction, including new construction and remodeling</a:t>
            </a:r>
            <a:r>
              <a:rPr lang="en-US" sz="1200" kern="1200">
                <a:solidFill>
                  <a:schemeClr val="tx1"/>
                </a:solidFill>
                <a:effectLst/>
                <a:latin typeface="+mn-lt"/>
                <a:ea typeface="+mn-ea"/>
                <a:cs typeface="+mn-cs"/>
              </a:rPr>
              <a:t>. The IRC tells builders how to construct.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IBC duplicates most of the IRC model codes, plus provides regulations pertaining to practices used in commercial </a:t>
            </a:r>
            <a:r>
              <a:rPr lang="en-US" sz="1200" kern="1200">
                <a:solidFill>
                  <a:schemeClr val="tx1"/>
                </a:solidFill>
                <a:effectLst/>
                <a:latin typeface="+mn-lt"/>
                <a:ea typeface="+mn-ea"/>
                <a:cs typeface="+mn-cs"/>
              </a:rPr>
              <a:t>construction. The IBC tells builders how to design.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IBC and IRC are model codes for building structures that communities can adopt and adapt in-part as needed. They are not legal requirements on their own merits. Municipalities may adopt model IBC and IRC codes to fit local needs.</a:t>
            </a: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2961224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2: How the Building </a:t>
            </a:r>
            <a:r>
              <a:rPr lang="en-US" sz="1200" b="1" kern="1200">
                <a:solidFill>
                  <a:schemeClr val="tx1"/>
                </a:solidFill>
                <a:effectLst/>
                <a:latin typeface="+mn-lt"/>
                <a:ea typeface="+mn-ea"/>
                <a:cs typeface="+mn-cs"/>
              </a:rPr>
              <a:t>Codes Work</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includes a general overview of building codes with a focus on the IRC and IBC codes.</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Photo by Dennis </a:t>
            </a:r>
            <a:r>
              <a:rPr lang="en-US" sz="800" kern="1200" dirty="0" err="1">
                <a:solidFill>
                  <a:schemeClr val="tx1"/>
                </a:solidFill>
                <a:effectLst/>
                <a:latin typeface="+mn-lt"/>
                <a:ea typeface="+mn-ea"/>
                <a:cs typeface="+mn-cs"/>
              </a:rPr>
              <a:t>Bratland</a:t>
            </a:r>
            <a:br>
              <a:rPr lang="en-US" sz="800" kern="1200" dirty="0">
                <a:solidFill>
                  <a:srgbClr val="FF00FF"/>
                </a:solidFill>
                <a:effectLst/>
                <a:latin typeface="+mn-lt"/>
                <a:ea typeface="+mn-ea"/>
                <a:cs typeface="+mn-cs"/>
              </a:rPr>
            </a:br>
            <a:r>
              <a:rPr lang="en-US" sz="800" dirty="0">
                <a:hlinkClick r:id="rId3"/>
              </a:rPr>
              <a:t>https://commons.wikimedia.org/wiki/File:Seattle_City_Council_in_session_January_2018.jpg</a:t>
            </a:r>
            <a:endParaRPr lang="en-US" sz="800" dirty="0"/>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Understanding </a:t>
            </a:r>
            <a:r>
              <a:rPr lang="en-US" sz="1200" b="1" kern="1200">
                <a:solidFill>
                  <a:schemeClr val="tx1"/>
                </a:solidFill>
                <a:effectLst/>
                <a:latin typeface="+mn-lt"/>
                <a:ea typeface="+mn-ea"/>
                <a:cs typeface="+mn-cs"/>
              </a:rPr>
              <a:t>the Code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general understanding of building codes helps all parties involved in design and construction. It is important for industry and trade professionals to understand the specific requirements involved in compliance, preventing errors, delays, cost overruns and most importantly, ensuring public safety.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ICC publishes IRC and IBC updates every 3 years. Just as jurisdictions may adopt portions of codes, they may also base code adoptions on different publication years. Every builder and construction professional should know which code and which year their jurisdiction requires</a:t>
            </a:r>
            <a:r>
              <a:rPr lang="en-US" sz="1200" kern="1200">
                <a:solidFill>
                  <a:schemeClr val="tx1"/>
                </a:solidFill>
                <a:effectLst/>
                <a:latin typeface="+mn-lt"/>
                <a:ea typeface="+mn-ea"/>
                <a:cs typeface="+mn-cs"/>
              </a:rPr>
              <a:t>. Contact</a:t>
            </a:r>
            <a:r>
              <a:rPr lang="en-US" sz="1200" kern="1200" baseline="0">
                <a:solidFill>
                  <a:schemeClr val="tx1"/>
                </a:solidFill>
                <a:effectLst/>
                <a:latin typeface="+mn-lt"/>
                <a:ea typeface="+mn-ea"/>
                <a:cs typeface="+mn-cs"/>
              </a:rPr>
              <a:t> your local jurisdiction for code guidance.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2012878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IBC and IRC </a:t>
            </a:r>
            <a:r>
              <a:rPr lang="en-US" sz="1200" b="1" kern="1200" dirty="0" err="1">
                <a:solidFill>
                  <a:schemeClr val="tx1"/>
                </a:solidFill>
                <a:effectLst/>
                <a:latin typeface="+mn-lt"/>
                <a:ea typeface="+mn-ea"/>
                <a:cs typeface="+mn-cs"/>
              </a:rPr>
              <a:t>ntent</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IBC 101.3 Intent</a:t>
            </a:r>
          </a:p>
          <a:p>
            <a:r>
              <a:rPr lang="en-US" sz="1200" kern="1200" dirty="0">
                <a:solidFill>
                  <a:schemeClr val="tx1"/>
                </a:solidFill>
                <a:effectLst/>
                <a:latin typeface="+mn-lt"/>
                <a:ea typeface="+mn-ea"/>
                <a:cs typeface="+mn-cs"/>
              </a:rPr>
              <a:t>The purpose of this code is to establish the minimum requirements to provide a reasonable level of safety, public health and general welfare through structural strength, means of egress facilities, stability, sanitation, adequate light and ventilation, energy conservation, and safety to life and property from fire and other hazards attributed to the built environment and to provide a reasonable level of safety to fire fighters and emergency responders during emergency operations.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IRC R101.3 Intent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purpose of this code is to establish minimum requirements to safeguard the public safety, health and general welfare through affordability, structural strength, means of egress facilities, stability, sanitation, light and ventilation, energy conservation, and safety to life and property from fire and other hazards attributed to the built environment and to provide safety to fire fighters and emergency responders during emergency operations.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2833306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Code </a:t>
            </a:r>
            <a:r>
              <a:rPr lang="en-US" sz="1200" b="1" kern="1200">
                <a:solidFill>
                  <a:schemeClr val="tx1"/>
                </a:solidFill>
                <a:effectLst/>
                <a:latin typeface="+mn-lt"/>
                <a:ea typeface="+mn-ea"/>
                <a:cs typeface="+mn-cs"/>
              </a:rPr>
              <a:t>Writing Bodies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ICC owns the codes, but committees or individuals can submit proposals. ICC staff review each proposal and assign them to the applicable committee. Anyone can apply to serve on one of the ICC committees that approve, approve with modifications, or disapprove each code change proposal</a:t>
            </a:r>
            <a:r>
              <a:rPr lang="en-US" sz="1200" kern="1200">
                <a:solidFill>
                  <a:schemeClr val="tx1"/>
                </a:solidFill>
                <a:effectLst/>
                <a:latin typeface="+mn-lt"/>
                <a:ea typeface="+mn-ea"/>
                <a:cs typeface="+mn-cs"/>
              </a:rPr>
              <a:t>. Hundreds of ICC Members throughout the country, as well as builders, engineers, and manufacturers assist with the code development process. Ultimately</a:t>
            </a:r>
            <a:r>
              <a:rPr lang="en-US" sz="1200" kern="1200" dirty="0">
                <a:solidFill>
                  <a:schemeClr val="tx1"/>
                </a:solidFill>
                <a:effectLst/>
                <a:latin typeface="+mn-lt"/>
                <a:ea typeface="+mn-ea"/>
                <a:cs typeface="+mn-cs"/>
              </a:rPr>
              <a:t>, ICC members vote on each proposal.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815759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State Use of </a:t>
            </a:r>
            <a:r>
              <a:rPr lang="en-US" sz="1200" b="1" kern="1200">
                <a:solidFill>
                  <a:schemeClr val="tx1"/>
                </a:solidFill>
                <a:effectLst/>
                <a:latin typeface="+mn-lt"/>
                <a:ea typeface="+mn-ea"/>
                <a:cs typeface="+mn-cs"/>
              </a:rPr>
              <a:t>I-Codes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all 50 states use I-Codes, individual states often modify the I-Codes to create their own version. The states indicated here have developed modifications called amendments to address specific circumstances in their respective states.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2707124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Credit Information – Personal </a:t>
            </a:r>
            <a:r>
              <a:rPr lang="en-US" sz="1200" b="1" kern="1200">
                <a:solidFill>
                  <a:schemeClr val="tx1"/>
                </a:solidFill>
                <a:effectLst/>
                <a:latin typeface="+mn-lt"/>
                <a:ea typeface="+mn-ea"/>
                <a:cs typeface="+mn-cs"/>
              </a:rPr>
              <a:t>Development Hours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Simpson Strong-Tie offers Professional Development Hours for completing this course. No other continuing education or accredited credits are available for this course.</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378168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How the Codes </a:t>
            </a:r>
            <a:r>
              <a:rPr lang="en-US" sz="1200" b="1" kern="1200">
                <a:solidFill>
                  <a:schemeClr val="tx1"/>
                </a:solidFill>
                <a:effectLst/>
                <a:latin typeface="+mn-lt"/>
                <a:ea typeface="+mn-ea"/>
                <a:cs typeface="+mn-cs"/>
              </a:rPr>
              <a:t>are Enforced</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code enforcement process usually begins with an application for a permit to construct or remodel a building. The Authority Having Jurisdiction (</a:t>
            </a:r>
            <a:r>
              <a:rPr lang="en-US" sz="1200" kern="1200" dirty="0" err="1">
                <a:solidFill>
                  <a:schemeClr val="tx1"/>
                </a:solidFill>
                <a:effectLst/>
                <a:latin typeface="+mn-lt"/>
                <a:ea typeface="+mn-ea"/>
                <a:cs typeface="+mn-cs"/>
              </a:rPr>
              <a:t>AHJ</a:t>
            </a:r>
            <a:r>
              <a:rPr lang="en-US" sz="1200" kern="1200" dirty="0">
                <a:solidFill>
                  <a:schemeClr val="tx1"/>
                </a:solidFill>
                <a:effectLst/>
                <a:latin typeface="+mn-lt"/>
                <a:ea typeface="+mn-ea"/>
                <a:cs typeface="+mn-cs"/>
              </a:rPr>
              <a:t>), Building officials, and inspectors enforce code through a city permitting process and through inspection of the project.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Code officials review the construction plans for compliance with the jurisdiction building code and continue to review the process during construction with site and plan inspections. Many different types of inspectors view the construction, apply the code principles, and decide whether the work meets the minimum standards specified in the code. Specific inspectors can include building, public works, electrical, mechanical, plumbing, fire prevention, and many other categories, depending on the type, location, and complexity of construction.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21837676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Code Adoption</a:t>
            </a:r>
          </a:p>
          <a:p>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ICC publishes the IRC &amp; IBC on a 3 year cycle</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states adopt and amend published codes to form their own set of building codes</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adopted codes become a legal document governing design and construction throughout the state</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In </a:t>
            </a:r>
            <a:r>
              <a:rPr lang="en-US" sz="1200" kern="1200" dirty="0">
                <a:solidFill>
                  <a:schemeClr val="tx1"/>
                </a:solidFill>
                <a:effectLst/>
                <a:latin typeface="+mn-lt"/>
                <a:ea typeface="+mn-ea"/>
                <a:cs typeface="+mn-cs"/>
              </a:rPr>
              <a:t>some states, cities adopt and amend published codes for their specific jurisdiction</a:t>
            </a:r>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Once </a:t>
            </a:r>
            <a:r>
              <a:rPr lang="en-US" sz="1200" kern="1200" dirty="0">
                <a:solidFill>
                  <a:schemeClr val="tx1"/>
                </a:solidFill>
                <a:effectLst/>
                <a:latin typeface="+mn-lt"/>
                <a:ea typeface="+mn-ea"/>
                <a:cs typeface="+mn-cs"/>
              </a:rPr>
              <a:t>adopted, code officials work to ensure compliance to the codes. </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(Student</a:t>
            </a:r>
            <a:r>
              <a:rPr lang="en-US" sz="1200" b="1" kern="1200" baseline="0">
                <a:solidFill>
                  <a:schemeClr val="tx1"/>
                </a:solidFill>
                <a:effectLst/>
                <a:latin typeface="+mn-lt"/>
                <a:ea typeface="+mn-ea"/>
                <a:cs typeface="+mn-cs"/>
              </a:rPr>
              <a:t> Handout Material)</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1984797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3: Applying the IRC and </a:t>
            </a:r>
            <a:r>
              <a:rPr lang="en-US" sz="1200" b="1" kern="1200">
                <a:solidFill>
                  <a:schemeClr val="tx1"/>
                </a:solidFill>
                <a:effectLst/>
                <a:latin typeface="+mn-lt"/>
                <a:ea typeface="+mn-ea"/>
                <a:cs typeface="+mn-cs"/>
              </a:rPr>
              <a:t>IBC Code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reviews how builders and installers apply the IRC and IBC codes to actual construction projects.</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Path to </a:t>
            </a:r>
            <a:r>
              <a:rPr lang="en-US" sz="1200" b="1" kern="1200">
                <a:solidFill>
                  <a:schemeClr val="tx1"/>
                </a:solidFill>
                <a:effectLst/>
                <a:latin typeface="+mn-lt"/>
                <a:ea typeface="+mn-ea"/>
                <a:cs typeface="+mn-cs"/>
              </a:rPr>
              <a:t>Code Compliance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order to see how the building codes are applied, the following section supposes that a builder has two projects: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new Home Construction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a:t>
            </a:r>
            <a:r>
              <a:rPr lang="en-US" sz="1200" kern="1200" dirty="0">
                <a:solidFill>
                  <a:schemeClr val="tx1"/>
                </a:solidFill>
                <a:effectLst/>
                <a:latin typeface="+mn-lt"/>
                <a:ea typeface="+mn-ea"/>
                <a:cs typeface="+mn-cs"/>
              </a:rPr>
              <a:t>New </a:t>
            </a:r>
            <a:r>
              <a:rPr lang="en-US" sz="1200" kern="1200">
                <a:solidFill>
                  <a:schemeClr val="tx1"/>
                </a:solidFill>
                <a:effectLst/>
                <a:latin typeface="+mn-lt"/>
                <a:ea typeface="+mn-ea"/>
                <a:cs typeface="+mn-cs"/>
              </a:rPr>
              <a:t>Office Construction</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In </a:t>
            </a:r>
            <a:r>
              <a:rPr lang="en-US" sz="1200" kern="1200" dirty="0">
                <a:solidFill>
                  <a:schemeClr val="tx1"/>
                </a:solidFill>
                <a:effectLst/>
                <a:latin typeface="+mn-lt"/>
                <a:ea typeface="+mn-ea"/>
                <a:cs typeface="+mn-cs"/>
              </a:rPr>
              <a:t>the most general terms, the builder has two paths for code compliance: The IRC or the IBC. Both codes require a continuous load path for uplift, sliding, and racking. Also, both code sets a minimum standard. This may result in structures that are the minimal, not optimal, structures legally allowed.</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IRC is a prescriptive code that dictates how to construct. Prescriptive code proposes a set method for the work, specifying both the material and installation that if followed precisely, yields the same result most every time</a:t>
            </a:r>
            <a:r>
              <a:rPr lang="en-US" sz="1200" kern="120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prescriptive IRC allows equivalents through the </a:t>
            </a:r>
            <a:r>
              <a:rPr lang="en-US" sz="1200" kern="1200" dirty="0" err="1">
                <a:solidFill>
                  <a:schemeClr val="tx1"/>
                </a:solidFill>
                <a:effectLst/>
                <a:latin typeface="+mn-lt"/>
                <a:ea typeface="+mn-ea"/>
                <a:cs typeface="+mn-cs"/>
              </a:rPr>
              <a:t>AHJ</a:t>
            </a:r>
            <a:r>
              <a:rPr lang="en-US" sz="1200" kern="1200" dirty="0">
                <a:solidFill>
                  <a:schemeClr val="tx1"/>
                </a:solidFill>
                <a:effectLst/>
                <a:latin typeface="+mn-lt"/>
                <a:ea typeface="+mn-ea"/>
                <a:cs typeface="+mn-cs"/>
              </a:rPr>
              <a:t>. In this case, evaluation reports and inspections summarize and demonstrate compliance.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IBC is much more in depth than the IRC and requires deeper engineering resources.  Some sections of the IBC codes are engineered or performance-based. Instead of specifying a method of construction, the IBC provides guidelines and standards used to determine the forces that act upon a structure such as wind, seismic, and snow. Once the forces have been determined, the engineer designs the structural elements to resist those forces.  The code provision allows the builder to create a new building product utilizing the latest technology and materials, and then have it approved by the building department. Of course, the product must also meet specified safety and performance standards. The IBC based code requires loads be evaluated and resistance to the loads created through any number of geometry, material, or building </a:t>
            </a:r>
            <a:r>
              <a:rPr lang="en-US" sz="1200" kern="1200">
                <a:solidFill>
                  <a:schemeClr val="tx1"/>
                </a:solidFill>
                <a:effectLst/>
                <a:latin typeface="+mn-lt"/>
                <a:ea typeface="+mn-ea"/>
                <a:cs typeface="+mn-cs"/>
              </a:rPr>
              <a:t>component.</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4082937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Step 1 – </a:t>
            </a:r>
            <a:r>
              <a:rPr lang="en-US" sz="1200" b="1" kern="1200">
                <a:solidFill>
                  <a:schemeClr val="tx1"/>
                </a:solidFill>
                <a:effectLst/>
                <a:latin typeface="+mn-lt"/>
                <a:ea typeface="+mn-ea"/>
                <a:cs typeface="+mn-cs"/>
              </a:rPr>
              <a:t>Exploring Possibilities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Once the builder determines whether to use the IRC or the IBC, the new home and the new office building follow a step-by-step process.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Step 1 is characterized by exploring possibilities. This includes how the structures are designed, where the structures are being built, determining the aspects of the lot, soil, and zoning, and the overall building team for each building.  The next step is hiring a designer to design the structure.  This is usually an architect, but may be a building designer in areas that do not require a licensed architect.  In other areas, this may be a complete design-build team. During the design phase, the builder applies to the local jurisdiction for a construction permit.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38598552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Step 2 – Look </a:t>
            </a:r>
            <a:r>
              <a:rPr lang="en-US" sz="1200" b="1" kern="1200">
                <a:solidFill>
                  <a:schemeClr val="tx1"/>
                </a:solidFill>
                <a:effectLst/>
                <a:latin typeface="+mn-lt"/>
                <a:ea typeface="+mn-ea"/>
                <a:cs typeface="+mn-cs"/>
              </a:rPr>
              <a:t>at Variables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Step 2 is the time to look at variables. The IRC has limits for wind and seismic.  If the structure is located in a high wind region, IRC codes force compliance to another standard or code, such as the IBC.  If the structure is located in a low wind or low to medium seismic area, code officials will review the home building plans to review and verify initial code compliance. A code engineer needs to review the office building plans before the builder submits them for plan review.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Depending on the geographic location, the office building will use specific load guidelines for snow, wind, and seismic.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2423907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Step 3 – Begin Work</a:t>
            </a:r>
            <a:r>
              <a:rPr lang="en-US" sz="1200" b="1" kern="1200" baseline="0" dirty="0">
                <a:solidFill>
                  <a:schemeClr val="tx1"/>
                </a:solidFill>
                <a:effectLst/>
                <a:latin typeface="+mn-lt"/>
                <a:ea typeface="+mn-ea"/>
                <a:cs typeface="+mn-cs"/>
              </a:rPr>
              <a:t> on </a:t>
            </a:r>
            <a:r>
              <a:rPr lang="en-US" sz="1200" b="1" kern="1200" baseline="0">
                <a:solidFill>
                  <a:schemeClr val="tx1"/>
                </a:solidFill>
                <a:effectLst/>
                <a:latin typeface="+mn-lt"/>
                <a:ea typeface="+mn-ea"/>
                <a:cs typeface="+mn-cs"/>
              </a:rPr>
              <a:t>the Structure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Once the building department reviews and approves the building plan, work on the structure can begin in Step 3. During this step, there may be several iterations with the design team and the plan reviewers in order to proceed to construction. Work begins on the structure starting with foundation work and continuing to framing. During the construction process, there may be additional reviews and inspections required in order to successfully complete the project.  </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2383537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Step </a:t>
            </a:r>
            <a:r>
              <a:rPr lang="en-US" sz="1200" b="1" kern="1200">
                <a:solidFill>
                  <a:schemeClr val="tx1"/>
                </a:solidFill>
                <a:effectLst/>
                <a:latin typeface="+mn-lt"/>
                <a:ea typeface="+mn-ea"/>
                <a:cs typeface="+mn-cs"/>
              </a:rPr>
              <a:t>4 – Inspection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Step 4 is the construction and inspection phase. During the phases of construction, there will be multiple inspections.  Typically, with an IRC residential project, the local jurisdiction or building department will conduct inspections for foundation, multiple framing inspections, plumbing, electrical, and other building inspections.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commercial office IBC project and sometimes the residential </a:t>
            </a:r>
            <a:r>
              <a:rPr lang="en-US" sz="1200" kern="1200">
                <a:solidFill>
                  <a:schemeClr val="tx1"/>
                </a:solidFill>
                <a:effectLst/>
                <a:latin typeface="+mn-lt"/>
                <a:ea typeface="+mn-ea"/>
                <a:cs typeface="+mn-cs"/>
              </a:rPr>
              <a:t>project may require </a:t>
            </a:r>
            <a:r>
              <a:rPr lang="en-US" sz="1200" kern="1200" dirty="0">
                <a:solidFill>
                  <a:schemeClr val="tx1"/>
                </a:solidFill>
                <a:effectLst/>
                <a:latin typeface="+mn-lt"/>
                <a:ea typeface="+mn-ea"/>
                <a:cs typeface="+mn-cs"/>
              </a:rPr>
              <a:t>special inspections and field observations by an engineer. The construction administration may also require Request for Information (</a:t>
            </a:r>
            <a:r>
              <a:rPr lang="en-US" sz="1200" kern="1200" dirty="0" err="1">
                <a:solidFill>
                  <a:schemeClr val="tx1"/>
                </a:solidFill>
                <a:effectLst/>
                <a:latin typeface="+mn-lt"/>
                <a:ea typeface="+mn-ea"/>
                <a:cs typeface="+mn-cs"/>
              </a:rPr>
              <a:t>RFI</a:t>
            </a:r>
            <a:r>
              <a:rPr lang="en-US" sz="1200" kern="1200" dirty="0">
                <a:solidFill>
                  <a:schemeClr val="tx1"/>
                </a:solidFill>
                <a:effectLst/>
                <a:latin typeface="+mn-lt"/>
                <a:ea typeface="+mn-ea"/>
                <a:cs typeface="+mn-cs"/>
              </a:rPr>
              <a:t>) as the project proceeds. An </a:t>
            </a:r>
            <a:r>
              <a:rPr lang="en-US" sz="1200" kern="1200" dirty="0" err="1">
                <a:solidFill>
                  <a:schemeClr val="tx1"/>
                </a:solidFill>
                <a:effectLst/>
                <a:latin typeface="+mn-lt"/>
                <a:ea typeface="+mn-ea"/>
                <a:cs typeface="+mn-cs"/>
              </a:rPr>
              <a:t>RFI</a:t>
            </a:r>
            <a:r>
              <a:rPr lang="en-US" sz="1200" kern="1200" dirty="0">
                <a:solidFill>
                  <a:schemeClr val="tx1"/>
                </a:solidFill>
                <a:effectLst/>
                <a:latin typeface="+mn-lt"/>
                <a:ea typeface="+mn-ea"/>
                <a:cs typeface="+mn-cs"/>
              </a:rPr>
              <a:t> can help to resolve plan information gaps to eliminate costly corrective measures.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39249648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Step 5 – </a:t>
            </a:r>
            <a:r>
              <a:rPr lang="en-US" sz="1200" b="1" kern="1200">
                <a:solidFill>
                  <a:schemeClr val="tx1"/>
                </a:solidFill>
                <a:effectLst/>
                <a:latin typeface="+mn-lt"/>
                <a:ea typeface="+mn-ea"/>
                <a:cs typeface="+mn-cs"/>
              </a:rPr>
              <a:t>Completed Project</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Step 5 is the completed project. </a:t>
            </a:r>
          </a:p>
          <a:p>
            <a:r>
              <a:rPr lang="en-US" sz="1200" kern="1200" dirty="0">
                <a:solidFill>
                  <a:schemeClr val="tx1"/>
                </a:solidFill>
                <a:effectLst/>
                <a:latin typeface="+mn-lt"/>
                <a:ea typeface="+mn-ea"/>
                <a:cs typeface="+mn-cs"/>
              </a:rPr>
              <a:t>Ultimately, the residential project moves to completion and the building department issues a Certificate of Occupancy, commonly known as a CO, allowing the owner of the structure to move in.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Commercial projects receive a letter from the engineer that verifies compliance at the close of the project.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1952526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t>
            </a:r>
            <a:r>
              <a:rPr lang="en-US" sz="1200" b="1" kern="1200">
                <a:solidFill>
                  <a:schemeClr val="tx1"/>
                </a:solidFill>
                <a:effectLst/>
                <a:latin typeface="+mn-lt"/>
                <a:ea typeface="+mn-ea"/>
                <a:cs typeface="+mn-cs"/>
              </a:rPr>
              <a:t>Requirements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pass the class and earn Professional Development Hours, read and listen to all course material in sequence, complete the Knowledge Checks in the course, and pass the final assessment at the end of the course.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21271901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Remodels,</a:t>
            </a:r>
            <a:r>
              <a:rPr lang="en-US" sz="1200" b="1" kern="1200" baseline="0">
                <a:solidFill>
                  <a:schemeClr val="tx1"/>
                </a:solidFill>
                <a:effectLst/>
                <a:latin typeface="+mn-lt"/>
                <a:ea typeface="+mn-ea"/>
                <a:cs typeface="+mn-cs"/>
              </a:rPr>
              <a:t> Upgrades, and Additions</a:t>
            </a:r>
          </a:p>
          <a:p>
            <a:endParaRPr lang="en-US" sz="1200" b="1"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Remodels, upgrades, and additions to existing structures use the same step by step process. One of the key items to note is that all new work must adhere to the current code standard, not the applicable code when the house was constructed. This can lead to additional required upgrades, particularly in plumbing and electrical cases.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8157597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Alternate Materials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building codes, while very detailed, do not contain everything required to put together a building. As a result, both the IBC and IRC allow the builder to use alternate materials, and allow the building jurisdiction to permit them. Alternate materials undergo the development of codes and standards through a rigorous public, transparent, and consensus process. This process maintains consistency and ensures public safety.  </a:t>
            </a: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23468734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Accreditation Organizations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Several organizations provide United States and international standards for products, services, and systems. The primary organizations that provide standardization testing and reports for Simpson Strong-Tie products include the following: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ANSI – American National Standards Institute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ISO – Internal Standards Organization</a:t>
            </a:r>
          </a:p>
          <a:p>
            <a:pPr marL="171450" lvl="0" indent="-171450">
              <a:buFont typeface="Arial" panose="020B0604020202020204" pitchFamily="34" charset="0"/>
              <a:buChar char="•"/>
            </a:pPr>
            <a:r>
              <a:rPr lang="en-US" sz="1200" kern="1200" dirty="0" err="1">
                <a:solidFill>
                  <a:schemeClr val="tx1"/>
                </a:solidFill>
                <a:effectLst/>
                <a:latin typeface="+mn-lt"/>
                <a:ea typeface="+mn-ea"/>
                <a:cs typeface="+mn-cs"/>
              </a:rPr>
              <a:t>IEC</a:t>
            </a:r>
            <a:r>
              <a:rPr lang="en-US" sz="1200" kern="1200" dirty="0">
                <a:solidFill>
                  <a:schemeClr val="tx1"/>
                </a:solidFill>
                <a:effectLst/>
                <a:latin typeface="+mn-lt"/>
                <a:ea typeface="+mn-ea"/>
                <a:cs typeface="+mn-cs"/>
              </a:rPr>
              <a:t> – International </a:t>
            </a:r>
            <a:r>
              <a:rPr lang="en-US" sz="1200" kern="1200" dirty="0" err="1">
                <a:solidFill>
                  <a:schemeClr val="tx1"/>
                </a:solidFill>
                <a:effectLst/>
                <a:latin typeface="+mn-lt"/>
                <a:ea typeface="+mn-ea"/>
                <a:cs typeface="+mn-cs"/>
              </a:rPr>
              <a:t>Electrotechnical</a:t>
            </a:r>
            <a:r>
              <a:rPr lang="en-US" sz="1200" kern="1200" dirty="0">
                <a:solidFill>
                  <a:schemeClr val="tx1"/>
                </a:solidFill>
                <a:effectLst/>
                <a:latin typeface="+mn-lt"/>
                <a:ea typeface="+mn-ea"/>
                <a:cs typeface="+mn-cs"/>
              </a:rPr>
              <a:t> Commission</a:t>
            </a:r>
          </a:p>
          <a:p>
            <a:pPr marL="171450" lvl="0" indent="-171450">
              <a:buFont typeface="Arial" panose="020B0604020202020204" pitchFamily="34" charset="0"/>
              <a:buChar char="•"/>
            </a:pPr>
            <a:r>
              <a:rPr lang="en-US" sz="1200" kern="1200" dirty="0" err="1">
                <a:solidFill>
                  <a:schemeClr val="tx1"/>
                </a:solidFill>
                <a:effectLst/>
                <a:latin typeface="+mn-lt"/>
                <a:ea typeface="+mn-ea"/>
                <a:cs typeface="+mn-cs"/>
              </a:rPr>
              <a:t>IAPMO</a:t>
            </a:r>
            <a:r>
              <a:rPr lang="en-US" sz="1200" kern="1200" dirty="0">
                <a:solidFill>
                  <a:schemeClr val="tx1"/>
                </a:solidFill>
                <a:effectLst/>
                <a:latin typeface="+mn-lt"/>
                <a:ea typeface="+mn-ea"/>
                <a:cs typeface="+mn-cs"/>
              </a:rPr>
              <a:t> – International Association of Plumbing and Mechanical Officials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These organizations provide testing and reporting pathways that help assure the safety and health of consumers, as well as protection of the environment. A product that has undergone the testing of these standards organizations, and is accompanied by a report that outlines how the product meets the standards, is an important part in the release of Simpson Strong-Tie products.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15366484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Alternate </a:t>
            </a:r>
            <a:r>
              <a:rPr lang="en-US" sz="1200" b="1" kern="1200">
                <a:solidFill>
                  <a:schemeClr val="tx1"/>
                </a:solidFill>
                <a:effectLst/>
                <a:latin typeface="+mn-lt"/>
                <a:ea typeface="+mn-ea"/>
                <a:cs typeface="+mn-cs"/>
              </a:rPr>
              <a:t>Material Process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structural product approval process includes evaluation reports based on adopted codes and product acceptance criteria from ANSI/ISO/</a:t>
            </a:r>
            <a:r>
              <a:rPr lang="en-US" sz="1200" kern="1200" dirty="0" err="1">
                <a:solidFill>
                  <a:schemeClr val="tx1"/>
                </a:solidFill>
                <a:effectLst/>
                <a:latin typeface="+mn-lt"/>
                <a:ea typeface="+mn-ea"/>
                <a:cs typeface="+mn-cs"/>
              </a:rPr>
              <a:t>IEC</a:t>
            </a:r>
            <a:r>
              <a:rPr lang="en-US" sz="1200" kern="1200" dirty="0">
                <a:solidFill>
                  <a:schemeClr val="tx1"/>
                </a:solidFill>
                <a:effectLst/>
                <a:latin typeface="+mn-lt"/>
                <a:ea typeface="+mn-ea"/>
                <a:cs typeface="+mn-cs"/>
              </a:rPr>
              <a:t> accredited providers.</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Alternately, the approval process includes reports from an ISO/</a:t>
            </a:r>
            <a:r>
              <a:rPr lang="en-US" sz="1200" kern="1200" dirty="0" err="1">
                <a:solidFill>
                  <a:schemeClr val="tx1"/>
                </a:solidFill>
                <a:effectLst/>
                <a:latin typeface="+mn-lt"/>
                <a:ea typeface="+mn-ea"/>
                <a:cs typeface="+mn-cs"/>
              </a:rPr>
              <a:t>IEC</a:t>
            </a:r>
            <a:r>
              <a:rPr lang="en-US" sz="1200" kern="1200" dirty="0">
                <a:solidFill>
                  <a:schemeClr val="tx1"/>
                </a:solidFill>
                <a:effectLst/>
                <a:latin typeface="+mn-lt"/>
                <a:ea typeface="+mn-ea"/>
                <a:cs typeface="+mn-cs"/>
              </a:rPr>
              <a:t> accredited test lab. This approval would only apply for a singular condition on a singular project</a:t>
            </a:r>
            <a:r>
              <a:rPr lang="en-US" sz="1200" kern="1200">
                <a:solidFill>
                  <a:schemeClr val="tx1"/>
                </a:solidFill>
                <a:effectLst/>
                <a:latin typeface="+mn-lt"/>
                <a:ea typeface="+mn-ea"/>
                <a:cs typeface="+mn-cs"/>
              </a:rPr>
              <a:t>. However, an Evaluation Services Report (ESR) that covers the 2012 code, cannot be valid for the 2018 code. </a:t>
            </a:r>
          </a:p>
          <a:p>
            <a:r>
              <a:rPr lang="en-US" sz="1200" kern="120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23468734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ICC-ES </a:t>
            </a:r>
            <a:r>
              <a:rPr lang="en-US" sz="1200" b="1" kern="1200">
                <a:solidFill>
                  <a:schemeClr val="tx1"/>
                </a:solidFill>
                <a:effectLst/>
                <a:latin typeface="+mn-lt"/>
                <a:ea typeface="+mn-ea"/>
                <a:cs typeface="+mn-cs"/>
              </a:rPr>
              <a:t>Acceptance Criteria</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International Code Council Evaluation Services provides a set method for products that the code does not address or are unclear. Acceptance Criteria is used to evaluate alternate materials from the manufacture which will ultimately be approved by the local building official. The system on this slide is the process required to have the product accepted and approved.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228088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ICC-ES </a:t>
            </a:r>
            <a:r>
              <a:rPr lang="en-US" sz="1200" b="1" kern="1200">
                <a:solidFill>
                  <a:schemeClr val="tx1"/>
                </a:solidFill>
                <a:effectLst/>
                <a:latin typeface="+mn-lt"/>
                <a:ea typeface="+mn-ea"/>
                <a:cs typeface="+mn-cs"/>
              </a:rPr>
              <a:t>Acceptance Criteria</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system on this slide is the process required to have a product certified through ANSI/ISO/</a:t>
            </a:r>
            <a:r>
              <a:rPr lang="en-US" sz="1200" kern="1200" dirty="0" err="1">
                <a:solidFill>
                  <a:schemeClr val="tx1"/>
                </a:solidFill>
                <a:effectLst/>
                <a:latin typeface="+mn-lt"/>
                <a:ea typeface="+mn-ea"/>
                <a:cs typeface="+mn-cs"/>
              </a:rPr>
              <a:t>IEC</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2280888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SUMMARY</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training covered many different topics on building codes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first lesson discussed why society needs building codes for public safety and protection. It also introduced the International Code Council (ICC) who is an independent organization that develops model building codes for the United States.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second lesson discussed the intent of the IBC and IRC building codes and how the ICC develops new and revised codes. This section also discussed how building codes are enforced and adopted within states and local jurisdictions.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third lesson compared the IRC with the IBC building codes and provided an example workflow of a builder constructing both a residential building and a commercial building. This section also discussed the method that the ICC uses to approve and accept alternate materials on building projects.  </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26465285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Assessment: Final Assessment</a:t>
            </a:r>
          </a:p>
          <a:p>
            <a:r>
              <a:rPr lang="en-US" sz="1200">
                <a:effectLst/>
              </a:rPr>
              <a:t>There are 10 questions in the final assessment and you have must pass with a score of at least 70%.</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Congratulations! </a:t>
            </a:r>
          </a:p>
          <a:p>
            <a:r>
              <a:rPr lang="en-US" sz="1200" kern="1200" dirty="0">
                <a:solidFill>
                  <a:schemeClr val="tx1"/>
                </a:solidFill>
                <a:effectLst/>
                <a:latin typeface="+mn-lt"/>
                <a:ea typeface="+mn-ea"/>
                <a:cs typeface="+mn-cs"/>
              </a:rPr>
              <a:t>You have completed this course. Use the Exit button to close the training. </a:t>
            </a:r>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2407170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Description and </a:t>
            </a:r>
            <a:r>
              <a:rPr lang="en-US" sz="1200" b="1" kern="1200">
                <a:solidFill>
                  <a:schemeClr val="tx1"/>
                </a:solidFill>
                <a:effectLst/>
                <a:latin typeface="+mn-lt"/>
                <a:ea typeface="+mn-ea"/>
                <a:cs typeface="+mn-cs"/>
              </a:rPr>
              <a:t>Learning Objectives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course introduces installers and supervisors to an overview of residential construction building codes.  The course discusses where the codes originated, why they exist, what the code contains, the intent of the codes, and an overview of the IRC and IBC codes.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you have completed this course, you should be able to:</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why Codes exist and where they come from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Define the two Building Codes and how they are updated, adopted, and enforced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Differentiate between what drives users to either the IRC or the IBC</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4112235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Course Agenda</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topics covered in this course include the following: </a:t>
            </a:r>
          </a:p>
          <a:p>
            <a:r>
              <a:rPr lang="en-US" sz="1200" kern="1200" dirty="0">
                <a:solidFill>
                  <a:schemeClr val="tx1"/>
                </a:solidFill>
                <a:effectLst/>
                <a:latin typeface="+mn-lt"/>
                <a:ea typeface="+mn-ea"/>
                <a:cs typeface="+mn-cs"/>
              </a:rPr>
              <a:t> </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Lesson 1</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Building Code Background</a:t>
            </a:r>
            <a:br>
              <a:rPr lang="en-US" sz="1200" kern="1200" dirty="0">
                <a:solidFill>
                  <a:srgbClr val="FF00FF"/>
                </a:solidFill>
                <a:effectLst/>
                <a:latin typeface="+mn-lt"/>
                <a:ea typeface="+mn-ea"/>
                <a:cs typeface="+mn-cs"/>
              </a:rPr>
            </a:br>
            <a:endParaRPr lang="en-US" sz="1200" kern="1200" dirty="0">
              <a:solidFill>
                <a:srgbClr val="FF00FF"/>
              </a:solidFill>
              <a:effectLst/>
              <a:latin typeface="+mn-lt"/>
              <a:ea typeface="+mn-ea"/>
              <a:cs typeface="+mn-cs"/>
            </a:endParaRPr>
          </a:p>
          <a:p>
            <a:r>
              <a:rPr lang="en-US" sz="1200" kern="1200" dirty="0">
                <a:solidFill>
                  <a:schemeClr val="tx1"/>
                </a:solidFill>
                <a:effectLst/>
                <a:latin typeface="+mn-lt"/>
                <a:ea typeface="+mn-ea"/>
                <a:cs typeface="+mn-cs"/>
              </a:rPr>
              <a:t>Lesson 2</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How the Building Codes Work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3</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Applying the IRC and IBC Codes </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1: Building </a:t>
            </a:r>
            <a:r>
              <a:rPr lang="en-US" sz="1200" b="1" kern="1200">
                <a:solidFill>
                  <a:schemeClr val="tx1"/>
                </a:solidFill>
                <a:effectLst/>
                <a:latin typeface="+mn-lt"/>
                <a:ea typeface="+mn-ea"/>
                <a:cs typeface="+mn-cs"/>
              </a:rPr>
              <a:t>Code Background</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introduces the history and development of the building codes.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Changing Landscapes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field of engineering and construction has contributed significantly to advanced society and modernization. The last hundred years have been marked with incredible improvements and innovations in every aspect of building and construction. However, history has also noted devastating iconic disasters, directly attributed to faulty building design, construction, and building practices. In addition, social and natural disasters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also served to magnify building and construction areas that require improvements. Tragedies such as these have instilled a desire to institute building and construction laws that protect the public.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2977587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Public Safety </a:t>
            </a:r>
            <a:r>
              <a:rPr lang="en-US" sz="1200" b="1" kern="1200">
                <a:solidFill>
                  <a:schemeClr val="tx1"/>
                </a:solidFill>
                <a:effectLst/>
                <a:latin typeface="+mn-lt"/>
                <a:ea typeface="+mn-ea"/>
                <a:cs typeface="+mn-cs"/>
              </a:rPr>
              <a:t>and Protection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Safeguarding the public requires implementing regulation. Through rules and regulations, societies can maintain levels of quality of life for everyone. In an effort to ensure levels of building safety and stability, society has enacted building and construction laws, established regulations, and developed rules to help safeguard and protect the public. Building Codes are </a:t>
            </a:r>
            <a:r>
              <a:rPr lang="en-US" sz="1200" kern="1200">
                <a:solidFill>
                  <a:schemeClr val="tx1"/>
                </a:solidFill>
                <a:effectLst/>
                <a:latin typeface="+mn-lt"/>
                <a:ea typeface="+mn-ea"/>
                <a:cs typeface="+mn-cs"/>
              </a:rPr>
              <a:t>the laws that </a:t>
            </a:r>
            <a:r>
              <a:rPr lang="en-US" sz="1200" kern="1200" dirty="0">
                <a:solidFill>
                  <a:schemeClr val="tx1"/>
                </a:solidFill>
                <a:effectLst/>
                <a:latin typeface="+mn-lt"/>
                <a:ea typeface="+mn-ea"/>
                <a:cs typeface="+mn-cs"/>
              </a:rPr>
              <a:t>regulate building and construction.</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1313139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Earliest </a:t>
            </a:r>
            <a:r>
              <a:rPr lang="en-US" sz="1200" b="1" kern="1200">
                <a:solidFill>
                  <a:schemeClr val="tx1"/>
                </a:solidFill>
                <a:effectLst/>
                <a:latin typeface="+mn-lt"/>
                <a:ea typeface="+mn-ea"/>
                <a:cs typeface="+mn-cs"/>
              </a:rPr>
              <a:t>Construction Laws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earliest construction laws date back almost 4,000 years and were discovered engraved on two stone tablets. The two laws state that if a builder builds a poorly constructed house for someone, and if the house kills its owner, then the builder will be put to death. However harsh it seems, it does indicate the belief that builders must be accountable for constructing safe structures. </a:t>
            </a: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3131396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22.xml"/><Relationship Id="rId4" Type="http://schemas.openxmlformats.org/officeDocument/2006/relationships/image" Target="file:///T:\Simpson%20Strong-Tie\16SST105_ppt%20templates\photo%20libraries\tech+software\Technology.jpg" TargetMode="Externa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2.xml"/><Relationship Id="rId1" Type="http://schemas.openxmlformats.org/officeDocument/2006/relationships/tags" Target="../tags/tag23.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2.xml"/><Relationship Id="rId1" Type="http://schemas.openxmlformats.org/officeDocument/2006/relationships/tags" Target="../tags/tag24.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31.xml"/><Relationship Id="rId4" Type="http://schemas.openxmlformats.org/officeDocument/2006/relationships/image" Target="file:///T:\Simpson%20Strong-Tie\16SST105_ppt%20templates\photo%20libraries\tech+software\Technology.jpg"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06553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99811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1 (with Subtitle)">
    <p:spTree>
      <p:nvGrpSpPr>
        <p:cNvPr id="1" name=""/>
        <p:cNvGrpSpPr/>
        <p:nvPr/>
      </p:nvGrpSpPr>
      <p:grpSpPr>
        <a:xfrm>
          <a:off x="0" y="0"/>
          <a:ext cx="0" cy="0"/>
          <a:chOff x="0" y="0"/>
          <a:chExt cx="0" cy="0"/>
        </a:xfrm>
      </p:grpSpPr>
      <p:pic>
        <p:nvPicPr>
          <p:cNvPr id="5"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b="16288"/>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5: Building Code Basics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Black" panose="020B0A04020102020204" pitchFamily="34" charset="0"/>
                <a:cs typeface="Arial" panose="020B0604020202020204" pitchFamily="34" charset="0"/>
              </a:defRPr>
            </a:lvl1pPr>
          </a:lstStyle>
          <a:p>
            <a:r>
              <a:rPr lang="en-US" dirty="0"/>
              <a:t>BUILDER TRAINING SERIES</a:t>
            </a:r>
          </a:p>
        </p:txBody>
      </p:sp>
    </p:spTree>
    <p:custDataLst>
      <p:tags r:id="rId1"/>
    </p:custDataLst>
    <p:extLst>
      <p:ext uri="{BB962C8B-B14F-4D97-AF65-F5344CB8AC3E}">
        <p14:creationId xmlns:p14="http://schemas.microsoft.com/office/powerpoint/2010/main" val="4069067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Slide 1 (with Subtitle)">
    <p:spTree>
      <p:nvGrpSpPr>
        <p:cNvPr id="1" name=""/>
        <p:cNvGrpSpPr/>
        <p:nvPr/>
      </p:nvGrpSpPr>
      <p:grpSpPr>
        <a:xfrm>
          <a:off x="0" y="0"/>
          <a:ext cx="0" cy="0"/>
          <a:chOff x="0" y="0"/>
          <a:chExt cx="0" cy="0"/>
        </a:xfrm>
      </p:grpSpPr>
      <p:pic>
        <p:nvPicPr>
          <p:cNvPr id="5"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b="16288"/>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2126006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13106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69832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4334852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2"/>
            <a:ext cx="12192000" cy="5720587"/>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0078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1 (with Subtitle)">
    <p:spTree>
      <p:nvGrpSpPr>
        <p:cNvPr id="1" name=""/>
        <p:cNvGrpSpPr/>
        <p:nvPr/>
      </p:nvGrpSpPr>
      <p:grpSpPr>
        <a:xfrm>
          <a:off x="0" y="0"/>
          <a:ext cx="0" cy="0"/>
          <a:chOff x="0" y="0"/>
          <a:chExt cx="0" cy="0"/>
        </a:xfrm>
      </p:grpSpPr>
      <p:pic>
        <p:nvPicPr>
          <p:cNvPr id="10" name="Background Picture Blu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2629" b="84713"/>
          <a:stretch/>
        </p:blipFill>
        <p:spPr>
          <a:xfrm>
            <a:off x="-260" y="1115429"/>
            <a:ext cx="12206438" cy="915390"/>
          </a:xfrm>
          <a:prstGeom prst="rect">
            <a:avLst/>
          </a:prstGeom>
        </p:spPr>
      </p:pic>
      <p:sp>
        <p:nvSpPr>
          <p:cNvPr id="4" name="Transparent Black Rectangle"/>
          <p:cNvSpPr/>
          <p:nvPr userDrawn="1"/>
        </p:nvSpPr>
        <p:spPr>
          <a:xfrm>
            <a:off x="0" y="1116144"/>
            <a:ext cx="12192000" cy="916262"/>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Requirements for the Construction and Retrofit of Code-Compliant Decks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9354434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grpSp>
        <p:nvGrpSpPr>
          <p:cNvPr id="7" name="Grey Grid Pattern Group"/>
          <p:cNvGrpSpPr/>
          <p:nvPr userDrawn="1"/>
        </p:nvGrpSpPr>
        <p:grpSpPr>
          <a:xfrm>
            <a:off x="0" y="6160829"/>
            <a:ext cx="12192000" cy="697324"/>
            <a:chOff x="0" y="6160829"/>
            <a:chExt cx="12192000" cy="697324"/>
          </a:xfrm>
        </p:grpSpPr>
        <p:sp>
          <p:nvSpPr>
            <p:cNvPr id="8" name="Rectangle 7"/>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4" name="Straight Connector 13"/>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988639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1 (with Subtitle)">
    <p:spTree>
      <p:nvGrpSpPr>
        <p:cNvPr id="1" name=""/>
        <p:cNvGrpSpPr/>
        <p:nvPr/>
      </p:nvGrpSpPr>
      <p:grpSpPr>
        <a:xfrm>
          <a:off x="0" y="0"/>
          <a:ext cx="0" cy="0"/>
          <a:chOff x="0" y="0"/>
          <a:chExt cx="0" cy="0"/>
        </a:xfrm>
      </p:grpSpPr>
      <p:pic>
        <p:nvPicPr>
          <p:cNvPr id="2050"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b="16288"/>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7265769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Title Slide 1 (with Subtitle)">
    <p:spTree>
      <p:nvGrpSpPr>
        <p:cNvPr id="1" name=""/>
        <p:cNvGrpSpPr/>
        <p:nvPr/>
      </p:nvGrpSpPr>
      <p:grpSpPr>
        <a:xfrm>
          <a:off x="0" y="0"/>
          <a:ext cx="0" cy="0"/>
          <a:chOff x="0" y="0"/>
          <a:chExt cx="0" cy="0"/>
        </a:xfrm>
      </p:grpSpPr>
      <p:pic>
        <p:nvPicPr>
          <p:cNvPr id="3074" name="Picture 2" descr="D:\30_00_SST-198-05_SST Builder Training - Building Code Basics\01_Images\pointing-out-the-details.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6215" b="23502"/>
          <a:stretch/>
        </p:blipFill>
        <p:spPr bwMode="auto">
          <a:xfrm>
            <a:off x="0" y="1115429"/>
            <a:ext cx="12191740" cy="5742570"/>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3155197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Title Slide 1 (with Subtitle)">
    <p:spTree>
      <p:nvGrpSpPr>
        <p:cNvPr id="1" name=""/>
        <p:cNvGrpSpPr/>
        <p:nvPr/>
      </p:nvGrpSpPr>
      <p:grpSpPr>
        <a:xfrm>
          <a:off x="0" y="0"/>
          <a:ext cx="0" cy="0"/>
          <a:chOff x="0" y="0"/>
          <a:chExt cx="0" cy="0"/>
        </a:xfrm>
      </p:grpSpPr>
      <p:pic>
        <p:nvPicPr>
          <p:cNvPr id="4098" name="Picture 2" descr="D:\30_00_SST-198-05_SST Builder Training - Building Code Basics\01_Images\construction-worker-holding-blueprints.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9566" b="19882"/>
          <a:stretch/>
        </p:blipFill>
        <p:spPr bwMode="auto">
          <a:xfrm>
            <a:off x="0" y="1115429"/>
            <a:ext cx="12210686" cy="5742570"/>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562255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_Title Slide 1 (with Subtitle)">
    <p:spTree>
      <p:nvGrpSpPr>
        <p:cNvPr id="1" name=""/>
        <p:cNvGrpSpPr/>
        <p:nvPr/>
      </p:nvGrpSpPr>
      <p:grpSpPr>
        <a:xfrm>
          <a:off x="0" y="0"/>
          <a:ext cx="0" cy="0"/>
          <a:chOff x="0" y="0"/>
          <a:chExt cx="0" cy="0"/>
        </a:xfrm>
      </p:grpSpPr>
      <p:pic>
        <p:nvPicPr>
          <p:cNvPr id="3074" name="Picture 2" descr="D:\30_00_SST-198-05_SST Builder Training - Course 5 Building Code Basics\01_Images\800px-Seattle_City_Council_in_session_January_2018_wikimedia_CreditLinkReq.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14036"/>
          <a:stretch/>
        </p:blipFill>
        <p:spPr bwMode="auto">
          <a:xfrm>
            <a:off x="0" y="1115429"/>
            <a:ext cx="12191740" cy="5742570"/>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26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2830136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2"/>
            <a:ext cx="12192000" cy="5720587"/>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052759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9198304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40480290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20968945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329208682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146020614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ags" Target="../tags/tag16.xml"/><Relationship Id="rId2" Type="http://schemas.openxmlformats.org/officeDocument/2006/relationships/slideLayout" Target="../slideLayouts/slideLayout16.xml"/><Relationship Id="rId16" Type="http://schemas.openxmlformats.org/officeDocument/2006/relationships/theme" Target="../theme/theme2.xml"/><Relationship Id="rId20" Type="http://schemas.openxmlformats.org/officeDocument/2006/relationships/image" Target="../media/image4.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file:///T:\Simpson%20Strong-Tie\16SST105_ppt%20templates\photo%20libraries\connectors\_L8R7055.JPG" TargetMode="Externa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6"/>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64" r:id="rId2"/>
    <p:sldLayoutId id="2147483768" r:id="rId3"/>
    <p:sldLayoutId id="2147483761" r:id="rId4"/>
    <p:sldLayoutId id="2147483762" r:id="rId5"/>
    <p:sldLayoutId id="2147483765" r:id="rId6"/>
    <p:sldLayoutId id="2147483763" r:id="rId7"/>
    <p:sldLayoutId id="2147483727" r:id="rId8"/>
    <p:sldLayoutId id="2147483728" r:id="rId9"/>
    <p:sldLayoutId id="2147483719" r:id="rId10"/>
    <p:sldLayoutId id="2147483717" r:id="rId11"/>
    <p:sldLayoutId id="2147483718" r:id="rId12"/>
    <p:sldLayoutId id="2147483779" r:id="rId13"/>
    <p:sldLayoutId id="2147483780"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8">
            <a:extLst>
              <a:ext uri="{28A0092B-C50C-407E-A947-70E740481C1C}">
                <a14:useLocalDpi xmlns:a14="http://schemas.microsoft.com/office/drawing/2010/main" val="0"/>
              </a:ext>
            </a:extLst>
          </a:blip>
          <a:srcRect r="2629" b="4635"/>
          <a:stretch/>
        </p:blipFill>
        <p:spPr>
          <a:xfrm>
            <a:off x="-260" y="1115429"/>
            <a:ext cx="12206438" cy="5710673"/>
          </a:xfrm>
          <a:prstGeom prst="rect">
            <a:avLst/>
          </a:prstGeom>
        </p:spPr>
      </p:pic>
      <p:pic>
        <p:nvPicPr>
          <p:cNvPr id="125" name="Picture 124"/>
          <p:cNvPicPr>
            <a:picLocks noChangeAspect="1"/>
          </p:cNvPicPr>
          <p:nvPr userDrawn="1"/>
        </p:nvPicPr>
        <p:blipFill rotWithShape="1">
          <a:blip r:link="rId19" cstate="print">
            <a:extLst>
              <a:ext uri="{28A0092B-C50C-407E-A947-70E740481C1C}">
                <a14:useLocalDpi xmlns:a14="http://schemas.microsoft.com/office/drawing/2010/main" val="0"/>
              </a:ext>
            </a:extLst>
          </a:blip>
          <a:srcRect t="13870"/>
          <a:stretch>
            <a:fillRect/>
          </a:stretch>
        </p:blipFill>
        <p:spPr>
          <a:xfrm>
            <a:off x="0" y="951212"/>
            <a:ext cx="12191998" cy="5906788"/>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20"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spTree>
    <p:custDataLst>
      <p:tags r:id="rId17"/>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74" r:id="rId1"/>
    <p:sldLayoutId id="2147483745" r:id="rId2"/>
    <p:sldLayoutId id="2147483773" r:id="rId3"/>
    <p:sldLayoutId id="2147483766" r:id="rId4"/>
    <p:sldLayoutId id="2147483767" r:id="rId5"/>
    <p:sldLayoutId id="2147483770" r:id="rId6"/>
    <p:sldLayoutId id="2147483760" r:id="rId7"/>
    <p:sldLayoutId id="2147483746" r:id="rId8"/>
    <p:sldLayoutId id="2147483747" r:id="rId9"/>
    <p:sldLayoutId id="2147483771" r:id="rId10"/>
    <p:sldLayoutId id="2147483772" r:id="rId11"/>
    <p:sldLayoutId id="2147483775" r:id="rId12"/>
    <p:sldLayoutId id="2147483776" r:id="rId13"/>
    <p:sldLayoutId id="2147483778" r:id="rId14"/>
    <p:sldLayoutId id="2147483777" r:id="rId15"/>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3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44.xml"/><Relationship Id="rId5" Type="http://schemas.openxmlformats.org/officeDocument/2006/relationships/image" Target="../media/image25.pn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25.png"/><Relationship Id="rId5" Type="http://schemas.openxmlformats.org/officeDocument/2006/relationships/image" Target="../media/image27.pn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28.png"/><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8.xml"/><Relationship Id="rId1" Type="http://schemas.openxmlformats.org/officeDocument/2006/relationships/tags" Target="../tags/tag49.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notesSlide" Target="../notesSlides/notesSlide16.xml"/><Relationship Id="rId7"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51.xml"/><Relationship Id="rId5" Type="http://schemas.openxmlformats.org/officeDocument/2006/relationships/image" Target="../media/image38.jpe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40.jpe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3.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image" Target="../media/image1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54.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21.xml"/><Relationship Id="rId7"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9.xml"/><Relationship Id="rId1" Type="http://schemas.openxmlformats.org/officeDocument/2006/relationships/tags" Target="../tags/tag57.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24.xml"/><Relationship Id="rId7"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37.jpeg"/><Relationship Id="rId5" Type="http://schemas.openxmlformats.org/officeDocument/2006/relationships/image" Target="../media/image49.jpeg"/><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49.jpeg"/><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48.jpeg"/><Relationship Id="rId5" Type="http://schemas.openxmlformats.org/officeDocument/2006/relationships/image" Target="../media/image52.jpe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53.jpeg"/><Relationship Id="rId5" Type="http://schemas.openxmlformats.org/officeDocument/2006/relationships/image" Target="../media/image49.jpeg"/><Relationship Id="rId4"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56.jpeg"/><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64.xml"/><Relationship Id="rId5" Type="http://schemas.microsoft.com/office/2007/relationships/hdphoto" Target="../media/hdphoto5.wdp"/><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62.pn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61.gif"/><Relationship Id="rId5" Type="http://schemas.openxmlformats.org/officeDocument/2006/relationships/image" Target="../media/image60.jpeg"/><Relationship Id="rId4" Type="http://schemas.openxmlformats.org/officeDocument/2006/relationships/image" Target="../media/image59.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66.jpeg"/><Relationship Id="rId2" Type="http://schemas.openxmlformats.org/officeDocument/2006/relationships/slideLayout" Target="../slideLayouts/slideLayout2.xml"/><Relationship Id="rId1" Type="http://schemas.openxmlformats.org/officeDocument/2006/relationships/tags" Target="../tags/tag6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6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68.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7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35.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6.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37.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40.xml"/><Relationship Id="rId7" Type="http://schemas.openxmlformats.org/officeDocument/2006/relationships/image" Target="../media/image18.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7.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tags" Target="../tags/tag41.xml"/><Relationship Id="rId9"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42.xml"/><Relationship Id="rId5" Type="http://schemas.microsoft.com/office/2007/relationships/hdphoto" Target="../media/hdphoto3.wdp"/><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3.xml"/><Relationship Id="rId5" Type="http://schemas.microsoft.com/office/2007/relationships/hdphoto" Target="../media/hdphoto4.wdp"/><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Building </a:t>
            </a:r>
            <a:r>
              <a:rPr lang="en-US"/>
              <a:t>Code Basics</a:t>
            </a:r>
            <a:endParaRPr lang="en-US" dirty="0"/>
          </a:p>
        </p:txBody>
      </p:sp>
      <p:sp>
        <p:nvSpPr>
          <p:cNvPr id="2" name="Title 1"/>
          <p:cNvSpPr>
            <a:spLocks noGrp="1"/>
          </p:cNvSpPr>
          <p:nvPr>
            <p:ph type="ctrTitle"/>
          </p:nvPr>
        </p:nvSpPr>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781005"/>
            <a:ext cx="5580062" cy="1436332"/>
          </a:xfrm>
        </p:spPr>
        <p:txBody>
          <a:bodyPr>
            <a:normAutofit/>
          </a:bodyPr>
          <a:lstStyle/>
          <a:p>
            <a:r>
              <a:rPr lang="en-US" dirty="0"/>
              <a:t>Building Codes</a:t>
            </a:r>
          </a:p>
        </p:txBody>
      </p:sp>
      <p:sp>
        <p:nvSpPr>
          <p:cNvPr id="3" name="Content Placeholder 2"/>
          <p:cNvSpPr>
            <a:spLocks noGrp="1"/>
          </p:cNvSpPr>
          <p:nvPr>
            <p:ph idx="1"/>
          </p:nvPr>
        </p:nvSpPr>
        <p:spPr>
          <a:xfrm>
            <a:off x="868364" y="1896437"/>
            <a:ext cx="4719636" cy="4721533"/>
          </a:xfrm>
          <a:noFill/>
        </p:spPr>
        <p:txBody>
          <a:bodyPr lIns="0" tIns="0" rIns="274320"/>
          <a:lstStyle/>
          <a:p>
            <a:r>
              <a:rPr lang="en-US" altLang="en-US" sz="1300" dirty="0"/>
              <a:t>A set of laws for builders that specify standards and practices to ensure safe construction. </a:t>
            </a:r>
          </a:p>
          <a:p>
            <a:r>
              <a:rPr lang="en-US" altLang="en-US" sz="1300" dirty="0"/>
              <a:t>States or local bodies adopt building codes; state building codes are more common. </a:t>
            </a:r>
          </a:p>
          <a:p>
            <a:r>
              <a:rPr lang="en-US" altLang="en-US" sz="1300" dirty="0"/>
              <a:t>New construction is regulated using building codes.</a:t>
            </a:r>
          </a:p>
          <a:p>
            <a:r>
              <a:rPr lang="en-US" altLang="en-US" sz="1300" dirty="0"/>
              <a:t>They provide uniform protection and supersede local codes. </a:t>
            </a:r>
          </a:p>
        </p:txBody>
      </p:sp>
      <p:sp>
        <p:nvSpPr>
          <p:cNvPr id="15" name="Rectangle 14"/>
          <p:cNvSpPr/>
          <p:nvPr/>
        </p:nvSpPr>
        <p:spPr>
          <a:xfrm>
            <a:off x="520002" y="742783"/>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D:\30_00_SST-198-05_SST Builder Training - Course 5 Building Code Basics\01_Images\twinsfisch-LXDFEdtEGUQ-unsplash.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3711" y="0"/>
            <a:ext cx="6488289" cy="4343400"/>
          </a:xfrm>
          <a:prstGeom prst="rect">
            <a:avLst/>
          </a:prstGeom>
          <a:noFill/>
          <a:effectLst>
            <a:outerShdw blurRad="152400" dist="762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9717544" y="5354715"/>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9048678" y="5354715"/>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8379811" y="5354715"/>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7710944" y="5354715"/>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58311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505225"/>
            <a:ext cx="8971220" cy="474228"/>
          </a:xfrm>
        </p:spPr>
        <p:txBody>
          <a:bodyPr/>
          <a:lstStyle/>
          <a:p>
            <a:r>
              <a:rPr lang="en-US" dirty="0"/>
              <a:t>International Code Council (ICC)</a:t>
            </a:r>
          </a:p>
        </p:txBody>
      </p:sp>
      <p:sp>
        <p:nvSpPr>
          <p:cNvPr id="3" name="Content Placeholder 2"/>
          <p:cNvSpPr>
            <a:spLocks noGrp="1"/>
          </p:cNvSpPr>
          <p:nvPr>
            <p:ph idx="1"/>
          </p:nvPr>
        </p:nvSpPr>
        <p:spPr>
          <a:xfrm>
            <a:off x="1019810" y="1472392"/>
            <a:ext cx="3837940" cy="4867447"/>
          </a:xfrm>
        </p:spPr>
        <p:txBody>
          <a:bodyPr/>
          <a:lstStyle/>
          <a:p>
            <a:r>
              <a:rPr lang="en-US" sz="1400" dirty="0"/>
              <a:t>Building codes are based on models.</a:t>
            </a:r>
          </a:p>
          <a:p>
            <a:r>
              <a:rPr lang="en-US" sz="1400" dirty="0"/>
              <a:t>These models are created by national or international committees of trade professionals. </a:t>
            </a:r>
          </a:p>
          <a:p>
            <a:r>
              <a:rPr lang="en-US" sz="1400" dirty="0"/>
              <a:t>ICC develops model codes for the design, build, and compliance of constructing safe, sustainable, affordable, and resilient structures. </a:t>
            </a:r>
          </a:p>
          <a:p>
            <a:r>
              <a:rPr lang="en-US" sz="1400" dirty="0"/>
              <a:t>International Codes are the most widely used set of building safety codes. </a:t>
            </a:r>
          </a:p>
          <a:p>
            <a:r>
              <a:rPr lang="en-US" sz="1400" dirty="0"/>
              <a:t>Most US markets use the International Codes (I-Codes). </a:t>
            </a:r>
          </a:p>
        </p:txBody>
      </p:sp>
      <p:sp>
        <p:nvSpPr>
          <p:cNvPr id="4" name="AutoShape 2" descr="https://www.iccsafe.org/wp-content/themes/iccsafe/assets/img/logo-desktop.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www.iccsafe.org/wp-content/themes/iccsafe/assets/img/logo-desktop.sv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Image result for international code council log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a:xfrm>
            <a:off x="351674" y="604872"/>
            <a:ext cx="5151437" cy="93406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Model Codes</a:t>
            </a:r>
          </a:p>
        </p:txBody>
      </p:sp>
      <p:pic>
        <p:nvPicPr>
          <p:cNvPr id="3083" name="Picture 11" descr="group of people having a meeting"/>
          <p:cNvPicPr>
            <a:picLocks noChangeAspect="1" noChangeArrowheads="1"/>
          </p:cNvPicPr>
          <p:nvPr/>
        </p:nvPicPr>
        <p:blipFill rotWithShape="1">
          <a:blip r:embed="rId4">
            <a:extLst>
              <a:ext uri="{28A0092B-C50C-407E-A947-70E740481C1C}">
                <a14:useLocalDpi xmlns:a14="http://schemas.microsoft.com/office/drawing/2010/main" val="0"/>
              </a:ext>
            </a:extLst>
          </a:blip>
          <a:srcRect t="20782" r="7697"/>
          <a:stretch/>
        </p:blipFill>
        <p:spPr bwMode="auto">
          <a:xfrm>
            <a:off x="5519738" y="1500874"/>
            <a:ext cx="6201208" cy="3549819"/>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81" name="Picture 9" descr="Image result for international code council logo"/>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167" t="-3333" r="27129" b="-2181"/>
          <a:stretch/>
        </p:blipFill>
        <p:spPr bwMode="auto">
          <a:xfrm>
            <a:off x="9763506" y="4086417"/>
            <a:ext cx="1329944" cy="1762125"/>
          </a:xfrm>
          <a:prstGeom prst="rect">
            <a:avLst/>
          </a:prstGeom>
          <a:solidFill>
            <a:schemeClr val="bg1"/>
          </a:solidFill>
          <a:ln>
            <a:solidFill>
              <a:schemeClr val="bg1">
                <a:lumMod val="75000"/>
              </a:schemeClr>
            </a:solidFill>
          </a:ln>
          <a:effectLst>
            <a:outerShdw blurRad="152400" dist="76200" dir="2700000" algn="tl" rotWithShape="0">
              <a:prstClr val="black">
                <a:alpha val="40000"/>
              </a:prstClr>
            </a:outerShdw>
          </a:effectLst>
        </p:spPr>
      </p:pic>
      <p:sp>
        <p:nvSpPr>
          <p:cNvPr id="11" name="Rectangle 10"/>
          <p:cNvSpPr/>
          <p:nvPr/>
        </p:nvSpPr>
        <p:spPr>
          <a:xfrm>
            <a:off x="424400" y="1589738"/>
            <a:ext cx="298649"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0495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5158584" y="1153463"/>
            <a:ext cx="1888067" cy="3109927"/>
            <a:chOff x="9605874" y="1153463"/>
            <a:chExt cx="1888067" cy="3109927"/>
          </a:xfrm>
        </p:grpSpPr>
        <p:pic>
          <p:nvPicPr>
            <p:cNvPr id="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6313" t="3238" r="8971" b="63340"/>
            <a:stretch/>
          </p:blipFill>
          <p:spPr bwMode="auto">
            <a:xfrm>
              <a:off x="9605874" y="1153463"/>
              <a:ext cx="1888067" cy="2413000"/>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Rectangle 22"/>
            <p:cNvSpPr/>
            <p:nvPr/>
          </p:nvSpPr>
          <p:spPr>
            <a:xfrm>
              <a:off x="9614340" y="3739424"/>
              <a:ext cx="1879601" cy="523966"/>
            </a:xfrm>
            <a:prstGeom prst="rect">
              <a:avLst/>
            </a:prstGeom>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International </a:t>
              </a:r>
            </a:p>
            <a:p>
              <a:pPr algn="ctr"/>
              <a:r>
                <a:rPr lang="en-US" sz="1400" dirty="0"/>
                <a:t>Fire Code</a:t>
              </a:r>
            </a:p>
          </p:txBody>
        </p:sp>
      </p:grpSp>
      <p:sp>
        <p:nvSpPr>
          <p:cNvPr id="5" name="Title 4"/>
          <p:cNvSpPr>
            <a:spLocks noGrp="1"/>
          </p:cNvSpPr>
          <p:nvPr>
            <p:ph type="title"/>
          </p:nvPr>
        </p:nvSpPr>
        <p:spPr>
          <a:xfrm>
            <a:off x="781915" y="4733870"/>
            <a:ext cx="2122382" cy="474228"/>
          </a:xfrm>
        </p:spPr>
        <p:txBody>
          <a:bodyPr/>
          <a:lstStyle/>
          <a:p>
            <a:r>
              <a:rPr lang="en-US" dirty="0"/>
              <a:t>I-Codes</a:t>
            </a:r>
          </a:p>
        </p:txBody>
      </p:sp>
      <p:grpSp>
        <p:nvGrpSpPr>
          <p:cNvPr id="9" name="Group 8"/>
          <p:cNvGrpSpPr/>
          <p:nvPr/>
        </p:nvGrpSpPr>
        <p:grpSpPr>
          <a:xfrm>
            <a:off x="9605640" y="1153463"/>
            <a:ext cx="1888301" cy="3109927"/>
            <a:chOff x="5140977" y="1153463"/>
            <a:chExt cx="1888301" cy="3109927"/>
          </a:xfrm>
        </p:grpSpPr>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787" t="52419" r="73608" b="14160"/>
            <a:stretch/>
          </p:blipFill>
          <p:spPr bwMode="auto">
            <a:xfrm>
              <a:off x="5149677" y="1153463"/>
              <a:ext cx="1879601" cy="2413000"/>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140977" y="3739424"/>
              <a:ext cx="1879601" cy="523966"/>
            </a:xfrm>
            <a:prstGeom prst="rect">
              <a:avLst/>
            </a:prstGeom>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International Energy Conservation Code</a:t>
              </a:r>
            </a:p>
          </p:txBody>
        </p:sp>
      </p:grpSp>
      <p:grpSp>
        <p:nvGrpSpPr>
          <p:cNvPr id="3" name="Group 2"/>
          <p:cNvGrpSpPr/>
          <p:nvPr/>
        </p:nvGrpSpPr>
        <p:grpSpPr>
          <a:xfrm>
            <a:off x="667615" y="1153463"/>
            <a:ext cx="1897079" cy="3109927"/>
            <a:chOff x="667615" y="1153463"/>
            <a:chExt cx="1897079" cy="3109927"/>
          </a:xfrm>
        </p:grpSpPr>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787" t="2748" r="73608" b="63060"/>
            <a:stretch/>
          </p:blipFill>
          <p:spPr bwMode="auto">
            <a:xfrm>
              <a:off x="685093" y="1153463"/>
              <a:ext cx="1879601" cy="2468638"/>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667615" y="3739424"/>
              <a:ext cx="1879601" cy="523966"/>
            </a:xfrm>
            <a:prstGeom prst="rect">
              <a:avLst/>
            </a:prstGeom>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International </a:t>
              </a:r>
            </a:p>
            <a:p>
              <a:pPr algn="ctr"/>
              <a:r>
                <a:rPr lang="en-US" sz="1400" dirty="0"/>
                <a:t>Residential  Code</a:t>
              </a:r>
            </a:p>
          </p:txBody>
        </p:sp>
      </p:grpSp>
      <p:grpSp>
        <p:nvGrpSpPr>
          <p:cNvPr id="4" name="Group 3"/>
          <p:cNvGrpSpPr/>
          <p:nvPr/>
        </p:nvGrpSpPr>
        <p:grpSpPr>
          <a:xfrm>
            <a:off x="2904296" y="1153463"/>
            <a:ext cx="1888379" cy="3109927"/>
            <a:chOff x="2904296" y="1153463"/>
            <a:chExt cx="1888379" cy="3109927"/>
          </a:xfrm>
        </p:grpSpPr>
        <p:sp>
          <p:nvSpPr>
            <p:cNvPr id="13" name="Rectangle 12"/>
            <p:cNvSpPr/>
            <p:nvPr/>
          </p:nvSpPr>
          <p:spPr>
            <a:xfrm>
              <a:off x="2904296" y="3739424"/>
              <a:ext cx="1879601" cy="523966"/>
            </a:xfrm>
            <a:prstGeom prst="rect">
              <a:avLst/>
            </a:prstGeom>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International </a:t>
              </a:r>
            </a:p>
            <a:p>
              <a:pPr algn="ctr"/>
              <a:r>
                <a:rPr lang="en-US" sz="1400" dirty="0"/>
                <a:t>Building Code</a:t>
              </a:r>
            </a:p>
          </p:txBody>
        </p:sp>
        <p:pic>
          <p:nvPicPr>
            <p:cNvPr id="1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4282" t="2697" r="41226" b="63061"/>
            <a:stretch/>
          </p:blipFill>
          <p:spPr bwMode="auto">
            <a:xfrm>
              <a:off x="2921697" y="1153463"/>
              <a:ext cx="1870978" cy="247226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0" name="Group 9"/>
          <p:cNvGrpSpPr/>
          <p:nvPr/>
        </p:nvGrpSpPr>
        <p:grpSpPr>
          <a:xfrm>
            <a:off x="7377658" y="1153463"/>
            <a:ext cx="1879601" cy="3109927"/>
            <a:chOff x="7377658" y="1153463"/>
            <a:chExt cx="1879601" cy="3109927"/>
          </a:xfrm>
        </p:grpSpPr>
        <p:sp>
          <p:nvSpPr>
            <p:cNvPr id="12" name="Rectangle 11"/>
            <p:cNvSpPr/>
            <p:nvPr/>
          </p:nvSpPr>
          <p:spPr>
            <a:xfrm>
              <a:off x="7377658" y="3739424"/>
              <a:ext cx="1879601" cy="523966"/>
            </a:xfrm>
            <a:prstGeom prst="rect">
              <a:avLst/>
            </a:prstGeom>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International</a:t>
              </a:r>
              <a:br>
                <a:rPr lang="en-US" sz="1400" dirty="0">
                  <a:solidFill>
                    <a:srgbClr val="FF00FF"/>
                  </a:solidFill>
                </a:rPr>
              </a:br>
              <a:r>
                <a:rPr lang="en-US" sz="1400" dirty="0"/>
                <a:t> Plumbing Code</a:t>
              </a:r>
            </a:p>
          </p:txBody>
        </p:sp>
        <p:pic>
          <p:nvPicPr>
            <p:cNvPr id="1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4282" t="51962" r="41226" b="13795"/>
            <a:stretch/>
          </p:blipFill>
          <p:spPr bwMode="auto">
            <a:xfrm>
              <a:off x="7386281" y="1153463"/>
              <a:ext cx="1870978" cy="247226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Content Placeholder 2"/>
          <p:cNvSpPr>
            <a:spLocks noGrp="1"/>
          </p:cNvSpPr>
          <p:nvPr>
            <p:ph idx="1"/>
          </p:nvPr>
        </p:nvSpPr>
        <p:spPr>
          <a:xfrm>
            <a:off x="3181350" y="4733870"/>
            <a:ext cx="7912100" cy="1724080"/>
          </a:xfrm>
        </p:spPr>
        <p:txBody>
          <a:bodyPr numCol="1" spcCol="548640">
            <a:noAutofit/>
          </a:bodyPr>
          <a:lstStyle/>
          <a:p>
            <a:r>
              <a:rPr lang="en-US" sz="1300" dirty="0"/>
              <a:t>Comprehensive set of International Codes covering more than just building and construction. </a:t>
            </a:r>
          </a:p>
          <a:p>
            <a:r>
              <a:rPr lang="en-US" sz="1300" dirty="0"/>
              <a:t>Include codes for fire, fuel gas, mechanical, plumbing, sewage disposal, pool and spa, and others. </a:t>
            </a:r>
          </a:p>
          <a:p>
            <a:r>
              <a:rPr lang="en-US" sz="1300" dirty="0"/>
              <a:t>International Residential Code (IRC) and the International Building Code (IBC) relate to construction. </a:t>
            </a:r>
          </a:p>
          <a:p>
            <a:pPr marL="0" indent="0">
              <a:buNone/>
            </a:pPr>
            <a:endParaRPr lang="en-US" sz="1300" dirty="0"/>
          </a:p>
        </p:txBody>
      </p:sp>
      <p:sp>
        <p:nvSpPr>
          <p:cNvPr id="19" name="Title 1"/>
          <p:cNvSpPr txBox="1">
            <a:spLocks/>
          </p:cNvSpPr>
          <p:nvPr/>
        </p:nvSpPr>
        <p:spPr>
          <a:xfrm>
            <a:off x="791004" y="5257705"/>
            <a:ext cx="2130693" cy="809720"/>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International </a:t>
            </a:r>
          </a:p>
          <a:p>
            <a:r>
              <a:rPr lang="en-US" sz="2000" dirty="0">
                <a:solidFill>
                  <a:schemeClr val="tx1"/>
                </a:solidFill>
              </a:rPr>
              <a:t>Publications</a:t>
            </a:r>
          </a:p>
        </p:txBody>
      </p:sp>
      <p:cxnSp>
        <p:nvCxnSpPr>
          <p:cNvPr id="25" name="Straight Connector 24"/>
          <p:cNvCxnSpPr/>
          <p:nvPr/>
        </p:nvCxnSpPr>
        <p:spPr>
          <a:xfrm>
            <a:off x="2876550" y="4848225"/>
            <a:ext cx="0" cy="1106805"/>
          </a:xfrm>
          <a:prstGeom prst="line">
            <a:avLst/>
          </a:prstGeom>
          <a:ln w="19050">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32821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775529" y="2061029"/>
            <a:ext cx="7133771" cy="15584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Helvetica" pitchFamily="2" charset="0"/>
              </a:rPr>
              <a:t>The IRC Tells Builders </a:t>
            </a:r>
            <a:br>
              <a:rPr lang="en-US" sz="1400">
                <a:solidFill>
                  <a:srgbClr val="FF00FF"/>
                </a:solidFill>
                <a:latin typeface="Helvetica" pitchFamily="2" charset="0"/>
              </a:rPr>
            </a:br>
            <a:r>
              <a:rPr lang="en-US" sz="1400">
                <a:solidFill>
                  <a:schemeClr val="bg1"/>
                </a:solidFill>
                <a:latin typeface="Helvetica" pitchFamily="2" charset="0"/>
              </a:rPr>
              <a:t>How to Construct</a:t>
            </a:r>
          </a:p>
          <a:p>
            <a:pPr algn="ctr"/>
            <a:endParaRPr lang="en-US" sz="1400">
              <a:solidFill>
                <a:schemeClr val="bg1"/>
              </a:solidFill>
              <a:latin typeface="Helvetica" pitchFamily="2" charset="0"/>
            </a:endParaRPr>
          </a:p>
          <a:p>
            <a:pPr algn="ctr"/>
            <a:r>
              <a:rPr lang="en-US" sz="1400">
                <a:solidFill>
                  <a:schemeClr val="bg1"/>
                </a:solidFill>
                <a:latin typeface="Helvetica" pitchFamily="2" charset="0"/>
              </a:rPr>
              <a:t>The IBC Tells Builders </a:t>
            </a:r>
            <a:br>
              <a:rPr lang="en-US" sz="1400">
                <a:solidFill>
                  <a:srgbClr val="FF00FF"/>
                </a:solidFill>
                <a:latin typeface="Helvetica" pitchFamily="2" charset="0"/>
              </a:rPr>
            </a:br>
            <a:r>
              <a:rPr lang="en-US" sz="1400">
                <a:solidFill>
                  <a:schemeClr val="bg1"/>
                </a:solidFill>
                <a:latin typeface="Helvetica" pitchFamily="2" charset="0"/>
              </a:rPr>
              <a:t>How to Design</a:t>
            </a:r>
            <a:endParaRPr lang="en-US" sz="1400" dirty="0">
              <a:solidFill>
                <a:schemeClr val="bg1"/>
              </a:solidFill>
              <a:latin typeface="Helvetica" pitchFamily="2" charset="0"/>
            </a:endParaRPr>
          </a:p>
        </p:txBody>
      </p:sp>
      <p:sp>
        <p:nvSpPr>
          <p:cNvPr id="5" name="Title 4"/>
          <p:cNvSpPr>
            <a:spLocks noGrp="1"/>
          </p:cNvSpPr>
          <p:nvPr>
            <p:ph type="title"/>
          </p:nvPr>
        </p:nvSpPr>
        <p:spPr>
          <a:xfrm>
            <a:off x="368301" y="276225"/>
            <a:ext cx="8971220" cy="1152525"/>
          </a:xfrm>
        </p:spPr>
        <p:txBody>
          <a:bodyPr>
            <a:normAutofit/>
          </a:bodyPr>
          <a:lstStyle/>
          <a:p>
            <a:r>
              <a:rPr lang="en-US" dirty="0"/>
              <a:t>International Residential Code</a:t>
            </a:r>
            <a:br>
              <a:rPr lang="en-US" dirty="0">
                <a:solidFill>
                  <a:srgbClr val="FF00FF"/>
                </a:solidFill>
              </a:rPr>
            </a:br>
            <a:r>
              <a:rPr lang="en-US" dirty="0"/>
              <a:t>International Building Code</a:t>
            </a:r>
          </a:p>
        </p:txBody>
      </p:sp>
      <p:pic>
        <p:nvPicPr>
          <p:cNvPr id="9" name="Picture 6" descr="Image result for hou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24" r="9059"/>
          <a:stretch/>
        </p:blipFill>
        <p:spPr bwMode="auto">
          <a:xfrm>
            <a:off x="4004582" y="4575109"/>
            <a:ext cx="2230577" cy="1522826"/>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a:off x="5101709" y="4171950"/>
            <a:ext cx="0" cy="337457"/>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 name="Picture 6" descr="Image result for hou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24" r="9059"/>
          <a:stretch/>
        </p:blipFill>
        <p:spPr bwMode="auto">
          <a:xfrm>
            <a:off x="7360134" y="4575109"/>
            <a:ext cx="2230577" cy="1522826"/>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7" descr="C:\Users\bprice\Documents\Yield Link Training\Images\shutterstock_35213706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79839" y="4575109"/>
            <a:ext cx="2235643" cy="1522826"/>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5" name="Straight Arrow Connector 14"/>
          <p:cNvCxnSpPr/>
          <p:nvPr/>
        </p:nvCxnSpPr>
        <p:spPr>
          <a:xfrm>
            <a:off x="9248985" y="4171950"/>
            <a:ext cx="0" cy="337457"/>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0043643" y="4171950"/>
            <a:ext cx="0" cy="337457"/>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2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787" t="2748" r="73608" b="63060"/>
          <a:stretch/>
        </p:blipFill>
        <p:spPr bwMode="auto">
          <a:xfrm>
            <a:off x="4167370" y="1663245"/>
            <a:ext cx="1879601" cy="2468638"/>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4282" t="2697" r="41226" b="63061"/>
          <a:stretch/>
        </p:blipFill>
        <p:spPr bwMode="auto">
          <a:xfrm>
            <a:off x="8656794" y="1663245"/>
            <a:ext cx="1870978" cy="247226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Content Placeholder 2"/>
          <p:cNvSpPr>
            <a:spLocks noGrp="1"/>
          </p:cNvSpPr>
          <p:nvPr>
            <p:ph idx="1"/>
          </p:nvPr>
        </p:nvSpPr>
        <p:spPr>
          <a:xfrm>
            <a:off x="368300" y="2044244"/>
            <a:ext cx="2908300" cy="4724856"/>
          </a:xfrm>
        </p:spPr>
        <p:txBody>
          <a:bodyPr numCol="1" spcCol="548640">
            <a:noAutofit/>
          </a:bodyPr>
          <a:lstStyle/>
          <a:p>
            <a:r>
              <a:rPr lang="en-US" sz="1300" dirty="0"/>
              <a:t>IRC and IBC aim to protect health, safety, and welfare.</a:t>
            </a:r>
          </a:p>
          <a:p>
            <a:r>
              <a:rPr lang="en-US" sz="1300" dirty="0"/>
              <a:t>Cover all parts of construction </a:t>
            </a:r>
            <a:br>
              <a:rPr lang="en-US" sz="1300" dirty="0"/>
            </a:br>
            <a:r>
              <a:rPr lang="en-US" sz="1300" dirty="0"/>
              <a:t>(</a:t>
            </a:r>
            <a:r>
              <a:rPr lang="en-US" sz="1300" dirty="0" err="1"/>
              <a:t>eg</a:t>
            </a:r>
            <a:r>
              <a:rPr lang="en-US" sz="1300" dirty="0"/>
              <a:t> foundations, walls, floors, roofs, electrical, plumbing). </a:t>
            </a:r>
          </a:p>
          <a:p>
            <a:r>
              <a:rPr lang="en-US" sz="1300" dirty="0"/>
              <a:t>IBC and IRC can be adapted to fit local needs.</a:t>
            </a:r>
          </a:p>
          <a:p>
            <a:r>
              <a:rPr lang="en-US" sz="1300" dirty="0"/>
              <a:t>They are not legal requirements.</a:t>
            </a:r>
          </a:p>
        </p:txBody>
      </p:sp>
      <p:sp>
        <p:nvSpPr>
          <p:cNvPr id="45" name="Title 1"/>
          <p:cNvSpPr txBox="1">
            <a:spLocks/>
          </p:cNvSpPr>
          <p:nvPr/>
        </p:nvSpPr>
        <p:spPr>
          <a:xfrm>
            <a:off x="368300" y="1365514"/>
            <a:ext cx="4445000" cy="51408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Principle Comparisons</a:t>
            </a:r>
          </a:p>
        </p:txBody>
      </p:sp>
      <p:pic>
        <p:nvPicPr>
          <p:cNvPr id="17"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56742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1"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80" y="449945"/>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5" y="1641475"/>
            <a:ext cx="6470072" cy="922114"/>
          </a:xfrm>
        </p:spPr>
        <p:txBody>
          <a:bodyPr lIns="0" tIns="0" rIns="0" bIns="0">
            <a:noAutofit/>
          </a:bodyPr>
          <a:lstStyle/>
          <a:p>
            <a:pPr marL="0" indent="0" algn="ctr">
              <a:buNone/>
            </a:pPr>
            <a:r>
              <a:rPr lang="en-US" altLang="en-US" sz="1800" b="1">
                <a:solidFill>
                  <a:schemeClr val="bg1"/>
                </a:solidFill>
              </a:rPr>
              <a:t>Which of the following </a:t>
            </a:r>
          </a:p>
          <a:p>
            <a:pPr marL="0" indent="0" algn="ctr">
              <a:buNone/>
            </a:pPr>
            <a:r>
              <a:rPr lang="en-US" altLang="en-US" sz="1800" b="1">
                <a:solidFill>
                  <a:schemeClr val="bg1"/>
                </a:solidFill>
              </a:rPr>
              <a:t>best describes model codes? </a:t>
            </a:r>
            <a:endParaRPr lang="en-US" altLang="en-US" sz="1800" dirty="0">
              <a:solidFill>
                <a:schemeClr val="bg1"/>
              </a:solidFill>
            </a:endParaRPr>
          </a:p>
        </p:txBody>
      </p:sp>
      <p:sp>
        <p:nvSpPr>
          <p:cNvPr id="13" name="Content Placeholder 2"/>
          <p:cNvSpPr txBox="1">
            <a:spLocks/>
          </p:cNvSpPr>
          <p:nvPr/>
        </p:nvSpPr>
        <p:spPr>
          <a:xfrm>
            <a:off x="2860965" y="3470237"/>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Codes that have been in existence since 1955Nails</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Codes that the most builders and installers agree are good</a:t>
            </a:r>
          </a:p>
          <a:p>
            <a:pPr marL="342900" indent="-342900">
              <a:buFont typeface="Arial" panose="020B0604020202020204" pitchFamily="34" charset="0"/>
              <a:buAutoNum type="alphaUcParenR"/>
            </a:pPr>
            <a:r>
              <a:rPr lang="en-US" altLang="en-US">
                <a:solidFill>
                  <a:schemeClr val="bg1"/>
                </a:solidFill>
              </a:rPr>
              <a:t>Codes created on a national or international level by committees or councils consisting of recognized trade professionals</a:t>
            </a:r>
          </a:p>
        </p:txBody>
      </p:sp>
      <p:cxnSp>
        <p:nvCxnSpPr>
          <p:cNvPr id="18" name="Straight Connector 17"/>
          <p:cNvCxnSpPr/>
          <p:nvPr/>
        </p:nvCxnSpPr>
        <p:spPr>
          <a:xfrm>
            <a:off x="2860965"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77677" y="4403587"/>
            <a:ext cx="498961" cy="528572"/>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8833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893183"/>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How Building Codes Work</a:t>
            </a:r>
          </a:p>
        </p:txBody>
      </p:sp>
      <p:sp>
        <p:nvSpPr>
          <p:cNvPr id="3" name="Text Placeholder 2"/>
          <p:cNvSpPr>
            <a:spLocks noGrp="1"/>
          </p:cNvSpPr>
          <p:nvPr>
            <p:ph type="body" sz="quarter" idx="14"/>
          </p:nvPr>
        </p:nvSpPr>
        <p:spPr/>
        <p:txBody>
          <a:bodyPr/>
          <a:lstStyle/>
          <a:p>
            <a:r>
              <a:rPr lang="en-US" dirty="0"/>
              <a:t>   Building Code Basics</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081338"/>
            <a:ext cx="1218723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2</a:t>
            </a:r>
          </a:p>
        </p:txBody>
      </p:sp>
    </p:spTree>
    <p:custDataLst>
      <p:tags r:id="rId1"/>
    </p:custDataLst>
    <p:extLst>
      <p:ext uri="{BB962C8B-B14F-4D97-AF65-F5344CB8AC3E}">
        <p14:creationId xmlns:p14="http://schemas.microsoft.com/office/powerpoint/2010/main" val="1557232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2"/>
          <p:cNvSpPr>
            <a:spLocks noGrp="1"/>
          </p:cNvSpPr>
          <p:nvPr>
            <p:ph idx="1"/>
          </p:nvPr>
        </p:nvSpPr>
        <p:spPr>
          <a:xfrm>
            <a:off x="890270" y="1955566"/>
            <a:ext cx="3923030" cy="4742413"/>
          </a:xfrm>
        </p:spPr>
        <p:txBody>
          <a:bodyPr/>
          <a:lstStyle/>
          <a:p>
            <a:r>
              <a:rPr lang="en-US" sz="1300" dirty="0"/>
              <a:t>Understanding building codes helps all parties to understand requirements of compliance, preventing errors, delays, cost overruns and public safety. </a:t>
            </a:r>
          </a:p>
          <a:p>
            <a:r>
              <a:rPr lang="en-US" sz="1300" dirty="0"/>
              <a:t>ICC publishes IRC and IBC updates every 3 years. </a:t>
            </a:r>
          </a:p>
          <a:p>
            <a:r>
              <a:rPr lang="en-US" sz="1300" dirty="0"/>
              <a:t>Different jurisdictions may base code adoptions on different publication years. </a:t>
            </a:r>
          </a:p>
          <a:p>
            <a:r>
              <a:rPr lang="en-US" sz="1300" dirty="0"/>
              <a:t>Local jurisdictions can provide for code guidance. </a:t>
            </a:r>
          </a:p>
          <a:p>
            <a:pPr marL="0" indent="0">
              <a:buNone/>
            </a:pPr>
            <a:endParaRPr lang="en-US" sz="1300" dirty="0"/>
          </a:p>
          <a:p>
            <a:pPr marL="0" indent="0">
              <a:buNone/>
            </a:pPr>
            <a:endParaRPr lang="en-US" sz="1300" dirty="0"/>
          </a:p>
        </p:txBody>
      </p:sp>
      <p:sp>
        <p:nvSpPr>
          <p:cNvPr id="5" name="Title 4"/>
          <p:cNvSpPr>
            <a:spLocks noGrp="1"/>
          </p:cNvSpPr>
          <p:nvPr>
            <p:ph type="title"/>
          </p:nvPr>
        </p:nvSpPr>
        <p:spPr>
          <a:xfrm>
            <a:off x="342901" y="685800"/>
            <a:ext cx="8971220" cy="734242"/>
          </a:xfrm>
        </p:spPr>
        <p:txBody>
          <a:bodyPr/>
          <a:lstStyle/>
          <a:p>
            <a:r>
              <a:rPr lang="en-US" dirty="0"/>
              <a:t>Understanding the Code</a:t>
            </a:r>
          </a:p>
        </p:txBody>
      </p:sp>
      <p:pic>
        <p:nvPicPr>
          <p:cNvPr id="8" name="Picture 4" descr="Image result for 2012 ib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0312" y="1129168"/>
            <a:ext cx="1625524" cy="2116569"/>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6" descr="Image result for 2012 ir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6055" y="3426307"/>
            <a:ext cx="1625524" cy="210557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8" descr="Image result for 2015 ir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33296" y="3860044"/>
            <a:ext cx="1625524" cy="2112478"/>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descr="Image result for 2015 ib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96920" y="1562905"/>
            <a:ext cx="1625524" cy="2111071"/>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2" descr="Related image"/>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22823"/>
          <a:stretch/>
        </p:blipFill>
        <p:spPr bwMode="auto">
          <a:xfrm>
            <a:off x="8864487" y="1985471"/>
            <a:ext cx="1625524" cy="2106233"/>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14" descr="Image result for 2018 international residential code"/>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22823"/>
          <a:stretch/>
        </p:blipFill>
        <p:spPr bwMode="auto">
          <a:xfrm>
            <a:off x="7439585" y="4282610"/>
            <a:ext cx="1625524" cy="2106233"/>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itle 1"/>
          <p:cNvSpPr txBox="1">
            <a:spLocks/>
          </p:cNvSpPr>
          <p:nvPr/>
        </p:nvSpPr>
        <p:spPr>
          <a:xfrm>
            <a:off x="368300" y="1365514"/>
            <a:ext cx="4445000" cy="51408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Updates Every Three Years</a:t>
            </a:r>
          </a:p>
        </p:txBody>
      </p:sp>
      <p:sp>
        <p:nvSpPr>
          <p:cNvPr id="20" name="Rectangle 19"/>
          <p:cNvSpPr/>
          <p:nvPr/>
        </p:nvSpPr>
        <p:spPr>
          <a:xfrm>
            <a:off x="9775029" y="4751008"/>
            <a:ext cx="597298" cy="49499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100105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2365375"/>
            <a:ext cx="5295900" cy="27305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2641600" y="712470"/>
            <a:ext cx="2990593" cy="635000"/>
          </a:xfrm>
        </p:spPr>
        <p:txBody>
          <a:bodyPr>
            <a:normAutofit fontScale="90000"/>
          </a:bodyPr>
          <a:lstStyle/>
          <a:p>
            <a:pPr algn="r"/>
            <a:r>
              <a:rPr lang="en-US" dirty="0"/>
              <a:t>IBC and IRC Intent</a:t>
            </a:r>
          </a:p>
        </p:txBody>
      </p:sp>
      <p:sp>
        <p:nvSpPr>
          <p:cNvPr id="11" name="Content Placeholder 4"/>
          <p:cNvSpPr txBox="1">
            <a:spLocks/>
          </p:cNvSpPr>
          <p:nvPr/>
        </p:nvSpPr>
        <p:spPr>
          <a:xfrm>
            <a:off x="6667500" y="1674813"/>
            <a:ext cx="3949700" cy="461010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b="1" dirty="0">
                <a:solidFill>
                  <a:prstClr val="black"/>
                </a:solidFill>
              </a:rPr>
              <a:t>IBC 101.3 and IRC R101.3 Intent</a:t>
            </a:r>
          </a:p>
          <a:p>
            <a:pPr marL="0" indent="0">
              <a:lnSpc>
                <a:spcPct val="100000"/>
              </a:lnSpc>
              <a:spcBef>
                <a:spcPts val="0"/>
              </a:spcBef>
              <a:buFont typeface="Arial" panose="020B0604020202020204" pitchFamily="34" charset="0"/>
              <a:buNone/>
            </a:pPr>
            <a:endParaRPr lang="en-US" sz="1800" b="1" dirty="0">
              <a:solidFill>
                <a:prstClr val="black"/>
              </a:solidFill>
              <a:latin typeface="Calibri" panose="020F0502020204030204"/>
              <a:cs typeface="+mn-cs"/>
            </a:endParaRPr>
          </a:p>
          <a:p>
            <a:pPr>
              <a:spcBef>
                <a:spcPts val="0"/>
              </a:spcBef>
            </a:pPr>
            <a:r>
              <a:rPr lang="en-US" sz="1200" dirty="0">
                <a:solidFill>
                  <a:prstClr val="black"/>
                </a:solidFill>
              </a:rPr>
              <a:t>Establishes minimum requirements for safety, public health and welfare.</a:t>
            </a:r>
          </a:p>
          <a:p>
            <a:pPr>
              <a:spcBef>
                <a:spcPts val="0"/>
              </a:spcBef>
            </a:pPr>
            <a:r>
              <a:rPr lang="en-US" sz="1200" dirty="0">
                <a:solidFill>
                  <a:prstClr val="black"/>
                </a:solidFill>
              </a:rPr>
              <a:t>Considerations: structural strength, facility egress, sanitation, light, ventilation, energy conservation, safety from fire.</a:t>
            </a:r>
          </a:p>
          <a:p>
            <a:pPr>
              <a:spcBef>
                <a:spcPts val="0"/>
              </a:spcBef>
            </a:pPr>
            <a:r>
              <a:rPr lang="en-US" sz="1200" dirty="0">
                <a:solidFill>
                  <a:prstClr val="black"/>
                </a:solidFill>
              </a:rPr>
              <a:t>Provides safe access for fire fighters and emergency responders.</a:t>
            </a:r>
          </a:p>
          <a:p>
            <a:pPr marL="0" indent="0">
              <a:lnSpc>
                <a:spcPct val="200000"/>
              </a:lnSpc>
              <a:spcBef>
                <a:spcPts val="0"/>
              </a:spcBef>
              <a:buNone/>
            </a:pPr>
            <a:endParaRPr lang="en-US" sz="1400" dirty="0">
              <a:solidFill>
                <a:prstClr val="black"/>
              </a:solidFill>
              <a:latin typeface="Calibri" panose="020F0502020204030204"/>
              <a:cs typeface="+mn-cs"/>
            </a:endParaRPr>
          </a:p>
        </p:txBody>
      </p:sp>
      <p:sp>
        <p:nvSpPr>
          <p:cNvPr id="14" name="Rectangle 13"/>
          <p:cNvSpPr/>
          <p:nvPr/>
        </p:nvSpPr>
        <p:spPr>
          <a:xfrm>
            <a:off x="0" y="6812279"/>
            <a:ext cx="12192000"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4282" t="2697" r="41226" b="63061"/>
          <a:stretch/>
        </p:blipFill>
        <p:spPr bwMode="auto">
          <a:xfrm>
            <a:off x="8088422" y="4536336"/>
            <a:ext cx="1290008" cy="170458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descr="fireman putting his gas mas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211" y="1674813"/>
            <a:ext cx="4878750" cy="325412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06AA59A6-E114-BB2F-75F2-3EFBC825905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87" t="2748" r="73608" b="63060"/>
          <a:stretch/>
        </p:blipFill>
        <p:spPr bwMode="auto">
          <a:xfrm>
            <a:off x="9611535" y="4536337"/>
            <a:ext cx="1297858" cy="1704586"/>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2605194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roup of people sitting near round brown wooden table"/>
          <p:cNvPicPr>
            <a:picLocks noChangeAspect="1" noChangeArrowheads="1"/>
          </p:cNvPicPr>
          <p:nvPr/>
        </p:nvPicPr>
        <p:blipFill rotWithShape="1">
          <a:blip r:embed="rId4">
            <a:extLst>
              <a:ext uri="{28A0092B-C50C-407E-A947-70E740481C1C}">
                <a14:useLocalDpi xmlns:a14="http://schemas.microsoft.com/office/drawing/2010/main" val="0"/>
              </a:ext>
            </a:extLst>
          </a:blip>
          <a:srcRect l="5006" r="2292"/>
          <a:stretch/>
        </p:blipFill>
        <p:spPr bwMode="auto">
          <a:xfrm>
            <a:off x="3495676" y="3592736"/>
            <a:ext cx="4295775" cy="3265264"/>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people sitting near window having conversations"/>
          <p:cNvPicPr>
            <a:picLocks noChangeAspect="1" noChangeArrowheads="1"/>
          </p:cNvPicPr>
          <p:nvPr/>
        </p:nvPicPr>
        <p:blipFill rotWithShape="1">
          <a:blip r:embed="rId5">
            <a:extLst>
              <a:ext uri="{28A0092B-C50C-407E-A947-70E740481C1C}">
                <a14:useLocalDpi xmlns:a14="http://schemas.microsoft.com/office/drawing/2010/main" val="0"/>
              </a:ext>
            </a:extLst>
          </a:blip>
          <a:srcRect l="25352" t="18131" r="9256"/>
          <a:stretch/>
        </p:blipFill>
        <p:spPr bwMode="auto">
          <a:xfrm>
            <a:off x="3495675" y="0"/>
            <a:ext cx="4295776" cy="359273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739775" y="892175"/>
            <a:ext cx="2082935" cy="2113775"/>
          </a:xfrm>
        </p:spPr>
        <p:txBody>
          <a:bodyPr>
            <a:normAutofit/>
          </a:bodyPr>
          <a:lstStyle/>
          <a:p>
            <a:r>
              <a:rPr lang="en-US" dirty="0"/>
              <a:t>Code </a:t>
            </a:r>
            <a:br>
              <a:rPr lang="en-US" dirty="0">
                <a:solidFill>
                  <a:srgbClr val="FF00FF"/>
                </a:solidFill>
              </a:rPr>
            </a:br>
            <a:r>
              <a:rPr lang="en-US" dirty="0"/>
              <a:t>Writing </a:t>
            </a:r>
            <a:br>
              <a:rPr lang="en-US" dirty="0">
                <a:solidFill>
                  <a:srgbClr val="FF00FF"/>
                </a:solidFill>
              </a:rPr>
            </a:br>
            <a:r>
              <a:rPr lang="en-US" dirty="0"/>
              <a:t>Bodies</a:t>
            </a:r>
          </a:p>
        </p:txBody>
      </p:sp>
      <p:sp>
        <p:nvSpPr>
          <p:cNvPr id="6" name="Content Placeholder 5"/>
          <p:cNvSpPr>
            <a:spLocks noGrp="1"/>
          </p:cNvSpPr>
          <p:nvPr>
            <p:ph idx="1"/>
          </p:nvPr>
        </p:nvSpPr>
        <p:spPr>
          <a:xfrm>
            <a:off x="8572499" y="1321462"/>
            <a:ext cx="2908301" cy="4798129"/>
          </a:xfrm>
        </p:spPr>
        <p:txBody>
          <a:bodyPr/>
          <a:lstStyle/>
          <a:p>
            <a:r>
              <a:rPr lang="en-US" sz="1400" dirty="0"/>
              <a:t>ICC owns the codes.</a:t>
            </a:r>
          </a:p>
          <a:p>
            <a:r>
              <a:rPr lang="en-US" sz="1400" dirty="0"/>
              <a:t>Committees or individuals can submit proposals. </a:t>
            </a:r>
          </a:p>
          <a:p>
            <a:r>
              <a:rPr lang="en-US" sz="1400" dirty="0"/>
              <a:t>ICC reviews and assigns these to applicable committees. </a:t>
            </a:r>
          </a:p>
          <a:p>
            <a:r>
              <a:rPr lang="en-US" sz="1400" dirty="0"/>
              <a:t>Anyone can apply to serve on an ICC committee. </a:t>
            </a:r>
          </a:p>
          <a:p>
            <a:r>
              <a:rPr lang="en-US" sz="1400" dirty="0"/>
              <a:t>ICC Members, builders, engineers, and manufacturers assist with code development process.</a:t>
            </a:r>
          </a:p>
          <a:p>
            <a:r>
              <a:rPr lang="en-US" sz="1400" dirty="0"/>
              <a:t>ICC members vote on each proposal. </a:t>
            </a:r>
          </a:p>
        </p:txBody>
      </p:sp>
      <p:sp>
        <p:nvSpPr>
          <p:cNvPr id="8" name="Rectangle 7"/>
          <p:cNvSpPr/>
          <p:nvPr/>
        </p:nvSpPr>
        <p:spPr>
          <a:xfrm>
            <a:off x="1234377" y="5976738"/>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07954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D:\30_00_SST-198-05_SST Builder Training - Course 5 Building Code Basics\01_Images\Photo_USMap-StatesBlue_v0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187" y="1689101"/>
            <a:ext cx="7288412" cy="4510410"/>
          </a:xfrm>
          <a:prstGeom prst="rect">
            <a:avLst/>
          </a:prstGeom>
          <a:noFill/>
          <a:effectLst>
            <a:outerShdw blurRad="1905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368299" y="663575"/>
            <a:ext cx="4217093" cy="473339"/>
          </a:xfrm>
        </p:spPr>
        <p:txBody>
          <a:bodyPr anchor="t">
            <a:normAutofit/>
          </a:bodyPr>
          <a:lstStyle/>
          <a:p>
            <a:r>
              <a:rPr lang="en-US" dirty="0"/>
              <a:t>State Use of I-Codes</a:t>
            </a:r>
          </a:p>
        </p:txBody>
      </p:sp>
      <p:sp>
        <p:nvSpPr>
          <p:cNvPr id="6" name="Content Placeholder 5"/>
          <p:cNvSpPr>
            <a:spLocks noGrp="1"/>
          </p:cNvSpPr>
          <p:nvPr>
            <p:ph idx="1"/>
          </p:nvPr>
        </p:nvSpPr>
        <p:spPr>
          <a:xfrm>
            <a:off x="8547100" y="1004481"/>
            <a:ext cx="3225800" cy="3704208"/>
          </a:xfrm>
        </p:spPr>
        <p:txBody>
          <a:bodyPr/>
          <a:lstStyle/>
          <a:p>
            <a:pPr marL="0" indent="0">
              <a:lnSpc>
                <a:spcPct val="200000"/>
              </a:lnSpc>
              <a:buNone/>
            </a:pPr>
            <a:r>
              <a:rPr lang="en-US" b="1" dirty="0"/>
              <a:t>States with Modified I-Codes </a:t>
            </a:r>
          </a:p>
          <a:p>
            <a:r>
              <a:rPr lang="en-US" sz="1400" dirty="0"/>
              <a:t>All states use I-Codes.</a:t>
            </a:r>
          </a:p>
          <a:p>
            <a:r>
              <a:rPr lang="en-US" sz="1400" dirty="0"/>
              <a:t>Some states modify the I-Codes to create their own version. </a:t>
            </a:r>
          </a:p>
          <a:p>
            <a:r>
              <a:rPr lang="en-US" sz="1400" dirty="0"/>
              <a:t>States shown have developed amendments to address local circumstances. </a:t>
            </a:r>
          </a:p>
        </p:txBody>
      </p:sp>
      <p:sp>
        <p:nvSpPr>
          <p:cNvPr id="2" name="TextBox 1"/>
          <p:cNvSpPr txBox="1"/>
          <p:nvPr/>
        </p:nvSpPr>
        <p:spPr>
          <a:xfrm>
            <a:off x="7857775" y="4424581"/>
            <a:ext cx="19939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Virginia</a:t>
            </a:r>
          </a:p>
        </p:txBody>
      </p:sp>
      <p:sp>
        <p:nvSpPr>
          <p:cNvPr id="13" name="TextBox 12"/>
          <p:cNvSpPr txBox="1"/>
          <p:nvPr/>
        </p:nvSpPr>
        <p:spPr>
          <a:xfrm>
            <a:off x="7232649" y="5586492"/>
            <a:ext cx="19939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Florida</a:t>
            </a:r>
          </a:p>
        </p:txBody>
      </p:sp>
      <p:sp>
        <p:nvSpPr>
          <p:cNvPr id="14" name="TextBox 13"/>
          <p:cNvSpPr txBox="1"/>
          <p:nvPr/>
        </p:nvSpPr>
        <p:spPr>
          <a:xfrm>
            <a:off x="7499349" y="5008025"/>
            <a:ext cx="19939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North Carolina </a:t>
            </a:r>
          </a:p>
        </p:txBody>
      </p:sp>
      <p:sp>
        <p:nvSpPr>
          <p:cNvPr id="15" name="TextBox 14"/>
          <p:cNvSpPr txBox="1"/>
          <p:nvPr/>
        </p:nvSpPr>
        <p:spPr>
          <a:xfrm>
            <a:off x="456502" y="5098213"/>
            <a:ext cx="2235898"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City of Los Angeles </a:t>
            </a:r>
          </a:p>
        </p:txBody>
      </p:sp>
      <p:sp>
        <p:nvSpPr>
          <p:cNvPr id="16" name="TextBox 15"/>
          <p:cNvSpPr txBox="1"/>
          <p:nvPr/>
        </p:nvSpPr>
        <p:spPr>
          <a:xfrm>
            <a:off x="177799" y="4432300"/>
            <a:ext cx="1396651"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California </a:t>
            </a:r>
          </a:p>
        </p:txBody>
      </p:sp>
      <p:cxnSp>
        <p:nvCxnSpPr>
          <p:cNvPr id="17" name="Straight Arrow Connector 16"/>
          <p:cNvCxnSpPr>
            <a:endCxn id="13" idx="1"/>
          </p:cNvCxnSpPr>
          <p:nvPr/>
        </p:nvCxnSpPr>
        <p:spPr>
          <a:xfrm>
            <a:off x="6841609" y="5618367"/>
            <a:ext cx="391040" cy="152791"/>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2" idx="1"/>
          </p:cNvCxnSpPr>
          <p:nvPr/>
        </p:nvCxnSpPr>
        <p:spPr>
          <a:xfrm>
            <a:off x="6991350" y="3844061"/>
            <a:ext cx="866425" cy="765186"/>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1"/>
          </p:cNvCxnSpPr>
          <p:nvPr/>
        </p:nvCxnSpPr>
        <p:spPr>
          <a:xfrm flipH="1" flipV="1">
            <a:off x="6841609" y="4226654"/>
            <a:ext cx="657740" cy="966037"/>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473200" y="4211082"/>
            <a:ext cx="279400" cy="887131"/>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6" idx="0"/>
          </p:cNvCxnSpPr>
          <p:nvPr/>
        </p:nvCxnSpPr>
        <p:spPr>
          <a:xfrm flipH="1">
            <a:off x="876125" y="3542942"/>
            <a:ext cx="451700" cy="889358"/>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Title 1"/>
          <p:cNvSpPr txBox="1">
            <a:spLocks/>
          </p:cNvSpPr>
          <p:nvPr/>
        </p:nvSpPr>
        <p:spPr>
          <a:xfrm>
            <a:off x="368300" y="1136914"/>
            <a:ext cx="4445000" cy="51408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800" dirty="0">
                <a:solidFill>
                  <a:schemeClr val="tx1"/>
                </a:solidFill>
              </a:rPr>
              <a:t>State Level Amendments</a:t>
            </a:r>
          </a:p>
        </p:txBody>
      </p:sp>
    </p:spTree>
    <p:custDataLst>
      <p:tags r:id="rId1"/>
    </p:custDataLst>
    <p:extLst>
      <p:ext uri="{BB962C8B-B14F-4D97-AF65-F5344CB8AC3E}">
        <p14:creationId xmlns:p14="http://schemas.microsoft.com/office/powerpoint/2010/main" val="2172203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22" y="609600"/>
            <a:ext cx="4185556" cy="873942"/>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320" y="1397000"/>
            <a:ext cx="4156529" cy="4254499"/>
          </a:xfrm>
        </p:spPr>
        <p:txBody>
          <a:bodyPr/>
          <a:lstStyle/>
          <a:p>
            <a:pPr marL="0" indent="0">
              <a:buNone/>
            </a:pPr>
            <a:r>
              <a:rPr lang="en-US" b="1" dirty="0"/>
              <a:t>Professional Development Hours</a:t>
            </a:r>
          </a:p>
          <a:p>
            <a:pPr marL="0" indent="0">
              <a:buNone/>
            </a:pPr>
            <a:r>
              <a:rPr lang="en-US" sz="1400" dirty="0"/>
              <a:t>Simpson Strong-Tie® offers Professional Development Hours for completing this course. No other continuing education or accredited credits are available for this course.</a:t>
            </a:r>
          </a:p>
          <a:p>
            <a:pPr marL="0" indent="0">
              <a:buNone/>
            </a:pPr>
            <a:r>
              <a:rPr lang="en-US" sz="1400" dirty="0"/>
              <a:t>This course </a:t>
            </a:r>
            <a:r>
              <a:rPr lang="en-US" sz="1400"/>
              <a:t>offers 0.5 </a:t>
            </a:r>
            <a:r>
              <a:rPr lang="en-US" sz="1400" dirty="0" err="1"/>
              <a:t>PDH</a:t>
            </a:r>
            <a:r>
              <a:rPr lang="en-US" sz="1400" dirty="0"/>
              <a:t> </a:t>
            </a:r>
            <a:r>
              <a:rPr lang="en-US" sz="1400"/>
              <a:t>(1/2 </a:t>
            </a:r>
            <a:r>
              <a:rPr lang="en-US" sz="1400" dirty="0"/>
              <a:t>hour of </a:t>
            </a:r>
            <a:r>
              <a:rPr lang="en-US" sz="1400" dirty="0" err="1"/>
              <a:t>PDH</a:t>
            </a:r>
            <a:r>
              <a:rPr lang="en-US" sz="1400" dirty="0"/>
              <a:t>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240" b="4240"/>
          <a:stretch>
            <a:fillRect/>
          </a:stretch>
        </p:blipFill>
        <p:spPr>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21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250" y="0"/>
            <a:ext cx="3705225" cy="6877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a:xfrm>
            <a:off x="606425" y="892175"/>
            <a:ext cx="2082935" cy="2113775"/>
          </a:xfrm>
        </p:spPr>
        <p:txBody>
          <a:bodyPr>
            <a:normAutofit/>
          </a:bodyPr>
          <a:lstStyle/>
          <a:p>
            <a:r>
              <a:rPr lang="en-US" dirty="0"/>
              <a:t>How the Codes are Enforced</a:t>
            </a:r>
          </a:p>
        </p:txBody>
      </p:sp>
      <p:sp>
        <p:nvSpPr>
          <p:cNvPr id="6" name="Content Placeholder 5"/>
          <p:cNvSpPr>
            <a:spLocks noGrp="1"/>
          </p:cNvSpPr>
          <p:nvPr>
            <p:ph idx="1"/>
          </p:nvPr>
        </p:nvSpPr>
        <p:spPr>
          <a:xfrm>
            <a:off x="7440930" y="895350"/>
            <a:ext cx="3652520" cy="5814060"/>
          </a:xfrm>
        </p:spPr>
        <p:txBody>
          <a:bodyPr/>
          <a:lstStyle/>
          <a:p>
            <a:pPr marL="0" indent="0">
              <a:buNone/>
            </a:pPr>
            <a:r>
              <a:rPr lang="en-US" b="1" dirty="0"/>
              <a:t>City Permitting Process</a:t>
            </a:r>
          </a:p>
          <a:p>
            <a:r>
              <a:rPr lang="en-US" sz="1200" dirty="0"/>
              <a:t>Permit Application to construct or remodel a building. </a:t>
            </a:r>
          </a:p>
          <a:p>
            <a:r>
              <a:rPr lang="en-US" sz="1200" dirty="0"/>
              <a:t>The Authority Having Jurisdiction (AHJ), Building officials, and inspectors enforce code through the permit process and inspection of the project.</a:t>
            </a:r>
          </a:p>
          <a:p>
            <a:pPr marL="0" indent="0">
              <a:buNone/>
            </a:pPr>
            <a:r>
              <a:rPr lang="en-US" b="1" dirty="0"/>
              <a:t>Inspections</a:t>
            </a:r>
          </a:p>
          <a:p>
            <a:r>
              <a:rPr lang="en-US" sz="1200" dirty="0"/>
              <a:t>Code officials review construction plans for code compliance.</a:t>
            </a:r>
          </a:p>
          <a:p>
            <a:r>
              <a:rPr lang="en-US" sz="1200" dirty="0"/>
              <a:t>Inspectors conduct site and plan inspections to ensure minimum code standards are met.</a:t>
            </a:r>
          </a:p>
          <a:p>
            <a:r>
              <a:rPr lang="en-US" sz="1200" dirty="0"/>
              <a:t>Inspectors include building, public works, electrical, mechanical, plumbing, fire prevention, and others. </a:t>
            </a:r>
          </a:p>
        </p:txBody>
      </p:sp>
      <p:sp>
        <p:nvSpPr>
          <p:cNvPr id="8" name="Rectangle 7"/>
          <p:cNvSpPr/>
          <p:nvPr/>
        </p:nvSpPr>
        <p:spPr>
          <a:xfrm>
            <a:off x="1234377" y="5976738"/>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25746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2"/>
          <p:cNvSpPr txBox="1">
            <a:spLocks/>
          </p:cNvSpPr>
          <p:nvPr/>
        </p:nvSpPr>
        <p:spPr>
          <a:xfrm>
            <a:off x="5758287" y="5357181"/>
            <a:ext cx="2130398" cy="1363659"/>
          </a:xfrm>
          <a:prstGeom prst="rect">
            <a:avLst/>
          </a:prstGeom>
          <a:solidFill>
            <a:schemeClr val="bg1">
              <a:lumMod val="95000"/>
            </a:schemeClr>
          </a:solidFill>
          <a:ln>
            <a:solidFill>
              <a:schemeClr val="bg1">
                <a:lumMod val="75000"/>
              </a:schemeClr>
            </a:solidFill>
          </a:ln>
          <a:effectLst>
            <a:outerShdw blurRad="152400" dist="76200" dir="2700000" algn="tl" rotWithShape="0">
              <a:prstClr val="black">
                <a:alpha val="40000"/>
              </a:prstClr>
            </a:outerShdw>
          </a:effectLst>
        </p:spPr>
        <p:txBody>
          <a:bodyPr vert="horz" lIns="182880" tIns="91440" rIns="182880" bIns="182880" rtlCol="0" anchor="t" anchorCtr="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Helvetica" pitchFamily="2" charset="0"/>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Helvetica" pitchFamily="2" charset="0"/>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Helvetica" pitchFamily="2" charset="0"/>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latin typeface="Arial" panose="020B0604020202020204" pitchFamily="34" charset="0"/>
                <a:cs typeface="Arial" panose="020B0604020202020204" pitchFamily="34" charset="0"/>
              </a:rPr>
              <a:t>In some states, cities adopt and amend published codes for their specific jurisdiction.</a:t>
            </a:r>
          </a:p>
        </p:txBody>
      </p:sp>
      <p:sp>
        <p:nvSpPr>
          <p:cNvPr id="15" name="U-Turn Arrow 14"/>
          <p:cNvSpPr/>
          <p:nvPr/>
        </p:nvSpPr>
        <p:spPr>
          <a:xfrm rot="5400000">
            <a:off x="7171068" y="4788964"/>
            <a:ext cx="1841530" cy="638866"/>
          </a:xfrm>
          <a:prstGeom prst="uturnArrow">
            <a:avLst>
              <a:gd name="adj1" fmla="val 34091"/>
              <a:gd name="adj2" fmla="val 25000"/>
              <a:gd name="adj3" fmla="val 25000"/>
              <a:gd name="adj4" fmla="val 43750"/>
              <a:gd name="adj5" fmla="val 100000"/>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nvGrpSpPr>
          <p:cNvPr id="4" name="Group 3"/>
          <p:cNvGrpSpPr/>
          <p:nvPr/>
        </p:nvGrpSpPr>
        <p:grpSpPr>
          <a:xfrm>
            <a:off x="4016030" y="1638257"/>
            <a:ext cx="1480470" cy="3419045"/>
            <a:chOff x="4016030" y="1638257"/>
            <a:chExt cx="1480470" cy="3419045"/>
          </a:xfrm>
        </p:grpSpPr>
        <p:sp>
          <p:nvSpPr>
            <p:cNvPr id="16" name="Content Placeholder 2"/>
            <p:cNvSpPr txBox="1">
              <a:spLocks/>
            </p:cNvSpPr>
            <p:nvPr/>
          </p:nvSpPr>
          <p:spPr>
            <a:xfrm>
              <a:off x="4016030" y="1638257"/>
              <a:ext cx="1480470" cy="3419045"/>
            </a:xfrm>
            <a:prstGeom prst="rect">
              <a:avLst/>
            </a:prstGeom>
            <a:solidFill>
              <a:schemeClr val="bg1">
                <a:lumMod val="95000"/>
              </a:schemeClr>
            </a:solidFill>
            <a:ln>
              <a:solidFill>
                <a:schemeClr val="bg1">
                  <a:lumMod val="75000"/>
                </a:schemeClr>
              </a:solidFill>
            </a:ln>
            <a:effectLst>
              <a:outerShdw blurRad="152400" dist="76200" dir="2700000" algn="tl" rotWithShape="0">
                <a:prstClr val="black">
                  <a:alpha val="40000"/>
                </a:prstClr>
              </a:outerShdw>
            </a:effectLst>
          </p:spPr>
          <p:txBody>
            <a:bodyPr vert="horz" lIns="182880" tIns="1371600" rIns="182880" bIns="182880" rtlCol="0" anchor="t" anchorCtr="0">
              <a:normAutofit lnSpcReduction="10000"/>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Helvetica" pitchFamily="2" charset="0"/>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Helvetica" pitchFamily="2" charset="0"/>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Helvetica" pitchFamily="2" charset="0"/>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latin typeface="Arial" panose="020B0604020202020204" pitchFamily="34" charset="0"/>
                  <a:cs typeface="Arial" panose="020B0604020202020204" pitchFamily="34" charset="0"/>
                </a:rPr>
                <a:t>The states adopt and amend published codes to form their own set of building codes.</a:t>
              </a:r>
            </a:p>
          </p:txBody>
        </p:sp>
        <p:sp>
          <p:nvSpPr>
            <p:cNvPr id="2" name="Rectangle 1"/>
            <p:cNvSpPr/>
            <p:nvPr/>
          </p:nvSpPr>
          <p:spPr>
            <a:xfrm>
              <a:off x="4352925" y="1769049"/>
              <a:ext cx="723900" cy="1014388"/>
            </a:xfrm>
            <a:prstGeom prst="rect">
              <a:avLst/>
            </a:prstGeom>
            <a:no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D:\30_00_SST-198-05_SST Builder Training - Course 5 Building Code Basics\01_Images\Photo-USMap_AllBlue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2900" y="1923438"/>
              <a:ext cx="1228726" cy="74809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8496654" y="1635125"/>
            <a:ext cx="1563098" cy="3419046"/>
            <a:chOff x="8496654" y="1635125"/>
            <a:chExt cx="1563098" cy="3419046"/>
          </a:xfrm>
        </p:grpSpPr>
        <p:sp>
          <p:nvSpPr>
            <p:cNvPr id="22" name="Content Placeholder 2"/>
            <p:cNvSpPr txBox="1">
              <a:spLocks/>
            </p:cNvSpPr>
            <p:nvPr/>
          </p:nvSpPr>
          <p:spPr>
            <a:xfrm>
              <a:off x="8496654" y="1635125"/>
              <a:ext cx="1563098" cy="3419046"/>
            </a:xfrm>
            <a:prstGeom prst="rect">
              <a:avLst/>
            </a:prstGeom>
            <a:solidFill>
              <a:schemeClr val="bg1">
                <a:lumMod val="95000"/>
              </a:schemeClr>
            </a:solidFill>
            <a:ln>
              <a:solidFill>
                <a:schemeClr val="bg1">
                  <a:lumMod val="75000"/>
                </a:schemeClr>
              </a:solidFill>
            </a:ln>
            <a:effectLst>
              <a:outerShdw blurRad="152400" dist="76200" dir="2700000" algn="tl" rotWithShape="0">
                <a:prstClr val="black">
                  <a:alpha val="40000"/>
                </a:prstClr>
              </a:outerShdw>
            </a:effectLst>
          </p:spPr>
          <p:txBody>
            <a:bodyPr vert="horz" lIns="274320" tIns="1371600" rIns="182880" bIns="182880" rtlCol="0" anchor="t" anchorCtr="0">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Helvetica" pitchFamily="2" charset="0"/>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Helvetica" pitchFamily="2" charset="0"/>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Helvetica" pitchFamily="2" charset="0"/>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latin typeface="Arial" panose="020B0604020202020204" pitchFamily="34" charset="0"/>
                  <a:cs typeface="Arial" panose="020B0604020202020204" pitchFamily="34" charset="0"/>
                </a:rPr>
                <a:t>Once adopted, code officials work to ensure compliance to the codes. </a:t>
              </a:r>
            </a:p>
          </p:txBody>
        </p:sp>
        <p:pic>
          <p:nvPicPr>
            <p:cNvPr id="3075" name="Picture 3" descr="D:\00_XLRQ Design Tool Kit\04_TK Icons\01_ICONS_ManFilled_v001.png"/>
            <p:cNvPicPr>
              <a:picLocks noChangeAspect="1" noChangeArrowheads="1"/>
            </p:cNvPicPr>
            <p:nvPr/>
          </p:nvPicPr>
          <p:blipFill rotWithShape="1">
            <a:blip r:embed="rId5">
              <a:extLst>
                <a:ext uri="{28A0092B-C50C-407E-A947-70E740481C1C}">
                  <a14:useLocalDpi xmlns:a14="http://schemas.microsoft.com/office/drawing/2010/main" val="0"/>
                </a:ext>
              </a:extLst>
            </a:blip>
            <a:srcRect l="24995"/>
            <a:stretch/>
          </p:blipFill>
          <p:spPr bwMode="auto">
            <a:xfrm>
              <a:off x="8900156" y="1780701"/>
              <a:ext cx="818582" cy="109135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 name="Rectangle 25"/>
            <p:cNvSpPr/>
            <p:nvPr/>
          </p:nvSpPr>
          <p:spPr>
            <a:xfrm>
              <a:off x="8956545" y="1806893"/>
              <a:ext cx="723900" cy="1014388"/>
            </a:xfrm>
            <a:prstGeom prst="rect">
              <a:avLst/>
            </a:prstGeom>
            <a:no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itle 4"/>
          <p:cNvSpPr>
            <a:spLocks noGrp="1"/>
          </p:cNvSpPr>
          <p:nvPr>
            <p:ph type="title"/>
          </p:nvPr>
        </p:nvSpPr>
        <p:spPr>
          <a:xfrm>
            <a:off x="342901" y="717214"/>
            <a:ext cx="3098799" cy="474228"/>
          </a:xfrm>
        </p:spPr>
        <p:txBody>
          <a:bodyPr/>
          <a:lstStyle/>
          <a:p>
            <a:r>
              <a:rPr lang="en-US" dirty="0"/>
              <a:t>Code Adoption</a:t>
            </a:r>
          </a:p>
        </p:txBody>
      </p:sp>
      <p:sp>
        <p:nvSpPr>
          <p:cNvPr id="6" name="Title 1"/>
          <p:cNvSpPr txBox="1">
            <a:spLocks/>
          </p:cNvSpPr>
          <p:nvPr/>
        </p:nvSpPr>
        <p:spPr>
          <a:xfrm>
            <a:off x="368300" y="1136914"/>
            <a:ext cx="4445000" cy="51408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800" dirty="0">
                <a:solidFill>
                  <a:schemeClr val="tx1"/>
                </a:solidFill>
              </a:rPr>
              <a:t>State Level Amendments</a:t>
            </a:r>
          </a:p>
        </p:txBody>
      </p:sp>
      <p:grpSp>
        <p:nvGrpSpPr>
          <p:cNvPr id="7" name="Group 6"/>
          <p:cNvGrpSpPr/>
          <p:nvPr/>
        </p:nvGrpSpPr>
        <p:grpSpPr>
          <a:xfrm>
            <a:off x="5758287" y="1635125"/>
            <a:ext cx="2130398" cy="3434964"/>
            <a:chOff x="5758287" y="1635125"/>
            <a:chExt cx="2130398" cy="3434964"/>
          </a:xfrm>
        </p:grpSpPr>
        <p:sp>
          <p:nvSpPr>
            <p:cNvPr id="17" name="Content Placeholder 2"/>
            <p:cNvSpPr txBox="1">
              <a:spLocks/>
            </p:cNvSpPr>
            <p:nvPr/>
          </p:nvSpPr>
          <p:spPr>
            <a:xfrm>
              <a:off x="5758287" y="1635125"/>
              <a:ext cx="2130398" cy="3434964"/>
            </a:xfrm>
            <a:prstGeom prst="rect">
              <a:avLst/>
            </a:prstGeom>
            <a:solidFill>
              <a:schemeClr val="bg1">
                <a:lumMod val="95000"/>
              </a:schemeClr>
            </a:solidFill>
            <a:ln>
              <a:solidFill>
                <a:schemeClr val="bg1">
                  <a:lumMod val="75000"/>
                </a:schemeClr>
              </a:solidFill>
            </a:ln>
            <a:effectLst>
              <a:outerShdw blurRad="152400" dist="76200" dir="2700000" algn="tl" rotWithShape="0">
                <a:prstClr val="black">
                  <a:alpha val="40000"/>
                </a:prstClr>
              </a:outerShdw>
            </a:effectLst>
          </p:spPr>
          <p:txBody>
            <a:bodyPr vert="horz" lIns="274320" tIns="1371600" rIns="182880" bIns="182880" rtlCol="0" anchor="t" anchorCtr="0">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Helvetica" pitchFamily="2" charset="0"/>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Helvetica" pitchFamily="2" charset="0"/>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Helvetica" pitchFamily="2" charset="0"/>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latin typeface="Arial" panose="020B0604020202020204" pitchFamily="34" charset="0"/>
                  <a:cs typeface="Arial" panose="020B0604020202020204" pitchFamily="34" charset="0"/>
                </a:rPr>
                <a:t>The adopted codes become a legal document governing design and construction throughout the state.</a:t>
              </a:r>
            </a:p>
          </p:txBody>
        </p:sp>
        <p:pic>
          <p:nvPicPr>
            <p:cNvPr id="10" name="Picture 9"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2823"/>
            <a:stretch/>
          </p:blipFill>
          <p:spPr bwMode="auto">
            <a:xfrm>
              <a:off x="6849114" y="1806893"/>
              <a:ext cx="761361" cy="9865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4" descr="Image result for 2018 international residential cod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2823"/>
            <a:stretch/>
          </p:blipFill>
          <p:spPr bwMode="auto">
            <a:xfrm>
              <a:off x="6014639" y="1806893"/>
              <a:ext cx="761361" cy="9865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2114904" y="1638257"/>
            <a:ext cx="1563098" cy="3419046"/>
            <a:chOff x="2114904" y="1638257"/>
            <a:chExt cx="1563098" cy="3419046"/>
          </a:xfrm>
        </p:grpSpPr>
        <p:sp>
          <p:nvSpPr>
            <p:cNvPr id="13" name="Content Placeholder 2"/>
            <p:cNvSpPr txBox="1">
              <a:spLocks/>
            </p:cNvSpPr>
            <p:nvPr/>
          </p:nvSpPr>
          <p:spPr>
            <a:xfrm>
              <a:off x="2114904" y="1638257"/>
              <a:ext cx="1563098" cy="3419046"/>
            </a:xfrm>
            <a:prstGeom prst="rect">
              <a:avLst/>
            </a:prstGeom>
            <a:solidFill>
              <a:schemeClr val="bg1">
                <a:lumMod val="95000"/>
              </a:schemeClr>
            </a:solidFill>
            <a:ln>
              <a:solidFill>
                <a:schemeClr val="bg1">
                  <a:lumMod val="75000"/>
                </a:schemeClr>
              </a:solidFill>
            </a:ln>
            <a:effectLst>
              <a:outerShdw blurRad="152400" dist="76200" dir="2700000" algn="tl" rotWithShape="0">
                <a:prstClr val="black">
                  <a:alpha val="40000"/>
                </a:prstClr>
              </a:outerShdw>
            </a:effectLst>
          </p:spPr>
          <p:txBody>
            <a:bodyPr vert="horz" lIns="274320" tIns="1371600" rIns="182880" bIns="182880" rtlCol="0" anchor="t" anchorCtr="0">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Helvetica" pitchFamily="2" charset="0"/>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Helvetica" pitchFamily="2" charset="0"/>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Helvetica" pitchFamily="2" charset="0"/>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latin typeface="Arial" panose="020B0604020202020204" pitchFamily="34" charset="0"/>
                  <a:cs typeface="Arial" panose="020B0604020202020204" pitchFamily="34" charset="0"/>
                </a:rPr>
                <a:t>ICC publishes the IRC and IBC on a 3 year cycle.</a:t>
              </a:r>
            </a:p>
          </p:txBody>
        </p:sp>
        <p:pic>
          <p:nvPicPr>
            <p:cNvPr id="12" name="Picture 2" descr="Image result for international code council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61490" y="1769049"/>
              <a:ext cx="793727" cy="10434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9" name="Right Arrow 18"/>
          <p:cNvSpPr/>
          <p:nvPr/>
        </p:nvSpPr>
        <p:spPr>
          <a:xfrm>
            <a:off x="3678002" y="3334592"/>
            <a:ext cx="397194" cy="379139"/>
          </a:xfrm>
          <a:prstGeom prst="rightArrow">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0" name="Right Arrow 19"/>
          <p:cNvSpPr/>
          <p:nvPr/>
        </p:nvSpPr>
        <p:spPr>
          <a:xfrm>
            <a:off x="5496500" y="3334596"/>
            <a:ext cx="397194" cy="379139"/>
          </a:xfrm>
          <a:prstGeom prst="rightArrow">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3" name="Right Arrow 22"/>
          <p:cNvSpPr/>
          <p:nvPr/>
        </p:nvSpPr>
        <p:spPr>
          <a:xfrm>
            <a:off x="7888685" y="3352607"/>
            <a:ext cx="740396" cy="379139"/>
          </a:xfrm>
          <a:prstGeom prst="rightArrow">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1" name="Right Arrow 20"/>
          <p:cNvSpPr/>
          <p:nvPr/>
        </p:nvSpPr>
        <p:spPr>
          <a:xfrm rot="16200000">
            <a:off x="6579748" y="4969015"/>
            <a:ext cx="397193" cy="379139"/>
          </a:xfrm>
          <a:prstGeom prst="rightArrow">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25" name="Picture 2" descr="Image result for student handout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3231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1000"/>
                            </p:stCondLst>
                            <p:childTnLst>
                              <p:par>
                                <p:cTn id="36" presetID="22" presetClass="entr" presetSubtype="4"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9" grpId="0" animBg="1"/>
      <p:bldP spid="20" grpId="0" animBg="1"/>
      <p:bldP spid="23"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1"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80" y="449945"/>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5" y="1641475"/>
            <a:ext cx="6470072" cy="922114"/>
          </a:xfrm>
        </p:spPr>
        <p:txBody>
          <a:bodyPr lIns="0" tIns="0" rIns="0" bIns="0">
            <a:noAutofit/>
          </a:bodyPr>
          <a:lstStyle/>
          <a:p>
            <a:pPr marL="0" indent="0" algn="ctr">
              <a:buNone/>
            </a:pPr>
            <a:r>
              <a:rPr lang="en-US" altLang="en-US" sz="1800" b="1">
                <a:solidFill>
                  <a:schemeClr val="bg1"/>
                </a:solidFill>
              </a:rPr>
              <a:t>How are the I-Codes enforced?</a:t>
            </a:r>
          </a:p>
          <a:p>
            <a:pPr marL="0" indent="0" algn="ctr">
              <a:buNone/>
            </a:pPr>
            <a:r>
              <a:rPr lang="en-US" altLang="en-US" sz="1200" b="1">
                <a:solidFill>
                  <a:schemeClr val="bg1"/>
                </a:solidFill>
              </a:rPr>
              <a:t>SELECT ALL THAT APPLY</a:t>
            </a:r>
            <a:endParaRPr lang="en-US" altLang="en-US" sz="1200" dirty="0">
              <a:solidFill>
                <a:schemeClr val="bg1"/>
              </a:solidFill>
            </a:endParaRPr>
          </a:p>
        </p:txBody>
      </p:sp>
      <p:sp>
        <p:nvSpPr>
          <p:cNvPr id="13" name="Content Placeholder 2"/>
          <p:cNvSpPr txBox="1">
            <a:spLocks/>
          </p:cNvSpPr>
          <p:nvPr/>
        </p:nvSpPr>
        <p:spPr>
          <a:xfrm>
            <a:off x="2860965" y="3470237"/>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Local police departments</a:t>
            </a:r>
          </a:p>
          <a:p>
            <a:pPr marL="342900" indent="-342900">
              <a:buFont typeface="Arial" panose="020B0604020202020204" pitchFamily="34" charset="0"/>
              <a:buAutoNum type="alphaUcParenR"/>
            </a:pPr>
            <a:r>
              <a:rPr lang="en-US" altLang="en-US">
                <a:solidFill>
                  <a:schemeClr val="bg1"/>
                </a:solidFill>
              </a:rPr>
              <a:t>Permitting</a:t>
            </a:r>
          </a:p>
          <a:p>
            <a:pPr marL="342900" indent="-342900">
              <a:buFont typeface="Arial" panose="020B0604020202020204" pitchFamily="34" charset="0"/>
              <a:buAutoNum type="alphaUcParenR"/>
            </a:pPr>
            <a:r>
              <a:rPr lang="en-US" altLang="en-US">
                <a:solidFill>
                  <a:schemeClr val="bg1"/>
                </a:solidFill>
              </a:rPr>
              <a:t>City Council member votes</a:t>
            </a:r>
          </a:p>
          <a:p>
            <a:pPr marL="342900" indent="-342900">
              <a:buFont typeface="Arial" panose="020B0604020202020204" pitchFamily="34" charset="0"/>
              <a:buAutoNum type="alphaUcParenR"/>
            </a:pPr>
            <a:r>
              <a:rPr lang="en-US" altLang="en-US">
                <a:solidFill>
                  <a:schemeClr val="bg1"/>
                </a:solidFill>
              </a:rPr>
              <a:t>Inspections</a:t>
            </a:r>
          </a:p>
        </p:txBody>
      </p:sp>
      <p:cxnSp>
        <p:nvCxnSpPr>
          <p:cNvPr id="18" name="Straight Connector 17"/>
          <p:cNvCxnSpPr/>
          <p:nvPr/>
        </p:nvCxnSpPr>
        <p:spPr>
          <a:xfrm>
            <a:off x="2860965"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77677" y="3884386"/>
            <a:ext cx="498961" cy="528572"/>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2277676" y="4892552"/>
            <a:ext cx="498961" cy="528572"/>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8833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887607"/>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Applying the IRC and IBC Code</a:t>
            </a:r>
          </a:p>
        </p:txBody>
      </p:sp>
      <p:sp>
        <p:nvSpPr>
          <p:cNvPr id="3" name="Text Placeholder 2"/>
          <p:cNvSpPr>
            <a:spLocks noGrp="1"/>
          </p:cNvSpPr>
          <p:nvPr>
            <p:ph type="body" sz="quarter" idx="14"/>
          </p:nvPr>
        </p:nvSpPr>
        <p:spPr/>
        <p:txBody>
          <a:bodyPr/>
          <a:lstStyle/>
          <a:p>
            <a:r>
              <a:rPr lang="en-US" dirty="0"/>
              <a:t>   Building Code Basics</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081338"/>
            <a:ext cx="1218723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3</a:t>
            </a:r>
          </a:p>
        </p:txBody>
      </p:sp>
    </p:spTree>
    <p:custDataLst>
      <p:tags r:id="rId1"/>
    </p:custDataLst>
    <p:extLst>
      <p:ext uri="{BB962C8B-B14F-4D97-AF65-F5344CB8AC3E}">
        <p14:creationId xmlns:p14="http://schemas.microsoft.com/office/powerpoint/2010/main" val="1229074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2064" y="1820761"/>
            <a:ext cx="2617234" cy="44626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82880" rIns="182880" rtlCol="0" anchor="t"/>
          <a:lstStyle/>
          <a:p>
            <a:pPr algn="ctr"/>
            <a:r>
              <a:rPr lang="en-US" sz="1400" b="1" dirty="0">
                <a:solidFill>
                  <a:schemeClr val="tx1"/>
                </a:solidFill>
                <a:latin typeface="Arial" panose="020B0604020202020204" pitchFamily="34" charset="0"/>
                <a:cs typeface="Arial" panose="020B0604020202020204" pitchFamily="34" charset="0"/>
              </a:rPr>
              <a:t>IRC </a:t>
            </a:r>
          </a:p>
          <a:p>
            <a:pPr algn="ctr"/>
            <a:r>
              <a:rPr lang="en-US" sz="1400" b="1" dirty="0">
                <a:solidFill>
                  <a:schemeClr val="tx1"/>
                </a:solidFill>
                <a:latin typeface="Arial" panose="020B0604020202020204" pitchFamily="34" charset="0"/>
                <a:cs typeface="Arial" panose="020B0604020202020204" pitchFamily="34" charset="0"/>
              </a:rPr>
              <a:t>Prescriptive or</a:t>
            </a:r>
          </a:p>
          <a:p>
            <a:pPr algn="ctr"/>
            <a:r>
              <a:rPr lang="en-US" sz="1400" b="1" dirty="0">
                <a:solidFill>
                  <a:schemeClr val="tx1"/>
                </a:solidFill>
                <a:latin typeface="Arial" panose="020B0604020202020204" pitchFamily="34" charset="0"/>
                <a:cs typeface="Arial" panose="020B0604020202020204" pitchFamily="34" charset="0"/>
              </a:rPr>
              <a:t>Dictated Code</a:t>
            </a:r>
          </a:p>
          <a:p>
            <a:endParaRPr lang="en-US" sz="1400" b="1"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Dictates how to construct.</a:t>
            </a:r>
            <a:br>
              <a:rPr lang="en-US" sz="1200" dirty="0">
                <a:solidFill>
                  <a:srgbClr val="FF00FF"/>
                </a:solidFill>
                <a:latin typeface="Arial" panose="020B0604020202020204" pitchFamily="34" charset="0"/>
                <a:cs typeface="Arial" panose="020B0604020202020204" pitchFamily="34" charset="0"/>
              </a:rPr>
            </a:br>
            <a:endParaRPr lang="en-US" sz="1200" dirty="0">
              <a:solidFill>
                <a:srgbClr val="FF00F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Proposes a set method for the work, specifying both the material and installation that if followed precisely, yields the same result most every time.</a:t>
            </a:r>
            <a:br>
              <a:rPr lang="en-US" sz="1200" dirty="0">
                <a:solidFill>
                  <a:srgbClr val="FF00FF"/>
                </a:solidFill>
                <a:latin typeface="Arial" panose="020B0604020202020204" pitchFamily="34" charset="0"/>
                <a:cs typeface="Arial" panose="020B0604020202020204" pitchFamily="34" charset="0"/>
              </a:rPr>
            </a:br>
            <a:endParaRPr lang="en-US" sz="1200" dirty="0">
              <a:solidFill>
                <a:srgbClr val="FF00F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Allows equivalents per the Authorized Housing Jurisdiction (AHJ).</a:t>
            </a:r>
            <a:br>
              <a:rPr lang="en-US" sz="1200" dirty="0">
                <a:solidFill>
                  <a:srgbClr val="FF00FF"/>
                </a:solidFill>
                <a:latin typeface="Arial" panose="020B0604020202020204" pitchFamily="34" charset="0"/>
                <a:cs typeface="Arial" panose="020B0604020202020204" pitchFamily="34" charset="0"/>
              </a:rPr>
            </a:br>
            <a:endParaRPr lang="en-US" sz="1200" dirty="0">
              <a:solidFill>
                <a:srgbClr val="FF00F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Evaluation Reports and inspections summarize and demonstrate compliance.</a:t>
            </a:r>
          </a:p>
        </p:txBody>
      </p:sp>
      <p:sp>
        <p:nvSpPr>
          <p:cNvPr id="26" name="Rectangle 25"/>
          <p:cNvSpPr/>
          <p:nvPr/>
        </p:nvSpPr>
        <p:spPr>
          <a:xfrm>
            <a:off x="9135713" y="1820760"/>
            <a:ext cx="2617234" cy="4831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tlCol="0" anchor="t"/>
          <a:lstStyle/>
          <a:p>
            <a:pPr algn="ctr"/>
            <a:r>
              <a:rPr lang="en-US" sz="1400" b="1" dirty="0">
                <a:solidFill>
                  <a:schemeClr val="tx1"/>
                </a:solidFill>
                <a:latin typeface="Arial" panose="020B0604020202020204" pitchFamily="34" charset="0"/>
                <a:cs typeface="Arial" panose="020B0604020202020204" pitchFamily="34" charset="0"/>
              </a:rPr>
              <a:t>IBC </a:t>
            </a:r>
          </a:p>
          <a:p>
            <a:pPr algn="ctr"/>
            <a:r>
              <a:rPr lang="en-US" sz="1400" b="1" dirty="0">
                <a:solidFill>
                  <a:schemeClr val="tx1"/>
                </a:solidFill>
                <a:latin typeface="Arial" panose="020B0604020202020204" pitchFamily="34" charset="0"/>
                <a:cs typeface="Arial" panose="020B0604020202020204" pitchFamily="34" charset="0"/>
              </a:rPr>
              <a:t>Engineered or </a:t>
            </a:r>
          </a:p>
          <a:p>
            <a:pPr algn="ctr"/>
            <a:r>
              <a:rPr lang="en-US" sz="1400" b="1" dirty="0">
                <a:solidFill>
                  <a:schemeClr val="tx1"/>
                </a:solidFill>
                <a:latin typeface="Arial" panose="020B0604020202020204" pitchFamily="34" charset="0"/>
                <a:cs typeface="Arial" panose="020B0604020202020204" pitchFamily="34" charset="0"/>
              </a:rPr>
              <a:t>Performance Design </a:t>
            </a:r>
          </a:p>
          <a:p>
            <a:endParaRPr lang="en-US" sz="1400" b="1"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Much more in depth than </a:t>
            </a:r>
            <a:br>
              <a:rPr lang="en-US" sz="1200" dirty="0">
                <a:solidFill>
                  <a:schemeClr val="tx1"/>
                </a:solidFill>
                <a:latin typeface="Arial" panose="020B0604020202020204" pitchFamily="34" charset="0"/>
                <a:cs typeface="Arial" panose="020B0604020202020204" pitchFamily="34" charset="0"/>
              </a:rPr>
            </a:br>
            <a:r>
              <a:rPr lang="en-US" sz="1200" dirty="0">
                <a:solidFill>
                  <a:schemeClr val="tx1"/>
                </a:solidFill>
                <a:latin typeface="Arial" panose="020B0604020202020204" pitchFamily="34" charset="0"/>
                <a:cs typeface="Arial" panose="020B0604020202020204" pitchFamily="34" charset="0"/>
              </a:rPr>
              <a:t>the IRC.</a:t>
            </a:r>
          </a:p>
          <a:p>
            <a:pPr marL="171450" indent="-171450">
              <a:buFont typeface="Arial" panose="020B0604020202020204" pitchFamily="34" charset="0"/>
              <a:buChar char="•"/>
            </a:pPr>
            <a:endParaRPr lang="en-US" sz="1200"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Requires deeper engineering resources.</a:t>
            </a:r>
            <a:br>
              <a:rPr lang="en-US" sz="1200" dirty="0">
                <a:solidFill>
                  <a:srgbClr val="FF00FF"/>
                </a:solidFill>
                <a:latin typeface="Arial" panose="020B0604020202020204" pitchFamily="34" charset="0"/>
                <a:cs typeface="Arial" panose="020B0604020202020204" pitchFamily="34" charset="0"/>
              </a:rPr>
            </a:br>
            <a:endParaRPr lang="en-US" sz="1200" dirty="0">
              <a:solidFill>
                <a:srgbClr val="FF00F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Provides guidelines and standards used to determine forces that act upon a structure.</a:t>
            </a:r>
            <a:br>
              <a:rPr lang="en-US" sz="1200" dirty="0">
                <a:solidFill>
                  <a:srgbClr val="FF00FF"/>
                </a:solidFill>
                <a:latin typeface="Arial" panose="020B0604020202020204" pitchFamily="34" charset="0"/>
                <a:cs typeface="Arial" panose="020B0604020202020204" pitchFamily="34" charset="0"/>
              </a:rPr>
            </a:br>
            <a:endParaRPr lang="en-US" sz="1200" dirty="0">
              <a:solidFill>
                <a:srgbClr val="FF00F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The engineer designs the structural elements to resist those forces.</a:t>
            </a:r>
            <a:br>
              <a:rPr lang="en-US" sz="1200" dirty="0">
                <a:solidFill>
                  <a:srgbClr val="FF00FF"/>
                </a:solidFill>
                <a:latin typeface="Arial" panose="020B0604020202020204" pitchFamily="34" charset="0"/>
                <a:cs typeface="Arial" panose="020B0604020202020204" pitchFamily="34" charset="0"/>
              </a:rPr>
            </a:br>
            <a:endParaRPr lang="en-US" sz="1200" dirty="0">
              <a:solidFill>
                <a:srgbClr val="FF00F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Requires loads be evaluated and resistance to the loads created through any number of geometry, material, or building component.</a:t>
            </a:r>
          </a:p>
        </p:txBody>
      </p:sp>
      <p:sp>
        <p:nvSpPr>
          <p:cNvPr id="7" name="Rectangle 6"/>
          <p:cNvSpPr/>
          <p:nvPr/>
        </p:nvSpPr>
        <p:spPr>
          <a:xfrm>
            <a:off x="3389242" y="3038420"/>
            <a:ext cx="5367130" cy="2068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itle 4"/>
          <p:cNvSpPr>
            <a:spLocks noGrp="1"/>
          </p:cNvSpPr>
          <p:nvPr>
            <p:ph type="title"/>
          </p:nvPr>
        </p:nvSpPr>
        <p:spPr>
          <a:xfrm>
            <a:off x="342901" y="524954"/>
            <a:ext cx="3499525" cy="931485"/>
          </a:xfrm>
        </p:spPr>
        <p:txBody>
          <a:bodyPr>
            <a:normAutofit/>
          </a:bodyPr>
          <a:lstStyle/>
          <a:p>
            <a:r>
              <a:rPr lang="en-US" dirty="0"/>
              <a:t>The Path to </a:t>
            </a:r>
            <a:br>
              <a:rPr lang="en-US" dirty="0">
                <a:solidFill>
                  <a:srgbClr val="FF00FF"/>
                </a:solidFill>
              </a:rPr>
            </a:br>
            <a:r>
              <a:rPr lang="en-US" dirty="0"/>
              <a:t>Code Compliance</a:t>
            </a:r>
          </a:p>
        </p:txBody>
      </p:sp>
      <p:sp>
        <p:nvSpPr>
          <p:cNvPr id="10" name="Rectangle 9"/>
          <p:cNvSpPr/>
          <p:nvPr/>
        </p:nvSpPr>
        <p:spPr>
          <a:xfrm>
            <a:off x="3956858" y="1945450"/>
            <a:ext cx="4278285" cy="3686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ctr"/>
          <a:lstStyle/>
          <a:p>
            <a:pPr algn="ctr"/>
            <a:r>
              <a:rPr lang="en-US" sz="1600" b="1" dirty="0">
                <a:solidFill>
                  <a:schemeClr val="bg1"/>
                </a:solidFill>
                <a:latin typeface="Arial" panose="020B0604020202020204" pitchFamily="34" charset="0"/>
                <a:ea typeface="+mj-ea"/>
                <a:cs typeface="Arial" panose="020B0604020202020204" pitchFamily="34" charset="0"/>
              </a:rPr>
              <a:t>Builder Project</a:t>
            </a:r>
            <a:endParaRPr lang="en-US" b="1" dirty="0">
              <a:solidFill>
                <a:schemeClr val="bg1"/>
              </a:solidFill>
              <a:latin typeface="Arial" panose="020B0604020202020204" pitchFamily="34" charset="0"/>
              <a:ea typeface="+mj-ea"/>
              <a:cs typeface="Arial" panose="020B0604020202020204" pitchFamily="34" charset="0"/>
            </a:endParaRPr>
          </a:p>
        </p:txBody>
      </p:sp>
      <p:pic>
        <p:nvPicPr>
          <p:cNvPr id="13" name="Picture 6" descr="Image result for hou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24" r="9059"/>
          <a:stretch/>
        </p:blipFill>
        <p:spPr bwMode="auto">
          <a:xfrm>
            <a:off x="3956858" y="515364"/>
            <a:ext cx="1978603"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Users\bprice\Documents\Yield Link Training\Images\shutterstock_22560015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3471" y="515364"/>
            <a:ext cx="2081672"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14" descr="Image result for 2018 international residential cod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2823"/>
          <a:stretch/>
        </p:blipFill>
        <p:spPr bwMode="auto">
          <a:xfrm>
            <a:off x="2946601" y="2834517"/>
            <a:ext cx="2298805" cy="29786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16" descr="Related imag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2823"/>
          <a:stretch/>
        </p:blipFill>
        <p:spPr bwMode="auto">
          <a:xfrm>
            <a:off x="6909777" y="2834517"/>
            <a:ext cx="2303172" cy="29842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9" name="Straight Arrow Connector 18"/>
          <p:cNvCxnSpPr/>
          <p:nvPr/>
        </p:nvCxnSpPr>
        <p:spPr>
          <a:xfrm>
            <a:off x="4560976" y="2413840"/>
            <a:ext cx="0" cy="337457"/>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525256" y="2413840"/>
            <a:ext cx="0" cy="337457"/>
          </a:xfrm>
          <a:prstGeom prst="straightConnector1">
            <a:avLst/>
          </a:prstGeom>
          <a:ln w="19050">
            <a:solidFill>
              <a:srgbClr val="FF5308"/>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Content Placeholder 2"/>
          <p:cNvSpPr txBox="1">
            <a:spLocks/>
          </p:cNvSpPr>
          <p:nvPr/>
        </p:nvSpPr>
        <p:spPr>
          <a:xfrm>
            <a:off x="5571256" y="3152166"/>
            <a:ext cx="1003101" cy="1954859"/>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b="1" i="1" dirty="0"/>
              <a:t>Both codes require a continuous load path and both are a minimum standard</a:t>
            </a:r>
          </a:p>
        </p:txBody>
      </p:sp>
      <p:cxnSp>
        <p:nvCxnSpPr>
          <p:cNvPr id="28" name="Straight Arrow Connector 27"/>
          <p:cNvCxnSpPr/>
          <p:nvPr/>
        </p:nvCxnSpPr>
        <p:spPr>
          <a:xfrm flipV="1">
            <a:off x="5527928" y="5304540"/>
            <a:ext cx="1089757" cy="1"/>
          </a:xfrm>
          <a:prstGeom prst="straightConnector1">
            <a:avLst/>
          </a:prstGeom>
          <a:ln w="19050">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6" name="Picture 2" descr="Image result for student handout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86733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brown pencil on white printing pap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315118"/>
            <a:ext cx="6096000" cy="406603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1375" y="900547"/>
            <a:ext cx="5176125" cy="474228"/>
          </a:xfrm>
        </p:spPr>
        <p:txBody>
          <a:bodyPr/>
          <a:lstStyle/>
          <a:p>
            <a:r>
              <a:rPr lang="en-US" dirty="0"/>
              <a:t>Exploring Possibilities</a:t>
            </a:r>
          </a:p>
        </p:txBody>
      </p:sp>
      <p:sp>
        <p:nvSpPr>
          <p:cNvPr id="7" name="Content Placeholder 2"/>
          <p:cNvSpPr>
            <a:spLocks noGrp="1"/>
          </p:cNvSpPr>
          <p:nvPr>
            <p:ph idx="1"/>
          </p:nvPr>
        </p:nvSpPr>
        <p:spPr>
          <a:xfrm>
            <a:off x="6596774" y="1514671"/>
            <a:ext cx="3842626" cy="2723954"/>
          </a:xfrm>
        </p:spPr>
        <p:txBody>
          <a:bodyPr>
            <a:noAutofit/>
          </a:bodyPr>
          <a:lstStyle/>
          <a:p>
            <a:r>
              <a:rPr lang="en-US" sz="1200" dirty="0"/>
              <a:t>Structure design, location, lot, soil and zone.</a:t>
            </a:r>
          </a:p>
          <a:p>
            <a:r>
              <a:rPr lang="en-US" sz="1200" dirty="0"/>
              <a:t>Building team is identified.</a:t>
            </a:r>
          </a:p>
          <a:p>
            <a:r>
              <a:rPr lang="en-US" sz="1200" dirty="0"/>
              <a:t>A designer/architect is hired.  </a:t>
            </a:r>
          </a:p>
          <a:p>
            <a:r>
              <a:rPr lang="en-US" sz="1200" dirty="0"/>
              <a:t>A design-build team may be used. </a:t>
            </a:r>
          </a:p>
          <a:p>
            <a:r>
              <a:rPr lang="en-US" sz="1200" dirty="0"/>
              <a:t>Builder applies to the local jurisdiction for a construction permit. </a:t>
            </a:r>
          </a:p>
        </p:txBody>
      </p:sp>
      <p:grpSp>
        <p:nvGrpSpPr>
          <p:cNvPr id="18" name="Group 17"/>
          <p:cNvGrpSpPr/>
          <p:nvPr/>
        </p:nvGrpSpPr>
        <p:grpSpPr>
          <a:xfrm>
            <a:off x="2605588" y="222237"/>
            <a:ext cx="2930025" cy="2092881"/>
            <a:chOff x="243388" y="-155784"/>
            <a:chExt cx="2930025" cy="2092881"/>
          </a:xfrm>
        </p:grpSpPr>
        <p:sp>
          <p:nvSpPr>
            <p:cNvPr id="19" name="Rectangle 18"/>
            <p:cNvSpPr/>
            <p:nvPr/>
          </p:nvSpPr>
          <p:spPr>
            <a:xfrm>
              <a:off x="333877" y="627676"/>
              <a:ext cx="1480636"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243388" y="801757"/>
              <a:ext cx="1856875" cy="707886"/>
            </a:xfrm>
            <a:prstGeom prst="rect">
              <a:avLst/>
            </a:prstGeom>
          </p:spPr>
          <p:txBody>
            <a:bodyPr wrap="square">
              <a:spAutoFit/>
            </a:bodyPr>
            <a:lstStyle/>
            <a:p>
              <a:r>
                <a:rPr lang="en-US" sz="4000" dirty="0">
                  <a:latin typeface="Arial Black" panose="020B0A04020102020204" pitchFamily="34" charset="0"/>
                </a:rPr>
                <a:t>STEP</a:t>
              </a:r>
              <a:endParaRPr lang="en-US" sz="13000" dirty="0">
                <a:latin typeface="Arial Black" panose="020B0A04020102020204" pitchFamily="34" charset="0"/>
              </a:endParaRPr>
            </a:p>
          </p:txBody>
        </p:sp>
        <p:sp>
          <p:nvSpPr>
            <p:cNvPr id="21" name="Rectangle 20"/>
            <p:cNvSpPr/>
            <p:nvPr/>
          </p:nvSpPr>
          <p:spPr>
            <a:xfrm>
              <a:off x="173855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1</a:t>
              </a:r>
            </a:p>
          </p:txBody>
        </p:sp>
      </p:grpSp>
      <p:pic>
        <p:nvPicPr>
          <p:cNvPr id="2" name="Picture 6" descr="Image result for house">
            <a:extLst>
              <a:ext uri="{FF2B5EF4-FFF2-40B4-BE49-F238E27FC236}">
                <a16:creationId xmlns:a16="http://schemas.microsoft.com/office/drawing/2014/main" id="{DA3A9A9D-A526-3D32-6DFD-AE5FA14720E6}"/>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24" r="9059"/>
          <a:stretch/>
        </p:blipFill>
        <p:spPr bwMode="auto">
          <a:xfrm>
            <a:off x="6577057" y="4733471"/>
            <a:ext cx="1978603"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descr="C:\Users\bprice\Documents\Yield Link Training\Images\shutterstock_225600154.jpg">
            <a:extLst>
              <a:ext uri="{FF2B5EF4-FFF2-40B4-BE49-F238E27FC236}">
                <a16:creationId xmlns:a16="http://schemas.microsoft.com/office/drawing/2014/main" id="{8D16BCD4-E300-52E4-9177-9ACB6708EC1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73670" y="4733471"/>
            <a:ext cx="2081672"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84649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94040"/>
            <a:ext cx="6096000" cy="3890860"/>
          </a:xfrm>
          <a:prstGeom prst="rect">
            <a:avLst/>
          </a:prstGeom>
          <a:solidFill>
            <a:schemeClr val="bg1">
              <a:lumMod val="85000"/>
            </a:schemeClr>
          </a:solidFill>
          <a:ln>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6578600" y="892175"/>
            <a:ext cx="4489450" cy="474228"/>
          </a:xfrm>
        </p:spPr>
        <p:txBody>
          <a:bodyPr/>
          <a:lstStyle/>
          <a:p>
            <a:r>
              <a:rPr lang="en-US" dirty="0"/>
              <a:t>Look at Variables</a:t>
            </a:r>
          </a:p>
        </p:txBody>
      </p:sp>
      <p:sp>
        <p:nvSpPr>
          <p:cNvPr id="7" name="Content Placeholder 2"/>
          <p:cNvSpPr>
            <a:spLocks noGrp="1"/>
          </p:cNvSpPr>
          <p:nvPr>
            <p:ph idx="1"/>
          </p:nvPr>
        </p:nvSpPr>
        <p:spPr>
          <a:xfrm>
            <a:off x="6586582" y="1517481"/>
            <a:ext cx="4489088" cy="3079919"/>
          </a:xfrm>
        </p:spPr>
        <p:txBody>
          <a:bodyPr>
            <a:noAutofit/>
          </a:bodyPr>
          <a:lstStyle/>
          <a:p>
            <a:r>
              <a:rPr lang="en-US" sz="1200" dirty="0"/>
              <a:t>Review variables, </a:t>
            </a:r>
            <a:r>
              <a:rPr lang="en-US" sz="1200" dirty="0" err="1"/>
              <a:t>eg</a:t>
            </a:r>
            <a:r>
              <a:rPr lang="en-US" sz="1200" dirty="0"/>
              <a:t> wind or seismic. </a:t>
            </a:r>
          </a:p>
          <a:p>
            <a:r>
              <a:rPr lang="en-US" sz="1200" dirty="0"/>
              <a:t>IRC has limits for wind and seismic.  </a:t>
            </a:r>
          </a:p>
          <a:p>
            <a:r>
              <a:rPr lang="en-US" sz="1200" dirty="0"/>
              <a:t>High wind region: IRC forces compliance to the IBC.  </a:t>
            </a:r>
          </a:p>
          <a:p>
            <a:r>
              <a:rPr lang="en-US" sz="1200" dirty="0"/>
              <a:t>Low wind or low to medium seismic area: code officials review building plans. </a:t>
            </a:r>
          </a:p>
          <a:p>
            <a:r>
              <a:rPr lang="en-US" sz="1200" dirty="0"/>
              <a:t>Office buildings: code engineer reviews the plans before the builder submits for plan review. </a:t>
            </a:r>
          </a:p>
          <a:p>
            <a:r>
              <a:rPr lang="en-US" sz="1200" dirty="0"/>
              <a:t>Office buildings use specific load guidelines for snow, wind, and seismic. </a:t>
            </a:r>
          </a:p>
          <a:p>
            <a:pPr marL="0" indent="0">
              <a:buNone/>
            </a:pPr>
            <a:endParaRPr lang="en-US" sz="1200" dirty="0"/>
          </a:p>
        </p:txBody>
      </p:sp>
      <p:grpSp>
        <p:nvGrpSpPr>
          <p:cNvPr id="3" name="Group 2"/>
          <p:cNvGrpSpPr/>
          <p:nvPr/>
        </p:nvGrpSpPr>
        <p:grpSpPr>
          <a:xfrm>
            <a:off x="360564" y="2524506"/>
            <a:ext cx="3419408" cy="1844125"/>
            <a:chOff x="360564" y="2524506"/>
            <a:chExt cx="3419408" cy="1844125"/>
          </a:xfrm>
          <a:effectLst>
            <a:outerShdw blurRad="152400" dist="76200" dir="2700000" algn="tl" rotWithShape="0">
              <a:prstClr val="black">
                <a:alpha val="40000"/>
              </a:prstClr>
            </a:outerShdw>
          </a:effectLst>
        </p:grpSpPr>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564" y="2524506"/>
              <a:ext cx="3419408" cy="184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520213" y="3854450"/>
              <a:ext cx="864087" cy="514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4" descr="Image result for US seismic map IB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35059" y="3938101"/>
            <a:ext cx="3283308" cy="1853245"/>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6" descr="Image result for hous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24" r="9059"/>
          <a:stretch/>
        </p:blipFill>
        <p:spPr bwMode="auto">
          <a:xfrm>
            <a:off x="6577057" y="4733471"/>
            <a:ext cx="1978603"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Picture 2" descr="C:\Users\bprice\Documents\Yield Link Training\Images\shutterstock_22560015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73670" y="4733471"/>
            <a:ext cx="2081672"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2605588" y="222237"/>
            <a:ext cx="2930025" cy="2092881"/>
            <a:chOff x="243388" y="-155784"/>
            <a:chExt cx="2930025" cy="2092881"/>
          </a:xfrm>
        </p:grpSpPr>
        <p:sp>
          <p:nvSpPr>
            <p:cNvPr id="24" name="Rectangle 23"/>
            <p:cNvSpPr/>
            <p:nvPr/>
          </p:nvSpPr>
          <p:spPr>
            <a:xfrm>
              <a:off x="333877" y="627676"/>
              <a:ext cx="1480636"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243388" y="801757"/>
              <a:ext cx="1856875" cy="707886"/>
            </a:xfrm>
            <a:prstGeom prst="rect">
              <a:avLst/>
            </a:prstGeom>
          </p:spPr>
          <p:txBody>
            <a:bodyPr wrap="square">
              <a:spAutoFit/>
            </a:bodyPr>
            <a:lstStyle/>
            <a:p>
              <a:r>
                <a:rPr lang="en-US" sz="4000" dirty="0">
                  <a:latin typeface="Arial Black" panose="020B0A04020102020204" pitchFamily="34" charset="0"/>
                </a:rPr>
                <a:t>STEP</a:t>
              </a:r>
              <a:endParaRPr lang="en-US" sz="13000" dirty="0">
                <a:latin typeface="Arial Black" panose="020B0A04020102020204" pitchFamily="34" charset="0"/>
              </a:endParaRPr>
            </a:p>
          </p:txBody>
        </p:sp>
        <p:sp>
          <p:nvSpPr>
            <p:cNvPr id="26" name="Rectangle 25"/>
            <p:cNvSpPr/>
            <p:nvPr/>
          </p:nvSpPr>
          <p:spPr>
            <a:xfrm>
              <a:off x="173855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2</a:t>
              </a:r>
            </a:p>
          </p:txBody>
        </p:sp>
      </p:grpSp>
    </p:spTree>
    <p:custDataLst>
      <p:tags r:id="rId1"/>
    </p:custDataLst>
    <p:extLst>
      <p:ext uri="{BB962C8B-B14F-4D97-AF65-F5344CB8AC3E}">
        <p14:creationId xmlns:p14="http://schemas.microsoft.com/office/powerpoint/2010/main" val="312936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6" descr="Image result for hou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24" r="9059"/>
          <a:stretch/>
        </p:blipFill>
        <p:spPr bwMode="auto">
          <a:xfrm>
            <a:off x="6577057" y="4733471"/>
            <a:ext cx="1978603"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Picture 2" descr="C:\Users\bprice\Documents\Yield Link Training\Images\shutterstock_22560015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3670" y="4733471"/>
            <a:ext cx="2081672"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7057" y="898117"/>
            <a:ext cx="5466424" cy="474228"/>
          </a:xfrm>
        </p:spPr>
        <p:txBody>
          <a:bodyPr/>
          <a:lstStyle/>
          <a:p>
            <a:r>
              <a:rPr lang="en-US" dirty="0"/>
              <a:t>Begin Work on the Structure</a:t>
            </a:r>
          </a:p>
        </p:txBody>
      </p:sp>
      <p:sp>
        <p:nvSpPr>
          <p:cNvPr id="7" name="Content Placeholder 2"/>
          <p:cNvSpPr>
            <a:spLocks noGrp="1"/>
          </p:cNvSpPr>
          <p:nvPr>
            <p:ph idx="1"/>
          </p:nvPr>
        </p:nvSpPr>
        <p:spPr>
          <a:xfrm>
            <a:off x="6577058" y="1533720"/>
            <a:ext cx="3833768" cy="2638229"/>
          </a:xfrm>
        </p:spPr>
        <p:txBody>
          <a:bodyPr>
            <a:normAutofit/>
          </a:bodyPr>
          <a:lstStyle/>
          <a:p>
            <a:r>
              <a:rPr lang="en-US" sz="1200" dirty="0"/>
              <a:t>Design team and the plan reviewers evaluate before  beginning construction. </a:t>
            </a:r>
          </a:p>
          <a:p>
            <a:r>
              <a:rPr lang="en-US" sz="1200" dirty="0"/>
              <a:t>Foundation work starts, then framing. </a:t>
            </a:r>
          </a:p>
          <a:p>
            <a:r>
              <a:rPr lang="en-US" sz="1200" dirty="0"/>
              <a:t>Additional reviews and inspections may be needed.  </a:t>
            </a:r>
          </a:p>
        </p:txBody>
      </p:sp>
      <p:pic>
        <p:nvPicPr>
          <p:cNvPr id="11" name="Picture 2" descr="Image result for home construction foundation and framing"/>
          <p:cNvPicPr>
            <a:picLocks noChangeAspect="1" noChangeArrowheads="1"/>
          </p:cNvPicPr>
          <p:nvPr/>
        </p:nvPicPr>
        <p:blipFill rotWithShape="1">
          <a:blip r:embed="rId6">
            <a:extLst>
              <a:ext uri="{28A0092B-C50C-407E-A947-70E740481C1C}">
                <a14:useLocalDpi xmlns:a14="http://schemas.microsoft.com/office/drawing/2010/main" val="0"/>
              </a:ext>
            </a:extLst>
          </a:blip>
          <a:srcRect l="11875" t="7147" b="19560"/>
          <a:stretch/>
        </p:blipFill>
        <p:spPr bwMode="auto">
          <a:xfrm>
            <a:off x="-1" y="2184065"/>
            <a:ext cx="5372101" cy="2997536"/>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0043" y="4630731"/>
            <a:ext cx="4972704" cy="1672859"/>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0" name="Group 19"/>
          <p:cNvGrpSpPr/>
          <p:nvPr/>
        </p:nvGrpSpPr>
        <p:grpSpPr>
          <a:xfrm>
            <a:off x="2605588" y="222237"/>
            <a:ext cx="2930025" cy="2092881"/>
            <a:chOff x="243388" y="-155784"/>
            <a:chExt cx="2930025" cy="2092881"/>
          </a:xfrm>
        </p:grpSpPr>
        <p:sp>
          <p:nvSpPr>
            <p:cNvPr id="21" name="Rectangle 20"/>
            <p:cNvSpPr/>
            <p:nvPr/>
          </p:nvSpPr>
          <p:spPr>
            <a:xfrm>
              <a:off x="333877" y="627676"/>
              <a:ext cx="1480636"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243388" y="801757"/>
              <a:ext cx="1856875" cy="707886"/>
            </a:xfrm>
            <a:prstGeom prst="rect">
              <a:avLst/>
            </a:prstGeom>
          </p:spPr>
          <p:txBody>
            <a:bodyPr wrap="square">
              <a:spAutoFit/>
            </a:bodyPr>
            <a:lstStyle/>
            <a:p>
              <a:r>
                <a:rPr lang="en-US" sz="4000" dirty="0">
                  <a:latin typeface="Arial Black" panose="020B0A04020102020204" pitchFamily="34" charset="0"/>
                </a:rPr>
                <a:t>STEP</a:t>
              </a:r>
              <a:endParaRPr lang="en-US" sz="13000" dirty="0">
                <a:latin typeface="Arial Black" panose="020B0A04020102020204" pitchFamily="34" charset="0"/>
              </a:endParaRPr>
            </a:p>
          </p:txBody>
        </p:sp>
        <p:sp>
          <p:nvSpPr>
            <p:cNvPr id="23" name="Rectangle 22"/>
            <p:cNvSpPr/>
            <p:nvPr/>
          </p:nvSpPr>
          <p:spPr>
            <a:xfrm>
              <a:off x="173855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3</a:t>
              </a:r>
            </a:p>
          </p:txBody>
        </p:sp>
      </p:grpSp>
    </p:spTree>
    <p:custDataLst>
      <p:tags r:id="rId1"/>
    </p:custDataLst>
    <p:extLst>
      <p:ext uri="{BB962C8B-B14F-4D97-AF65-F5344CB8AC3E}">
        <p14:creationId xmlns:p14="http://schemas.microsoft.com/office/powerpoint/2010/main" val="2677316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575424" y="895014"/>
            <a:ext cx="5439482" cy="474228"/>
          </a:xfrm>
        </p:spPr>
        <p:txBody>
          <a:bodyPr>
            <a:normAutofit/>
          </a:bodyPr>
          <a:lstStyle/>
          <a:p>
            <a:r>
              <a:rPr lang="en-US" dirty="0"/>
              <a:t>Inspection</a:t>
            </a:r>
          </a:p>
        </p:txBody>
      </p:sp>
      <p:pic>
        <p:nvPicPr>
          <p:cNvPr id="10" name="Picture 2" descr="Image result for inspection new construc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315118"/>
            <a:ext cx="6096000" cy="404487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Content Placeholder 2"/>
          <p:cNvSpPr>
            <a:spLocks noGrp="1"/>
          </p:cNvSpPr>
          <p:nvPr>
            <p:ph idx="1"/>
          </p:nvPr>
        </p:nvSpPr>
        <p:spPr>
          <a:xfrm>
            <a:off x="6577056" y="1495622"/>
            <a:ext cx="4806710" cy="3261314"/>
          </a:xfrm>
        </p:spPr>
        <p:txBody>
          <a:bodyPr>
            <a:noAutofit/>
          </a:bodyPr>
          <a:lstStyle/>
          <a:p>
            <a:r>
              <a:rPr lang="en-US" sz="1200" dirty="0"/>
              <a:t>Construction and inspection phase. </a:t>
            </a:r>
          </a:p>
          <a:p>
            <a:r>
              <a:rPr lang="en-US" sz="1200" dirty="0"/>
              <a:t>IRC residential - inspections for foundation, framing, plumbing, electrical, etc.  </a:t>
            </a:r>
          </a:p>
          <a:p>
            <a:r>
              <a:rPr lang="en-US" sz="1200" dirty="0"/>
              <a:t>IBC commercial - may require special inspections and field observations by an engineer. The construction administration may also require Request for Information (RFI) during the project to help eliminate costly corrective measures. </a:t>
            </a:r>
          </a:p>
        </p:txBody>
      </p:sp>
      <p:pic>
        <p:nvPicPr>
          <p:cNvPr id="17" name="Picture 6" descr="Image result for hous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24" r="9059"/>
          <a:stretch/>
        </p:blipFill>
        <p:spPr bwMode="auto">
          <a:xfrm>
            <a:off x="6577057" y="4733471"/>
            <a:ext cx="1978603"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2" descr="C:\Users\bprice\Documents\Yield Link Training\Images\shutterstock_22560015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73670" y="4733471"/>
            <a:ext cx="2081672"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2605588" y="222237"/>
            <a:ext cx="2930025" cy="2092881"/>
            <a:chOff x="243388" y="-155784"/>
            <a:chExt cx="2930025" cy="2092881"/>
          </a:xfrm>
        </p:grpSpPr>
        <p:sp>
          <p:nvSpPr>
            <p:cNvPr id="20" name="Rectangle 19"/>
            <p:cNvSpPr/>
            <p:nvPr/>
          </p:nvSpPr>
          <p:spPr>
            <a:xfrm>
              <a:off x="333877" y="627676"/>
              <a:ext cx="1480636"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243388" y="801757"/>
              <a:ext cx="1856875" cy="707886"/>
            </a:xfrm>
            <a:prstGeom prst="rect">
              <a:avLst/>
            </a:prstGeom>
          </p:spPr>
          <p:txBody>
            <a:bodyPr wrap="square">
              <a:spAutoFit/>
            </a:bodyPr>
            <a:lstStyle/>
            <a:p>
              <a:r>
                <a:rPr lang="en-US" sz="4000" dirty="0">
                  <a:latin typeface="Arial Black" panose="020B0A04020102020204" pitchFamily="34" charset="0"/>
                </a:rPr>
                <a:t>STEP</a:t>
              </a:r>
              <a:endParaRPr lang="en-US" sz="13000" dirty="0">
                <a:latin typeface="Arial Black" panose="020B0A04020102020204" pitchFamily="34" charset="0"/>
              </a:endParaRPr>
            </a:p>
          </p:txBody>
        </p:sp>
        <p:sp>
          <p:nvSpPr>
            <p:cNvPr id="22" name="Rectangle 21"/>
            <p:cNvSpPr/>
            <p:nvPr/>
          </p:nvSpPr>
          <p:spPr>
            <a:xfrm>
              <a:off x="173855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4</a:t>
              </a:r>
            </a:p>
          </p:txBody>
        </p:sp>
      </p:grpSp>
    </p:spTree>
    <p:custDataLst>
      <p:tags r:id="rId1"/>
    </p:custDataLst>
    <p:extLst>
      <p:ext uri="{BB962C8B-B14F-4D97-AF65-F5344CB8AC3E}">
        <p14:creationId xmlns:p14="http://schemas.microsoft.com/office/powerpoint/2010/main" val="3127429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594442" y="882637"/>
            <a:ext cx="5280058" cy="474228"/>
          </a:xfrm>
        </p:spPr>
        <p:txBody>
          <a:bodyPr/>
          <a:lstStyle/>
          <a:p>
            <a:r>
              <a:rPr lang="en-US" dirty="0"/>
              <a:t>Completed Project</a:t>
            </a:r>
          </a:p>
        </p:txBody>
      </p:sp>
      <p:pic>
        <p:nvPicPr>
          <p:cNvPr id="8" name="Picture 6" descr="Image result for hou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24" r="9059"/>
          <a:stretch/>
        </p:blipFill>
        <p:spPr bwMode="auto">
          <a:xfrm>
            <a:off x="6577057" y="4641005"/>
            <a:ext cx="1978603"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2" descr="C:\Users\bprice\Documents\Yield Link Training\Images\shutterstock_22560015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3670" y="4641005"/>
            <a:ext cx="2081672" cy="135080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Content Placeholder 2"/>
          <p:cNvSpPr>
            <a:spLocks noGrp="1"/>
          </p:cNvSpPr>
          <p:nvPr>
            <p:ph idx="1"/>
          </p:nvPr>
        </p:nvSpPr>
        <p:spPr>
          <a:xfrm>
            <a:off x="6606456" y="1390651"/>
            <a:ext cx="3559894" cy="3155950"/>
          </a:xfrm>
        </p:spPr>
        <p:txBody>
          <a:bodyPr>
            <a:noAutofit/>
          </a:bodyPr>
          <a:lstStyle/>
          <a:p>
            <a:r>
              <a:rPr lang="en-US" sz="1200" dirty="0"/>
              <a:t>Residential - after completion the building department issues a Certificate of Occupancy (CO).</a:t>
            </a:r>
          </a:p>
          <a:p>
            <a:r>
              <a:rPr lang="en-US" sz="1200" dirty="0"/>
              <a:t>Commercial projects – after completion, a letter from the engineer verifies compliance. </a:t>
            </a:r>
          </a:p>
        </p:txBody>
      </p:sp>
      <p:grpSp>
        <p:nvGrpSpPr>
          <p:cNvPr id="16" name="Group 15"/>
          <p:cNvGrpSpPr/>
          <p:nvPr/>
        </p:nvGrpSpPr>
        <p:grpSpPr>
          <a:xfrm>
            <a:off x="2605588" y="222237"/>
            <a:ext cx="2930025" cy="2092881"/>
            <a:chOff x="243388" y="-155784"/>
            <a:chExt cx="2930025" cy="2092881"/>
          </a:xfrm>
        </p:grpSpPr>
        <p:sp>
          <p:nvSpPr>
            <p:cNvPr id="14" name="Rectangle 13"/>
            <p:cNvSpPr/>
            <p:nvPr/>
          </p:nvSpPr>
          <p:spPr>
            <a:xfrm>
              <a:off x="333877" y="627676"/>
              <a:ext cx="1480636"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243388" y="801757"/>
              <a:ext cx="1856875" cy="707886"/>
            </a:xfrm>
            <a:prstGeom prst="rect">
              <a:avLst/>
            </a:prstGeom>
          </p:spPr>
          <p:txBody>
            <a:bodyPr wrap="square">
              <a:spAutoFit/>
            </a:bodyPr>
            <a:lstStyle/>
            <a:p>
              <a:r>
                <a:rPr lang="en-US" sz="4000" dirty="0">
                  <a:latin typeface="Arial Black" panose="020B0A04020102020204" pitchFamily="34" charset="0"/>
                </a:rPr>
                <a:t>STEP</a:t>
              </a:r>
              <a:endParaRPr lang="en-US" sz="13000" dirty="0">
                <a:latin typeface="Arial Black" panose="020B0A04020102020204" pitchFamily="34" charset="0"/>
              </a:endParaRPr>
            </a:p>
          </p:txBody>
        </p:sp>
        <p:sp>
          <p:nvSpPr>
            <p:cNvPr id="15" name="Rectangle 14"/>
            <p:cNvSpPr/>
            <p:nvPr/>
          </p:nvSpPr>
          <p:spPr>
            <a:xfrm>
              <a:off x="173855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5</a:t>
              </a:r>
            </a:p>
          </p:txBody>
        </p:sp>
      </p:grpSp>
      <p:pic>
        <p:nvPicPr>
          <p:cNvPr id="3074" name="Picture 2" descr="man writing on paper"/>
          <p:cNvPicPr>
            <a:picLocks noChangeAspect="1" noChangeArrowheads="1"/>
          </p:cNvPicPr>
          <p:nvPr/>
        </p:nvPicPr>
        <p:blipFill rotWithShape="1">
          <a:blip r:embed="rId6">
            <a:extLst>
              <a:ext uri="{28A0092B-C50C-407E-A947-70E740481C1C}">
                <a14:useLocalDpi xmlns:a14="http://schemas.microsoft.com/office/drawing/2010/main" val="0"/>
              </a:ext>
            </a:extLst>
          </a:blip>
          <a:srcRect l="8804" t="6082" b="4517"/>
          <a:stretch/>
        </p:blipFill>
        <p:spPr bwMode="auto">
          <a:xfrm>
            <a:off x="-1" y="2365918"/>
            <a:ext cx="5879469" cy="3844381"/>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36972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45814"/>
            <a:ext cx="11468099" cy="474228"/>
          </a:xfrm>
        </p:spPr>
        <p:txBody>
          <a:bodyPr/>
          <a:lstStyle/>
          <a:p>
            <a:pPr algn="ctr"/>
            <a:r>
              <a:rPr lang="en-US" dirty="0">
                <a:solidFill>
                  <a:srgbClr val="FF5308"/>
                </a:solidFill>
              </a:rPr>
              <a:t>Course Requirements</a:t>
            </a:r>
          </a:p>
        </p:txBody>
      </p:sp>
      <p:sp>
        <p:nvSpPr>
          <p:cNvPr id="3" name="Content Placeholder 2"/>
          <p:cNvSpPr>
            <a:spLocks noGrp="1"/>
          </p:cNvSpPr>
          <p:nvPr>
            <p:ph idx="1"/>
          </p:nvPr>
        </p:nvSpPr>
        <p:spPr>
          <a:xfrm>
            <a:off x="342900" y="1320801"/>
            <a:ext cx="11480800" cy="495300"/>
          </a:xfrm>
        </p:spPr>
        <p:txBody>
          <a:bodyPr/>
          <a:lstStyle/>
          <a:p>
            <a:pPr algn="ctr">
              <a:lnSpc>
                <a:spcPct val="120000"/>
              </a:lnSpc>
              <a:spcAft>
                <a:spcPts val="600"/>
              </a:spcAft>
              <a:buNone/>
              <a:defRPr/>
            </a:pPr>
            <a:r>
              <a:rPr lang="en-US" altLang="en-US" sz="2000" b="1" dirty="0"/>
              <a:t>Pass the Class to Earn Personal Development Hours</a:t>
            </a:r>
            <a:endParaRPr lang="en-US" sz="2800" dirty="0"/>
          </a:p>
        </p:txBody>
      </p:sp>
      <p:sp>
        <p:nvSpPr>
          <p:cNvPr id="8" name="AutoShape 2" descr="Image result for free test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9" name="Group 8"/>
          <p:cNvGrpSpPr/>
          <p:nvPr/>
        </p:nvGrpSpPr>
        <p:grpSpPr>
          <a:xfrm>
            <a:off x="1409700" y="2324099"/>
            <a:ext cx="2781300" cy="3844471"/>
            <a:chOff x="1409700" y="2324099"/>
            <a:chExt cx="2781300" cy="3844471"/>
          </a:xfrm>
        </p:grpSpPr>
        <p:sp>
          <p:nvSpPr>
            <p:cNvPr id="7" name="Content Placeholder 2"/>
            <p:cNvSpPr txBox="1">
              <a:spLocks/>
            </p:cNvSpPr>
            <p:nvPr/>
          </p:nvSpPr>
          <p:spPr>
            <a:xfrm>
              <a:off x="1409700" y="2324099"/>
              <a:ext cx="2781300" cy="3844471"/>
            </a:xfrm>
            <a:prstGeom prst="rect">
              <a:avLst/>
            </a:prstGeom>
            <a:ln w="19050">
              <a:solidFill>
                <a:srgbClr val="FF5308"/>
              </a:solidFill>
            </a:ln>
          </p:spPr>
          <p:txBody>
            <a:bodyPr lIns="274320" tIns="0" rIns="36576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READ &amp; LISTEN</a:t>
              </a:r>
            </a:p>
            <a:p>
              <a:pPr marL="0" indent="0" algn="ctr">
                <a:buNone/>
              </a:pPr>
              <a:r>
                <a:rPr lang="en-US" sz="1400" dirty="0"/>
                <a:t>Read and listen to all course material in sequence</a:t>
              </a:r>
            </a:p>
          </p:txBody>
        </p:sp>
        <p:pic>
          <p:nvPicPr>
            <p:cNvPr id="1028" name="Picture 4" descr="D:\03_Simpson Strong Tie\00_SST-198_Builder Training\Images\01_ICO_Computer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050" y="2692735"/>
              <a:ext cx="1123950" cy="9747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097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7988300" y="2324099"/>
            <a:ext cx="2781300" cy="3844471"/>
            <a:chOff x="7988300" y="2324099"/>
            <a:chExt cx="2781300" cy="3844471"/>
          </a:xfrm>
        </p:grpSpPr>
        <p:sp>
          <p:nvSpPr>
            <p:cNvPr id="6" name="Content Placeholder 2"/>
            <p:cNvSpPr txBox="1">
              <a:spLocks/>
            </p:cNvSpPr>
            <p:nvPr/>
          </p:nvSpPr>
          <p:spPr>
            <a:xfrm>
              <a:off x="7988300" y="2324099"/>
              <a:ext cx="2781300" cy="3844471"/>
            </a:xfrm>
            <a:prstGeom prst="rect">
              <a:avLst/>
            </a:prstGeom>
            <a:ln w="19050">
              <a:solidFill>
                <a:srgbClr val="FF5308"/>
              </a:solidFill>
            </a:ln>
          </p:spPr>
          <p:txBody>
            <a:bodyPr lIns="27432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PASS ASSESSMENT</a:t>
              </a:r>
            </a:p>
            <a:p>
              <a:pPr marL="0" indent="0" algn="ctr">
                <a:buNone/>
              </a:pPr>
              <a:r>
                <a:rPr lang="en-US" sz="1400" dirty="0"/>
                <a:t>Pass the Final Assessment at the end </a:t>
              </a:r>
              <a:br>
                <a:rPr lang="en-US" sz="1400" dirty="0">
                  <a:solidFill>
                    <a:srgbClr val="FF00FF"/>
                  </a:solidFill>
                </a:rPr>
              </a:br>
              <a:r>
                <a:rPr lang="en-US" sz="1400" dirty="0"/>
                <a:t>of the course</a:t>
              </a:r>
            </a:p>
          </p:txBody>
        </p:sp>
        <p:pic>
          <p:nvPicPr>
            <p:cNvPr id="1030" name="Picture 6" descr="D:\03_Simpson Strong Tie\00_SST-198_Builder Training\Images\01_ICO_Test_v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29662"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79883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4699000" y="2324099"/>
            <a:ext cx="2781300" cy="3844471"/>
            <a:chOff x="4699000" y="2324099"/>
            <a:chExt cx="2781300" cy="3844471"/>
          </a:xfrm>
        </p:grpSpPr>
        <p:sp>
          <p:nvSpPr>
            <p:cNvPr id="5" name="Content Placeholder 2"/>
            <p:cNvSpPr txBox="1">
              <a:spLocks/>
            </p:cNvSpPr>
            <p:nvPr/>
          </p:nvSpPr>
          <p:spPr>
            <a:xfrm>
              <a:off x="4699000" y="2324099"/>
              <a:ext cx="2781300" cy="3844471"/>
            </a:xfrm>
            <a:prstGeom prst="rect">
              <a:avLst/>
            </a:prstGeom>
            <a:ln w="19050">
              <a:solidFill>
                <a:schemeClr val="tx1"/>
              </a:solidFill>
            </a:ln>
          </p:spPr>
          <p:txBody>
            <a:bodyPr lIns="36576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EXERCISES</a:t>
              </a:r>
            </a:p>
            <a:p>
              <a:pPr marL="0" indent="0" algn="ctr">
                <a:buNone/>
              </a:pPr>
              <a:r>
                <a:rPr lang="en-US" sz="1400" dirty="0"/>
                <a:t>Complete the Knowledge Checks in the course</a:t>
              </a:r>
            </a:p>
          </p:txBody>
        </p:sp>
        <p:pic>
          <p:nvPicPr>
            <p:cNvPr id="1029" name="Picture 5" descr="D:\03_Simpson Strong Tie\00_SST-198_Builder Training\Images\01_ICO_Lightbulb_v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025"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699000" y="5936342"/>
              <a:ext cx="2781300" cy="232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p:cNvSpPr/>
          <p:nvPr/>
        </p:nvSpPr>
        <p:spPr>
          <a:xfrm>
            <a:off x="0" y="6812279"/>
            <a:ext cx="12192000"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47621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46716" r="16366"/>
          <a:stretch/>
        </p:blipFill>
        <p:spPr bwMode="auto">
          <a:xfrm>
            <a:off x="3495676" y="0"/>
            <a:ext cx="4295776" cy="6858000"/>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a:xfrm>
            <a:off x="739775" y="892175"/>
            <a:ext cx="2082935" cy="2113775"/>
          </a:xfrm>
        </p:spPr>
        <p:txBody>
          <a:bodyPr>
            <a:normAutofit/>
          </a:bodyPr>
          <a:lstStyle/>
          <a:p>
            <a:r>
              <a:rPr lang="en-US"/>
              <a:t>Remodels, Upgrades and Additions</a:t>
            </a:r>
            <a:endParaRPr lang="en-US" dirty="0"/>
          </a:p>
        </p:txBody>
      </p:sp>
      <p:sp>
        <p:nvSpPr>
          <p:cNvPr id="6" name="Content Placeholder 5"/>
          <p:cNvSpPr>
            <a:spLocks noGrp="1"/>
          </p:cNvSpPr>
          <p:nvPr>
            <p:ph idx="1"/>
          </p:nvPr>
        </p:nvSpPr>
        <p:spPr>
          <a:xfrm>
            <a:off x="8572500" y="1640770"/>
            <a:ext cx="2628900" cy="4798129"/>
          </a:xfrm>
        </p:spPr>
        <p:txBody>
          <a:bodyPr/>
          <a:lstStyle/>
          <a:p>
            <a:r>
              <a:rPr lang="en-US" sz="1400" dirty="0"/>
              <a:t>Remodels, upgrades, and additions use the same process. </a:t>
            </a:r>
          </a:p>
          <a:p>
            <a:r>
              <a:rPr lang="en-US" sz="1400" dirty="0"/>
              <a:t>All new work must adhere to the current code standard.</a:t>
            </a:r>
          </a:p>
          <a:p>
            <a:r>
              <a:rPr lang="en-US" sz="1400" dirty="0"/>
              <a:t>Additional upgrades may be needed (</a:t>
            </a:r>
            <a:r>
              <a:rPr lang="en-US" sz="1400" dirty="0" err="1"/>
              <a:t>eg</a:t>
            </a:r>
            <a:r>
              <a:rPr lang="en-US" sz="1400" dirty="0"/>
              <a:t> plumbing and electrical). </a:t>
            </a:r>
          </a:p>
        </p:txBody>
      </p:sp>
      <p:sp>
        <p:nvSpPr>
          <p:cNvPr id="8" name="Rectangle 7"/>
          <p:cNvSpPr/>
          <p:nvPr/>
        </p:nvSpPr>
        <p:spPr>
          <a:xfrm>
            <a:off x="1234377" y="5976738"/>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87645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1"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80" y="449945"/>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5" y="1641475"/>
            <a:ext cx="6470072" cy="1787524"/>
          </a:xfrm>
        </p:spPr>
        <p:txBody>
          <a:bodyPr lIns="0" tIns="0" rIns="0" bIns="0">
            <a:noAutofit/>
          </a:bodyPr>
          <a:lstStyle/>
          <a:p>
            <a:pPr marL="0" indent="0" algn="ctr">
              <a:buNone/>
            </a:pPr>
            <a:r>
              <a:rPr lang="en-US" altLang="en-US" sz="1800" b="1">
                <a:solidFill>
                  <a:schemeClr val="bg1"/>
                </a:solidFill>
              </a:rPr>
              <a:t>When should developers use the </a:t>
            </a:r>
          </a:p>
          <a:p>
            <a:pPr marL="0" indent="0" algn="ctr">
              <a:buNone/>
            </a:pPr>
            <a:r>
              <a:rPr lang="en-US" altLang="en-US" sz="1800" b="1">
                <a:solidFill>
                  <a:schemeClr val="bg1"/>
                </a:solidFill>
              </a:rPr>
              <a:t>IBC code for new projects?</a:t>
            </a:r>
          </a:p>
          <a:p>
            <a:pPr marL="0" indent="0" algn="ctr">
              <a:buNone/>
            </a:pPr>
            <a:r>
              <a:rPr lang="en-US" altLang="en-US" sz="1200" b="1">
                <a:solidFill>
                  <a:schemeClr val="bg1"/>
                </a:solidFill>
              </a:rPr>
              <a:t>SELECT ALL THAT APPLY</a:t>
            </a:r>
            <a:endParaRPr lang="en-US" altLang="en-US" sz="1200" dirty="0">
              <a:solidFill>
                <a:schemeClr val="bg1"/>
              </a:solidFill>
            </a:endParaRPr>
          </a:p>
        </p:txBody>
      </p:sp>
      <p:sp>
        <p:nvSpPr>
          <p:cNvPr id="13" name="Content Placeholder 2"/>
          <p:cNvSpPr txBox="1">
            <a:spLocks/>
          </p:cNvSpPr>
          <p:nvPr/>
        </p:nvSpPr>
        <p:spPr>
          <a:xfrm>
            <a:off x="2860965" y="3818573"/>
            <a:ext cx="8155378" cy="3039427"/>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When they would like a prescriptive method for building materials and installation</a:t>
            </a:r>
          </a:p>
          <a:p>
            <a:pPr marL="342900" indent="-342900">
              <a:buFont typeface="Arial" panose="020B0604020202020204" pitchFamily="34" charset="0"/>
              <a:buAutoNum type="alphaUcParenR"/>
            </a:pPr>
            <a:r>
              <a:rPr lang="en-US" altLang="en-US">
                <a:solidFill>
                  <a:schemeClr val="bg1"/>
                </a:solidFill>
              </a:rPr>
              <a:t>When they do not want to hire an engineer</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When the project is a commercial building</a:t>
            </a:r>
          </a:p>
          <a:p>
            <a:pPr marL="342900" indent="-342900">
              <a:buFont typeface="Arial" panose="020B0604020202020204" pitchFamily="34" charset="0"/>
              <a:buAutoNum type="alphaUcParenR"/>
            </a:pPr>
            <a:r>
              <a:rPr lang="en-US" altLang="en-US">
                <a:solidFill>
                  <a:schemeClr val="bg1"/>
                </a:solidFill>
              </a:rPr>
              <a:t>When they do not want to develop a continuous load path</a:t>
            </a:r>
          </a:p>
          <a:p>
            <a:pPr marL="342900" indent="-342900">
              <a:buFont typeface="Arial" panose="020B0604020202020204" pitchFamily="34" charset="0"/>
              <a:buAutoNum type="alphaUcParenR"/>
            </a:pPr>
            <a:r>
              <a:rPr lang="en-US" altLang="en-US">
                <a:solidFill>
                  <a:schemeClr val="bg1"/>
                </a:solidFill>
              </a:rPr>
              <a:t>When they want flexibility on how to resist forces that act upon a structure</a:t>
            </a:r>
            <a:endParaRPr lang="en-US" altLang="en-US" dirty="0">
              <a:solidFill>
                <a:schemeClr val="bg1"/>
              </a:solidFill>
            </a:endParaRPr>
          </a:p>
        </p:txBody>
      </p:sp>
      <p:cxnSp>
        <p:nvCxnSpPr>
          <p:cNvPr id="18" name="Straight Connector 17"/>
          <p:cNvCxnSpPr/>
          <p:nvPr/>
        </p:nvCxnSpPr>
        <p:spPr>
          <a:xfrm>
            <a:off x="2860965" y="3374071"/>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77677" y="4751923"/>
            <a:ext cx="498961" cy="528572"/>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2279348" y="5731639"/>
            <a:ext cx="498961" cy="528572"/>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8833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2901" y="945814"/>
            <a:ext cx="4216399" cy="474228"/>
          </a:xfrm>
        </p:spPr>
        <p:txBody>
          <a:bodyPr/>
          <a:lstStyle/>
          <a:p>
            <a:r>
              <a:rPr lang="en-US" dirty="0"/>
              <a:t>Alternate Materials</a:t>
            </a: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700" y="885431"/>
            <a:ext cx="3823568" cy="4943869"/>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38200" y="2181454"/>
            <a:ext cx="3333108" cy="1443152"/>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IBC and IRC codes will allow the builder to use alternate materials.</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These can be permitted.</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Alternate materials undergo a rigorous evaluation process to ensure public safety.  </a:t>
            </a:r>
          </a:p>
        </p:txBody>
      </p:sp>
      <p:sp>
        <p:nvSpPr>
          <p:cNvPr id="3" name="Rectangle 2"/>
          <p:cNvSpPr/>
          <p:nvPr/>
        </p:nvSpPr>
        <p:spPr>
          <a:xfrm>
            <a:off x="4902200" y="1708150"/>
            <a:ext cx="2997200" cy="46034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79400" y="1397705"/>
            <a:ext cx="3429000" cy="369322"/>
          </a:xfrm>
          <a:prstGeom prst="rect">
            <a:avLst/>
          </a:prstGeom>
          <a:noFill/>
        </p:spPr>
        <p:txBody>
          <a:bodyPr wrap="square" lIns="91429" tIns="45715" rIns="91429" bIns="45715" rtlCol="0">
            <a:spAutoFit/>
          </a:bodyPr>
          <a:lstStyle/>
          <a:p>
            <a:r>
              <a:rPr lang="en-US" b="1" dirty="0">
                <a:latin typeface="Arial"/>
                <a:cs typeface="Arial"/>
              </a:rPr>
              <a:t>2015 IBC 104.11</a:t>
            </a:r>
          </a:p>
        </p:txBody>
      </p:sp>
      <p:sp>
        <p:nvSpPr>
          <p:cNvPr id="23" name="TextBox 22"/>
          <p:cNvSpPr txBox="1"/>
          <p:nvPr/>
        </p:nvSpPr>
        <p:spPr>
          <a:xfrm>
            <a:off x="5089345" y="1839010"/>
            <a:ext cx="2622910" cy="4355038"/>
          </a:xfrm>
          <a:prstGeom prst="rect">
            <a:avLst/>
          </a:prstGeom>
          <a:noFill/>
        </p:spPr>
        <p:txBody>
          <a:bodyPr wrap="square" rtlCol="0">
            <a:spAutoFit/>
          </a:bodyPr>
          <a:lstStyle/>
          <a:p>
            <a:r>
              <a:rPr lang="en-US" sz="1400" b="1" dirty="0">
                <a:solidFill>
                  <a:schemeClr val="bg1"/>
                </a:solidFill>
                <a:latin typeface="Arial"/>
                <a:cs typeface="Arial"/>
              </a:rPr>
              <a:t>The Code</a:t>
            </a:r>
          </a:p>
          <a:p>
            <a:r>
              <a:rPr lang="en-US" sz="1100" dirty="0">
                <a:solidFill>
                  <a:schemeClr val="bg1"/>
                </a:solidFill>
                <a:latin typeface="Arial"/>
                <a:cs typeface="Arial"/>
              </a:rPr>
              <a:t>104.11 essentially the same since 1927</a:t>
            </a:r>
          </a:p>
          <a:p>
            <a:endParaRPr lang="en-US" sz="1100" dirty="0">
              <a:solidFill>
                <a:schemeClr val="bg1"/>
              </a:solidFill>
              <a:latin typeface="Arial"/>
              <a:cs typeface="Arial"/>
            </a:endParaRPr>
          </a:p>
          <a:p>
            <a:endParaRPr lang="en-US" sz="1100" dirty="0">
              <a:solidFill>
                <a:schemeClr val="bg1"/>
              </a:solidFill>
              <a:latin typeface="Arial" panose="020B0604020202020204" pitchFamily="34" charset="0"/>
              <a:cs typeface="Arial" panose="020B0604020202020204" pitchFamily="34" charset="0"/>
            </a:endParaRPr>
          </a:p>
          <a:p>
            <a:pPr>
              <a:lnSpc>
                <a:spcPct val="150000"/>
              </a:lnSpc>
            </a:pPr>
            <a:r>
              <a:rPr lang="en-US" sz="1100" dirty="0">
                <a:solidFill>
                  <a:schemeClr val="bg1"/>
                </a:solidFill>
                <a:latin typeface="Arial"/>
                <a:cs typeface="Arial"/>
              </a:rPr>
              <a:t>2015 IBC change by </a:t>
            </a:r>
            <a:r>
              <a:rPr lang="en-US" sz="1100" dirty="0" err="1">
                <a:solidFill>
                  <a:schemeClr val="bg1"/>
                </a:solidFill>
                <a:latin typeface="Arial"/>
                <a:cs typeface="Arial"/>
              </a:rPr>
              <a:t>SBCA</a:t>
            </a:r>
            <a:r>
              <a:rPr lang="en-US" sz="1100" dirty="0">
                <a:solidFill>
                  <a:schemeClr val="bg1"/>
                </a:solidFill>
                <a:latin typeface="Arial"/>
                <a:cs typeface="Arial"/>
              </a:rPr>
              <a:t> requires Building Official to state why not approved</a:t>
            </a:r>
          </a:p>
          <a:p>
            <a:pPr>
              <a:lnSpc>
                <a:spcPct val="150000"/>
              </a:lnSpc>
            </a:pPr>
            <a:endParaRPr lang="en-US" sz="1100" dirty="0">
              <a:solidFill>
                <a:schemeClr val="bg1"/>
              </a:solidFill>
              <a:latin typeface="Arial"/>
              <a:cs typeface="Arial"/>
            </a:endParaRPr>
          </a:p>
          <a:p>
            <a:pPr>
              <a:lnSpc>
                <a:spcPct val="150000"/>
              </a:lnSpc>
            </a:pPr>
            <a:r>
              <a:rPr lang="en-US" sz="1100" dirty="0">
                <a:solidFill>
                  <a:schemeClr val="bg1"/>
                </a:solidFill>
                <a:latin typeface="Arial"/>
                <a:cs typeface="Arial"/>
              </a:rPr>
              <a:t>Codes &amp; standards developed through rigorous public, transparent &amp; consensus process</a:t>
            </a:r>
          </a:p>
          <a:p>
            <a:pPr>
              <a:lnSpc>
                <a:spcPct val="150000"/>
              </a:lnSpc>
            </a:pPr>
            <a:endParaRPr lang="en-US" sz="1100" dirty="0">
              <a:solidFill>
                <a:prstClr val="black">
                  <a:lumMod val="50000"/>
                  <a:lumOff val="50000"/>
                </a:prstClr>
              </a:solidFill>
              <a:latin typeface="Arial"/>
              <a:cs typeface="Arial"/>
            </a:endParaRPr>
          </a:p>
          <a:p>
            <a:pPr>
              <a:lnSpc>
                <a:spcPct val="150000"/>
              </a:lnSpc>
            </a:pPr>
            <a:r>
              <a:rPr lang="en-US" sz="1400" b="1" dirty="0">
                <a:solidFill>
                  <a:schemeClr val="bg1"/>
                </a:solidFill>
                <a:latin typeface="Arial"/>
                <a:cs typeface="Arial"/>
              </a:rPr>
              <a:t>Note</a:t>
            </a:r>
          </a:p>
          <a:p>
            <a:pPr>
              <a:lnSpc>
                <a:spcPct val="150000"/>
              </a:lnSpc>
            </a:pPr>
            <a:r>
              <a:rPr lang="en-US" sz="1100" dirty="0">
                <a:solidFill>
                  <a:schemeClr val="bg1"/>
                </a:solidFill>
                <a:latin typeface="Arial"/>
                <a:cs typeface="Arial"/>
              </a:rPr>
              <a:t>Seemingly to meet code intent, some similar rigorous process should be required for new products/solutions to best ensure public safety</a:t>
            </a:r>
          </a:p>
        </p:txBody>
      </p:sp>
      <p:sp>
        <p:nvSpPr>
          <p:cNvPr id="25" name="Rectangle 24"/>
          <p:cNvSpPr/>
          <p:nvPr/>
        </p:nvSpPr>
        <p:spPr>
          <a:xfrm>
            <a:off x="2954089" y="5333999"/>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2285223" y="5333999"/>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1616356" y="5333999"/>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947489" y="5333999"/>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436957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Accreditation Organizations </a:t>
            </a:r>
          </a:p>
        </p:txBody>
      </p:sp>
      <p:sp>
        <p:nvSpPr>
          <p:cNvPr id="7" name="AutoShape 2" descr="Image result for iapm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Image result for iapm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31533" y="3569880"/>
            <a:ext cx="2045069" cy="12277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lated image"/>
          <p:cNvPicPr>
            <a:picLocks noChangeAspect="1" noChangeArrowheads="1"/>
          </p:cNvPicPr>
          <p:nvPr/>
        </p:nvPicPr>
        <p:blipFill rotWithShape="1">
          <a:blip r:embed="rId5">
            <a:extLst>
              <a:ext uri="{28A0092B-C50C-407E-A947-70E740481C1C}">
                <a14:useLocalDpi xmlns:a14="http://schemas.microsoft.com/office/drawing/2010/main" val="0"/>
              </a:ext>
            </a:extLst>
          </a:blip>
          <a:srcRect l="8026" t="22311"/>
          <a:stretch/>
        </p:blipFill>
        <p:spPr bwMode="auto">
          <a:xfrm>
            <a:off x="6634403" y="1571251"/>
            <a:ext cx="2330311" cy="139858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s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80175" y="1649037"/>
            <a:ext cx="1347787" cy="124301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IE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02647" y="3499564"/>
            <a:ext cx="1368425" cy="13684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26003" y="1991938"/>
            <a:ext cx="5012797" cy="3659143"/>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Organizations that provide US and international standards for products, services, and systems, specifically for Simpson Strong-Tie products: </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ANSI – American National Standards Institute</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ISO – Internal Standards Organization</a:t>
            </a:r>
          </a:p>
          <a:p>
            <a:pPr marL="171450" indent="-171450">
              <a:lnSpc>
                <a:spcPct val="150000"/>
              </a:lnSpc>
              <a:buFont typeface="Arial" panose="020B0604020202020204" pitchFamily="34" charset="0"/>
              <a:buChar char="•"/>
            </a:pPr>
            <a:r>
              <a:rPr lang="en-US" sz="1200" dirty="0" err="1">
                <a:latin typeface="Arial" panose="020B0604020202020204" pitchFamily="34" charset="0"/>
                <a:cs typeface="Arial" panose="020B0604020202020204" pitchFamily="34" charset="0"/>
              </a:rPr>
              <a:t>IEC</a:t>
            </a:r>
            <a:r>
              <a:rPr lang="en-US" sz="1200" dirty="0">
                <a:latin typeface="Arial" panose="020B0604020202020204" pitchFamily="34" charset="0"/>
                <a:cs typeface="Arial" panose="020B0604020202020204" pitchFamily="34" charset="0"/>
              </a:rPr>
              <a:t> – International </a:t>
            </a:r>
            <a:r>
              <a:rPr lang="en-US" sz="1200" dirty="0" err="1">
                <a:latin typeface="Arial" panose="020B0604020202020204" pitchFamily="34" charset="0"/>
                <a:cs typeface="Arial" panose="020B0604020202020204" pitchFamily="34" charset="0"/>
              </a:rPr>
              <a:t>Electrotechnical</a:t>
            </a:r>
            <a:r>
              <a:rPr lang="en-US" sz="1200" dirty="0">
                <a:latin typeface="Arial" panose="020B0604020202020204" pitchFamily="34" charset="0"/>
                <a:cs typeface="Arial" panose="020B0604020202020204" pitchFamily="34" charset="0"/>
              </a:rPr>
              <a:t> Commission</a:t>
            </a:r>
          </a:p>
          <a:p>
            <a:pPr marL="171450" indent="-171450">
              <a:lnSpc>
                <a:spcPct val="150000"/>
              </a:lnSpc>
              <a:buFont typeface="Arial" panose="020B0604020202020204" pitchFamily="34" charset="0"/>
              <a:buChar char="•"/>
            </a:pPr>
            <a:r>
              <a:rPr lang="en-US" sz="1200" dirty="0" err="1">
                <a:latin typeface="Arial" panose="020B0604020202020204" pitchFamily="34" charset="0"/>
                <a:cs typeface="Arial" panose="020B0604020202020204" pitchFamily="34" charset="0"/>
              </a:rPr>
              <a:t>IAPMO</a:t>
            </a:r>
            <a:r>
              <a:rPr lang="en-US" sz="1200" dirty="0">
                <a:latin typeface="Arial" panose="020B0604020202020204" pitchFamily="34" charset="0"/>
                <a:cs typeface="Arial" panose="020B0604020202020204" pitchFamily="34" charset="0"/>
              </a:rPr>
              <a:t> – International Association of Plumbing and Mechanical Officials</a:t>
            </a:r>
          </a:p>
          <a:p>
            <a:pPr>
              <a:lnSpc>
                <a:spcPct val="150000"/>
              </a:lnSpc>
            </a:pPr>
            <a:endParaRPr lang="en-US" sz="1200" dirty="0">
              <a:latin typeface="Arial" panose="020B0604020202020204" pitchFamily="34" charset="0"/>
              <a:cs typeface="Arial" panose="020B0604020202020204" pitchFamily="34" charset="0"/>
            </a:endParaRP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These provide testing and reporting to help assure consumer health and safety and health of consumers and environmental protection.</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Simpson Strong-Tie products are only released after completing this rigorous testing. </a:t>
            </a:r>
          </a:p>
        </p:txBody>
      </p:sp>
      <p:sp>
        <p:nvSpPr>
          <p:cNvPr id="13" name="TextBox 12"/>
          <p:cNvSpPr txBox="1"/>
          <p:nvPr/>
        </p:nvSpPr>
        <p:spPr>
          <a:xfrm>
            <a:off x="279400" y="1397705"/>
            <a:ext cx="5950310" cy="369322"/>
          </a:xfrm>
          <a:prstGeom prst="rect">
            <a:avLst/>
          </a:prstGeom>
          <a:noFill/>
        </p:spPr>
        <p:txBody>
          <a:bodyPr wrap="square" lIns="91429" tIns="45715" rIns="91429" bIns="45715" rtlCol="0">
            <a:spAutoFit/>
          </a:bodyPr>
          <a:lstStyle/>
          <a:p>
            <a:r>
              <a:rPr lang="en-US" b="1" dirty="0">
                <a:latin typeface="Arial"/>
                <a:cs typeface="Arial"/>
              </a:rPr>
              <a:t>Standards Testing and Reporting</a:t>
            </a:r>
          </a:p>
        </p:txBody>
      </p:sp>
      <p:sp>
        <p:nvSpPr>
          <p:cNvPr id="15" name="Rectangle 14"/>
          <p:cNvSpPr/>
          <p:nvPr/>
        </p:nvSpPr>
        <p:spPr>
          <a:xfrm>
            <a:off x="9735889" y="5726907"/>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067023" y="5726907"/>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8398156" y="5726907"/>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7729289" y="5726907"/>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610250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68301" y="1009314"/>
            <a:ext cx="8971220" cy="474228"/>
          </a:xfrm>
        </p:spPr>
        <p:txBody>
          <a:bodyPr/>
          <a:lstStyle/>
          <a:p>
            <a:r>
              <a:rPr lang="en-US" dirty="0"/>
              <a:t>Alternate Material Process</a:t>
            </a: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60315" y="889873"/>
            <a:ext cx="2300248" cy="3307858"/>
          </a:xfrm>
          <a:prstGeom prst="rect">
            <a:avLst/>
          </a:prstGeom>
          <a:solidFill>
            <a:srgbClr val="FFFFFF">
              <a:shade val="85000"/>
            </a:srgbClr>
          </a:solidFill>
          <a:ln w="88900" cap="sq">
            <a:solidFill>
              <a:srgbClr val="FFFFFF"/>
            </a:solidFill>
            <a:miter lim="800000"/>
          </a:ln>
          <a:effectLst>
            <a:outerShdw blurRad="152400" dist="762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1616" y="580943"/>
            <a:ext cx="2585459" cy="3363624"/>
          </a:xfrm>
          <a:prstGeom prst="rect">
            <a:avLst/>
          </a:prstGeom>
          <a:solidFill>
            <a:srgbClr val="FFFFFF">
              <a:shade val="85000"/>
            </a:srgbClr>
          </a:solidFill>
          <a:ln w="88900" cap="sq">
            <a:solidFill>
              <a:srgbClr val="FFFFFF"/>
            </a:solidFill>
            <a:miter lim="800000"/>
          </a:ln>
          <a:effectLst>
            <a:outerShdw blurRad="152400" dist="762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97125" y="2787532"/>
            <a:ext cx="2598856" cy="3369374"/>
          </a:xfrm>
          <a:prstGeom prst="rect">
            <a:avLst/>
          </a:prstGeom>
          <a:solidFill>
            <a:srgbClr val="FFFFFF">
              <a:shade val="85000"/>
            </a:srgbClr>
          </a:solidFill>
          <a:ln w="88900" cap="sq">
            <a:solidFill>
              <a:srgbClr val="FFFFFF"/>
            </a:solidFill>
            <a:miter lim="800000"/>
          </a:ln>
          <a:effectLst>
            <a:outerShdw blurRad="152400" dist="762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6" name="Picture 5" descr="\\29fp\doc$\TEI\PL Lab\X\X687 DTT2Z - AUS\P125067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04427" y="3614541"/>
            <a:ext cx="1619671" cy="2158595"/>
          </a:xfrm>
          <a:prstGeom prst="rect">
            <a:avLst/>
          </a:prstGeom>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083623" y="2878920"/>
            <a:ext cx="2040142" cy="1362432"/>
          </a:xfrm>
          <a:prstGeom prst="rect">
            <a:avLst/>
          </a:prstGeom>
          <a:noFill/>
          <a:effectLst>
            <a:outerShdw blurRad="152400" dist="76200" dir="2700000" algn="tl" rotWithShape="0">
              <a:prstClr val="black">
                <a:alpha val="40000"/>
              </a:prstClr>
            </a:outerShdw>
          </a:effectLst>
        </p:spPr>
        <p:txBody>
          <a:bodyPr wrap="square" lIns="130055" tIns="65028" rIns="130055" bIns="65028" rtlCol="0">
            <a:spAutoFit/>
          </a:bodyPr>
          <a:lstStyle/>
          <a:p>
            <a:r>
              <a:rPr lang="en-US" sz="8000" dirty="0">
                <a:latin typeface="Arial Black" panose="020B0A04020102020204" pitchFamily="34" charset="0"/>
                <a:cs typeface="Arial"/>
              </a:rPr>
              <a:t>OR</a:t>
            </a:r>
          </a:p>
        </p:txBody>
      </p:sp>
      <p:sp>
        <p:nvSpPr>
          <p:cNvPr id="18" name="TextBox 17"/>
          <p:cNvSpPr txBox="1"/>
          <p:nvPr/>
        </p:nvSpPr>
        <p:spPr>
          <a:xfrm>
            <a:off x="279400" y="1397705"/>
            <a:ext cx="5950310" cy="369322"/>
          </a:xfrm>
          <a:prstGeom prst="rect">
            <a:avLst/>
          </a:prstGeom>
          <a:noFill/>
        </p:spPr>
        <p:txBody>
          <a:bodyPr wrap="square" lIns="91429" tIns="45715" rIns="91429" bIns="45715" rtlCol="0">
            <a:spAutoFit/>
          </a:bodyPr>
          <a:lstStyle/>
          <a:p>
            <a:r>
              <a:rPr lang="en-US" b="1" dirty="0">
                <a:latin typeface="Arial" panose="020B0604020202020204" pitchFamily="34" charset="0"/>
                <a:cs typeface="Arial" panose="020B0604020202020204" pitchFamily="34" charset="0"/>
              </a:rPr>
              <a:t>104.11 Structural Product Approval Processes</a:t>
            </a:r>
          </a:p>
        </p:txBody>
      </p:sp>
      <p:sp>
        <p:nvSpPr>
          <p:cNvPr id="19" name="TextBox 18"/>
          <p:cNvSpPr txBox="1"/>
          <p:nvPr/>
        </p:nvSpPr>
        <p:spPr>
          <a:xfrm>
            <a:off x="303902" y="1835955"/>
            <a:ext cx="2482501" cy="2308324"/>
          </a:xfrm>
          <a:prstGeom prst="rect">
            <a:avLst/>
          </a:prstGeom>
          <a:noFill/>
        </p:spPr>
        <p:txBody>
          <a:bodyPr wrap="square" rtlCol="0">
            <a:spAutoFit/>
          </a:bodyPr>
          <a:lstStyle/>
          <a:p>
            <a:pPr>
              <a:lnSpc>
                <a:spcPct val="150000"/>
              </a:lnSpc>
            </a:pPr>
            <a:r>
              <a:rPr lang="en-US" sz="1200" dirty="0">
                <a:latin typeface="Arial" panose="020B0604020202020204" pitchFamily="34" charset="0"/>
                <a:cs typeface="Arial" panose="020B0604020202020204" pitchFamily="34" charset="0"/>
              </a:rPr>
              <a:t>Evaluation Reports based on adopted code and product acceptance criteria publically developed and majority approved (like code process) from ANSI ISO/IEC 17065 accredited ER Provider as used in many jurisdictions in many conditions.</a:t>
            </a:r>
          </a:p>
        </p:txBody>
      </p:sp>
      <p:sp>
        <p:nvSpPr>
          <p:cNvPr id="20" name="TextBox 19"/>
          <p:cNvSpPr txBox="1"/>
          <p:nvPr/>
        </p:nvSpPr>
        <p:spPr>
          <a:xfrm>
            <a:off x="2884321" y="4290430"/>
            <a:ext cx="3211679" cy="2031325"/>
          </a:xfrm>
          <a:prstGeom prst="rect">
            <a:avLst/>
          </a:prstGeom>
          <a:noFill/>
        </p:spPr>
        <p:txBody>
          <a:bodyPr wrap="square" rtlCol="0">
            <a:spAutoFit/>
          </a:bodyPr>
          <a:lstStyle/>
          <a:p>
            <a:pPr>
              <a:lnSpc>
                <a:spcPct val="150000"/>
              </a:lnSpc>
            </a:pPr>
            <a:r>
              <a:rPr lang="en-US" sz="1200" dirty="0">
                <a:latin typeface="Arial" panose="020B0604020202020204" pitchFamily="34" charset="0"/>
                <a:cs typeface="Arial" panose="020B0604020202020204" pitchFamily="34" charset="0"/>
              </a:rPr>
              <a:t>Reports from independent testing </a:t>
            </a:r>
          </a:p>
          <a:p>
            <a:pPr>
              <a:lnSpc>
                <a:spcPct val="150000"/>
              </a:lnSpc>
            </a:pPr>
            <a:r>
              <a:rPr lang="en-US" sz="1200" dirty="0">
                <a:latin typeface="Arial" panose="020B0604020202020204" pitchFamily="34" charset="0"/>
                <a:cs typeface="Arial" panose="020B0604020202020204" pitchFamily="34" charset="0"/>
              </a:rPr>
              <a:t>from an ISO/IEC accredited test lab </a:t>
            </a:r>
          </a:p>
          <a:p>
            <a:pPr>
              <a:lnSpc>
                <a:spcPct val="150000"/>
              </a:lnSpc>
            </a:pPr>
            <a:r>
              <a:rPr lang="en-US" sz="1200" dirty="0">
                <a:latin typeface="Arial" panose="020B0604020202020204" pitchFamily="34" charset="0"/>
                <a:cs typeface="Arial" panose="020B0604020202020204" pitchFamily="34" charset="0"/>
              </a:rPr>
              <a:t>and evaluation data for a singular </a:t>
            </a:r>
          </a:p>
          <a:p>
            <a:pPr>
              <a:lnSpc>
                <a:spcPct val="150000"/>
              </a:lnSpc>
            </a:pPr>
            <a:r>
              <a:rPr lang="en-US" sz="1200" dirty="0">
                <a:latin typeface="Arial" panose="020B0604020202020204" pitchFamily="34" charset="0"/>
                <a:cs typeface="Arial" panose="020B0604020202020204" pitchFamily="34" charset="0"/>
              </a:rPr>
              <a:t>condition on a singular project. </a:t>
            </a:r>
          </a:p>
          <a:p>
            <a:pPr>
              <a:lnSpc>
                <a:spcPct val="150000"/>
              </a:lnSpc>
            </a:pPr>
            <a:r>
              <a:rPr lang="en-US" sz="1200" dirty="0">
                <a:latin typeface="Arial" panose="020B0604020202020204" pitchFamily="34" charset="0"/>
                <a:cs typeface="Arial" panose="020B0604020202020204" pitchFamily="34" charset="0"/>
              </a:rPr>
              <a:t>However, an Evaluation Services Report (ESR) that covers the 2012 code, cannot be valid for the 2018 code. </a:t>
            </a:r>
          </a:p>
        </p:txBody>
      </p:sp>
      <p:sp>
        <p:nvSpPr>
          <p:cNvPr id="21" name="Rectangle 20"/>
          <p:cNvSpPr/>
          <p:nvPr/>
        </p:nvSpPr>
        <p:spPr>
          <a:xfrm>
            <a:off x="3159430" y="2668945"/>
            <a:ext cx="1711524"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155386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0825" y="1377950"/>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ER Provider works independently or with industry </a:t>
            </a:r>
          </a:p>
          <a:p>
            <a:r>
              <a:rPr lang="en-US" sz="1100" dirty="0">
                <a:latin typeface="Arial" panose="020B0604020202020204" pitchFamily="34" charset="0"/>
                <a:cs typeface="Arial" panose="020B0604020202020204" pitchFamily="34" charset="0"/>
              </a:rPr>
              <a:t>to develop first AC draft</a:t>
            </a:r>
          </a:p>
        </p:txBody>
      </p:sp>
      <p:sp>
        <p:nvSpPr>
          <p:cNvPr id="15" name="Rectangle 14"/>
          <p:cNvSpPr/>
          <p:nvPr/>
        </p:nvSpPr>
        <p:spPr>
          <a:xfrm>
            <a:off x="6600825" y="2147447"/>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ER Provider posts AC draft for public comments</a:t>
            </a:r>
          </a:p>
        </p:txBody>
      </p:sp>
      <p:sp>
        <p:nvSpPr>
          <p:cNvPr id="16" name="Rectangle 15"/>
          <p:cNvSpPr/>
          <p:nvPr/>
        </p:nvSpPr>
        <p:spPr>
          <a:xfrm>
            <a:off x="6600825" y="2916944"/>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ER Provider considers comments and revises draft </a:t>
            </a:r>
          </a:p>
          <a:p>
            <a:r>
              <a:rPr lang="en-US" sz="1100" dirty="0">
                <a:latin typeface="Arial" panose="020B0604020202020204" pitchFamily="34" charset="0"/>
                <a:cs typeface="Arial" panose="020B0604020202020204" pitchFamily="34" charset="0"/>
              </a:rPr>
              <a:t>as necessary</a:t>
            </a:r>
          </a:p>
        </p:txBody>
      </p:sp>
      <p:sp>
        <p:nvSpPr>
          <p:cNvPr id="17" name="Rectangle 16"/>
          <p:cNvSpPr/>
          <p:nvPr/>
        </p:nvSpPr>
        <p:spPr>
          <a:xfrm>
            <a:off x="6600825" y="3686441"/>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ER Provider takes AC draft before Building </a:t>
            </a:r>
          </a:p>
          <a:p>
            <a:r>
              <a:rPr lang="en-US" sz="1100" dirty="0">
                <a:latin typeface="Arial" panose="020B0604020202020204" pitchFamily="34" charset="0"/>
                <a:cs typeface="Arial" panose="020B0604020202020204" pitchFamily="34" charset="0"/>
              </a:rPr>
              <a:t>Official Committee</a:t>
            </a:r>
          </a:p>
        </p:txBody>
      </p:sp>
      <p:sp>
        <p:nvSpPr>
          <p:cNvPr id="18" name="Rectangle 17"/>
          <p:cNvSpPr/>
          <p:nvPr/>
        </p:nvSpPr>
        <p:spPr>
          <a:xfrm>
            <a:off x="6600825" y="4455938"/>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Building Official Committee reviews and decides </a:t>
            </a:r>
          </a:p>
          <a:p>
            <a:r>
              <a:rPr lang="en-US" sz="1100" dirty="0">
                <a:latin typeface="Arial" panose="020B0604020202020204" pitchFamily="34" charset="0"/>
                <a:cs typeface="Arial" panose="020B0604020202020204" pitchFamily="34" charset="0"/>
              </a:rPr>
              <a:t>if AC meets code intent</a:t>
            </a:r>
          </a:p>
        </p:txBody>
      </p:sp>
      <p:sp>
        <p:nvSpPr>
          <p:cNvPr id="19" name="Rectangle 18"/>
          <p:cNvSpPr/>
          <p:nvPr/>
        </p:nvSpPr>
        <p:spPr>
          <a:xfrm>
            <a:off x="6600825" y="5225435"/>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If AC meets intent, then AC is approved</a:t>
            </a:r>
          </a:p>
        </p:txBody>
      </p:sp>
      <p:sp>
        <p:nvSpPr>
          <p:cNvPr id="20" name="Rectangle 19"/>
          <p:cNvSpPr/>
          <p:nvPr/>
        </p:nvSpPr>
        <p:spPr>
          <a:xfrm>
            <a:off x="6600825" y="5994931"/>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AC revised as needed such as improvements or </a:t>
            </a:r>
          </a:p>
          <a:p>
            <a:r>
              <a:rPr lang="en-US" sz="1100" dirty="0">
                <a:latin typeface="Arial" panose="020B0604020202020204" pitchFamily="34" charset="0"/>
                <a:cs typeface="Arial" panose="020B0604020202020204" pitchFamily="34" charset="0"/>
              </a:rPr>
              <a:t>when code is updated</a:t>
            </a:r>
          </a:p>
        </p:txBody>
      </p:sp>
      <p:sp>
        <p:nvSpPr>
          <p:cNvPr id="5" name="Title 4"/>
          <p:cNvSpPr>
            <a:spLocks noGrp="1"/>
          </p:cNvSpPr>
          <p:nvPr>
            <p:ph type="title"/>
          </p:nvPr>
        </p:nvSpPr>
        <p:spPr>
          <a:xfrm>
            <a:off x="533401" y="1126789"/>
            <a:ext cx="5740399" cy="474228"/>
          </a:xfrm>
        </p:spPr>
        <p:txBody>
          <a:bodyPr/>
          <a:lstStyle/>
          <a:p>
            <a:r>
              <a:rPr lang="en-US" dirty="0"/>
              <a:t>ICC-ES AC Acceptance Criteria</a:t>
            </a:r>
          </a:p>
        </p:txBody>
      </p:sp>
      <p:sp>
        <p:nvSpPr>
          <p:cNvPr id="25" name="TextBox 24"/>
          <p:cNvSpPr txBox="1"/>
          <p:nvPr/>
        </p:nvSpPr>
        <p:spPr>
          <a:xfrm>
            <a:off x="1015999" y="2172636"/>
            <a:ext cx="3494727" cy="2274149"/>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The International Code Council Evaluation Services provides a method for products that the code does not address or are unclear. </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Acceptance Criteria (shown right) is used to evaluate alternate materials from the manufacture which will ultimately be approved by the local building official. </a:t>
            </a:r>
          </a:p>
          <a:p>
            <a:pPr>
              <a:lnSpc>
                <a:spcPct val="150000"/>
              </a:lnSpc>
            </a:pPr>
            <a:r>
              <a:rPr lang="en-US" sz="1200" dirty="0">
                <a:latin typeface="Arial" panose="020B0604020202020204" pitchFamily="34" charset="0"/>
                <a:cs typeface="Arial" panose="020B0604020202020204" pitchFamily="34" charset="0"/>
              </a:rPr>
              <a:t> </a:t>
            </a:r>
          </a:p>
        </p:txBody>
      </p:sp>
      <p:grpSp>
        <p:nvGrpSpPr>
          <p:cNvPr id="12" name="Group 11"/>
          <p:cNvGrpSpPr/>
          <p:nvPr/>
        </p:nvGrpSpPr>
        <p:grpSpPr>
          <a:xfrm>
            <a:off x="9831548" y="1693868"/>
            <a:ext cx="634645" cy="634645"/>
            <a:chOff x="5852159" y="1232746"/>
            <a:chExt cx="1056640" cy="1056640"/>
          </a:xfrm>
        </p:grpSpPr>
        <p:sp>
          <p:nvSpPr>
            <p:cNvPr id="14"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13" name="Down Arrow 12"/>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21" name="Group 20"/>
          <p:cNvGrpSpPr/>
          <p:nvPr/>
        </p:nvGrpSpPr>
        <p:grpSpPr>
          <a:xfrm>
            <a:off x="9841153" y="2439987"/>
            <a:ext cx="634645" cy="634645"/>
            <a:chOff x="5852159" y="1232746"/>
            <a:chExt cx="1056640" cy="1056640"/>
          </a:xfrm>
        </p:grpSpPr>
        <p:sp>
          <p:nvSpPr>
            <p:cNvPr id="22"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23" name="Down Arrow 22"/>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24" name="Group 23"/>
          <p:cNvGrpSpPr/>
          <p:nvPr/>
        </p:nvGrpSpPr>
        <p:grpSpPr>
          <a:xfrm>
            <a:off x="9841153" y="3208343"/>
            <a:ext cx="634645" cy="634645"/>
            <a:chOff x="5852159" y="1232746"/>
            <a:chExt cx="1056640" cy="1056640"/>
          </a:xfrm>
        </p:grpSpPr>
        <p:sp>
          <p:nvSpPr>
            <p:cNvPr id="26"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27" name="Down Arrow 26"/>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28" name="Group 27"/>
          <p:cNvGrpSpPr/>
          <p:nvPr/>
        </p:nvGrpSpPr>
        <p:grpSpPr>
          <a:xfrm>
            <a:off x="9841152" y="4011343"/>
            <a:ext cx="634645" cy="634645"/>
            <a:chOff x="5852159" y="1232746"/>
            <a:chExt cx="1056640" cy="1056640"/>
          </a:xfrm>
        </p:grpSpPr>
        <p:sp>
          <p:nvSpPr>
            <p:cNvPr id="29"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30" name="Down Arrow 29"/>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31" name="Group 30"/>
          <p:cNvGrpSpPr/>
          <p:nvPr/>
        </p:nvGrpSpPr>
        <p:grpSpPr>
          <a:xfrm>
            <a:off x="9850757" y="4757462"/>
            <a:ext cx="634645" cy="634645"/>
            <a:chOff x="5852159" y="1232746"/>
            <a:chExt cx="1056640" cy="1056640"/>
          </a:xfrm>
        </p:grpSpPr>
        <p:sp>
          <p:nvSpPr>
            <p:cNvPr id="32"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33" name="Down Arrow 32"/>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34" name="Group 33"/>
          <p:cNvGrpSpPr/>
          <p:nvPr/>
        </p:nvGrpSpPr>
        <p:grpSpPr>
          <a:xfrm>
            <a:off x="9850757" y="5525818"/>
            <a:ext cx="634645" cy="634645"/>
            <a:chOff x="5852159" y="1232746"/>
            <a:chExt cx="1056640" cy="1056640"/>
          </a:xfrm>
        </p:grpSpPr>
        <p:sp>
          <p:nvSpPr>
            <p:cNvPr id="35"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36" name="Down Arrow 35"/>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sp>
        <p:nvSpPr>
          <p:cNvPr id="37" name="TextBox 36"/>
          <p:cNvSpPr txBox="1"/>
          <p:nvPr/>
        </p:nvSpPr>
        <p:spPr>
          <a:xfrm>
            <a:off x="441325" y="1501458"/>
            <a:ext cx="5950310" cy="369322"/>
          </a:xfrm>
          <a:prstGeom prst="rect">
            <a:avLst/>
          </a:prstGeom>
          <a:noFill/>
        </p:spPr>
        <p:txBody>
          <a:bodyPr wrap="square" lIns="91429" tIns="45715" rIns="91429" bIns="45715" rtlCol="0">
            <a:spAutoFit/>
          </a:bodyPr>
          <a:lstStyle/>
          <a:p>
            <a:r>
              <a:rPr lang="en-US" b="1" dirty="0">
                <a:latin typeface="Arial" panose="020B0604020202020204" pitchFamily="34" charset="0"/>
                <a:cs typeface="Arial" panose="020B0604020202020204" pitchFamily="34" charset="0"/>
              </a:rPr>
              <a:t>A Method for Product Acceptance </a:t>
            </a:r>
          </a:p>
        </p:txBody>
      </p:sp>
      <p:sp>
        <p:nvSpPr>
          <p:cNvPr id="38" name="Rectangle 37"/>
          <p:cNvSpPr/>
          <p:nvPr/>
        </p:nvSpPr>
        <p:spPr>
          <a:xfrm>
            <a:off x="520002" y="742783"/>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2272167" y="4579794"/>
            <a:ext cx="597298" cy="49499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3045063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0825" y="1377950"/>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AC developed in public, majority approved process </a:t>
            </a:r>
          </a:p>
          <a:p>
            <a:r>
              <a:rPr lang="en-US" sz="1100" dirty="0">
                <a:latin typeface="Arial" panose="020B0604020202020204" pitchFamily="34" charset="0"/>
                <a:cs typeface="Arial" panose="020B0604020202020204" pitchFamily="34" charset="0"/>
              </a:rPr>
              <a:t>with subject matter expert input</a:t>
            </a:r>
          </a:p>
        </p:txBody>
      </p:sp>
      <p:sp>
        <p:nvSpPr>
          <p:cNvPr id="15" name="Rectangle 14"/>
          <p:cNvSpPr/>
          <p:nvPr/>
        </p:nvSpPr>
        <p:spPr>
          <a:xfrm>
            <a:off x="6600825" y="2147447"/>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AC contains minimum testing and quality </a:t>
            </a:r>
          </a:p>
          <a:p>
            <a:r>
              <a:rPr lang="en-US" sz="1100" dirty="0">
                <a:latin typeface="Arial" panose="020B0604020202020204" pitchFamily="34" charset="0"/>
                <a:cs typeface="Arial" panose="020B0604020202020204" pitchFamily="34" charset="0"/>
              </a:rPr>
              <a:t>control requirements</a:t>
            </a:r>
          </a:p>
        </p:txBody>
      </p:sp>
      <p:sp>
        <p:nvSpPr>
          <p:cNvPr id="16" name="Rectangle 15"/>
          <p:cNvSpPr/>
          <p:nvPr/>
        </p:nvSpPr>
        <p:spPr>
          <a:xfrm>
            <a:off x="6600825" y="2916944"/>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Third party accredited test lab witnesses or </a:t>
            </a:r>
          </a:p>
          <a:p>
            <a:r>
              <a:rPr lang="en-US" sz="1100" dirty="0">
                <a:latin typeface="Arial" panose="020B0604020202020204" pitchFamily="34" charset="0"/>
                <a:cs typeface="Arial" panose="020B0604020202020204" pitchFamily="34" charset="0"/>
              </a:rPr>
              <a:t>performs tests</a:t>
            </a:r>
          </a:p>
        </p:txBody>
      </p:sp>
      <p:sp>
        <p:nvSpPr>
          <p:cNvPr id="17" name="Rectangle 16"/>
          <p:cNvSpPr/>
          <p:nvPr/>
        </p:nvSpPr>
        <p:spPr>
          <a:xfrm>
            <a:off x="6600825" y="3686441"/>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Test lab writes and stamps test reports</a:t>
            </a:r>
          </a:p>
        </p:txBody>
      </p:sp>
      <p:sp>
        <p:nvSpPr>
          <p:cNvPr id="18" name="Rectangle 17"/>
          <p:cNvSpPr/>
          <p:nvPr/>
        </p:nvSpPr>
        <p:spPr>
          <a:xfrm>
            <a:off x="6600825" y="4455938"/>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Stamped test reports, calculations, quality control, documentation submitted to ER Provider</a:t>
            </a:r>
          </a:p>
        </p:txBody>
      </p:sp>
      <p:sp>
        <p:nvSpPr>
          <p:cNvPr id="19" name="Rectangle 18"/>
          <p:cNvSpPr/>
          <p:nvPr/>
        </p:nvSpPr>
        <p:spPr>
          <a:xfrm>
            <a:off x="6600825" y="5225435"/>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ER Provider reviews data for AC and code </a:t>
            </a:r>
          </a:p>
          <a:p>
            <a:r>
              <a:rPr lang="en-US" sz="1100" dirty="0">
                <a:latin typeface="Arial" panose="020B0604020202020204" pitchFamily="34" charset="0"/>
                <a:cs typeface="Arial" panose="020B0604020202020204" pitchFamily="34" charset="0"/>
              </a:rPr>
              <a:t>compliance and publishes</a:t>
            </a:r>
          </a:p>
        </p:txBody>
      </p:sp>
      <p:sp>
        <p:nvSpPr>
          <p:cNvPr id="20" name="Rectangle 19"/>
          <p:cNvSpPr/>
          <p:nvPr/>
        </p:nvSpPr>
        <p:spPr>
          <a:xfrm>
            <a:off x="6600825" y="5994931"/>
            <a:ext cx="4025900"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Arial" panose="020B0604020202020204" pitchFamily="34" charset="0"/>
                <a:cs typeface="Arial" panose="020B0604020202020204" pitchFamily="34" charset="0"/>
              </a:rPr>
              <a:t>Periodic inspections by third party accredited </a:t>
            </a:r>
          </a:p>
          <a:p>
            <a:r>
              <a:rPr lang="en-US" sz="1100" dirty="0">
                <a:latin typeface="Arial" panose="020B0604020202020204" pitchFamily="34" charset="0"/>
                <a:cs typeface="Arial" panose="020B0604020202020204" pitchFamily="34" charset="0"/>
              </a:rPr>
              <a:t>inspection company</a:t>
            </a:r>
          </a:p>
        </p:txBody>
      </p:sp>
      <p:sp>
        <p:nvSpPr>
          <p:cNvPr id="5" name="Title 4"/>
          <p:cNvSpPr>
            <a:spLocks noGrp="1"/>
          </p:cNvSpPr>
          <p:nvPr>
            <p:ph type="title"/>
          </p:nvPr>
        </p:nvSpPr>
        <p:spPr>
          <a:xfrm>
            <a:off x="533401" y="1126789"/>
            <a:ext cx="6067424" cy="474228"/>
          </a:xfrm>
        </p:spPr>
        <p:txBody>
          <a:bodyPr/>
          <a:lstStyle/>
          <a:p>
            <a:r>
              <a:rPr lang="en-US" dirty="0"/>
              <a:t>ANSI/ISO/</a:t>
            </a:r>
            <a:r>
              <a:rPr lang="en-US" dirty="0" err="1"/>
              <a:t>IEC</a:t>
            </a:r>
            <a:r>
              <a:rPr lang="en-US" dirty="0"/>
              <a:t> Acceptance Criteria</a:t>
            </a:r>
          </a:p>
        </p:txBody>
      </p:sp>
      <p:sp>
        <p:nvSpPr>
          <p:cNvPr id="25" name="TextBox 24"/>
          <p:cNvSpPr txBox="1"/>
          <p:nvPr/>
        </p:nvSpPr>
        <p:spPr>
          <a:xfrm>
            <a:off x="1158874" y="2058336"/>
            <a:ext cx="3693681" cy="769441"/>
          </a:xfrm>
          <a:prstGeom prst="rect">
            <a:avLst/>
          </a:prstGeom>
          <a:noFill/>
        </p:spPr>
        <p:txBody>
          <a:bodyPr wrap="square" rtlCol="0">
            <a:spAutoFit/>
          </a:bodyPr>
          <a:lstStyle/>
          <a:p>
            <a:pPr>
              <a:lnSpc>
                <a:spcPct val="200000"/>
              </a:lnSpc>
            </a:pPr>
            <a:r>
              <a:rPr lang="en-US" sz="1200" dirty="0">
                <a:latin typeface="Arial" panose="020B0604020202020204" pitchFamily="34" charset="0"/>
                <a:cs typeface="Arial" panose="020B0604020202020204" pitchFamily="34" charset="0"/>
              </a:rPr>
              <a:t>The system on this slide is the process required to have a product certified through ANSI/ISO/</a:t>
            </a:r>
            <a:r>
              <a:rPr lang="en-US" sz="1200" dirty="0" err="1">
                <a:latin typeface="Arial" panose="020B0604020202020204" pitchFamily="34" charset="0"/>
                <a:cs typeface="Arial" panose="020B0604020202020204" pitchFamily="34" charset="0"/>
              </a:rPr>
              <a:t>IEC</a:t>
            </a:r>
            <a:r>
              <a:rPr lang="en-US" sz="1200" dirty="0">
                <a:latin typeface="Arial" panose="020B0604020202020204" pitchFamily="34" charset="0"/>
                <a:cs typeface="Arial" panose="020B0604020202020204" pitchFamily="34" charset="0"/>
              </a:rPr>
              <a:t>.  </a:t>
            </a:r>
          </a:p>
        </p:txBody>
      </p:sp>
      <p:grpSp>
        <p:nvGrpSpPr>
          <p:cNvPr id="12" name="Group 11"/>
          <p:cNvGrpSpPr/>
          <p:nvPr/>
        </p:nvGrpSpPr>
        <p:grpSpPr>
          <a:xfrm>
            <a:off x="9831548" y="1693868"/>
            <a:ext cx="634645" cy="634645"/>
            <a:chOff x="5852159" y="1232746"/>
            <a:chExt cx="1056640" cy="1056640"/>
          </a:xfrm>
        </p:grpSpPr>
        <p:sp>
          <p:nvSpPr>
            <p:cNvPr id="14"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13" name="Down Arrow 12"/>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21" name="Group 20"/>
          <p:cNvGrpSpPr/>
          <p:nvPr/>
        </p:nvGrpSpPr>
        <p:grpSpPr>
          <a:xfrm>
            <a:off x="9841153" y="2439987"/>
            <a:ext cx="634645" cy="634645"/>
            <a:chOff x="5852159" y="1232746"/>
            <a:chExt cx="1056640" cy="1056640"/>
          </a:xfrm>
        </p:grpSpPr>
        <p:sp>
          <p:nvSpPr>
            <p:cNvPr id="22"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23" name="Down Arrow 22"/>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24" name="Group 23"/>
          <p:cNvGrpSpPr/>
          <p:nvPr/>
        </p:nvGrpSpPr>
        <p:grpSpPr>
          <a:xfrm>
            <a:off x="9841153" y="3208343"/>
            <a:ext cx="634645" cy="634645"/>
            <a:chOff x="5852159" y="1232746"/>
            <a:chExt cx="1056640" cy="1056640"/>
          </a:xfrm>
        </p:grpSpPr>
        <p:sp>
          <p:nvSpPr>
            <p:cNvPr id="26"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27" name="Down Arrow 26"/>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28" name="Group 27"/>
          <p:cNvGrpSpPr/>
          <p:nvPr/>
        </p:nvGrpSpPr>
        <p:grpSpPr>
          <a:xfrm>
            <a:off x="9841152" y="4011343"/>
            <a:ext cx="634645" cy="634645"/>
            <a:chOff x="5852159" y="1232746"/>
            <a:chExt cx="1056640" cy="1056640"/>
          </a:xfrm>
        </p:grpSpPr>
        <p:sp>
          <p:nvSpPr>
            <p:cNvPr id="29"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30" name="Down Arrow 29"/>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31" name="Group 30"/>
          <p:cNvGrpSpPr/>
          <p:nvPr/>
        </p:nvGrpSpPr>
        <p:grpSpPr>
          <a:xfrm>
            <a:off x="9850757" y="4757462"/>
            <a:ext cx="634645" cy="634645"/>
            <a:chOff x="5852159" y="1232746"/>
            <a:chExt cx="1056640" cy="1056640"/>
          </a:xfrm>
        </p:grpSpPr>
        <p:sp>
          <p:nvSpPr>
            <p:cNvPr id="32"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33" name="Down Arrow 32"/>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34" name="Group 33"/>
          <p:cNvGrpSpPr/>
          <p:nvPr/>
        </p:nvGrpSpPr>
        <p:grpSpPr>
          <a:xfrm>
            <a:off x="9850757" y="5525818"/>
            <a:ext cx="634645" cy="634645"/>
            <a:chOff x="5852159" y="1232746"/>
            <a:chExt cx="1056640" cy="1056640"/>
          </a:xfrm>
        </p:grpSpPr>
        <p:sp>
          <p:nvSpPr>
            <p:cNvPr id="35" name="Down Arrow 4"/>
            <p:cNvSpPr/>
            <p:nvPr/>
          </p:nvSpPr>
          <p:spPr>
            <a:xfrm>
              <a:off x="6089903" y="1232746"/>
              <a:ext cx="581152" cy="795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sp>
          <p:nvSpPr>
            <p:cNvPr id="36" name="Down Arrow 35"/>
            <p:cNvSpPr/>
            <p:nvPr/>
          </p:nvSpPr>
          <p:spPr>
            <a:xfrm>
              <a:off x="5852159" y="1232746"/>
              <a:ext cx="1056640" cy="1056640"/>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sp>
        <p:nvSpPr>
          <p:cNvPr id="37" name="TextBox 36"/>
          <p:cNvSpPr txBox="1"/>
          <p:nvPr/>
        </p:nvSpPr>
        <p:spPr>
          <a:xfrm>
            <a:off x="441325" y="1501458"/>
            <a:ext cx="5950310" cy="369322"/>
          </a:xfrm>
          <a:prstGeom prst="rect">
            <a:avLst/>
          </a:prstGeom>
          <a:noFill/>
        </p:spPr>
        <p:txBody>
          <a:bodyPr wrap="square" lIns="91429" tIns="45715" rIns="91429" bIns="45715" rtlCol="0">
            <a:spAutoFit/>
          </a:bodyPr>
          <a:lstStyle/>
          <a:p>
            <a:r>
              <a:rPr lang="en-US" b="1" dirty="0">
                <a:latin typeface="Arial" panose="020B0604020202020204" pitchFamily="34" charset="0"/>
                <a:cs typeface="Arial" panose="020B0604020202020204" pitchFamily="34" charset="0"/>
              </a:rPr>
              <a:t>A Method for Certified Product Acceptance </a:t>
            </a:r>
          </a:p>
        </p:txBody>
      </p:sp>
      <p:sp>
        <p:nvSpPr>
          <p:cNvPr id="38" name="Rectangle 37"/>
          <p:cNvSpPr/>
          <p:nvPr/>
        </p:nvSpPr>
        <p:spPr>
          <a:xfrm>
            <a:off x="520002" y="742783"/>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person writing on white paper"/>
          <p:cNvPicPr>
            <a:picLocks noChangeAspect="1" noChangeArrowheads="1"/>
          </p:cNvPicPr>
          <p:nvPr/>
        </p:nvPicPr>
        <p:blipFill rotWithShape="1">
          <a:blip r:embed="rId4">
            <a:extLst>
              <a:ext uri="{28A0092B-C50C-407E-A947-70E740481C1C}">
                <a14:useLocalDpi xmlns:a14="http://schemas.microsoft.com/office/drawing/2010/main" val="0"/>
              </a:ext>
            </a:extLst>
          </a:blip>
          <a:srcRect l="4208" b="28831"/>
          <a:stretch/>
        </p:blipFill>
        <p:spPr bwMode="auto">
          <a:xfrm>
            <a:off x="0" y="3316994"/>
            <a:ext cx="5857874" cy="2907209"/>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572970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8" y="2175642"/>
            <a:ext cx="4844162" cy="2948808"/>
          </a:xfrm>
          <a:prstGeom prst="rect">
            <a:avLst/>
          </a:prstGeom>
          <a:effectLst>
            <a:outerShdw blurRad="152400" dist="76200" dir="2700000" algn="tl" rotWithShape="0">
              <a:prstClr val="black">
                <a:alpha val="40000"/>
              </a:prstClr>
            </a:outerShdw>
          </a:effectLst>
        </p:spPr>
      </p:pic>
      <p:sp>
        <p:nvSpPr>
          <p:cNvPr id="2" name="Title 1"/>
          <p:cNvSpPr>
            <a:spLocks noGrp="1"/>
          </p:cNvSpPr>
          <p:nvPr>
            <p:ph type="title"/>
          </p:nvPr>
        </p:nvSpPr>
        <p:spPr>
          <a:xfrm>
            <a:off x="342901" y="945814"/>
            <a:ext cx="4508499" cy="474228"/>
          </a:xfrm>
        </p:spPr>
        <p:txBody>
          <a:bodyPr anchor="b">
            <a:normAutofit/>
          </a:bodyPr>
          <a:lstStyle/>
          <a:p>
            <a:pPr algn="r"/>
            <a:r>
              <a:rPr lang="en-US" dirty="0">
                <a:solidFill>
                  <a:srgbClr val="FF5308"/>
                </a:solidFill>
              </a:rPr>
              <a:t>Summary</a:t>
            </a:r>
          </a:p>
        </p:txBody>
      </p:sp>
      <p:sp>
        <p:nvSpPr>
          <p:cNvPr id="6" name="Content Placeholder 2"/>
          <p:cNvSpPr txBox="1">
            <a:spLocks/>
          </p:cNvSpPr>
          <p:nvPr/>
        </p:nvSpPr>
        <p:spPr>
          <a:xfrm>
            <a:off x="5727204" y="2220012"/>
            <a:ext cx="4991596" cy="344298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b="1" dirty="0"/>
              <a:t>Lesson 1</a:t>
            </a:r>
            <a:br>
              <a:rPr lang="en-US" sz="1200" dirty="0"/>
            </a:br>
            <a:r>
              <a:rPr lang="en-US" sz="1200" dirty="0"/>
              <a:t>Why building codes are needed</a:t>
            </a:r>
          </a:p>
          <a:p>
            <a:pPr marL="0" indent="0">
              <a:buFont typeface="Arial" panose="020B0604020202020204" pitchFamily="34" charset="0"/>
              <a:buNone/>
            </a:pPr>
            <a:r>
              <a:rPr lang="en-US" sz="1200" b="1" dirty="0"/>
              <a:t>Lesson 2</a:t>
            </a:r>
            <a:br>
              <a:rPr lang="en-US" sz="1200" dirty="0"/>
            </a:br>
            <a:r>
              <a:rPr lang="en-US" sz="1200" dirty="0"/>
              <a:t>IBC, IRC and ICC building codes</a:t>
            </a:r>
            <a:br>
              <a:rPr lang="en-US" sz="1200" dirty="0"/>
            </a:br>
            <a:r>
              <a:rPr lang="en-US" sz="1200" dirty="0"/>
              <a:t>Local adoption</a:t>
            </a:r>
          </a:p>
          <a:p>
            <a:pPr marL="0" indent="0">
              <a:buFont typeface="Arial" panose="020B0604020202020204" pitchFamily="34" charset="0"/>
              <a:buNone/>
            </a:pPr>
            <a:r>
              <a:rPr lang="en-US" sz="1200" b="1" dirty="0"/>
              <a:t>Lesson 3</a:t>
            </a:r>
            <a:br>
              <a:rPr lang="en-US" sz="1200" dirty="0"/>
            </a:br>
            <a:r>
              <a:rPr lang="en-US" sz="1200" dirty="0"/>
              <a:t>IRC vs IBC</a:t>
            </a:r>
            <a:br>
              <a:rPr lang="en-US" sz="1200" dirty="0"/>
            </a:br>
            <a:r>
              <a:rPr lang="en-US" sz="1200" dirty="0"/>
              <a:t>Workflows for residential and commercial buildings.</a:t>
            </a:r>
            <a:br>
              <a:rPr lang="en-US" sz="1200" dirty="0"/>
            </a:br>
            <a:r>
              <a:rPr lang="en-US" sz="1200" dirty="0"/>
              <a:t>ICC method for alternate materials</a:t>
            </a:r>
          </a:p>
        </p:txBody>
      </p:sp>
      <p:sp>
        <p:nvSpPr>
          <p:cNvPr id="12" name="Rectangle 11"/>
          <p:cNvSpPr/>
          <p:nvPr/>
        </p:nvSpPr>
        <p:spPr>
          <a:xfrm>
            <a:off x="7987703" y="5865397"/>
            <a:ext cx="4705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78971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Building </a:t>
            </a:r>
            <a:r>
              <a:rPr lang="en-US"/>
              <a:t>Code Basics</a:t>
            </a:r>
            <a:endParaRPr lang="en-US" dirty="0"/>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ASSESSMENT</a:t>
            </a:r>
          </a:p>
        </p:txBody>
      </p:sp>
      <p:sp>
        <p:nvSpPr>
          <p:cNvPr id="8" name="Transparent Black Rectangle"/>
          <p:cNvSpPr/>
          <p:nvPr/>
        </p:nvSpPr>
        <p:spPr>
          <a:xfrm>
            <a:off x="0" y="1827715"/>
            <a:ext cx="12192000" cy="1191256"/>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045028"/>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Final Assessment</a:t>
            </a:r>
          </a:p>
          <a:p>
            <a:r>
              <a:rPr lang="en-US" sz="1600" dirty="0">
                <a:effectLst/>
              </a:rPr>
              <a:t>There are 10 questions. You have must pass with a score of at least 70%.</a:t>
            </a:r>
          </a:p>
        </p:txBody>
      </p:sp>
    </p:spTree>
    <p:custDataLst>
      <p:tags r:id="rId1"/>
    </p:custDataLst>
    <p:extLst>
      <p:ext uri="{BB962C8B-B14F-4D97-AF65-F5344CB8AC3E}">
        <p14:creationId xmlns:p14="http://schemas.microsoft.com/office/powerpoint/2010/main" val="18825640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371" y="464457"/>
            <a:ext cx="11437258"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342901" y="2304714"/>
            <a:ext cx="11471728"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8000" y="2984500"/>
            <a:ext cx="6125029" cy="3289299"/>
          </a:xfrm>
        </p:spPr>
        <p:txBody>
          <a:bodyPr/>
          <a:lstStyle/>
          <a:p>
            <a:pPr marL="0" indent="0" algn="ctr">
              <a:buNone/>
            </a:pPr>
            <a:r>
              <a:rPr lang="en-US" dirty="0">
                <a:solidFill>
                  <a:schemeClr val="bg1"/>
                </a:solidFill>
              </a:rPr>
              <a:t>You have completed this course. </a:t>
            </a:r>
            <a:br>
              <a:rPr lang="en-US" dirty="0">
                <a:solidFill>
                  <a:srgbClr val="FF00FF"/>
                </a:solidFill>
              </a:rPr>
            </a:br>
            <a:r>
              <a:rPr lang="en-US" dirty="0">
                <a:solidFill>
                  <a:schemeClr val="bg1"/>
                </a:solidFill>
              </a:rPr>
              <a:t>Use the Exit button to close the training.</a:t>
            </a:r>
          </a:p>
        </p:txBody>
      </p:sp>
      <p:sp>
        <p:nvSpPr>
          <p:cNvPr id="9" name="Date Placeholder 14"/>
          <p:cNvSpPr txBox="1">
            <a:spLocks/>
          </p:cNvSpPr>
          <p:nvPr/>
        </p:nvSpPr>
        <p:spPr>
          <a:xfrm>
            <a:off x="5577876" y="6463998"/>
            <a:ext cx="6268646"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a:solidFill>
                  <a:srgbClr val="969696"/>
                </a:solidFill>
                <a:cs typeface="Verdana"/>
              </a:rPr>
              <a:t>SST-198-05_BuildingCodeBasics_v001           </a:t>
            </a:r>
            <a:r>
              <a:rPr lang="en-US" dirty="0">
                <a:solidFill>
                  <a:srgbClr val="969696"/>
                </a:solidFill>
                <a:cs typeface="Verdana"/>
              </a:rPr>
              <a:t>Copyright </a:t>
            </a:r>
            <a:r>
              <a:rPr lang="en-US">
                <a:solidFill>
                  <a:srgbClr val="969696"/>
                </a:solidFill>
                <a:cs typeface="Verdana"/>
              </a:rPr>
              <a:t>© 2020 </a:t>
            </a:r>
            <a:r>
              <a:rPr lang="en-US" dirty="0">
                <a:solidFill>
                  <a:srgbClr val="969696"/>
                </a:solidFill>
                <a:cs typeface="Verdana"/>
              </a:rPr>
              <a:t>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385254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8164" y="640080"/>
            <a:ext cx="4457035" cy="873942"/>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6734628" y="1440180"/>
            <a:ext cx="5061131" cy="4889500"/>
          </a:xfrm>
        </p:spPr>
        <p:txBody>
          <a:bodyPr/>
          <a:lstStyle/>
          <a:p>
            <a:pPr marL="0" lvl="0" indent="0">
              <a:buNone/>
            </a:pPr>
            <a:r>
              <a:rPr lang="en-US" altLang="en-US" b="1" dirty="0">
                <a:latin typeface="Arial"/>
                <a:ea typeface="Calibri" pitchFamily="34" charset="0"/>
              </a:rPr>
              <a:t>Course Description </a:t>
            </a:r>
          </a:p>
          <a:p>
            <a:pPr marL="0" indent="0">
              <a:buNone/>
            </a:pPr>
            <a:r>
              <a:rPr lang="en-US" sz="1400" dirty="0"/>
              <a:t>This course introduces installers and supervisors to an overview of building codes for residential construction. The course discusses where the codes originated, why they exist, what the code contains, the intent of the codes, and an overview of the IRC and IBC codes.  </a:t>
            </a:r>
            <a:endParaRPr lang="en-US" dirty="0"/>
          </a:p>
          <a:p>
            <a:pPr marL="0" indent="0">
              <a:buNone/>
            </a:pPr>
            <a:r>
              <a:rPr lang="en-US" b="1" dirty="0"/>
              <a:t>Course Learning Objectives</a:t>
            </a:r>
          </a:p>
          <a:p>
            <a:pPr lvl="0"/>
            <a:r>
              <a:rPr lang="en-US" sz="1400" dirty="0"/>
              <a:t>Explain why Codes exist and where they come from</a:t>
            </a:r>
          </a:p>
          <a:p>
            <a:pPr lvl="0"/>
            <a:r>
              <a:rPr lang="en-US" sz="1400" dirty="0"/>
              <a:t>Define the two Building Codes and how they are updated, adopted, and enforced</a:t>
            </a:r>
          </a:p>
          <a:p>
            <a:pPr lvl="0"/>
            <a:r>
              <a:rPr lang="en-US" sz="1400" dirty="0"/>
              <a:t>Differentiate between what drives users to either the IRC or the IBC</a:t>
            </a:r>
          </a:p>
          <a:p>
            <a:pPr marL="0" indent="0">
              <a:buNone/>
            </a:pPr>
            <a:endParaRPr lang="en-US" dirty="0"/>
          </a:p>
          <a:p>
            <a:pPr marL="0" indent="0">
              <a:buNone/>
            </a:pPr>
            <a:endParaRPr lang="en-US" dirty="0"/>
          </a:p>
        </p:txBody>
      </p:sp>
      <p:pic>
        <p:nvPicPr>
          <p:cNvPr id="1027" name="Picture 3" descr="D:\30_00_SST-198-05_SST Builder Training - Course 5 Building Code Basics\01_Images\2_PHO_construction-worker-holding-blueprints-Cutout-v0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06" t="11949" r="24099" b="1"/>
          <a:stretch/>
        </p:blipFill>
        <p:spPr bwMode="auto">
          <a:xfrm>
            <a:off x="-1" y="0"/>
            <a:ext cx="6916671" cy="6858000"/>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77356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850" y="609600"/>
            <a:ext cx="4540450" cy="873942"/>
          </a:xfrm>
        </p:spPr>
        <p:txBody>
          <a:bodyPr anchor="ctr"/>
          <a:lstStyle/>
          <a:p>
            <a:r>
              <a:rPr lang="en-US" dirty="0"/>
              <a:t>Course Agenda</a:t>
            </a:r>
          </a:p>
        </p:txBody>
      </p:sp>
      <p:sp>
        <p:nvSpPr>
          <p:cNvPr id="6" name="Content Placeholder 2"/>
          <p:cNvSpPr>
            <a:spLocks noGrp="1"/>
          </p:cNvSpPr>
          <p:nvPr>
            <p:ph idx="1"/>
          </p:nvPr>
        </p:nvSpPr>
        <p:spPr>
          <a:xfrm>
            <a:off x="928914" y="1498600"/>
            <a:ext cx="4517862" cy="4749799"/>
          </a:xfrm>
        </p:spPr>
        <p:txBody>
          <a:bodyPr lIns="0" tIns="0" rIns="0" bIns="0">
            <a:normAutofit/>
          </a:bodyPr>
          <a:lstStyle/>
          <a:p>
            <a:pPr marL="0" indent="0">
              <a:lnSpc>
                <a:spcPct val="100000"/>
              </a:lnSpc>
              <a:buNone/>
            </a:pPr>
            <a:r>
              <a:rPr lang="en-US" altLang="en-US" sz="1400" b="1" dirty="0">
                <a:solidFill>
                  <a:srgbClr val="FF5308"/>
                </a:solidFill>
              </a:rPr>
              <a:t>LESSON 1</a:t>
            </a:r>
            <a:br>
              <a:rPr lang="en-US" altLang="en-US" sz="2000" dirty="0">
                <a:solidFill>
                  <a:srgbClr val="FF00FF"/>
                </a:solidFill>
              </a:rPr>
            </a:br>
            <a:r>
              <a:rPr lang="en-US" altLang="en-US" sz="2000" dirty="0"/>
              <a:t>Building Code Background</a:t>
            </a:r>
            <a:br>
              <a:rPr lang="en-US" altLang="en-US" sz="2000" dirty="0">
                <a:solidFill>
                  <a:srgbClr val="FF00FF"/>
                </a:solidFill>
              </a:rPr>
            </a:br>
            <a:endParaRPr lang="en-US" altLang="en-US" sz="2000" dirty="0">
              <a:solidFill>
                <a:srgbClr val="FF00FF"/>
              </a:solidFill>
            </a:endParaRPr>
          </a:p>
          <a:p>
            <a:pPr marL="0" indent="0">
              <a:lnSpc>
                <a:spcPct val="100000"/>
              </a:lnSpc>
              <a:buNone/>
            </a:pPr>
            <a:r>
              <a:rPr lang="en-US" altLang="en-US" sz="1400" b="1" dirty="0">
                <a:solidFill>
                  <a:srgbClr val="FF5308"/>
                </a:solidFill>
              </a:rPr>
              <a:t>LESSON 2</a:t>
            </a:r>
            <a:br>
              <a:rPr lang="en-US" altLang="en-US" sz="2000" dirty="0">
                <a:solidFill>
                  <a:srgbClr val="FF00FF"/>
                </a:solidFill>
              </a:rPr>
            </a:br>
            <a:r>
              <a:rPr lang="en-US" altLang="en-US" sz="2000" dirty="0"/>
              <a:t>How the Building Codes work</a:t>
            </a:r>
          </a:p>
          <a:p>
            <a:pPr marL="0" indent="0">
              <a:lnSpc>
                <a:spcPct val="100000"/>
              </a:lnSpc>
              <a:buNone/>
            </a:pPr>
            <a:endParaRPr lang="en-US" altLang="en-US" sz="2000" dirty="0"/>
          </a:p>
          <a:p>
            <a:pPr marL="0" indent="0">
              <a:lnSpc>
                <a:spcPct val="100000"/>
              </a:lnSpc>
              <a:buNone/>
            </a:pPr>
            <a:r>
              <a:rPr lang="en-US" altLang="en-US" sz="1400" b="1" dirty="0">
                <a:solidFill>
                  <a:srgbClr val="FF5308"/>
                </a:solidFill>
              </a:rPr>
              <a:t>LESSON 3</a:t>
            </a:r>
            <a:br>
              <a:rPr lang="en-US" altLang="en-US" sz="2000" dirty="0">
                <a:solidFill>
                  <a:srgbClr val="FF00FF"/>
                </a:solidFill>
              </a:rPr>
            </a:br>
            <a:r>
              <a:rPr lang="en-US" altLang="en-US" sz="2000" dirty="0"/>
              <a:t>IRC and IBC Code Overview</a:t>
            </a:r>
          </a:p>
          <a:p>
            <a:pPr marL="0" indent="0">
              <a:lnSpc>
                <a:spcPct val="100000"/>
              </a:lnSpc>
              <a:buNone/>
            </a:pPr>
            <a:endParaRPr lang="en-US" altLang="en-US" sz="2000" dirty="0"/>
          </a:p>
        </p:txBody>
      </p:sp>
      <p:pic>
        <p:nvPicPr>
          <p:cNvPr id="3077" name="Picture 5"/>
          <p:cNvPicPr>
            <a:picLocks noGrp="1" noChangeAspect="1" noChangeArrowheads="1"/>
          </p:cNvPicPr>
          <p:nvPr>
            <p:ph type="pic" sz="quarter" idx="10"/>
          </p:nvPr>
        </p:nvPicPr>
        <p:blipFill>
          <a:blip r:embed="rId4">
            <a:extLst>
              <a:ext uri="{28A0092B-C50C-407E-A947-70E740481C1C}">
                <a14:useLocalDpi xmlns:a14="http://schemas.microsoft.com/office/drawing/2010/main" val="0"/>
              </a:ext>
            </a:extLst>
          </a:blip>
          <a:srcRect l="701" r="701"/>
          <a:stretch>
            <a:fillRect/>
          </a:stretch>
        </p:blipFill>
        <p:spPr bwMode="auto">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Building Code Basics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1</a:t>
            </a:r>
          </a:p>
        </p:txBody>
      </p:sp>
      <p:sp>
        <p:nvSpPr>
          <p:cNvPr id="8" name="Transparent Black Rectangle"/>
          <p:cNvSpPr/>
          <p:nvPr/>
        </p:nvSpPr>
        <p:spPr>
          <a:xfrm>
            <a:off x="0" y="1827716"/>
            <a:ext cx="12192000" cy="848578"/>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Background</a:t>
            </a:r>
          </a:p>
        </p:txBody>
      </p:sp>
    </p:spTree>
    <p:custDataLst>
      <p:tags r:id="rId1"/>
    </p:custDataLst>
    <p:extLst>
      <p:ext uri="{BB962C8B-B14F-4D97-AF65-F5344CB8AC3E}">
        <p14:creationId xmlns:p14="http://schemas.microsoft.com/office/powerpoint/2010/main" val="3899693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507664"/>
            <a:ext cx="8971220" cy="474228"/>
          </a:xfrm>
        </p:spPr>
        <p:txBody>
          <a:bodyPr/>
          <a:lstStyle/>
          <a:p>
            <a:r>
              <a:rPr lang="en-US" dirty="0"/>
              <a:t>Changing Landscapes</a:t>
            </a:r>
          </a:p>
        </p:txBody>
      </p:sp>
      <p:grpSp>
        <p:nvGrpSpPr>
          <p:cNvPr id="3" name="Group 2"/>
          <p:cNvGrpSpPr/>
          <p:nvPr/>
        </p:nvGrpSpPr>
        <p:grpSpPr>
          <a:xfrm>
            <a:off x="485774" y="1228725"/>
            <a:ext cx="2581276" cy="5279715"/>
            <a:chOff x="485774" y="1228725"/>
            <a:chExt cx="2581276" cy="5279715"/>
          </a:xfrm>
        </p:grpSpPr>
        <p:pic>
          <p:nvPicPr>
            <p:cNvPr id="6" name="Picture 8" descr="Indiana State Fair stage roof mid-collapse.png"/>
            <p:cNvPicPr>
              <a:picLocks noChangeAspect="1" noChangeArrowheads="1"/>
            </p:cNvPicPr>
            <p:nvPr>
              <p:custDataLst>
                <p:tags r:id="rId4"/>
              </p:custDataLst>
            </p:nvPr>
          </p:nvPicPr>
          <p:blipFill rotWithShape="1">
            <a:blip r:embed="rId7">
              <a:extLst>
                <a:ext uri="{28A0092B-C50C-407E-A947-70E740481C1C}">
                  <a14:useLocalDpi xmlns:a14="http://schemas.microsoft.com/office/drawing/2010/main" val="0"/>
                </a:ext>
              </a:extLst>
            </a:blip>
            <a:srcRect l="33322" r="20560"/>
            <a:stretch/>
          </p:blipFill>
          <p:spPr bwMode="auto">
            <a:xfrm>
              <a:off x="485774" y="1600197"/>
              <a:ext cx="2571751" cy="349543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95299" y="5210173"/>
              <a:ext cx="2571751" cy="11906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en-US" sz="1050" b="1" dirty="0">
                  <a:solidFill>
                    <a:schemeClr val="tx1"/>
                  </a:solidFill>
                  <a:latin typeface="Arial" panose="020B0604020202020204" pitchFamily="34" charset="0"/>
                  <a:cs typeface="Arial" panose="020B0604020202020204" pitchFamily="34" charset="0"/>
                </a:rPr>
                <a:t>7 Killed 58 Injured</a:t>
              </a:r>
            </a:p>
            <a:p>
              <a:pPr algn="ctr">
                <a:lnSpc>
                  <a:spcPct val="150000"/>
                </a:lnSpc>
              </a:pPr>
              <a:r>
                <a:rPr lang="en-US" sz="1100" dirty="0">
                  <a:solidFill>
                    <a:schemeClr val="tx1"/>
                  </a:solidFill>
                  <a:latin typeface="Arial" panose="020B0604020202020204" pitchFamily="34" charset="0"/>
                  <a:cs typeface="Arial" panose="020B0604020202020204" pitchFamily="34" charset="0"/>
                </a:rPr>
                <a:t>2011 Stage roofing collapse due to inadequate capacity of the lateral load resisting system.</a:t>
              </a:r>
            </a:p>
          </p:txBody>
        </p:sp>
        <p:sp>
          <p:nvSpPr>
            <p:cNvPr id="12" name="Rectangle 11"/>
            <p:cNvSpPr/>
            <p:nvPr/>
          </p:nvSpPr>
          <p:spPr>
            <a:xfrm>
              <a:off x="495299" y="1228725"/>
              <a:ext cx="2571751" cy="28574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Arial" panose="020B0604020202020204" pitchFamily="34" charset="0"/>
                  <a:cs typeface="Arial" panose="020B0604020202020204" pitchFamily="34" charset="0"/>
                </a:rPr>
                <a:t>Indiana State Fair, Indiana</a:t>
              </a:r>
            </a:p>
          </p:txBody>
        </p:sp>
        <p:sp>
          <p:nvSpPr>
            <p:cNvPr id="16" name="Rectangle 15"/>
            <p:cNvSpPr/>
            <p:nvPr/>
          </p:nvSpPr>
          <p:spPr>
            <a:xfrm>
              <a:off x="495299" y="64627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3340099" y="1228725"/>
            <a:ext cx="2581275" cy="5279715"/>
            <a:chOff x="3340099" y="1228725"/>
            <a:chExt cx="2581275" cy="5279715"/>
          </a:xfrm>
        </p:grpSpPr>
        <p:pic>
          <p:nvPicPr>
            <p:cNvPr id="5" name="Picture 4" descr="Hyatt Regency collapse end view.PNG"/>
            <p:cNvPicPr>
              <a:picLocks noChangeAspect="1" noChangeArrowheads="1"/>
            </p:cNvPicPr>
            <p:nvPr>
              <p:custDataLst>
                <p:tags r:id="rId3"/>
              </p:custDataLst>
            </p:nvPr>
          </p:nvPicPr>
          <p:blipFill rotWithShape="1">
            <a:blip r:embed="rId8">
              <a:extLst>
                <a:ext uri="{28A0092B-C50C-407E-A947-70E740481C1C}">
                  <a14:useLocalDpi xmlns:a14="http://schemas.microsoft.com/office/drawing/2010/main" val="0"/>
                </a:ext>
              </a:extLst>
            </a:blip>
            <a:srcRect l="3888" t="13101" r="5778" b="-477"/>
            <a:stretch/>
          </p:blipFill>
          <p:spPr bwMode="auto">
            <a:xfrm>
              <a:off x="3340099" y="1600199"/>
              <a:ext cx="2581275" cy="349543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349623" y="5210173"/>
              <a:ext cx="2571751" cy="11906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en-US" sz="1050" b="1" dirty="0">
                  <a:solidFill>
                    <a:schemeClr val="tx1"/>
                  </a:solidFill>
                  <a:latin typeface="Arial" panose="020B0604020202020204" pitchFamily="34" charset="0"/>
                  <a:cs typeface="Arial" panose="020B0604020202020204" pitchFamily="34" charset="0"/>
                </a:rPr>
                <a:t>114 Killed 216 Injured</a:t>
              </a:r>
            </a:p>
            <a:p>
              <a:pPr algn="ctr">
                <a:lnSpc>
                  <a:spcPct val="150000"/>
                </a:lnSpc>
              </a:pPr>
              <a:r>
                <a:rPr lang="en-US" sz="1100" dirty="0">
                  <a:solidFill>
                    <a:schemeClr val="tx1"/>
                  </a:solidFill>
                  <a:latin typeface="Arial" panose="020B0604020202020204" pitchFamily="34" charset="0"/>
                  <a:cs typeface="Arial" panose="020B0604020202020204" pitchFamily="34" charset="0"/>
                </a:rPr>
                <a:t>1978 Collapse of two walkways above the hotel lobby due to a significant change in the original design. </a:t>
              </a:r>
            </a:p>
          </p:txBody>
        </p:sp>
        <p:sp>
          <p:nvSpPr>
            <p:cNvPr id="13" name="Rectangle 12"/>
            <p:cNvSpPr/>
            <p:nvPr/>
          </p:nvSpPr>
          <p:spPr>
            <a:xfrm>
              <a:off x="3349623" y="1228725"/>
              <a:ext cx="2571751" cy="28574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Arial" panose="020B0604020202020204" pitchFamily="34" charset="0"/>
                  <a:cs typeface="Arial" panose="020B0604020202020204" pitchFamily="34" charset="0"/>
                </a:rPr>
                <a:t>Hyatt Regency, Kansas City</a:t>
              </a:r>
            </a:p>
          </p:txBody>
        </p:sp>
        <p:sp>
          <p:nvSpPr>
            <p:cNvPr id="17" name="Rectangle 16"/>
            <p:cNvSpPr/>
            <p:nvPr/>
          </p:nvSpPr>
          <p:spPr>
            <a:xfrm>
              <a:off x="3349623" y="64627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203948" y="1228725"/>
            <a:ext cx="2571751" cy="5279715"/>
            <a:chOff x="6203948" y="1228725"/>
            <a:chExt cx="2571751" cy="5279715"/>
          </a:xfrm>
        </p:grpSpPr>
        <p:pic>
          <p:nvPicPr>
            <p:cNvPr id="4" name="Picture 2" descr="https://upload.wikimedia.org/wikipedia/commons/thumb/c/cf/Grand_Central_Hotel%2C_from_Robert_N._Dennis_collection_of_stereoscopic_views_5_crop.jpg/287px-Grand_Central_Hotel%2C_from_Robert_N._Dennis_collection_of_stereoscopic_views_5_crop.jpg"/>
            <p:cNvPicPr>
              <a:picLocks noChangeAspect="1" noChangeArrowheads="1"/>
            </p:cNvPicPr>
            <p:nvPr>
              <p:custDataLst>
                <p:tags r:id="rId2"/>
              </p:custDataLst>
            </p:nvPr>
          </p:nvPicPr>
          <p:blipFill rotWithShape="1">
            <a:blip r:embed="rId9">
              <a:extLst>
                <a:ext uri="{28A0092B-C50C-407E-A947-70E740481C1C}">
                  <a14:useLocalDpi xmlns:a14="http://schemas.microsoft.com/office/drawing/2010/main" val="0"/>
                </a:ext>
              </a:extLst>
            </a:blip>
            <a:srcRect l="2779" r="18556"/>
            <a:stretch/>
          </p:blipFill>
          <p:spPr bwMode="auto">
            <a:xfrm>
              <a:off x="6203948" y="1600199"/>
              <a:ext cx="2562227" cy="349543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203948" y="5210173"/>
              <a:ext cx="2571751" cy="11906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en-US" sz="1050" b="1" dirty="0">
                  <a:solidFill>
                    <a:schemeClr val="tx1"/>
                  </a:solidFill>
                  <a:latin typeface="Arial" panose="020B0604020202020204" pitchFamily="34" charset="0"/>
                  <a:cs typeface="Arial" panose="020B0604020202020204" pitchFamily="34" charset="0"/>
                </a:rPr>
                <a:t>4 Killed 12 Injured</a:t>
              </a:r>
            </a:p>
            <a:p>
              <a:pPr algn="ctr">
                <a:lnSpc>
                  <a:spcPct val="150000"/>
                </a:lnSpc>
              </a:pPr>
              <a:r>
                <a:rPr lang="en-US" sz="1100" dirty="0">
                  <a:solidFill>
                    <a:schemeClr val="tx1"/>
                  </a:solidFill>
                  <a:latin typeface="Arial" panose="020B0604020202020204" pitchFamily="34" charset="0"/>
                  <a:cs typeface="Arial" panose="020B0604020202020204" pitchFamily="34" charset="0"/>
                </a:rPr>
                <a:t>1973 Collapse due to illegal alterations on a basement </a:t>
              </a:r>
            </a:p>
            <a:p>
              <a:pPr algn="ctr">
                <a:lnSpc>
                  <a:spcPct val="150000"/>
                </a:lnSpc>
              </a:pPr>
              <a:r>
                <a:rPr lang="en-US" sz="1100" dirty="0">
                  <a:solidFill>
                    <a:schemeClr val="tx1"/>
                  </a:solidFill>
                  <a:latin typeface="Arial" panose="020B0604020202020204" pitchFamily="34" charset="0"/>
                  <a:cs typeface="Arial" panose="020B0604020202020204" pitchFamily="34" charset="0"/>
                </a:rPr>
                <a:t>bearing wall.</a:t>
              </a:r>
            </a:p>
          </p:txBody>
        </p:sp>
        <p:sp>
          <p:nvSpPr>
            <p:cNvPr id="14" name="Rectangle 13"/>
            <p:cNvSpPr/>
            <p:nvPr/>
          </p:nvSpPr>
          <p:spPr>
            <a:xfrm>
              <a:off x="6203948" y="1228725"/>
              <a:ext cx="2571751" cy="28574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Arial" panose="020B0604020202020204" pitchFamily="34" charset="0"/>
                  <a:cs typeface="Arial" panose="020B0604020202020204" pitchFamily="34" charset="0"/>
                </a:rPr>
                <a:t>Grand Central Hotel, New York</a:t>
              </a:r>
            </a:p>
          </p:txBody>
        </p:sp>
        <p:sp>
          <p:nvSpPr>
            <p:cNvPr id="18" name="Rectangle 17"/>
            <p:cNvSpPr/>
            <p:nvPr/>
          </p:nvSpPr>
          <p:spPr>
            <a:xfrm>
              <a:off x="6203948" y="64627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9058272" y="1228725"/>
            <a:ext cx="2571751" cy="5279715"/>
            <a:chOff x="9058272" y="1228725"/>
            <a:chExt cx="2571751" cy="5279715"/>
          </a:xfrm>
        </p:grpSpPr>
        <p:pic>
          <p:nvPicPr>
            <p:cNvPr id="1026" name="Picture 2" descr="File:KatrinaNewOrleansFlooded edit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58272" y="1600197"/>
              <a:ext cx="2571751" cy="349543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9058272" y="1228725"/>
              <a:ext cx="2571751" cy="28574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Arial" panose="020B0604020202020204" pitchFamily="34" charset="0"/>
                  <a:cs typeface="Arial" panose="020B0604020202020204" pitchFamily="34" charset="0"/>
                </a:rPr>
                <a:t>Hurricane Katrina, USA</a:t>
              </a:r>
              <a:endParaRPr lang="en-US" sz="1200" dirty="0">
                <a:latin typeface="Arial" panose="020B0604020202020204" pitchFamily="34" charset="0"/>
                <a:cs typeface="Arial" panose="020B0604020202020204" pitchFamily="34" charset="0"/>
              </a:endParaRPr>
            </a:p>
          </p:txBody>
        </p:sp>
        <p:grpSp>
          <p:nvGrpSpPr>
            <p:cNvPr id="22" name="Group 21"/>
            <p:cNvGrpSpPr/>
            <p:nvPr/>
          </p:nvGrpSpPr>
          <p:grpSpPr>
            <a:xfrm>
              <a:off x="9058272" y="5210173"/>
              <a:ext cx="2571751" cy="1298267"/>
              <a:chOff x="9058272" y="5210173"/>
              <a:chExt cx="2571751" cy="1298267"/>
            </a:xfrm>
          </p:grpSpPr>
          <p:sp>
            <p:nvSpPr>
              <p:cNvPr id="11" name="Rectangle 10"/>
              <p:cNvSpPr/>
              <p:nvPr/>
            </p:nvSpPr>
            <p:spPr>
              <a:xfrm>
                <a:off x="9058272" y="5210173"/>
                <a:ext cx="2571751" cy="11906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en-US" sz="1050" b="1">
                    <a:solidFill>
                      <a:schemeClr val="tx1"/>
                    </a:solidFill>
                    <a:latin typeface="Arial" panose="020B0604020202020204" pitchFamily="34" charset="0"/>
                    <a:cs typeface="Arial" panose="020B0604020202020204" pitchFamily="34" charset="0"/>
                  </a:rPr>
                  <a:t>800,000 Homes Destroyed</a:t>
                </a:r>
                <a:endParaRPr lang="en-US" sz="1050" b="1" dirty="0">
                  <a:solidFill>
                    <a:schemeClr val="tx1"/>
                  </a:solidFill>
                  <a:latin typeface="Arial" panose="020B0604020202020204" pitchFamily="34" charset="0"/>
                  <a:cs typeface="Arial" panose="020B0604020202020204" pitchFamily="34" charset="0"/>
                </a:endParaRPr>
              </a:p>
              <a:p>
                <a:pPr algn="ctr">
                  <a:lnSpc>
                    <a:spcPct val="150000"/>
                  </a:lnSpc>
                </a:pPr>
                <a:r>
                  <a:rPr lang="en-US" sz="1100">
                    <a:solidFill>
                      <a:schemeClr val="tx1"/>
                    </a:solidFill>
                    <a:latin typeface="Arial" panose="020B0604020202020204" pitchFamily="34" charset="0"/>
                    <a:cs typeface="Arial" panose="020B0604020202020204" pitchFamily="34" charset="0"/>
                  </a:rPr>
                  <a:t>2005 Prior to the devastating hurricane, Alabama, Louisiana, and Mississippi had no building </a:t>
                </a:r>
                <a:r>
                  <a:rPr lang="en-US" sz="1100" dirty="0">
                    <a:solidFill>
                      <a:schemeClr val="tx1"/>
                    </a:solidFill>
                    <a:latin typeface="Arial" panose="020B0604020202020204" pitchFamily="34" charset="0"/>
                    <a:cs typeface="Arial" panose="020B0604020202020204" pitchFamily="34" charset="0"/>
                  </a:rPr>
                  <a:t>codes. </a:t>
                </a:r>
              </a:p>
            </p:txBody>
          </p:sp>
          <p:sp>
            <p:nvSpPr>
              <p:cNvPr id="19" name="Rectangle 18"/>
              <p:cNvSpPr/>
              <p:nvPr/>
            </p:nvSpPr>
            <p:spPr>
              <a:xfrm>
                <a:off x="9058272" y="64627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3216479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5" y="0"/>
            <a:ext cx="46577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8363" y="1021035"/>
            <a:ext cx="5580062" cy="1436332"/>
          </a:xfrm>
        </p:spPr>
        <p:txBody>
          <a:bodyPr>
            <a:normAutofit/>
          </a:bodyPr>
          <a:lstStyle/>
          <a:p>
            <a:r>
              <a:rPr lang="en-US" dirty="0"/>
              <a:t>Public Safety and </a:t>
            </a:r>
            <a:br>
              <a:rPr lang="en-US" dirty="0">
                <a:solidFill>
                  <a:srgbClr val="FF00FF"/>
                </a:solidFill>
              </a:rPr>
            </a:br>
            <a:r>
              <a:rPr lang="en-US" dirty="0"/>
              <a:t>Protection</a:t>
            </a:r>
          </a:p>
        </p:txBody>
      </p:sp>
      <p:sp>
        <p:nvSpPr>
          <p:cNvPr id="3" name="Content Placeholder 2"/>
          <p:cNvSpPr>
            <a:spLocks noGrp="1"/>
          </p:cNvSpPr>
          <p:nvPr>
            <p:ph idx="1"/>
          </p:nvPr>
        </p:nvSpPr>
        <p:spPr>
          <a:xfrm>
            <a:off x="868363" y="2409370"/>
            <a:ext cx="3486467" cy="3929993"/>
          </a:xfrm>
          <a:noFill/>
        </p:spPr>
        <p:txBody>
          <a:bodyPr lIns="0" tIns="0" rIns="274320"/>
          <a:lstStyle/>
          <a:p>
            <a:r>
              <a:rPr lang="en-US" altLang="en-US" sz="1400" dirty="0"/>
              <a:t>Regulation creation and implementation to safeguard you. </a:t>
            </a:r>
          </a:p>
          <a:p>
            <a:r>
              <a:rPr lang="en-US" altLang="en-US" sz="1400" dirty="0"/>
              <a:t>This helps maintain quality of life.</a:t>
            </a:r>
          </a:p>
          <a:p>
            <a:r>
              <a:rPr lang="en-US" altLang="en-US" sz="1400" dirty="0"/>
              <a:t>Building Codes are the laws that regulate building and construction.</a:t>
            </a:r>
          </a:p>
        </p:txBody>
      </p:sp>
      <p:sp>
        <p:nvSpPr>
          <p:cNvPr id="15" name="Rectangle 14"/>
          <p:cNvSpPr/>
          <p:nvPr/>
        </p:nvSpPr>
        <p:spPr>
          <a:xfrm>
            <a:off x="520002" y="742783"/>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https://upload.wikimedia.org/wikipedia/commons/thumb/f/f3/Uncle_Sam_%28pointing_finger%29.jpg/800px-Uncle_Sam_%28pointing_finger%29.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23" b="98140" l="1375" r="98375"/>
                    </a14:imgEffect>
                  </a14:imgLayer>
                </a14:imgProps>
              </a:ext>
              <a:ext uri="{28A0092B-C50C-407E-A947-70E740481C1C}">
                <a14:useLocalDpi xmlns:a14="http://schemas.microsoft.com/office/drawing/2010/main" val="0"/>
              </a:ext>
            </a:extLst>
          </a:blip>
          <a:srcRect b="13583"/>
          <a:stretch/>
        </p:blipFill>
        <p:spPr bwMode="auto">
          <a:xfrm>
            <a:off x="5792685" y="-296531"/>
            <a:ext cx="6161189" cy="715453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4200127" y="5685960"/>
            <a:ext cx="597298" cy="49499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915759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5" y="0"/>
            <a:ext cx="46450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8363" y="781005"/>
            <a:ext cx="5580062" cy="1436332"/>
          </a:xfrm>
        </p:spPr>
        <p:txBody>
          <a:bodyPr>
            <a:normAutofit/>
          </a:bodyPr>
          <a:lstStyle/>
          <a:p>
            <a:r>
              <a:rPr lang="en-US" dirty="0"/>
              <a:t>Earliest Construction Laws</a:t>
            </a:r>
          </a:p>
        </p:txBody>
      </p:sp>
      <p:sp>
        <p:nvSpPr>
          <p:cNvPr id="3" name="Content Placeholder 2"/>
          <p:cNvSpPr>
            <a:spLocks noGrp="1"/>
          </p:cNvSpPr>
          <p:nvPr>
            <p:ph idx="1"/>
          </p:nvPr>
        </p:nvSpPr>
        <p:spPr>
          <a:xfrm>
            <a:off x="868364" y="2438567"/>
            <a:ext cx="4049512" cy="3316763"/>
          </a:xfrm>
          <a:noFill/>
        </p:spPr>
        <p:txBody>
          <a:bodyPr lIns="0" tIns="0" rIns="274320"/>
          <a:lstStyle/>
          <a:p>
            <a:pPr marL="0" indent="0">
              <a:buNone/>
            </a:pPr>
            <a:r>
              <a:rPr lang="en-US" altLang="en-US" sz="1400" dirty="0"/>
              <a:t>Sixth King of Babylon 1792 BC to 1750 BC</a:t>
            </a:r>
          </a:p>
          <a:p>
            <a:pPr marL="0" indent="0">
              <a:buNone/>
            </a:pPr>
            <a:r>
              <a:rPr lang="en-US" altLang="en-US" sz="1400" dirty="0"/>
              <a:t>282 laws inscribed on 12 stone tables</a:t>
            </a:r>
          </a:p>
          <a:p>
            <a:pPr marL="0" indent="0">
              <a:buNone/>
            </a:pPr>
            <a:r>
              <a:rPr lang="en-US" altLang="en-US" sz="1400" b="1" dirty="0"/>
              <a:t>Law 229</a:t>
            </a:r>
            <a:br>
              <a:rPr lang="en-US" altLang="en-US" sz="1400" b="1" dirty="0">
                <a:solidFill>
                  <a:srgbClr val="FF00FF"/>
                </a:solidFill>
              </a:rPr>
            </a:br>
            <a:r>
              <a:rPr lang="en-US" altLang="en-US" sz="1400" dirty="0"/>
              <a:t>If a builder builds a house for someone, and does not construct it properly, and the house which he built falls in and kills its owner, then that builder shall be put to death. </a:t>
            </a:r>
          </a:p>
        </p:txBody>
      </p:sp>
      <p:sp>
        <p:nvSpPr>
          <p:cNvPr id="20" name="Title 1"/>
          <p:cNvSpPr txBox="1">
            <a:spLocks/>
          </p:cNvSpPr>
          <p:nvPr/>
        </p:nvSpPr>
        <p:spPr>
          <a:xfrm>
            <a:off x="868363" y="1429404"/>
            <a:ext cx="5151437" cy="93406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Code of Hammurabi</a:t>
            </a:r>
          </a:p>
        </p:txBody>
      </p:sp>
      <p:pic>
        <p:nvPicPr>
          <p:cNvPr id="8" name="Picture 2" descr="Milkau Oberer Teil der Stele mit dem Text von Hammurapis Gesetzescode 369-2.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902" b="100000" l="9896" r="89931"/>
                    </a14:imgEffect>
                  </a14:imgLayer>
                </a14:imgProps>
              </a:ext>
              <a:ext uri="{28A0092B-C50C-407E-A947-70E740481C1C}">
                <a14:useLocalDpi xmlns:a14="http://schemas.microsoft.com/office/drawing/2010/main" val="0"/>
              </a:ext>
            </a:extLst>
          </a:blip>
          <a:srcRect/>
          <a:stretch>
            <a:fillRect/>
          </a:stretch>
        </p:blipFill>
        <p:spPr bwMode="auto">
          <a:xfrm>
            <a:off x="5448301" y="-54283"/>
            <a:ext cx="5762624" cy="6735610"/>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Rectangle 14"/>
          <p:cNvSpPr/>
          <p:nvPr/>
        </p:nvSpPr>
        <p:spPr>
          <a:xfrm>
            <a:off x="520002" y="742783"/>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619227" y="5676590"/>
            <a:ext cx="597298" cy="49499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9934672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ESENTATION_ID" val="5865"/>
  <p:tag name="ARTICULATE_REFERENCE_ID" val="8656e522-670e-48d3-ad8c-61e346b8d16c"/>
  <p:tag name="ARTICULATE_REFERENCE_TYPE_1" val="1"/>
  <p:tag name="ARTICULATE_REFERENCE_1" val="D:\30_00_SST-198-05_SST Builder Training - Course 5 Building Code Basics\SST-198-05-B_Building Code Basics eLearning\Resource\SST-198-05_Building Code Basics.pdf"/>
  <p:tag name="ARTICULATE_REFERENCE_TITLE_1" val="Builder Training - Building Code Basics - PDF"/>
  <p:tag name="ARTICULATE_REFERENCE_ID_1" val="b4f9f460-40c4-45a1-8c2b-669408dd4b33"/>
  <p:tag name="ARTICULATE_REFERENCE_COUNT" val="1"/>
  <p:tag name="ARTICULATE_PLAYER_GLOSSARY_XML" val="&lt;?xml version=&quot;1.0&quot; encoding=&quot;utf-16&quot;?&gt;&lt;glossary xmlns:xsi=&quot;http://www.w3.org/2001/XMLSchema-instance&quot; xmlns:xsd=&quot;http://www.w3.org/2001/XMLSchema&quot;&gt;&lt;terms /&gt;&lt;/glossary&gt;"/>
  <p:tag name="ARTICULATE_META_COURSE_ID" val="SST-198-05"/>
  <p:tag name="ARTICULATE_META_NAME" val="Anita Scott"/>
  <p:tag name="ARTICULATE_META_NAME_SET" val="True"/>
  <p:tag name="TAG_BACKING_FORM_KEY" val="2362080-d:\30_00_sst-198-05_sst builder training - course 5 building code basics\sst-198-05-b_building code basics elearning\00_sst-198-05_building code basics_ppt_v0015.pptx"/>
  <p:tag name="ARTICULATE_USED_PAGE_ORIENTATION" val="1"/>
  <p:tag name="ARTICULATE_USED_PAGE_SIZE" val="7"/>
  <p:tag name="ARTICULATE_PRESENTER_VERSION" val="7"/>
  <p:tag name="ARTICULATE_SLIDE_COUNT" val="4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UDIO_ID" val="504"/>
  <p:tag name="ORIGINAL_AUDIO_FILEPATH" val="D:\30_00_SST-198-05_SST Builder Training - Course 5 Building Code Basics\SST-198-05-B_Building Code Basics eLearning\02_Audio\SST-198-05_Slide01_v001.wav"/>
  <p:tag name="ELAPSEDTIME" val="8.522"/>
  <p:tag name="TIMELINE" val="2.24"/>
  <p:tag name="ARTICULATE_NAV_LEVEL" val="1"/>
  <p:tag name="ARTICULATE_SLIDE_PRESENTER_GUID" val="e5cc9b09-5231-4b22-bd7e-2e5a0906f1d1"/>
  <p:tag name="ARTICULATE_SLIDE_PAUSE" val="1"/>
  <p:tag name="ARTICULATE_LOCK_SLIDE" val="0"/>
  <p:tag name="ARTICULATE_HIDE_SLIDE" val="0"/>
  <p:tag name="ARTICULATE_PLAYER_CONTROL_PREVIOUS" val="False"/>
  <p:tag name="ARTICULATE_PLAYER_CONTROL_NEXT" val="True"/>
  <p:tag name="ARTICULATE_USED_LAYOUT" val="3"/>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UDIO_ID" val="694"/>
  <p:tag name="ORIGINAL_AUDIO_FILEPATH" val="D:\30_00_SST-198-05_SST Builder Training - Course 5 Building Code Basics\SST-198-05-B_Building Code Basics eLearning\02_Audio\SST-198-05_Slide03_v001.wav"/>
  <p:tag name="ELAPSEDTIME" val="14.042"/>
  <p:tag name="TIMELINE" val="2.63/4.76"/>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5"/>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D" val="692"/>
  <p:tag name="ORIGINAL_AUDIO_FILEPATH" val="D:\30_00_SST-198-05_SST Builder Training - Course 5 Building Code Basics\SST-198-05-B_Building Code Basics eLearning\02_Audio\SST-198-05_Slide04_v001.wav"/>
  <p:tag name="ELAPSEDTIME" val="16.052"/>
  <p:tag name="TIMELINE" val="0.84/4.55/8.15/10.67"/>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1"/>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UDIO_ID" val="698"/>
  <p:tag name="ORIGINAL_AUDIO_FILEPATH" val="D:\30_00_SST-198-05_SST Builder Training - Course 5 Building Code Basics\SST-198-05-B_Building Code Basics eLearning\02_Audio\SST-198-05_Slide05_v001.wav"/>
  <p:tag name="ELAPSEDTIME" val="40.122"/>
  <p:tag name="TIMELINE" val="0.68/1.50/21.44/24.57/28.18/33.62"/>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6"/>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D" val="707"/>
  <p:tag name="ORIGINAL_AUDIO_FILEPATH" val="D:\30_00_SST-198-05_SST Builder Training - Course 5 Building Code Basics\SST-198-05-B_Building Code Basics eLearning\02_Audio\SST-198-05_Slide06_v001.wav"/>
  <p:tag name="ELAPSEDTIME" val="18.852"/>
  <p:tag name="TIMELINE" val="0.71/4.93/8.55/12.34"/>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UDIO_ID" val="756"/>
  <p:tag name="ARTICULATE_TITLE_TAG" val="Lesson One: Building Code Background"/>
  <p:tag name="ORIGINAL_AUDIO_FILEPATH" val="D:\30_00_SST-198-05_SST Builder Training - Course 5 Building Code Basics\SST-198-05-B_Building Code Basics eLearning\02_Audio\SST-198-05_Slide07_v001.wav"/>
  <p:tag name="ELAPSEDTIME" val="10.902"/>
  <p:tag name="TIMELINE" val="1.00/4.75"/>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12"/>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UDIO_ID" val="806"/>
  <p:tag name="ORIGINAL_AUDIO_FILEPATH" val="D:\30_00_SST-198-05_SST Builder Training - Course 5 Building Code Basics\SST-198-05-B_Building Code Basics eLearning\02_Audio\SST-198-05_Slide08_v001.wav"/>
  <p:tag name="ELAPSEDTIME" val="45.112"/>
  <p:tag name="TIMELINE" val="1.19"/>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DUPLICATEID" val="ac8b0a70d0714f5dba9d0c5b0dcf146f"/>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DUPLICATEID" val="468b739ace84411887c108591817edd7"/>
</p:tagLst>
</file>

<file path=ppt/tags/tag41.xml><?xml version="1.0" encoding="utf-8"?>
<p:tagLst xmlns:a="http://schemas.openxmlformats.org/drawingml/2006/main" xmlns:r="http://schemas.openxmlformats.org/officeDocument/2006/relationships" xmlns:p="http://schemas.openxmlformats.org/presentationml/2006/main">
  <p:tag name="DUPLICATEID" val="5cc60fb9df9541a6b1bcffd715565ead"/>
</p:tagLst>
</file>

<file path=ppt/tags/tag42.xml><?xml version="1.0" encoding="utf-8"?>
<p:tagLst xmlns:a="http://schemas.openxmlformats.org/drawingml/2006/main" xmlns:r="http://schemas.openxmlformats.org/officeDocument/2006/relationships" xmlns:p="http://schemas.openxmlformats.org/presentationml/2006/main">
  <p:tag name="AUDIO_ID" val="803"/>
  <p:tag name="ORIGINAL_AUDIO_FILEPATH" val="D:\30_00_SST-198-05_SST Builder Training - Course 5 Building Code Basics\SST-198-05-B_Building Code Basics eLearning\02_Audio\SST-198-05_Slide09_v002.wav"/>
  <p:tag name="ELAPSEDTIME" val="30.782"/>
  <p:tag name="TIMELINE" val="0.63/1.48/3.45/24.98"/>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UDIO_ID" val="802"/>
  <p:tag name="ORIGINAL_AUDIO_FILEPATH" val="D:\30_00_SST-198-05_SST Builder Training - Course 5 Building Code Basics\SST-198-05-B_Building Code Basics eLearning\02_Audio\SST-198-05_Slide10_v001.wav"/>
  <p:tag name="ELAPSEDTIME" val="28.342"/>
  <p:tag name="TIMELINE" val="0.78/2.86/22.52"/>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UDIO_ID" val="805"/>
  <p:tag name="ORIGINAL_AUDIO_FILEPATH" val="D:\30_00_SST-198-05_SST Builder Training - Course 5 Building Code Basics\SST-198-05-B_Building Code Basics eLearning\02_Audio\SST-198-05_Slide11_v002.wav"/>
  <p:tag name="ELAPSEDTIME" val="57.512"/>
  <p:tag name="TIMELINE" val="0.69/1.25/15.00/32.22/49.16"/>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UDIO_ID" val="799"/>
  <p:tag name="ORIGINAL_AUDIO_FILEPATH" val="D:\30_00_SST-198-05_SST Builder Training - Course 5 Building Code Basics\SST-198-05-B_Building Code Basics eLearning\02_Audio\SST-198-05_Slide12_v001.wav"/>
  <p:tag name="ELAPSEDTIME" val="44.152"/>
  <p:tag name="TIMELINE" val="0.63/1.09/11.70/36.14"/>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UDIO_ID" val="768"/>
  <p:tag name="ORIGINAL_AUDIO_FILEPATH" val="D:\30_00_SST-198-05_SST Builder Training - Course 5 Building Code Basics\SST-198-05-B_Building Code Basics eLearning\02_Audio\SST-198-05_Slide13_v001.wav"/>
  <p:tag name="ELAPSEDTIME" val="36.552"/>
  <p:tag name="TIMELINE" val="0.58/1.09/13.78/17.11/20.85/27.97/31.71"/>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UDIO_ID" val="767"/>
  <p:tag name="ORIGINAL_AUDIO_FILEPATH" val="D:\30_00_SST-198-05_SST Builder Training - Course 5 Building Code Basics\SST-198-05-B_Building Code Basics eLearning\02_Audio\SST-198-05_Slide14_v002.wav"/>
  <p:tag name="ELAPSEDTIME" val="66.892"/>
  <p:tag name="TIMELINE" val="1.12/1.75/23.78/34.16/37.30/45.77"/>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807"/>
  <p:tag name="ARTICULATE_TITLE_TAG" val="Lesson 2: How the Building Codes Work"/>
  <p:tag name="ORIGINAL_AUDIO_FILEPATH" val="D:\30_00_SST-198-05_SST Builder Training - Course 5 Building Code Basics\SST-198-05-B_Building Code Basics eLearning\02_Audio\SST-198-05_Slide16_v001.wav"/>
  <p:tag name="ELAPSEDTIME" val="14.262"/>
  <p:tag name="TIMELINE" val="0.86/5.03"/>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14"/>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771"/>
  <p:tag name="ORIGINAL_AUDIO_FILEPATH" val="D:\30_00_SST-198-05_SST Builder Training - Course 5 Building Code Basics\SST-198-05-B_Building Code Basics eLearning\02_Audio\SST-198-05_Slide17_v002.wav"/>
  <p:tag name="ELAPSEDTIME" val="50.482"/>
  <p:tag name="TIMELINE" val="1.12/1.91/24.20/40.61"/>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809"/>
  <p:tag name="ORIGINAL_AUDIO_FILEPATH" val="D:\30_00_SST-198-05_SST Builder Training - Course 5 Building Code Basics\SST-198-05-B_Building Code Basics eLearning\02_Audio\SST-198-05_Slide18_v001.wav"/>
  <p:tag name="ELAPSEDTIME" val="46.512"/>
  <p:tag name="TIMELINE" val="0.89/2.24/7.04/13.90"/>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UDIO_ID" val="812"/>
  <p:tag name="ORIGINAL_AUDIO_FILEPATH" val="D:\30_00_SST-198-05_SST Builder Training - Course 5 Building Code Basics\SST-198-05-B_Building Code Basics eLearning\02_Audio\SST-198-05_Slide20_v002.wav"/>
  <p:tag name="ELAPSEDTIME" val="38.292"/>
  <p:tag name="ARTICULATE_TITLE_TAG" val="Code Writing Bodies"/>
  <p:tag name="TIMELINE" val="0.95/1.75/4.03/7.90/24.50"/>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UDIO_ID" val="775"/>
  <p:tag name="ORIGINAL_AUDIO_FILEPATH" val="D:\30_00_SST-198-05_SST Builder Training - Course 5 Building Code Basics\SST-198-05-B_Building Code Basics eLearning\02_Audio\SST-198-05_Slide21_v001.wav"/>
  <p:tag name="ELAPSEDTIME" val="19.332"/>
  <p:tag name="TIMELINE" val="0.62/1.06/8.76"/>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UDIO_ID" val="813"/>
  <p:tag name="ORIGINAL_AUDIO_FILEPATH" val="D:\30_00_SST-198-05_SST Builder Training - Course 5 Building Code Basics\SST-198-05-B_Building Code Basics eLearning\02_Audio\SST-198-05_Slide22_v001.wav"/>
  <p:tag name="ELAPSEDTIME" val="59.202"/>
  <p:tag name="TIMELINE" val="0.61/1.03/20.31/49.68"/>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UDIO_ID" val="777"/>
  <p:tag name="ORIGINAL_AUDIO_FILEPATH" val="D:\30_00_SST-198-05_SST Builder Training - Course 5 Building Code Basics\SST-198-05-B_Building Code Basics eLearning\02_Audio\SST-198-05_Slide23_v001.wav"/>
  <p:tag name="ELAPSEDTIME" val="32.052"/>
  <p:tag name="TIMELINE" val="0.65/1.08/6.66/12.10/18.77/25.12"/>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UDIO_ID" val="814"/>
  <p:tag name="ARTICULATE_TITLE_TAG" val="Lesson 3: Applying the IRC and IBC Code"/>
  <p:tag name="ORIGINAL_AUDIO_FILEPATH" val="D:\30_00_SST-198-05_SST Builder Training - Course 5 Building Code Basics\SST-198-05-B_Building Code Basics eLearning\02_Audio\SST-198-05_Slide25_v001.wav"/>
  <p:tag name="ELAPSEDTIME" val="15.762"/>
  <p:tag name="TIMELINE" val="1.01/6.06"/>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15"/>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UDIO_ID" val="815"/>
  <p:tag name="ORIGINAL_AUDIO_FILEPATH" val="D:\30_00_SST-198-05_SST Builder Training - Course 5 Building Code Basics\SST-198-05-B_Building Code Basics eLearning\02_Audio\SST-198-05_Slide26_v002.wav"/>
  <p:tag name="ELAPSEDTIME" val="123.962"/>
  <p:tag name="TIMELINE" val="0.55/2.12/5.49/8.18/9.96/17.63/19.11/21.07/35.72/41.21/52.81/59.05/65.08/68.61/80.07/92.04/112.20"/>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UDIO_ID" val="788"/>
  <p:tag name="ORIGINAL_AUDIO_FILEPATH" val="D:\30_00_SST-198-05_SST Builder Training - Course 5 Building Code Basics\SST-198-05-B_Building Code Basics eLearning\02_Audio\SST-198-05_Slide27_v001.wav"/>
  <p:tag name="ELAPSEDTIME" val="55.312"/>
  <p:tag name="TIMELINE" val="0.64/2.51/14.82/18.99"/>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UDIO_ID" val="789"/>
  <p:tag name="ORIGINAL_AUDIO_FILEPATH" val="D:\30_00_SST-198-05_SST Builder Training - Course 5 Building Code Basics\SST-198-05-B_Building Code Basics eLearning\02_Audio\SST-198-05_Slide28_v001.wav"/>
  <p:tag name="ELAPSEDTIME" val="49.942"/>
  <p:tag name="TIMELINE" val="0.82/4.71/10.78/32.15"/>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UDIO_ID" val="791"/>
  <p:tag name="ORIGINAL_AUDIO_FILEPATH" val="D:\30_00_SST-198-05_SST Builder Training - Course 5 Building Code Basics\SST-198-05-B_Building Code Basics eLearning\02_Audio\SST-198-05_Slide29_v001.wav"/>
  <p:tag name="ELAPSEDTIME" val="37.262"/>
  <p:tag name="TIMELINE" val="0.70/5.23/12.67/27.20"/>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D" val="792"/>
  <p:tag name="ORIGINAL_AUDIO_FILEPATH" val="D:\30_00_SST-198-05_SST Builder Training - Course 5 Building Code Basics\SST-198-05-B_Building Code Basics eLearning\02_Audio\SST-198-05_Slide30_v002.wav"/>
  <p:tag name="ELAPSEDTIME" val="55.832"/>
  <p:tag name="TIMELINE" val="0.69/4.35/8.33/14.69/28.69"/>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D" val="793"/>
  <p:tag name="ORIGINAL_AUDIO_FILEPATH" val="D:\30_00_SST-198-05_SST Builder Training - Course 5 Building Code Basics\SST-198-05-B_Building Code Basics eLearning\02_Audio\SST-198-05_Slide31_v001.wav"/>
  <p:tag name="ELAPSEDTIME" val="29.992"/>
  <p:tag name="TIMELINE" val="0.89/7.66/21.42"/>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829"/>
  <p:tag name="ORIGINAL_AUDIO_FILEPATH" val="D:\30_00_SST-198-05_SST Builder Training - Course 5 Building Code Basics\SST-198-05-B_Building Code Basics eLearning\02_Audio\SST-198-05_Slide32-Insert_v001.wav"/>
  <p:tag name="ELAPSEDTIME" val="25.642"/>
  <p:tag name="TIMELINE" val="0.95"/>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UDIO_ID" val="794"/>
  <p:tag name="ORIGINAL_AUDIO_FILEPATH" val="D:\30_00_SST-198-05_SST Builder Training - Course 5 Building Code Basics\SST-198-05-B_Building Code Basics eLearning\02_Audio\SST-198-05_Slide33_v001.wav"/>
  <p:tag name="ELAPSEDTIME" val="33.842"/>
  <p:tag name="TIMELINE" val="0.54/1.14/18.16/27.29"/>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828"/>
  <p:tag name="ORIGINAL_AUDIO_FILEPATH" val="D:\30_00_SST-198-05_SST Builder Training - Course 5 Building Code Basics\SST-198-05-B_Building Code Basics eLearning\02_Audio\SST-198-05_Slide34_v001.wav"/>
  <p:tag name="ELAPSEDTIME" val="62.552"/>
  <p:tag name="TIMELINE" val="0.94/1.32/17.75/22.03/26.17/31.37/37.65/56.57"/>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UDIO_ID" val="816"/>
  <p:tag name="ORIGINAL_AUDIO_FILEPATH" val="D:\30_00_SST-198-05_SST Builder Training - Course 5 Building Code Basics\SST-198-05-B_Building Code Basics eLearning\02_Audio\SST-198-05_Slide35_v002.wav"/>
  <p:tag name="ELAPSEDTIME" val="39.142"/>
  <p:tag name="TIMELINE" val="0.81/1.30/3.65/14.84"/>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UDIO_ID" val="817"/>
  <p:tag name="ORIGINAL_AUDIO_FILEPATH" val="D:\30_00_SST-198-05_SST Builder Training - Course 5 Building Code Basics\SST-198-05-B_Building Code Basics eLearning\02_Audio\SST-198-05_Slide36_v001.wav"/>
  <p:tag name="ELAPSEDTIME" val="27.862"/>
  <p:tag name="TIMELINE" val="0.72/1.21/5.19/20.00"/>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UDIO_ID" val="818"/>
  <p:tag name="ORIGINAL_AUDIO_FILEPATH" val="D:\30_00_SST-198-05_SST Builder Training - Course 5 Building Code Basics\SST-198-05-B_Building Code Basics eLearning\02_Audio\SST-198-05_Slide37_v001.wav"/>
  <p:tag name="ELAPSEDTIME" val="10.952"/>
  <p:tag name="TIMELINE" val="0.59/1.15"/>
  <p:tag name="ARTICULATE_NAV_LEVEL" val="2"/>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820"/>
  <p:tag name="ORIGINAL_AUDIO_FILEPATH" val="D:\30_00_SST-198-05_SST Builder Training - Course 5 Building Code Basics\SST-198-05-B_Building Code Basics eLearning\02_Audio\SST-198-05_Slide38_v001.wav"/>
  <p:tag name="ELAPSEDTIME" val="58.992"/>
  <p:tag name="TIMELINE" val="0.61/1.24/21.68/38.11/53.58"/>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UDIO_ID" val="821"/>
  <p:tag name="ARTICULATE_TITLE_TAG" val="Final Assessment"/>
  <p:tag name="TIMELINE" val="0.56/1.31"/>
  <p:tag name="ORIGINAL_AUDIO_FILEPATH" val="D:\30_00_SST-198-05_SST Builder Training - Course 5 Building Code Basics\SST-198-05-B_Building Code Basics eLearning\02_Audio\SST-198-05_Slide39_v002.wav"/>
  <p:tag name="ELAPSEDTIME" val="12.002"/>
  <p:tag name="ARTICULATE_NAV_LEVEL" val="1"/>
  <p:tag name="ARTICULATE_SLIDE_PRESENTER_GUID" val="e5cc9b09-5231-4b22-bd7e-2e5a0906f1d1"/>
  <p:tag name="ARTICULATE_SLIDE_PAUSE" val="1"/>
  <p:tag name="ARTICULATE_LOCK_SLIDE" val="0"/>
  <p:tag name="ARTICULATE_HIDE_SLIDE" val="0"/>
  <p:tag name="ARTICULATE_PLAYER_CONTROL_PREVIOUS" val="True"/>
  <p:tag name="ARTICULATE_PLAYER_CONTROL_NEXT" val="True"/>
  <p:tag name="ARTICULATE_USED_LAYOUT" val="13"/>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UDIO_ID" val="823"/>
  <p:tag name="ORIGINAL_AUDIO_FILEPATH" val="D:\30_00_SST-198-05_SST Builder Training - Course 5 Building Code Basics\SST-198-05-B_Building Code Basics eLearning\02_Audio\SST-198-05_Slide53_v001.wav"/>
  <p:tag name="ELAPSEDTIME" val="9.912"/>
  <p:tag name="TIMELINE" val="1.22/2.85"/>
  <p:tag name="ARTICULATE_NAV_LEVEL" val="2"/>
  <p:tag name="ARTICULATE_SLIDE_PRESENTER_GUID" val="e5cc9b09-5231-4b22-bd7e-2e5a0906f1d1"/>
  <p:tag name="ARTICULATE_SLIDE_PAUSE" val="1"/>
  <p:tag name="ARTICULATE_LOCK_SLIDE" val="0"/>
  <p:tag name="ARTICULATE_HIDE_SLIDE" val="1"/>
  <p:tag name="ARTICULATE_PLAYER_CONTROL_PREVIOUS" val="True"/>
  <p:tag name="ARTICULATE_PLAYER_CONTROL_NEXT" val="False"/>
  <p:tag name="ARTICULATE_USED_LAYOUT" val="3"/>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67836</TotalTime>
  <Words>5453</Words>
  <Application>Microsoft Office PowerPoint</Application>
  <PresentationFormat>Widescreen</PresentationFormat>
  <Paragraphs>542</Paragraphs>
  <Slides>39</Slides>
  <Notes>39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39</vt:i4>
      </vt:variant>
    </vt:vector>
  </HeadingPairs>
  <TitlesOfParts>
    <vt:vector size="46" baseType="lpstr">
      <vt:lpstr>Arial</vt:lpstr>
      <vt:lpstr>Arial Black</vt:lpstr>
      <vt:lpstr>Calibri</vt:lpstr>
      <vt:lpstr>Helvetica</vt:lpstr>
      <vt:lpstr>Verdana</vt:lpstr>
      <vt:lpstr>Content</vt:lpstr>
      <vt:lpstr>Title Slide 1</vt:lpstr>
      <vt:lpstr>BUILDER TRAINING SERIES</vt:lpstr>
      <vt:lpstr>Credit Information</vt:lpstr>
      <vt:lpstr>Course Requirements</vt:lpstr>
      <vt:lpstr>About this Course</vt:lpstr>
      <vt:lpstr>Course Agenda</vt:lpstr>
      <vt:lpstr>PowerPoint Presentation</vt:lpstr>
      <vt:lpstr>Changing Landscapes</vt:lpstr>
      <vt:lpstr>Public Safety and  Protection</vt:lpstr>
      <vt:lpstr>Earliest Construction Laws</vt:lpstr>
      <vt:lpstr>Building Codes</vt:lpstr>
      <vt:lpstr>International Code Council (ICC)</vt:lpstr>
      <vt:lpstr>I-Codes</vt:lpstr>
      <vt:lpstr>International Residential Code International Building Code</vt:lpstr>
      <vt:lpstr>Check Your Knowledge</vt:lpstr>
      <vt:lpstr>PowerPoint Presentation</vt:lpstr>
      <vt:lpstr>Understanding the Code</vt:lpstr>
      <vt:lpstr>IBC and IRC Intent</vt:lpstr>
      <vt:lpstr>Code  Writing  Bodies</vt:lpstr>
      <vt:lpstr>State Use of I-Codes</vt:lpstr>
      <vt:lpstr>How the Codes are Enforced</vt:lpstr>
      <vt:lpstr>Code Adoption</vt:lpstr>
      <vt:lpstr>Check Your Knowledge</vt:lpstr>
      <vt:lpstr>PowerPoint Presentation</vt:lpstr>
      <vt:lpstr>The Path to  Code Compliance</vt:lpstr>
      <vt:lpstr>Exploring Possibilities</vt:lpstr>
      <vt:lpstr>Look at Variables</vt:lpstr>
      <vt:lpstr>Begin Work on the Structure</vt:lpstr>
      <vt:lpstr>Inspection</vt:lpstr>
      <vt:lpstr>Completed Project</vt:lpstr>
      <vt:lpstr>Remodels, Upgrades and Additions</vt:lpstr>
      <vt:lpstr>Check Your Knowledge</vt:lpstr>
      <vt:lpstr>Alternate Materials</vt:lpstr>
      <vt:lpstr>Accreditation Organizations </vt:lpstr>
      <vt:lpstr>Alternate Material Process</vt:lpstr>
      <vt:lpstr>ICC-ES AC Acceptance Criteria</vt:lpstr>
      <vt:lpstr>ANSI/ISO/IEC Acceptance Criteria</vt:lpstr>
      <vt:lpstr>Summary</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BUILDER TRAINING SERIES</dc:title>
  <dc:creator/>
  <cp:lastModifiedBy>Jennifer Price</cp:lastModifiedBy>
  <cp:revision>1684</cp:revision>
  <cp:lastPrinted>2017-02-28T17:48:01Z</cp:lastPrinted>
  <dcterms:created xsi:type="dcterms:W3CDTF">2016-07-14T17:05:07Z</dcterms:created>
  <dcterms:modified xsi:type="dcterms:W3CDTF">2023-02-28T22:36:20Z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_NewReviewCycle">
    <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GUID">
    <vt:lpwstr>09F63C61-9C77-461A-9CE5-DCD6105EDFBF</vt:lpwstr>
  </property>
  <property fmtid="{D5CDD505-2E9C-101B-9397-08002B2CF9AE}" pid="7" name="ArticulateProjectFull">
    <vt:lpwstr>D:\30_00_SST-198-05_SST Builder Training - Course 5 Building Code Basics\SST-198-05-A_Building Code Basics ILT PowerPoint\00_SST-198-05_Building Code Basics.ppta</vt:lpwstr>
  </property>
</Properties>
</file>